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7"/>
  </p:notesMasterIdLst>
  <p:handoutMasterIdLst>
    <p:handoutMasterId r:id="rId28"/>
  </p:handoutMasterIdLst>
  <p:sldIdLst>
    <p:sldId id="256" r:id="rId3"/>
    <p:sldId id="573" r:id="rId4"/>
    <p:sldId id="631" r:id="rId5"/>
    <p:sldId id="634" r:id="rId6"/>
    <p:sldId id="572" r:id="rId7"/>
    <p:sldId id="664" r:id="rId8"/>
    <p:sldId id="639" r:id="rId9"/>
    <p:sldId id="662" r:id="rId10"/>
    <p:sldId id="559" r:id="rId11"/>
    <p:sldId id="663" r:id="rId12"/>
    <p:sldId id="571" r:id="rId13"/>
    <p:sldId id="649" r:id="rId14"/>
    <p:sldId id="643" r:id="rId15"/>
    <p:sldId id="592" r:id="rId16"/>
    <p:sldId id="595" r:id="rId17"/>
    <p:sldId id="526" r:id="rId18"/>
    <p:sldId id="551" r:id="rId19"/>
    <p:sldId id="659" r:id="rId20"/>
    <p:sldId id="660" r:id="rId21"/>
    <p:sldId id="548" r:id="rId22"/>
    <p:sldId id="542" r:id="rId23"/>
    <p:sldId id="665" r:id="rId24"/>
    <p:sldId id="667" r:id="rId25"/>
    <p:sldId id="666"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1">
          <p15:clr>
            <a:srgbClr val="A4A3A4"/>
          </p15:clr>
        </p15:guide>
        <p15:guide id="2" orient="horz" pos="727">
          <p15:clr>
            <a:srgbClr val="A4A3A4"/>
          </p15:clr>
        </p15:guide>
        <p15:guide id="3" orient="horz" pos="1298">
          <p15:clr>
            <a:srgbClr val="A4A3A4"/>
          </p15:clr>
        </p15:guide>
        <p15:guide id="4" orient="horz" pos="4020">
          <p15:clr>
            <a:srgbClr val="A4A3A4"/>
          </p15:clr>
        </p15:guide>
        <p15:guide id="5" orient="horz" pos="1162">
          <p15:clr>
            <a:srgbClr val="A4A3A4"/>
          </p15:clr>
        </p15:guide>
        <p15:guide id="6" orient="horz" pos="618">
          <p15:clr>
            <a:srgbClr val="A4A3A4"/>
          </p15:clr>
        </p15:guide>
        <p15:guide id="7" pos="338">
          <p15:clr>
            <a:srgbClr val="A4A3A4"/>
          </p15:clr>
        </p15:guide>
        <p15:guide id="8" pos="5477">
          <p15:clr>
            <a:srgbClr val="A4A3A4"/>
          </p15:clr>
        </p15:guide>
        <p15:guide id="9" pos="2835">
          <p15:clr>
            <a:srgbClr val="A4A3A4"/>
          </p15:clr>
        </p15:guide>
        <p15:guide id="10" pos="29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F5"/>
    <a:srgbClr val="2D89CC"/>
    <a:srgbClr val="E6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99364" autoAdjust="0"/>
  </p:normalViewPr>
  <p:slideViewPr>
    <p:cSldViewPr>
      <p:cViewPr varScale="1">
        <p:scale>
          <a:sx n="63" d="100"/>
          <a:sy n="63" d="100"/>
        </p:scale>
        <p:origin x="1212" y="56"/>
      </p:cViewPr>
      <p:guideLst>
        <p:guide orient="horz" pos="4201"/>
        <p:guide orient="horz" pos="727"/>
        <p:guide orient="horz" pos="1298"/>
        <p:guide orient="horz" pos="4020"/>
        <p:guide orient="horz" pos="1162"/>
        <p:guide orient="horz" pos="618"/>
        <p:guide pos="338"/>
        <p:guide pos="5477"/>
        <p:guide pos="2835"/>
        <p:guide pos="2977"/>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Arial" pitchFamily="34" charset="0"/>
              <a:cs typeface="Arial"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CF4BB4-FFB3-467D-A3DF-61EBD3745EB8}" type="datetimeFigureOut">
              <a:rPr lang="de-DE" smtClean="0">
                <a:latin typeface="Arial" pitchFamily="34" charset="0"/>
                <a:cs typeface="Arial" pitchFamily="34" charset="0"/>
              </a:rPr>
              <a:t>21.05.2025</a:t>
            </a:fld>
            <a:endParaRPr lang="de-DE">
              <a:latin typeface="Arial" pitchFamily="34" charset="0"/>
              <a:cs typeface="Arial"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Arial" pitchFamily="34" charset="0"/>
              <a:cs typeface="Arial"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1851EA-2F88-4F16-8DCC-11040A3161EF}" type="slidenum">
              <a:rPr lang="de-DE" smtClean="0">
                <a:latin typeface="Arial" pitchFamily="34" charset="0"/>
                <a:cs typeface="Arial" pitchFamily="34" charset="0"/>
              </a:rPr>
              <a:t>‹Nr.›</a:t>
            </a:fld>
            <a:endParaRPr lang="de-DE">
              <a:latin typeface="Arial" pitchFamily="34" charset="0"/>
              <a:cs typeface="Arial" pitchFamily="34" charset="0"/>
            </a:endParaRPr>
          </a:p>
        </p:txBody>
      </p:sp>
    </p:spTree>
    <p:extLst>
      <p:ext uri="{BB962C8B-B14F-4D97-AF65-F5344CB8AC3E}">
        <p14:creationId xmlns:p14="http://schemas.microsoft.com/office/powerpoint/2010/main" val="3225137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8471588-D8A4-4A88-8784-48DD0BDEE5C4}" type="datetimeFigureOut">
              <a:rPr lang="de-DE" smtClean="0"/>
              <a:pPr/>
              <a:t>21.05.2025</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A35AB168-8E05-4229-BDA0-03024AB665B7}" type="slidenum">
              <a:rPr lang="de-DE" smtClean="0"/>
              <a:pPr/>
              <a:t>‹Nr.›</a:t>
            </a:fld>
            <a:endParaRPr lang="de-DE" dirty="0"/>
          </a:p>
        </p:txBody>
      </p:sp>
    </p:spTree>
    <p:extLst>
      <p:ext uri="{BB962C8B-B14F-4D97-AF65-F5344CB8AC3E}">
        <p14:creationId xmlns:p14="http://schemas.microsoft.com/office/powerpoint/2010/main" val="359244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Rechteck 1"/>
          <p:cNvSpPr>
            <a:spLocks noChangeArrowheads="1"/>
          </p:cNvSpPr>
          <p:nvPr userDrawn="1"/>
        </p:nvSpPr>
        <p:spPr bwMode="auto">
          <a:xfrm flipH="1">
            <a:off x="0" y="1154112"/>
            <a:ext cx="9162000" cy="5724000"/>
          </a:xfrm>
          <a:prstGeom prst="corner">
            <a:avLst>
              <a:gd name="adj1" fmla="val 4943"/>
              <a:gd name="adj2" fmla="val 5009"/>
            </a:avLst>
          </a:prstGeom>
          <a:solidFill>
            <a:schemeClr val="accent1"/>
          </a:solidFill>
          <a:ln>
            <a:noFill/>
          </a:ln>
        </p:spPr>
        <p:txBody>
          <a:bodyPr/>
          <a:lstStyle/>
          <a:p>
            <a:endParaRPr lang="de-DE" noProof="0">
              <a:latin typeface="Arial" pitchFamily="34" charset="0"/>
              <a:cs typeface="Arial" pitchFamily="34" charset="0"/>
            </a:endParaRPr>
          </a:p>
        </p:txBody>
      </p:sp>
      <p:sp>
        <p:nvSpPr>
          <p:cNvPr id="2" name="Titel 1"/>
          <p:cNvSpPr>
            <a:spLocks noGrp="1"/>
          </p:cNvSpPr>
          <p:nvPr>
            <p:ph type="ctrTitle"/>
          </p:nvPr>
        </p:nvSpPr>
        <p:spPr>
          <a:xfrm>
            <a:off x="531316" y="1412776"/>
            <a:ext cx="8163422" cy="643241"/>
          </a:xfrm>
        </p:spPr>
        <p:txBody>
          <a:bodyPr wrap="square">
            <a:noAutofit/>
          </a:bodyPr>
          <a:lstStyle>
            <a:lvl1pPr>
              <a:defRPr sz="3200" b="0">
                <a:solidFill>
                  <a:srgbClr val="2D89CC"/>
                </a:solidFill>
                <a:latin typeface="+mj-lt"/>
                <a:cs typeface="Arial" pitchFamily="34" charset="0"/>
              </a:defRPr>
            </a:lvl1pPr>
          </a:lstStyle>
          <a:p>
            <a:r>
              <a:rPr lang="de-DE" noProof="0" dirty="0"/>
              <a:t>Titelmasterformat durch Klicken bearbeiten</a:t>
            </a:r>
          </a:p>
        </p:txBody>
      </p:sp>
      <p:sp>
        <p:nvSpPr>
          <p:cNvPr id="4" name="Foliennummernplatzhalter 3"/>
          <p:cNvSpPr>
            <a:spLocks noGrp="1"/>
          </p:cNvSpPr>
          <p:nvPr>
            <p:ph type="sldNum" sz="quarter" idx="11"/>
          </p:nvPr>
        </p:nvSpPr>
        <p:spPr>
          <a:xfrm>
            <a:off x="529382" y="6648050"/>
            <a:ext cx="504946" cy="138499"/>
          </a:xfrm>
        </p:spPr>
        <p:txBody>
          <a:bodyPr anchor="ctr" anchorCtr="0"/>
          <a:lstStyle>
            <a:lvl1pPr algn="l">
              <a:defRPr sz="900">
                <a:solidFill>
                  <a:schemeClr val="bg1"/>
                </a:solidFill>
                <a:latin typeface="+mj-lt"/>
                <a:cs typeface="Arial" pitchFamily="34" charset="0"/>
              </a:defRPr>
            </a:lvl1pPr>
          </a:lstStyle>
          <a:p>
            <a:r>
              <a:rPr lang="de-DE" dirty="0"/>
              <a:t>Seite  </a:t>
            </a:r>
            <a:fld id="{3733AE7F-6935-469B-B7EA-A7DFC1F0D075}" type="slidenum">
              <a:rPr lang="de-DE" smtClean="0"/>
              <a:pPr/>
              <a:t>‹Nr.›</a:t>
            </a:fld>
            <a:endParaRPr lang="de-DE" dirty="0"/>
          </a:p>
        </p:txBody>
      </p:sp>
      <p:sp>
        <p:nvSpPr>
          <p:cNvPr id="5" name="Datumsplatzhalter 4"/>
          <p:cNvSpPr>
            <a:spLocks noGrp="1"/>
          </p:cNvSpPr>
          <p:nvPr>
            <p:ph type="dt" sz="half" idx="12"/>
          </p:nvPr>
        </p:nvSpPr>
        <p:spPr>
          <a:xfrm>
            <a:off x="1404048" y="6639746"/>
            <a:ext cx="3600000" cy="155107"/>
          </a:xfrm>
        </p:spPr>
        <p:txBody>
          <a:bodyPr anchor="ctr" anchorCtr="0"/>
          <a:lstStyle>
            <a:lvl1pPr>
              <a:defRPr sz="900">
                <a:solidFill>
                  <a:schemeClr val="bg1"/>
                </a:solidFill>
                <a:latin typeface="+mj-lt"/>
                <a:cs typeface="Arial" pitchFamily="34" charset="0"/>
              </a:defRPr>
            </a:lvl1pPr>
          </a:lstStyle>
          <a:p>
            <a:pPr>
              <a:lnSpc>
                <a:spcPct val="120000"/>
              </a:lnSpc>
            </a:pPr>
            <a:r>
              <a:rPr lang="de-DE"/>
              <a:t>Max Mustermann | Musterbezeichnung</a:t>
            </a:r>
            <a:endParaRPr lang="de-DE" dirty="0"/>
          </a:p>
        </p:txBody>
      </p:sp>
      <p:sp>
        <p:nvSpPr>
          <p:cNvPr id="3" name="Fußzeilenplatzhalter 2"/>
          <p:cNvSpPr>
            <a:spLocks noGrp="1"/>
          </p:cNvSpPr>
          <p:nvPr>
            <p:ph type="ftr" sz="quarter" idx="13"/>
          </p:nvPr>
        </p:nvSpPr>
        <p:spPr>
          <a:xfrm>
            <a:off x="6444208" y="6639746"/>
            <a:ext cx="2250530" cy="155107"/>
          </a:xfrm>
        </p:spPr>
        <p:txBody>
          <a:bodyPr anchor="ctr" anchorCtr="0"/>
          <a:lstStyle>
            <a:lvl1pPr algn="r">
              <a:defRPr sz="900" b="0">
                <a:solidFill>
                  <a:schemeClr val="bg1"/>
                </a:solidFill>
                <a:latin typeface="+mj-lt"/>
              </a:defRPr>
            </a:lvl1pPr>
          </a:lstStyle>
          <a:p>
            <a:pPr>
              <a:lnSpc>
                <a:spcPct val="120000"/>
              </a:lnSpc>
            </a:pPr>
            <a:r>
              <a:rPr lang="de-DE"/>
              <a:t>Datum xx.xx.xxxx</a:t>
            </a:r>
            <a:endParaRPr lang="de-DE" dirty="0"/>
          </a:p>
        </p:txBody>
      </p:sp>
      <p:sp>
        <p:nvSpPr>
          <p:cNvPr id="10" name="Textplatzhalter 2"/>
          <p:cNvSpPr>
            <a:spLocks noGrp="1"/>
          </p:cNvSpPr>
          <p:nvPr>
            <p:ph type="body" idx="1"/>
          </p:nvPr>
        </p:nvSpPr>
        <p:spPr>
          <a:xfrm>
            <a:off x="539999" y="2060848"/>
            <a:ext cx="8154739" cy="246221"/>
          </a:xfrm>
        </p:spPr>
        <p:txBody>
          <a:bodyPr wrap="square" anchor="t" anchorCtr="0">
            <a:spAutoFit/>
          </a:bodyPr>
          <a:lstStyle>
            <a:lvl1pPr marL="0" indent="0">
              <a:buNone/>
              <a:defRPr sz="1600" b="1">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
        <p:nvSpPr>
          <p:cNvPr id="14" name="Textplatzhalter 13"/>
          <p:cNvSpPr>
            <a:spLocks noGrp="1"/>
          </p:cNvSpPr>
          <p:nvPr>
            <p:ph type="body" sz="quarter" idx="15"/>
          </p:nvPr>
        </p:nvSpPr>
        <p:spPr>
          <a:xfrm>
            <a:off x="4725988" y="6195148"/>
            <a:ext cx="3968750" cy="186601"/>
          </a:xfrm>
        </p:spPr>
        <p:txBody>
          <a:bodyPr wrap="square" anchor="b" anchorCtr="0">
            <a:spAutoFit/>
          </a:bodyPr>
          <a:lstStyle>
            <a:lvl1pPr algn="r">
              <a:defRPr sz="12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de-DE" dirty="0"/>
              <a:t>Textmasterformat bearbeiten</a:t>
            </a:r>
          </a:p>
        </p:txBody>
      </p:sp>
      <p:sp>
        <p:nvSpPr>
          <p:cNvPr id="13" name="Inhaltsplatzhalter 7"/>
          <p:cNvSpPr>
            <a:spLocks noGrp="1"/>
          </p:cNvSpPr>
          <p:nvPr>
            <p:ph sz="quarter" idx="16" hasCustomPrompt="1"/>
          </p:nvPr>
        </p:nvSpPr>
        <p:spPr>
          <a:xfrm>
            <a:off x="536575" y="5517232"/>
            <a:ext cx="3963988" cy="864518"/>
          </a:xfrm>
        </p:spPr>
        <p:txBody>
          <a:bodyPr wrap="none" anchor="b" anchorCtr="0"/>
          <a:lstStyle>
            <a:lvl1pPr>
              <a:defRPr sz="1050"/>
            </a:lvl1pPr>
          </a:lstStyle>
          <a:p>
            <a:r>
              <a:rPr lang="de-DE" dirty="0"/>
              <a:t>Für Zusatzlogo auf das Bild-Symbol klicken</a:t>
            </a:r>
          </a:p>
        </p:txBody>
      </p:sp>
    </p:spTree>
    <p:extLst>
      <p:ext uri="{BB962C8B-B14F-4D97-AF65-F5344CB8AC3E}">
        <p14:creationId xmlns:p14="http://schemas.microsoft.com/office/powerpoint/2010/main" val="412170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D89CC"/>
                </a:solidFill>
                <a:latin typeface="+mj-lt"/>
                <a:cs typeface="Arial"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lvl1pPr>
              <a:defRPr>
                <a:latin typeface="Arial" pitchFamily="34" charset="0"/>
                <a:cs typeface="Arial" pitchFamily="34" charset="0"/>
              </a:defRPr>
            </a:lvl1pPr>
            <a:lvl2pPr>
              <a:buClr>
                <a:srgbClr val="2D89CC"/>
              </a:buClr>
              <a:defRPr>
                <a:latin typeface="Arial" pitchFamily="34" charset="0"/>
                <a:cs typeface="Arial" pitchFamily="34" charset="0"/>
              </a:defRPr>
            </a:lvl2pPr>
            <a:lvl3pPr>
              <a:buClr>
                <a:srgbClr val="2D89CC"/>
              </a:buClr>
              <a:defRPr sz="1800">
                <a:latin typeface="Arial" pitchFamily="34" charset="0"/>
                <a:cs typeface="Arial" pitchFamily="34" charset="0"/>
              </a:defRPr>
            </a:lvl3pPr>
            <a:lvl4pPr marL="809625" indent="-266700">
              <a:buClr>
                <a:srgbClr val="2D89CC"/>
              </a:buClr>
              <a:buFont typeface="Arial" pitchFamily="34" charset="0"/>
              <a:buChar char="•"/>
              <a:defRPr sz="1600">
                <a:latin typeface="Arial" pitchFamily="34" charset="0"/>
                <a:cs typeface="Arial" pitchFamily="34" charset="0"/>
              </a:defRPr>
            </a:lvl4pPr>
            <a:lvl5pPr marL="1076325" indent="-266700">
              <a:buClr>
                <a:srgbClr val="2D89CC"/>
              </a:buClr>
              <a:buFont typeface="Arial" pitchFamily="34" charset="0"/>
              <a:buChar char="•"/>
              <a:defRPr sz="16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p:cNvSpPr>
            <a:spLocks noGrp="1"/>
          </p:cNvSpPr>
          <p:nvPr>
            <p:ph type="sldNum" sz="quarter" idx="11"/>
          </p:nvPr>
        </p:nvSpPr>
        <p:spPr/>
        <p:txBody>
          <a:bodyPr/>
          <a:lstStyle>
            <a:lvl1pPr algn="l">
              <a:defRPr>
                <a:latin typeface="+mj-lt"/>
                <a:cs typeface="Arial" pitchFamily="34" charset="0"/>
              </a:defRPr>
            </a:lvl1pPr>
          </a:lstStyle>
          <a:p>
            <a:r>
              <a:rPr lang="de-DE" dirty="0"/>
              <a:t>Seite  </a:t>
            </a:r>
            <a:fld id="{3733AE7F-6935-469B-B7EA-A7DFC1F0D075}" type="slidenum">
              <a:rPr lang="de-DE" smtClean="0"/>
              <a:pPr/>
              <a:t>‹Nr.›</a:t>
            </a:fld>
            <a:endParaRPr lang="de-DE" dirty="0"/>
          </a:p>
        </p:txBody>
      </p:sp>
      <p:sp>
        <p:nvSpPr>
          <p:cNvPr id="7" name="Datumsplatzhalter 6"/>
          <p:cNvSpPr>
            <a:spLocks noGrp="1"/>
          </p:cNvSpPr>
          <p:nvPr>
            <p:ph type="dt" sz="half" idx="12"/>
          </p:nvPr>
        </p:nvSpPr>
        <p:spPr/>
        <p:txBody>
          <a:bodyPr/>
          <a:lstStyle>
            <a:lvl1pPr>
              <a:defRPr>
                <a:latin typeface="+mj-lt"/>
                <a:cs typeface="Arial" pitchFamily="34" charset="0"/>
              </a:defRPr>
            </a:lvl1pPr>
          </a:lstStyle>
          <a:p>
            <a:pPr>
              <a:lnSpc>
                <a:spcPct val="120000"/>
              </a:lnSpc>
            </a:pPr>
            <a:r>
              <a:rPr lang="de-DE"/>
              <a:t>Max Mustermann | Musterbezeichnung</a:t>
            </a:r>
            <a:endParaRPr lang="de-DE" dirty="0"/>
          </a:p>
        </p:txBody>
      </p:sp>
      <p:sp>
        <p:nvSpPr>
          <p:cNvPr id="4" name="Fußzeilenplatzhalter 3"/>
          <p:cNvSpPr>
            <a:spLocks noGrp="1"/>
          </p:cNvSpPr>
          <p:nvPr>
            <p:ph type="ftr" sz="quarter" idx="13"/>
          </p:nvPr>
        </p:nvSpPr>
        <p:spPr/>
        <p:txBody>
          <a:bodyPr/>
          <a:lstStyle>
            <a:lvl1pPr>
              <a:defRPr>
                <a:latin typeface="+mj-lt"/>
              </a:defRPr>
            </a:lvl1pPr>
          </a:lstStyle>
          <a:p>
            <a:pPr>
              <a:lnSpc>
                <a:spcPct val="120000"/>
              </a:lnSpc>
            </a:pPr>
            <a:r>
              <a:rPr lang="de-DE"/>
              <a:t>Datum xx.xx.xxxx</a:t>
            </a:r>
          </a:p>
        </p:txBody>
      </p:sp>
    </p:spTree>
    <p:extLst>
      <p:ext uri="{BB962C8B-B14F-4D97-AF65-F5344CB8AC3E}">
        <p14:creationId xmlns:p14="http://schemas.microsoft.com/office/powerpoint/2010/main" val="324361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529382" y="6659276"/>
            <a:ext cx="504946" cy="138499"/>
          </a:xfrm>
        </p:spPr>
        <p:txBody>
          <a:bodyPr/>
          <a:lstStyle>
            <a:lvl1pPr algn="l">
              <a:defRPr>
                <a:latin typeface="+mj-lt"/>
                <a:cs typeface="Arial" pitchFamily="34" charset="0"/>
              </a:defRPr>
            </a:lvl1pPr>
          </a:lstStyle>
          <a:p>
            <a:r>
              <a:rPr lang="de-DE"/>
              <a:t>Seite  </a:t>
            </a:r>
            <a:fld id="{3733AE7F-6935-469B-B7EA-A7DFC1F0D075}" type="slidenum">
              <a:rPr lang="de-DE" smtClean="0"/>
              <a:pPr/>
              <a:t>‹Nr.›</a:t>
            </a:fld>
            <a:endParaRPr lang="de-DE" dirty="0"/>
          </a:p>
        </p:txBody>
      </p:sp>
      <p:sp>
        <p:nvSpPr>
          <p:cNvPr id="5" name="Datumsplatzhalter 4"/>
          <p:cNvSpPr>
            <a:spLocks noGrp="1"/>
          </p:cNvSpPr>
          <p:nvPr>
            <p:ph type="dt" sz="half" idx="12"/>
          </p:nvPr>
        </p:nvSpPr>
        <p:spPr>
          <a:xfrm>
            <a:off x="1404048" y="6642668"/>
            <a:ext cx="3600000" cy="155107"/>
          </a:xfrm>
        </p:spPr>
        <p:txBody>
          <a:bodyPr/>
          <a:lstStyle>
            <a:lvl1pPr>
              <a:defRPr>
                <a:latin typeface="+mj-lt"/>
                <a:cs typeface="Arial" pitchFamily="34" charset="0"/>
              </a:defRPr>
            </a:lvl1pPr>
          </a:lstStyle>
          <a:p>
            <a:pPr>
              <a:lnSpc>
                <a:spcPct val="120000"/>
              </a:lnSpc>
            </a:pPr>
            <a:r>
              <a:rPr lang="de-DE"/>
              <a:t>Max Mustermann | Musterbezeichnung</a:t>
            </a:r>
            <a:endParaRPr lang="de-DE" dirty="0"/>
          </a:p>
        </p:txBody>
      </p:sp>
      <p:sp>
        <p:nvSpPr>
          <p:cNvPr id="2" name="Fußzeilenplatzhalter 1"/>
          <p:cNvSpPr>
            <a:spLocks noGrp="1"/>
          </p:cNvSpPr>
          <p:nvPr>
            <p:ph type="ftr" sz="quarter" idx="13"/>
          </p:nvPr>
        </p:nvSpPr>
        <p:spPr>
          <a:xfrm>
            <a:off x="5152147" y="6642668"/>
            <a:ext cx="1800000" cy="155107"/>
          </a:xfrm>
        </p:spPr>
        <p:txBody>
          <a:bodyPr/>
          <a:lstStyle>
            <a:lvl1pPr>
              <a:defRPr>
                <a:latin typeface="+mj-lt"/>
              </a:defRPr>
            </a:lvl1pPr>
          </a:lstStyle>
          <a:p>
            <a:pPr>
              <a:lnSpc>
                <a:spcPct val="120000"/>
              </a:lnSpc>
            </a:pPr>
            <a:r>
              <a:rPr lang="de-DE"/>
              <a:t>Datum xx.xx.xxxx</a:t>
            </a:r>
          </a:p>
        </p:txBody>
      </p:sp>
    </p:spTree>
    <p:extLst>
      <p:ext uri="{BB962C8B-B14F-4D97-AF65-F5344CB8AC3E}">
        <p14:creationId xmlns:p14="http://schemas.microsoft.com/office/powerpoint/2010/main" val="191241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1B8C9-76AB-4EB0-B4BF-ACB6272DE8A0}"/>
              </a:ext>
            </a:extLst>
          </p:cNvPr>
          <p:cNvSpPr>
            <a:spLocks noGrp="1"/>
          </p:cNvSpPr>
          <p:nvPr>
            <p:ph type="title"/>
          </p:nvPr>
        </p:nvSpPr>
        <p:spPr>
          <a:xfrm>
            <a:off x="1524000" y="152400"/>
            <a:ext cx="7162800" cy="990600"/>
          </a:xfrm>
        </p:spPr>
        <p:txBody>
          <a:bodyPr/>
          <a:lstStyle/>
          <a:p>
            <a:r>
              <a:rPr lang="de-DE"/>
              <a:t>Mastertitelformat bearbeiten</a:t>
            </a:r>
          </a:p>
        </p:txBody>
      </p:sp>
      <p:sp>
        <p:nvSpPr>
          <p:cNvPr id="3" name="Textplatzhalter 2">
            <a:extLst>
              <a:ext uri="{FF2B5EF4-FFF2-40B4-BE49-F238E27FC236}">
                <a16:creationId xmlns:a16="http://schemas.microsoft.com/office/drawing/2014/main" id="{4474EA59-0D6D-424D-92D2-577250F71464}"/>
              </a:ext>
            </a:extLst>
          </p:cNvPr>
          <p:cNvSpPr>
            <a:spLocks noGrp="1"/>
          </p:cNvSpPr>
          <p:nvPr>
            <p:ph type="body" sz="half" idx="1"/>
          </p:nvPr>
        </p:nvSpPr>
        <p:spPr>
          <a:xfrm>
            <a:off x="1524000" y="1371600"/>
            <a:ext cx="3505200" cy="5029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4CE51A5-0362-41A2-A603-5080C03FE503}"/>
              </a:ext>
            </a:extLst>
          </p:cNvPr>
          <p:cNvSpPr>
            <a:spLocks noGrp="1"/>
          </p:cNvSpPr>
          <p:nvPr>
            <p:ph sz="half" idx="2"/>
          </p:nvPr>
        </p:nvSpPr>
        <p:spPr>
          <a:xfrm>
            <a:off x="5181600" y="1371600"/>
            <a:ext cx="3505200" cy="5029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EA4D59C-6FBF-4413-90C0-8B40DCCBBF48}"/>
              </a:ext>
            </a:extLst>
          </p:cNvPr>
          <p:cNvSpPr>
            <a:spLocks noGrp="1"/>
          </p:cNvSpPr>
          <p:nvPr>
            <p:ph type="dt" sz="half" idx="10"/>
          </p:nvPr>
        </p:nvSpPr>
        <p:spPr>
          <a:xfrm>
            <a:off x="4572000" y="6553200"/>
            <a:ext cx="1828800" cy="304800"/>
          </a:xfrm>
        </p:spPr>
        <p:txBody>
          <a:bodyPr/>
          <a:lstStyle>
            <a:lvl1pPr>
              <a:defRPr/>
            </a:lvl1pPr>
          </a:lstStyle>
          <a:p>
            <a:endParaRPr lang="de-DE" altLang="de-DE"/>
          </a:p>
        </p:txBody>
      </p:sp>
    </p:spTree>
    <p:extLst>
      <p:ext uri="{BB962C8B-B14F-4D97-AF65-F5344CB8AC3E}">
        <p14:creationId xmlns:p14="http://schemas.microsoft.com/office/powerpoint/2010/main" val="33003842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 Mehr Platz">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cs typeface="Arial" pitchFamily="34" charset="0"/>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sz="1800">
                <a:latin typeface="Arial" pitchFamily="34" charset="0"/>
                <a:cs typeface="Arial" pitchFamily="34" charset="0"/>
              </a:defRPr>
            </a:lvl3pPr>
            <a:lvl4pPr marL="809625" indent="-266700">
              <a:buFont typeface="Arial" pitchFamily="34" charset="0"/>
              <a:buChar char="•"/>
              <a:defRPr sz="1600">
                <a:latin typeface="Arial" pitchFamily="34" charset="0"/>
                <a:cs typeface="Arial" pitchFamily="34" charset="0"/>
              </a:defRPr>
            </a:lvl4pPr>
            <a:lvl5pPr marL="1076325" indent="-266700">
              <a:buFont typeface="Arial" pitchFamily="34" charset="0"/>
              <a:buChar char="•"/>
              <a:defRPr sz="16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p:cNvSpPr>
            <a:spLocks noGrp="1"/>
          </p:cNvSpPr>
          <p:nvPr>
            <p:ph type="sldNum" sz="quarter" idx="11"/>
          </p:nvPr>
        </p:nvSpPr>
        <p:spPr/>
        <p:txBody>
          <a:bodyPr/>
          <a:lstStyle>
            <a:lvl1pPr algn="l">
              <a:defRPr>
                <a:latin typeface="+mj-lt"/>
                <a:cs typeface="Arial" pitchFamily="34" charset="0"/>
              </a:defRPr>
            </a:lvl1pPr>
          </a:lstStyle>
          <a:p>
            <a:r>
              <a:rPr lang="de-DE"/>
              <a:t>Seite  </a:t>
            </a:r>
            <a:fld id="{3733AE7F-6935-469B-B7EA-A7DFC1F0D075}" type="slidenum">
              <a:rPr lang="de-DE" smtClean="0"/>
              <a:pPr/>
              <a:t>‹Nr.›</a:t>
            </a:fld>
            <a:endParaRPr lang="de-DE" dirty="0"/>
          </a:p>
        </p:txBody>
      </p:sp>
      <p:sp>
        <p:nvSpPr>
          <p:cNvPr id="7" name="Datumsplatzhalter 6"/>
          <p:cNvSpPr>
            <a:spLocks noGrp="1"/>
          </p:cNvSpPr>
          <p:nvPr>
            <p:ph type="dt" sz="half" idx="12"/>
          </p:nvPr>
        </p:nvSpPr>
        <p:spPr/>
        <p:txBody>
          <a:bodyPr/>
          <a:lstStyle>
            <a:lvl1pPr>
              <a:defRPr>
                <a:latin typeface="+mj-lt"/>
                <a:cs typeface="Arial" pitchFamily="34" charset="0"/>
              </a:defRPr>
            </a:lvl1pPr>
          </a:lstStyle>
          <a:p>
            <a:pPr>
              <a:lnSpc>
                <a:spcPct val="120000"/>
              </a:lnSpc>
            </a:pPr>
            <a:r>
              <a:rPr lang="de-DE"/>
              <a:t>Max Mustermann | Musterbezeichnung</a:t>
            </a:r>
            <a:endParaRPr lang="de-DE" dirty="0"/>
          </a:p>
        </p:txBody>
      </p:sp>
      <p:sp>
        <p:nvSpPr>
          <p:cNvPr id="8" name="Fußzeilenplatzhalter 3"/>
          <p:cNvSpPr>
            <a:spLocks noGrp="1"/>
          </p:cNvSpPr>
          <p:nvPr>
            <p:ph type="ftr" sz="quarter" idx="3"/>
          </p:nvPr>
        </p:nvSpPr>
        <p:spPr>
          <a:xfrm>
            <a:off x="5436096" y="6642668"/>
            <a:ext cx="1800000" cy="155107"/>
          </a:xfrm>
          <a:prstGeom prst="rect">
            <a:avLst/>
          </a:prstGeom>
        </p:spPr>
        <p:txBody>
          <a:bodyPr vert="horz" wrap="square" lIns="0" tIns="0" rIns="0" bIns="0" rtlCol="0" anchor="b" anchorCtr="0">
            <a:spAutoFit/>
          </a:bodyPr>
          <a:lstStyle>
            <a:lvl1pPr algn="r">
              <a:defRPr lang="de-DE" sz="900" smtClean="0">
                <a:solidFill>
                  <a:srgbClr val="000000"/>
                </a:solidFill>
                <a:latin typeface="+mj-lt"/>
                <a:cs typeface="Arial" pitchFamily="34" charset="0"/>
              </a:defRPr>
            </a:lvl1pPr>
          </a:lstStyle>
          <a:p>
            <a:pPr>
              <a:lnSpc>
                <a:spcPct val="120000"/>
              </a:lnSpc>
            </a:pPr>
            <a:r>
              <a:rPr lang="de-DE" dirty="0"/>
              <a:t>Datum </a:t>
            </a:r>
            <a:r>
              <a:rPr lang="de-DE" dirty="0" err="1"/>
              <a:t>xx.xx.xxxx</a:t>
            </a:r>
            <a:endParaRPr lang="de-DE" dirty="0"/>
          </a:p>
        </p:txBody>
      </p:sp>
    </p:spTree>
    <p:extLst>
      <p:ext uri="{BB962C8B-B14F-4D97-AF65-F5344CB8AC3E}">
        <p14:creationId xmlns:p14="http://schemas.microsoft.com/office/powerpoint/2010/main" val="426123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Blanko - Mehr Platz">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lvl1pPr algn="l">
              <a:defRPr>
                <a:latin typeface="+mj-lt"/>
                <a:cs typeface="Arial" pitchFamily="34" charset="0"/>
              </a:defRPr>
            </a:lvl1pPr>
          </a:lstStyle>
          <a:p>
            <a:r>
              <a:rPr lang="de-DE"/>
              <a:t>Seite  </a:t>
            </a:r>
            <a:fld id="{3733AE7F-6935-469B-B7EA-A7DFC1F0D075}" type="slidenum">
              <a:rPr lang="de-DE" smtClean="0"/>
              <a:pPr/>
              <a:t>‹Nr.›</a:t>
            </a:fld>
            <a:endParaRPr lang="de-DE" dirty="0"/>
          </a:p>
        </p:txBody>
      </p:sp>
      <p:sp>
        <p:nvSpPr>
          <p:cNvPr id="5" name="Datumsplatzhalter 4"/>
          <p:cNvSpPr>
            <a:spLocks noGrp="1"/>
          </p:cNvSpPr>
          <p:nvPr>
            <p:ph type="dt" sz="half" idx="12"/>
          </p:nvPr>
        </p:nvSpPr>
        <p:spPr/>
        <p:txBody>
          <a:bodyPr/>
          <a:lstStyle>
            <a:lvl1pPr>
              <a:defRPr>
                <a:latin typeface="+mj-lt"/>
                <a:cs typeface="Arial" pitchFamily="34" charset="0"/>
              </a:defRPr>
            </a:lvl1pPr>
          </a:lstStyle>
          <a:p>
            <a:pPr>
              <a:lnSpc>
                <a:spcPct val="120000"/>
              </a:lnSpc>
            </a:pPr>
            <a:r>
              <a:rPr lang="de-DE"/>
              <a:t>Max Mustermann | Musterbezeichnung</a:t>
            </a:r>
            <a:endParaRPr lang="de-DE" dirty="0"/>
          </a:p>
        </p:txBody>
      </p:sp>
      <p:sp>
        <p:nvSpPr>
          <p:cNvPr id="6" name="Fußzeilenplatzhalter 3"/>
          <p:cNvSpPr>
            <a:spLocks noGrp="1"/>
          </p:cNvSpPr>
          <p:nvPr>
            <p:ph type="ftr" sz="quarter" idx="3"/>
          </p:nvPr>
        </p:nvSpPr>
        <p:spPr>
          <a:xfrm>
            <a:off x="5436096" y="6642668"/>
            <a:ext cx="1800000" cy="155107"/>
          </a:xfrm>
          <a:prstGeom prst="rect">
            <a:avLst/>
          </a:prstGeom>
        </p:spPr>
        <p:txBody>
          <a:bodyPr vert="horz" wrap="square" lIns="0" tIns="0" rIns="0" bIns="0" rtlCol="0" anchor="b" anchorCtr="0">
            <a:spAutoFit/>
          </a:bodyPr>
          <a:lstStyle>
            <a:lvl1pPr algn="r">
              <a:defRPr lang="de-DE" sz="900" smtClean="0">
                <a:solidFill>
                  <a:srgbClr val="000000"/>
                </a:solidFill>
                <a:latin typeface="+mj-lt"/>
                <a:cs typeface="Arial" pitchFamily="34" charset="0"/>
              </a:defRPr>
            </a:lvl1pPr>
          </a:lstStyle>
          <a:p>
            <a:pPr>
              <a:lnSpc>
                <a:spcPct val="120000"/>
              </a:lnSpc>
            </a:pPr>
            <a:r>
              <a:rPr lang="de-DE" dirty="0"/>
              <a:t>Datum </a:t>
            </a:r>
            <a:r>
              <a:rPr lang="de-DE" dirty="0" err="1"/>
              <a:t>xx.xx.xxxx</a:t>
            </a:r>
            <a:endParaRPr lang="de-DE" dirty="0"/>
          </a:p>
        </p:txBody>
      </p:sp>
    </p:spTree>
    <p:extLst>
      <p:ext uri="{BB962C8B-B14F-4D97-AF65-F5344CB8AC3E}">
        <p14:creationId xmlns:p14="http://schemas.microsoft.com/office/powerpoint/2010/main" val="1817662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99" y="1154113"/>
            <a:ext cx="8173033" cy="671499"/>
          </a:xfrm>
          <a:prstGeom prst="rect">
            <a:avLst/>
          </a:prstGeom>
        </p:spPr>
        <p:txBody>
          <a:bodyPr vert="horz" lIns="0" tIns="0" rIns="0" bIns="0" rtlCol="0" anchor="b" anchorCtr="0">
            <a:noAutofit/>
          </a:bodyPr>
          <a:lstStyle/>
          <a:p>
            <a:r>
              <a:rPr lang="de-DE" noProof="0" dirty="0"/>
              <a:t>Titelmasterformat durch Klicken bearbeiten</a:t>
            </a:r>
          </a:p>
        </p:txBody>
      </p:sp>
      <p:sp>
        <p:nvSpPr>
          <p:cNvPr id="3" name="Textplatzhalter 2"/>
          <p:cNvSpPr>
            <a:spLocks noGrp="1"/>
          </p:cNvSpPr>
          <p:nvPr>
            <p:ph type="body" idx="1"/>
          </p:nvPr>
        </p:nvSpPr>
        <p:spPr>
          <a:xfrm>
            <a:off x="536574" y="2060848"/>
            <a:ext cx="8158163" cy="4320902"/>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2" name="Foliennummernplatzhalter 21"/>
          <p:cNvSpPr>
            <a:spLocks noGrp="1"/>
          </p:cNvSpPr>
          <p:nvPr>
            <p:ph type="sldNum" sz="quarter" idx="4"/>
          </p:nvPr>
        </p:nvSpPr>
        <p:spPr>
          <a:xfrm>
            <a:off x="529382" y="6659276"/>
            <a:ext cx="504946" cy="138499"/>
          </a:xfrm>
          <a:prstGeom prst="rect">
            <a:avLst/>
          </a:prstGeom>
        </p:spPr>
        <p:txBody>
          <a:bodyPr vert="horz" wrap="none" lIns="0" tIns="0" rIns="0" bIns="0" rtlCol="0" anchor="b" anchorCtr="0">
            <a:spAutoFit/>
          </a:bodyPr>
          <a:lstStyle>
            <a:lvl1pPr algn="r">
              <a:defRPr sz="900">
                <a:solidFill>
                  <a:schemeClr val="tx1"/>
                </a:solidFill>
                <a:latin typeface="+mj-lt"/>
                <a:cs typeface="Arial" pitchFamily="34" charset="0"/>
              </a:defRPr>
            </a:lvl1pPr>
          </a:lstStyle>
          <a:p>
            <a:pPr algn="l"/>
            <a:r>
              <a:rPr lang="de-DE" dirty="0"/>
              <a:t>Seite  </a:t>
            </a:r>
            <a:fld id="{3733AE7F-6935-469B-B7EA-A7DFC1F0D075}" type="slidenum">
              <a:rPr lang="de-DE" smtClean="0"/>
              <a:pPr algn="l"/>
              <a:t>‹Nr.›</a:t>
            </a:fld>
            <a:endParaRPr lang="de-DE" dirty="0"/>
          </a:p>
        </p:txBody>
      </p:sp>
      <p:sp>
        <p:nvSpPr>
          <p:cNvPr id="23" name="Datumsplatzhalter 22"/>
          <p:cNvSpPr>
            <a:spLocks noGrp="1"/>
          </p:cNvSpPr>
          <p:nvPr>
            <p:ph type="dt" sz="half" idx="2"/>
          </p:nvPr>
        </p:nvSpPr>
        <p:spPr>
          <a:xfrm>
            <a:off x="1404048" y="6642668"/>
            <a:ext cx="3600000" cy="155107"/>
          </a:xfrm>
          <a:prstGeom prst="rect">
            <a:avLst/>
          </a:prstGeom>
        </p:spPr>
        <p:txBody>
          <a:bodyPr vert="horz" wrap="square" lIns="0" tIns="0" rIns="0" bIns="0" rtlCol="0" anchor="b" anchorCtr="0">
            <a:spAutoFit/>
          </a:bodyPr>
          <a:lstStyle>
            <a:lvl1pPr>
              <a:defRPr lang="de-DE" sz="900" smtClean="0">
                <a:solidFill>
                  <a:srgbClr val="000000"/>
                </a:solidFill>
                <a:latin typeface="+mj-lt"/>
                <a:cs typeface="Arial" pitchFamily="34" charset="0"/>
              </a:defRPr>
            </a:lvl1pPr>
          </a:lstStyle>
          <a:p>
            <a:pPr>
              <a:lnSpc>
                <a:spcPct val="120000"/>
              </a:lnSpc>
            </a:pPr>
            <a:r>
              <a:rPr lang="de-DE"/>
              <a:t>Max Mustermann | Musterbezeichnung</a:t>
            </a:r>
            <a:endParaRPr lang="de-DE" dirty="0"/>
          </a:p>
        </p:txBody>
      </p:sp>
      <p:sp>
        <p:nvSpPr>
          <p:cNvPr id="4" name="Fußzeilenplatzhalter 3"/>
          <p:cNvSpPr>
            <a:spLocks noGrp="1"/>
          </p:cNvSpPr>
          <p:nvPr>
            <p:ph type="ftr" sz="quarter" idx="3"/>
          </p:nvPr>
        </p:nvSpPr>
        <p:spPr>
          <a:xfrm>
            <a:off x="5152147" y="6642668"/>
            <a:ext cx="1800000" cy="155107"/>
          </a:xfrm>
          <a:prstGeom prst="rect">
            <a:avLst/>
          </a:prstGeom>
        </p:spPr>
        <p:txBody>
          <a:bodyPr vert="horz" wrap="square" lIns="0" tIns="0" rIns="0" bIns="0" rtlCol="0" anchor="b" anchorCtr="0">
            <a:spAutoFit/>
          </a:bodyPr>
          <a:lstStyle>
            <a:lvl1pPr algn="r">
              <a:defRPr lang="de-DE" sz="900" smtClean="0">
                <a:solidFill>
                  <a:srgbClr val="000000"/>
                </a:solidFill>
                <a:latin typeface="+mj-lt"/>
                <a:cs typeface="Arial" pitchFamily="34" charset="0"/>
              </a:defRPr>
            </a:lvl1pPr>
          </a:lstStyle>
          <a:p>
            <a:pPr>
              <a:lnSpc>
                <a:spcPct val="120000"/>
              </a:lnSpc>
            </a:pPr>
            <a:r>
              <a:rPr lang="de-DE" dirty="0"/>
              <a:t>Datum </a:t>
            </a:r>
            <a:r>
              <a:rPr lang="de-DE" dirty="0" err="1"/>
              <a:t>xx.xx.xxxx</a:t>
            </a:r>
            <a:endParaRPr lang="de-DE" dirty="0"/>
          </a:p>
        </p:txBody>
      </p:sp>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8372" y="222548"/>
            <a:ext cx="1800000" cy="726563"/>
          </a:xfrm>
          <a:prstGeom prst="rect">
            <a:avLst/>
          </a:prstGeom>
        </p:spPr>
      </p:pic>
      <p:sp>
        <p:nvSpPr>
          <p:cNvPr id="9" name="Rechteck 1"/>
          <p:cNvSpPr>
            <a:spLocks noChangeArrowheads="1"/>
          </p:cNvSpPr>
          <p:nvPr/>
        </p:nvSpPr>
        <p:spPr bwMode="auto">
          <a:xfrm flipH="1">
            <a:off x="7068129" y="4778102"/>
            <a:ext cx="2088000" cy="2088000"/>
          </a:xfrm>
          <a:prstGeom prst="corner">
            <a:avLst>
              <a:gd name="adj1" fmla="val 9651"/>
              <a:gd name="adj2" fmla="val 9141"/>
            </a:avLst>
          </a:prstGeom>
          <a:solidFill>
            <a:schemeClr val="accent1"/>
          </a:solidFill>
          <a:ln>
            <a:noFill/>
          </a:ln>
        </p:spPr>
        <p:txBody>
          <a:bodyPr/>
          <a:lstStyle/>
          <a:p>
            <a:endParaRPr lang="de-DE" noProof="0">
              <a:latin typeface="Arial" pitchFamily="34" charset="0"/>
              <a:cs typeface="Arial" pitchFamily="34" charset="0"/>
            </a:endParaRPr>
          </a:p>
        </p:txBody>
      </p:sp>
    </p:spTree>
    <p:extLst>
      <p:ext uri="{BB962C8B-B14F-4D97-AF65-F5344CB8AC3E}">
        <p14:creationId xmlns:p14="http://schemas.microsoft.com/office/powerpoint/2010/main" val="374196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3" r:id="rId4"/>
  </p:sldLayoutIdLst>
  <p:hf hdr="0"/>
  <p:txStyles>
    <p:titleStyle>
      <a:lvl1pPr algn="l" defTabSz="914400" rtl="0" eaLnBrk="1" latinLnBrk="0" hangingPunct="1">
        <a:lnSpc>
          <a:spcPct val="90000"/>
        </a:lnSpc>
        <a:spcBef>
          <a:spcPct val="0"/>
        </a:spcBef>
        <a:buNone/>
        <a:defRPr sz="3200" b="0" kern="1200">
          <a:solidFill>
            <a:srgbClr val="2D89CC"/>
          </a:solidFill>
          <a:latin typeface="+mj-lt"/>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266700" indent="-266700" algn="l" defTabSz="914400" rtl="0" eaLnBrk="1" latinLnBrk="0" hangingPunct="1">
        <a:spcBef>
          <a:spcPct val="20000"/>
        </a:spcBef>
        <a:buClr>
          <a:srgbClr val="2D89CC"/>
        </a:buClr>
        <a:buSzPct val="100000"/>
        <a:buFont typeface="Arial" pitchFamily="34" charset="0"/>
        <a:buChar char="•"/>
        <a:defRPr sz="1800" kern="1200">
          <a:solidFill>
            <a:schemeClr val="tx1"/>
          </a:solidFill>
          <a:latin typeface="Arial" pitchFamily="34" charset="0"/>
          <a:ea typeface="+mn-ea"/>
          <a:cs typeface="Arial" pitchFamily="34" charset="0"/>
        </a:defRPr>
      </a:lvl2pPr>
      <a:lvl3pPr marL="542925" indent="-266700" algn="l" defTabSz="914400" rtl="0" eaLnBrk="1" latinLnBrk="0" hangingPunct="1">
        <a:spcBef>
          <a:spcPct val="20000"/>
        </a:spcBef>
        <a:buClr>
          <a:srgbClr val="2D89CC"/>
        </a:buClr>
        <a:buSzPct val="100000"/>
        <a:buFont typeface="Arial" pitchFamily="34" charset="0"/>
        <a:buChar char="•"/>
        <a:tabLst/>
        <a:defRPr sz="1800" kern="1200">
          <a:solidFill>
            <a:schemeClr val="tx1"/>
          </a:solidFill>
          <a:latin typeface="Arial" pitchFamily="34" charset="0"/>
          <a:ea typeface="+mn-ea"/>
          <a:cs typeface="Arial" pitchFamily="34" charset="0"/>
        </a:defRPr>
      </a:lvl3pPr>
      <a:lvl4pPr marL="809625" indent="-266700" algn="l" defTabSz="914400" rtl="0" eaLnBrk="1" latinLnBrk="0" hangingPunct="1">
        <a:spcBef>
          <a:spcPct val="20000"/>
        </a:spcBef>
        <a:buClr>
          <a:srgbClr val="2D89CC"/>
        </a:buClr>
        <a:buSzPct val="100000"/>
        <a:buFont typeface="Arial" pitchFamily="34" charset="0"/>
        <a:buChar char="•"/>
        <a:defRPr sz="1600" kern="1200">
          <a:solidFill>
            <a:schemeClr val="tx1"/>
          </a:solidFill>
          <a:latin typeface="Arial" pitchFamily="34" charset="0"/>
          <a:ea typeface="+mn-ea"/>
          <a:cs typeface="Arial" pitchFamily="34" charset="0"/>
        </a:defRPr>
      </a:lvl4pPr>
      <a:lvl5pPr marL="1076325" indent="-266700" algn="l" defTabSz="914400" rtl="0" eaLnBrk="1" latinLnBrk="0" hangingPunct="1">
        <a:spcBef>
          <a:spcPct val="20000"/>
        </a:spcBef>
        <a:buClr>
          <a:srgbClr val="2D89CC"/>
        </a:buClr>
        <a:buSzPct val="100000"/>
        <a:buFont typeface="Arial" pitchFamily="34" charset="0"/>
        <a:buChar char="•"/>
        <a:tabLst/>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99" y="981075"/>
            <a:ext cx="8173033" cy="844537"/>
          </a:xfrm>
          <a:prstGeom prst="rect">
            <a:avLst/>
          </a:prstGeom>
        </p:spPr>
        <p:txBody>
          <a:bodyPr vert="horz" lIns="0" tIns="0" rIns="0" bIns="0" rtlCol="0" anchor="b" anchorCtr="0">
            <a:noAutofit/>
          </a:bodyPr>
          <a:lstStyle/>
          <a:p>
            <a:r>
              <a:rPr lang="de-DE" noProof="0" dirty="0"/>
              <a:t>Titelmasterformat durch Klicken bearbeiten</a:t>
            </a:r>
          </a:p>
        </p:txBody>
      </p:sp>
      <p:sp>
        <p:nvSpPr>
          <p:cNvPr id="3" name="Textplatzhalter 2"/>
          <p:cNvSpPr>
            <a:spLocks noGrp="1"/>
          </p:cNvSpPr>
          <p:nvPr>
            <p:ph type="body" idx="1"/>
          </p:nvPr>
        </p:nvSpPr>
        <p:spPr>
          <a:xfrm>
            <a:off x="536574" y="2060848"/>
            <a:ext cx="8158163" cy="4320902"/>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7" name="Rechteck 1"/>
          <p:cNvSpPr>
            <a:spLocks noChangeArrowheads="1"/>
          </p:cNvSpPr>
          <p:nvPr/>
        </p:nvSpPr>
        <p:spPr bwMode="auto">
          <a:xfrm flipH="1">
            <a:off x="7356474" y="5065711"/>
            <a:ext cx="1799653" cy="1800000"/>
          </a:xfrm>
          <a:prstGeom prst="corner">
            <a:avLst>
              <a:gd name="adj1" fmla="val 11472"/>
              <a:gd name="adj2" fmla="val 10808"/>
            </a:avLst>
          </a:prstGeom>
          <a:solidFill>
            <a:schemeClr val="accent1"/>
          </a:solidFill>
          <a:ln>
            <a:noFill/>
          </a:ln>
        </p:spPr>
        <p:txBody>
          <a:bodyPr/>
          <a:lstStyle/>
          <a:p>
            <a:endParaRPr lang="de-DE" noProof="0">
              <a:latin typeface="Arial" pitchFamily="34" charset="0"/>
              <a:cs typeface="Arial" pitchFamily="34" charset="0"/>
            </a:endParaRPr>
          </a:p>
        </p:txBody>
      </p:sp>
      <p:sp>
        <p:nvSpPr>
          <p:cNvPr id="22" name="Foliennummernplatzhalter 21"/>
          <p:cNvSpPr>
            <a:spLocks noGrp="1"/>
          </p:cNvSpPr>
          <p:nvPr>
            <p:ph type="sldNum" sz="quarter" idx="4"/>
          </p:nvPr>
        </p:nvSpPr>
        <p:spPr>
          <a:xfrm>
            <a:off x="529382" y="6659276"/>
            <a:ext cx="504946" cy="138499"/>
          </a:xfrm>
          <a:prstGeom prst="rect">
            <a:avLst/>
          </a:prstGeom>
        </p:spPr>
        <p:txBody>
          <a:bodyPr vert="horz" wrap="none" lIns="0" tIns="0" rIns="0" bIns="0" rtlCol="0" anchor="b" anchorCtr="0">
            <a:spAutoFit/>
          </a:bodyPr>
          <a:lstStyle>
            <a:lvl1pPr algn="l">
              <a:defRPr sz="900">
                <a:solidFill>
                  <a:schemeClr val="tx1"/>
                </a:solidFill>
                <a:latin typeface="+mj-lt"/>
                <a:cs typeface="Arial" pitchFamily="34" charset="0"/>
              </a:defRPr>
            </a:lvl1pPr>
          </a:lstStyle>
          <a:p>
            <a:r>
              <a:rPr lang="de-DE"/>
              <a:t>Seite  </a:t>
            </a:r>
            <a:fld id="{3733AE7F-6935-469B-B7EA-A7DFC1F0D075}" type="slidenum">
              <a:rPr lang="de-DE" smtClean="0"/>
              <a:pPr/>
              <a:t>‹Nr.›</a:t>
            </a:fld>
            <a:endParaRPr lang="de-DE" dirty="0"/>
          </a:p>
        </p:txBody>
      </p:sp>
      <p:sp>
        <p:nvSpPr>
          <p:cNvPr id="23" name="Datumsplatzhalter 22"/>
          <p:cNvSpPr>
            <a:spLocks noGrp="1"/>
          </p:cNvSpPr>
          <p:nvPr>
            <p:ph type="dt" sz="half" idx="2"/>
          </p:nvPr>
        </p:nvSpPr>
        <p:spPr>
          <a:xfrm>
            <a:off x="1404048" y="6642668"/>
            <a:ext cx="3600000" cy="155107"/>
          </a:xfrm>
          <a:prstGeom prst="rect">
            <a:avLst/>
          </a:prstGeom>
        </p:spPr>
        <p:txBody>
          <a:bodyPr vert="horz" wrap="square" lIns="0" tIns="0" rIns="0" bIns="0" rtlCol="0" anchor="b" anchorCtr="0">
            <a:spAutoFit/>
          </a:bodyPr>
          <a:lstStyle>
            <a:lvl1pPr>
              <a:defRPr lang="de-DE" sz="900" smtClean="0">
                <a:solidFill>
                  <a:srgbClr val="000000"/>
                </a:solidFill>
                <a:latin typeface="+mj-lt"/>
                <a:cs typeface="Arial" pitchFamily="34" charset="0"/>
              </a:defRPr>
            </a:lvl1pPr>
          </a:lstStyle>
          <a:p>
            <a:pPr>
              <a:lnSpc>
                <a:spcPct val="120000"/>
              </a:lnSpc>
            </a:pPr>
            <a:r>
              <a:rPr lang="de-DE"/>
              <a:t>Max Mustermann | Musterbezeichnung</a:t>
            </a:r>
            <a:endParaRPr lang="de-DE"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897" y="177616"/>
            <a:ext cx="1440000" cy="581250"/>
          </a:xfrm>
          <a:prstGeom prst="rect">
            <a:avLst/>
          </a:prstGeom>
        </p:spPr>
      </p:pic>
      <p:sp>
        <p:nvSpPr>
          <p:cNvPr id="10" name="Fußzeilenplatzhalter 3"/>
          <p:cNvSpPr>
            <a:spLocks noGrp="1"/>
          </p:cNvSpPr>
          <p:nvPr>
            <p:ph type="ftr" sz="quarter" idx="3"/>
          </p:nvPr>
        </p:nvSpPr>
        <p:spPr>
          <a:xfrm>
            <a:off x="5436096" y="6642668"/>
            <a:ext cx="1800000" cy="155107"/>
          </a:xfrm>
          <a:prstGeom prst="rect">
            <a:avLst/>
          </a:prstGeom>
        </p:spPr>
        <p:txBody>
          <a:bodyPr vert="horz" wrap="square" lIns="0" tIns="0" rIns="0" bIns="0" rtlCol="0" anchor="b" anchorCtr="0">
            <a:spAutoFit/>
          </a:bodyPr>
          <a:lstStyle>
            <a:lvl1pPr algn="r">
              <a:defRPr lang="de-DE" sz="900" smtClean="0">
                <a:solidFill>
                  <a:srgbClr val="000000"/>
                </a:solidFill>
                <a:latin typeface="+mj-lt"/>
                <a:cs typeface="Arial" pitchFamily="34" charset="0"/>
              </a:defRPr>
            </a:lvl1pPr>
          </a:lstStyle>
          <a:p>
            <a:pPr>
              <a:lnSpc>
                <a:spcPct val="120000"/>
              </a:lnSpc>
            </a:pPr>
            <a:r>
              <a:rPr lang="de-DE" dirty="0"/>
              <a:t>Datum </a:t>
            </a:r>
            <a:r>
              <a:rPr lang="de-DE" dirty="0" err="1"/>
              <a:t>xx.xx.xxxx</a:t>
            </a:r>
            <a:endParaRPr lang="de-DE" dirty="0"/>
          </a:p>
        </p:txBody>
      </p:sp>
    </p:spTree>
    <p:extLst>
      <p:ext uri="{BB962C8B-B14F-4D97-AF65-F5344CB8AC3E}">
        <p14:creationId xmlns:p14="http://schemas.microsoft.com/office/powerpoint/2010/main" val="894662167"/>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p:txStyles>
    <p:titleStyle>
      <a:lvl1pPr algn="l" defTabSz="914400" rtl="0" eaLnBrk="1" latinLnBrk="0" hangingPunct="1">
        <a:lnSpc>
          <a:spcPct val="90000"/>
        </a:lnSpc>
        <a:spcBef>
          <a:spcPct val="0"/>
        </a:spcBef>
        <a:buNone/>
        <a:defRPr sz="3200" b="0" kern="1200">
          <a:solidFill>
            <a:srgbClr val="2D89CC"/>
          </a:solidFill>
          <a:latin typeface="+mj-lt"/>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800" kern="1200">
          <a:solidFill>
            <a:schemeClr val="tx1"/>
          </a:solidFill>
          <a:latin typeface="Arial" pitchFamily="34" charset="0"/>
          <a:ea typeface="+mn-ea"/>
          <a:cs typeface="Arial" pitchFamily="34" charset="0"/>
        </a:defRPr>
      </a:lvl1pPr>
      <a:lvl2pPr marL="266700" indent="-266700" algn="l" defTabSz="914400" rtl="0" eaLnBrk="1" latinLnBrk="0" hangingPunct="1">
        <a:spcBef>
          <a:spcPct val="20000"/>
        </a:spcBef>
        <a:buClr>
          <a:srgbClr val="2D89CC"/>
        </a:buClr>
        <a:buSzPct val="100000"/>
        <a:buFont typeface="Arial" pitchFamily="34" charset="0"/>
        <a:buChar char="•"/>
        <a:defRPr sz="1800" kern="1200">
          <a:solidFill>
            <a:schemeClr val="tx1"/>
          </a:solidFill>
          <a:latin typeface="Arial" pitchFamily="34" charset="0"/>
          <a:ea typeface="+mn-ea"/>
          <a:cs typeface="Arial" pitchFamily="34" charset="0"/>
        </a:defRPr>
      </a:lvl2pPr>
      <a:lvl3pPr marL="542925" indent="-266700" algn="l" defTabSz="914400" rtl="0" eaLnBrk="1" latinLnBrk="0" hangingPunct="1">
        <a:spcBef>
          <a:spcPct val="20000"/>
        </a:spcBef>
        <a:buClr>
          <a:srgbClr val="2D89CC"/>
        </a:buClr>
        <a:buSzPct val="100000"/>
        <a:buFont typeface="Arial" pitchFamily="34" charset="0"/>
        <a:buChar char="•"/>
        <a:tabLst/>
        <a:defRPr sz="1800" kern="1200">
          <a:solidFill>
            <a:schemeClr val="tx1"/>
          </a:solidFill>
          <a:latin typeface="Arial" pitchFamily="34" charset="0"/>
          <a:ea typeface="+mn-ea"/>
          <a:cs typeface="Arial" pitchFamily="34" charset="0"/>
        </a:defRPr>
      </a:lvl3pPr>
      <a:lvl4pPr marL="809625" indent="-266700" algn="l" defTabSz="914400" rtl="0" eaLnBrk="1" latinLnBrk="0" hangingPunct="1">
        <a:spcBef>
          <a:spcPct val="20000"/>
        </a:spcBef>
        <a:buClr>
          <a:srgbClr val="2D89CC"/>
        </a:buClr>
        <a:buSzPct val="100000"/>
        <a:buFont typeface="Arial" pitchFamily="34" charset="0"/>
        <a:buChar char="•"/>
        <a:defRPr sz="1600" kern="1200">
          <a:solidFill>
            <a:schemeClr val="tx1"/>
          </a:solidFill>
          <a:latin typeface="Arial" pitchFamily="34" charset="0"/>
          <a:ea typeface="+mn-ea"/>
          <a:cs typeface="Arial" pitchFamily="34" charset="0"/>
        </a:defRPr>
      </a:lvl4pPr>
      <a:lvl5pPr marL="1076325" indent="-266700" algn="l" defTabSz="914400" rtl="0" eaLnBrk="1" latinLnBrk="0" hangingPunct="1">
        <a:spcBef>
          <a:spcPct val="20000"/>
        </a:spcBef>
        <a:buClr>
          <a:srgbClr val="2D89CC"/>
        </a:buClr>
        <a:buSzPct val="100000"/>
        <a:buFont typeface="Arial" pitchFamily="34" charset="0"/>
        <a:buChar char="•"/>
        <a:tabLst/>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e.statista.com/statistik/daten/studie/859229/umfrage/anteil-der-haushalte-in-deutschland-mit-haustier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a:xfrm>
            <a:off x="529382" y="3309599"/>
            <a:ext cx="8291090" cy="643241"/>
          </a:xfrm>
        </p:spPr>
        <p:txBody>
          <a:bodyPr/>
          <a:lstStyle/>
          <a:p>
            <a:r>
              <a:rPr lang="de-DE" dirty="0"/>
              <a:t>Tiere von </a:t>
            </a:r>
            <a:r>
              <a:rPr lang="de-DE" dirty="0" err="1"/>
              <a:t>Klien_tinnen</a:t>
            </a:r>
            <a:r>
              <a:rPr lang="de-DE" dirty="0"/>
              <a:t> der Sozialen Arbeit: Wohnungslosigkeit   </a:t>
            </a:r>
          </a:p>
        </p:txBody>
      </p:sp>
      <p:sp>
        <p:nvSpPr>
          <p:cNvPr id="6" name="Foliennummernplatzhalter 5"/>
          <p:cNvSpPr>
            <a:spLocks noGrp="1"/>
          </p:cNvSpPr>
          <p:nvPr>
            <p:ph type="sldNum" sz="quarter" idx="11"/>
          </p:nvPr>
        </p:nvSpPr>
        <p:spPr/>
        <p:txBody>
          <a:bodyPr/>
          <a:lstStyle/>
          <a:p>
            <a:r>
              <a:rPr lang="de-DE" dirty="0"/>
              <a:t>Seite  </a:t>
            </a:r>
            <a:fld id="{3733AE7F-6935-469B-B7EA-A7DFC1F0D075}" type="slidenum">
              <a:rPr lang="de-DE" smtClean="0"/>
              <a:pPr/>
              <a:t>1</a:t>
            </a:fld>
            <a:endParaRPr lang="de-DE" dirty="0"/>
          </a:p>
        </p:txBody>
      </p:sp>
      <p:sp>
        <p:nvSpPr>
          <p:cNvPr id="2" name="Fußzeilenplatzhalter 1"/>
          <p:cNvSpPr>
            <a:spLocks noGrp="1"/>
          </p:cNvSpPr>
          <p:nvPr>
            <p:ph type="ftr" sz="quarter" idx="13"/>
          </p:nvPr>
        </p:nvSpPr>
        <p:spPr>
          <a:xfrm>
            <a:off x="3600723" y="6648050"/>
            <a:ext cx="2250530" cy="138499"/>
          </a:xfrm>
        </p:spPr>
        <p:txBody>
          <a:bodyPr/>
          <a:lstStyle/>
          <a:p>
            <a:endParaRPr lang="de-DE" dirty="0"/>
          </a:p>
        </p:txBody>
      </p:sp>
      <p:sp>
        <p:nvSpPr>
          <p:cNvPr id="10" name="Textplatzhalter 9"/>
          <p:cNvSpPr>
            <a:spLocks noGrp="1"/>
          </p:cNvSpPr>
          <p:nvPr>
            <p:ph type="body" idx="1"/>
          </p:nvPr>
        </p:nvSpPr>
        <p:spPr>
          <a:xfrm>
            <a:off x="529382" y="4983583"/>
            <a:ext cx="8154739" cy="246221"/>
          </a:xfrm>
        </p:spPr>
        <p:txBody>
          <a:bodyPr/>
          <a:lstStyle/>
          <a:p>
            <a:r>
              <a:rPr lang="de-DE" b="0" dirty="0"/>
              <a:t>Lotte Rose</a:t>
            </a:r>
          </a:p>
        </p:txBody>
      </p:sp>
      <p:sp>
        <p:nvSpPr>
          <p:cNvPr id="16" name="Textplatzhalter 15"/>
          <p:cNvSpPr>
            <a:spLocks noGrp="1"/>
          </p:cNvSpPr>
          <p:nvPr>
            <p:ph type="body" sz="quarter" idx="15"/>
          </p:nvPr>
        </p:nvSpPr>
        <p:spPr>
          <a:xfrm>
            <a:off x="4725988" y="6260547"/>
            <a:ext cx="3968750" cy="186601"/>
          </a:xfrm>
        </p:spPr>
        <p:txBody>
          <a:bodyPr/>
          <a:lstStyle/>
          <a:p>
            <a:r>
              <a:rPr lang="de-DE" b="1" dirty="0"/>
              <a:t>Fachbereich 4</a:t>
            </a:r>
            <a:r>
              <a:rPr lang="de-DE" dirty="0"/>
              <a:t>  Soziale Arbeit und Gesundheit  </a:t>
            </a:r>
          </a:p>
        </p:txBody>
      </p:sp>
    </p:spTree>
    <p:extLst>
      <p:ext uri="{BB962C8B-B14F-4D97-AF65-F5344CB8AC3E}">
        <p14:creationId xmlns:p14="http://schemas.microsoft.com/office/powerpoint/2010/main" val="154808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C4A8-E3D6-37A0-6157-F4D4775B02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ACB7BF-A6D0-B4F3-0A6D-7929C9386294}"/>
              </a:ext>
            </a:extLst>
          </p:cNvPr>
          <p:cNvSpPr>
            <a:spLocks noGrp="1"/>
          </p:cNvSpPr>
          <p:nvPr>
            <p:ph type="title"/>
          </p:nvPr>
        </p:nvSpPr>
        <p:spPr>
          <a:xfrm>
            <a:off x="506413" y="1062870"/>
            <a:ext cx="8530083" cy="990600"/>
          </a:xfrm>
        </p:spPr>
        <p:txBody>
          <a:bodyPr/>
          <a:lstStyle/>
          <a:p>
            <a:r>
              <a:rPr lang="de-DE" sz="2800" dirty="0"/>
              <a:t>Risiken des Lebens von Heimtieren in Haushalten prekärer Lebenslagen   </a:t>
            </a:r>
          </a:p>
        </p:txBody>
      </p:sp>
      <p:sp>
        <p:nvSpPr>
          <p:cNvPr id="4" name="Foliennummernplatzhalter 3">
            <a:extLst>
              <a:ext uri="{FF2B5EF4-FFF2-40B4-BE49-F238E27FC236}">
                <a16:creationId xmlns:a16="http://schemas.microsoft.com/office/drawing/2014/main" id="{3549A7F9-2B08-D6EC-8B46-BEB1DD73ACB3}"/>
              </a:ext>
            </a:extLst>
          </p:cNvPr>
          <p:cNvSpPr>
            <a:spLocks noGrp="1"/>
          </p:cNvSpPr>
          <p:nvPr>
            <p:ph type="sldNum" sz="quarter" idx="4294967295"/>
          </p:nvPr>
        </p:nvSpPr>
        <p:spPr>
          <a:xfrm>
            <a:off x="0" y="6659563"/>
            <a:ext cx="506413" cy="138112"/>
          </a:xfrm>
        </p:spPr>
        <p:txBody>
          <a:bodyPr/>
          <a:lstStyle/>
          <a:p>
            <a:r>
              <a:rPr lang="de-DE"/>
              <a:t>Seite  </a:t>
            </a:r>
            <a:fld id="{3733AE7F-6935-469B-B7EA-A7DFC1F0D075}" type="slidenum">
              <a:rPr lang="de-DE" smtClean="0"/>
              <a:pPr/>
              <a:t>10</a:t>
            </a:fld>
            <a:endParaRPr lang="de-DE" dirty="0"/>
          </a:p>
        </p:txBody>
      </p:sp>
      <p:graphicFrame>
        <p:nvGraphicFramePr>
          <p:cNvPr id="6" name="Tabelle 6">
            <a:extLst>
              <a:ext uri="{FF2B5EF4-FFF2-40B4-BE49-F238E27FC236}">
                <a16:creationId xmlns:a16="http://schemas.microsoft.com/office/drawing/2014/main" id="{475850D3-EF46-987B-03F8-5703415E8501}"/>
              </a:ext>
            </a:extLst>
          </p:cNvPr>
          <p:cNvGraphicFramePr>
            <a:graphicFrameLocks noGrp="1"/>
          </p:cNvGraphicFramePr>
          <p:nvPr>
            <p:extLst>
              <p:ext uri="{D42A27DB-BD31-4B8C-83A1-F6EECF244321}">
                <p14:modId xmlns:p14="http://schemas.microsoft.com/office/powerpoint/2010/main" val="2641464957"/>
              </p:ext>
            </p:extLst>
          </p:nvPr>
        </p:nvGraphicFramePr>
        <p:xfrm>
          <a:off x="506413" y="2353697"/>
          <a:ext cx="7992888" cy="3964424"/>
        </p:xfrm>
        <a:graphic>
          <a:graphicData uri="http://schemas.openxmlformats.org/drawingml/2006/table">
            <a:tbl>
              <a:tblPr firstRow="1" bandRow="1">
                <a:tableStyleId>{5C22544A-7EE6-4342-B048-85BDC9FD1C3A}</a:tableStyleId>
              </a:tblPr>
              <a:tblGrid>
                <a:gridCol w="3197155">
                  <a:extLst>
                    <a:ext uri="{9D8B030D-6E8A-4147-A177-3AD203B41FA5}">
                      <a16:colId xmlns:a16="http://schemas.microsoft.com/office/drawing/2014/main" val="411335133"/>
                    </a:ext>
                  </a:extLst>
                </a:gridCol>
                <a:gridCol w="4795733">
                  <a:extLst>
                    <a:ext uri="{9D8B030D-6E8A-4147-A177-3AD203B41FA5}">
                      <a16:colId xmlns:a16="http://schemas.microsoft.com/office/drawing/2014/main" val="1353089960"/>
                    </a:ext>
                  </a:extLst>
                </a:gridCol>
              </a:tblGrid>
              <a:tr h="144016">
                <a:tc>
                  <a:txBody>
                    <a:bodyPr/>
                    <a:lstStyle/>
                    <a:p>
                      <a:r>
                        <a:rPr lang="de-DE" sz="1400" dirty="0"/>
                        <a:t>Belastungen</a:t>
                      </a:r>
                    </a:p>
                  </a:txBody>
                  <a:tcPr/>
                </a:tc>
                <a:tc>
                  <a:txBody>
                    <a:bodyPr/>
                    <a:lstStyle/>
                    <a:p>
                      <a:r>
                        <a:rPr lang="de-DE" sz="1400" dirty="0"/>
                        <a:t>Risiken</a:t>
                      </a:r>
                    </a:p>
                  </a:txBody>
                  <a:tcPr/>
                </a:tc>
                <a:extLst>
                  <a:ext uri="{0D108BD9-81ED-4DB2-BD59-A6C34878D82A}">
                    <a16:rowId xmlns:a16="http://schemas.microsoft.com/office/drawing/2014/main" val="1117795461"/>
                  </a:ext>
                </a:extLst>
              </a:tr>
              <a:tr h="576064">
                <a:tc>
                  <a:txBody>
                    <a:bodyPr/>
                    <a:lstStyle/>
                    <a:p>
                      <a:r>
                        <a:rPr lang="de-DE" sz="1400" dirty="0"/>
                        <a:t>Armut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txBody>
                  <a:tcPr/>
                </a:tc>
                <a:extLst>
                  <a:ext uri="{0D108BD9-81ED-4DB2-BD59-A6C34878D82A}">
                    <a16:rowId xmlns:a16="http://schemas.microsoft.com/office/drawing/2014/main" val="2279578203"/>
                  </a:ext>
                </a:extLst>
              </a:tr>
              <a:tr h="370840">
                <a:tc>
                  <a:txBody>
                    <a:bodyPr/>
                    <a:lstStyle/>
                    <a:p>
                      <a:r>
                        <a:rPr lang="de-DE" sz="1400" dirty="0"/>
                        <a:t>Wohnungsnot</a:t>
                      </a:r>
                    </a:p>
                    <a:p>
                      <a:endParaRPr lang="de-DE" sz="1400" dirty="0"/>
                    </a:p>
                  </a:txBody>
                  <a:tcPr/>
                </a:tc>
                <a:tc>
                  <a:txBody>
                    <a:bodyPr/>
                    <a:lstStyle/>
                    <a:p>
                      <a:endParaRPr lang="de-DE" sz="1400" dirty="0"/>
                    </a:p>
                  </a:txBody>
                  <a:tcPr/>
                </a:tc>
                <a:extLst>
                  <a:ext uri="{0D108BD9-81ED-4DB2-BD59-A6C34878D82A}">
                    <a16:rowId xmlns:a16="http://schemas.microsoft.com/office/drawing/2014/main" val="619800632"/>
                  </a:ext>
                </a:extLst>
              </a:tr>
              <a:tr h="370840">
                <a:tc>
                  <a:txBody>
                    <a:bodyPr/>
                    <a:lstStyle/>
                    <a:p>
                      <a:r>
                        <a:rPr lang="de-DE" sz="1400" dirty="0"/>
                        <a:t>psychische Nöte: Krankheiten, Stress, Überforderungen, Ängste, Gewalterfahrungen, Traumatisierungen… </a:t>
                      </a:r>
                    </a:p>
                  </a:txBody>
                  <a:tcPr/>
                </a:tc>
                <a:tc>
                  <a:txBody>
                    <a:bodyPr/>
                    <a:lstStyle/>
                    <a:p>
                      <a:endParaRPr lang="de-DE" sz="1400" dirty="0"/>
                    </a:p>
                  </a:txBody>
                  <a:tcPr/>
                </a:tc>
                <a:extLst>
                  <a:ext uri="{0D108BD9-81ED-4DB2-BD59-A6C34878D82A}">
                    <a16:rowId xmlns:a16="http://schemas.microsoft.com/office/drawing/2014/main" val="3358943201"/>
                  </a:ext>
                </a:extLst>
              </a:tr>
              <a:tr h="370840">
                <a:tc>
                  <a:txBody>
                    <a:bodyPr/>
                    <a:lstStyle/>
                    <a:p>
                      <a:r>
                        <a:rPr lang="de-DE" sz="1400" dirty="0"/>
                        <a:t>mangelnde Aggressionskontrolle</a:t>
                      </a:r>
                    </a:p>
                  </a:txBody>
                  <a:tcPr/>
                </a:tc>
                <a:tc>
                  <a:txBody>
                    <a:bodyPr/>
                    <a:lstStyle/>
                    <a:p>
                      <a:endParaRPr lang="de-DE" sz="1400" dirty="0"/>
                    </a:p>
                  </a:txBody>
                  <a:tcPr/>
                </a:tc>
                <a:extLst>
                  <a:ext uri="{0D108BD9-81ED-4DB2-BD59-A6C34878D82A}">
                    <a16:rowId xmlns:a16="http://schemas.microsoft.com/office/drawing/2014/main" val="1138846169"/>
                  </a:ext>
                </a:extLst>
              </a:tr>
              <a:tr h="370840">
                <a:tc>
                  <a:txBody>
                    <a:bodyPr/>
                    <a:lstStyle/>
                    <a:p>
                      <a:r>
                        <a:rPr lang="de-DE" sz="1400" dirty="0"/>
                        <a:t>Fähigkeitseinschränkungen (kognitiv, motorisch…) </a:t>
                      </a:r>
                    </a:p>
                  </a:txBody>
                  <a:tcPr/>
                </a:tc>
                <a:tc>
                  <a:txBody>
                    <a:bodyPr/>
                    <a:lstStyle/>
                    <a:p>
                      <a:endParaRPr lang="de-DE" sz="1400" dirty="0"/>
                    </a:p>
                  </a:txBody>
                  <a:tcPr/>
                </a:tc>
                <a:extLst>
                  <a:ext uri="{0D108BD9-81ED-4DB2-BD59-A6C34878D82A}">
                    <a16:rowId xmlns:a16="http://schemas.microsoft.com/office/drawing/2014/main" val="1803868859"/>
                  </a:ext>
                </a:extLst>
              </a:tr>
              <a:tr h="370840">
                <a:tc>
                  <a:txBody>
                    <a:bodyPr/>
                    <a:lstStyle/>
                    <a:p>
                      <a:r>
                        <a:rPr lang="de-DE" sz="1400" dirty="0"/>
                        <a:t>soziale Nöte: Beziehungsprobleme, Stigmatisierung </a:t>
                      </a:r>
                    </a:p>
                    <a:p>
                      <a:endParaRPr lang="de-DE" sz="1400" dirty="0"/>
                    </a:p>
                  </a:txBody>
                  <a:tcPr/>
                </a:tc>
                <a:tc>
                  <a:txBody>
                    <a:bodyPr/>
                    <a:lstStyle/>
                    <a:p>
                      <a:endParaRPr lang="de-DE" sz="1400" dirty="0"/>
                    </a:p>
                  </a:txBody>
                  <a:tcPr/>
                </a:tc>
                <a:extLst>
                  <a:ext uri="{0D108BD9-81ED-4DB2-BD59-A6C34878D82A}">
                    <a16:rowId xmlns:a16="http://schemas.microsoft.com/office/drawing/2014/main" val="3438144737"/>
                  </a:ext>
                </a:extLst>
              </a:tr>
            </a:tbl>
          </a:graphicData>
        </a:graphic>
      </p:graphicFrame>
    </p:spTree>
    <p:extLst>
      <p:ext uri="{BB962C8B-B14F-4D97-AF65-F5344CB8AC3E}">
        <p14:creationId xmlns:p14="http://schemas.microsoft.com/office/powerpoint/2010/main" val="1021650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7705F-5314-48BA-A3B4-BEED32363AD4}"/>
              </a:ext>
            </a:extLst>
          </p:cNvPr>
          <p:cNvSpPr>
            <a:spLocks noGrp="1"/>
          </p:cNvSpPr>
          <p:nvPr>
            <p:ph type="title"/>
          </p:nvPr>
        </p:nvSpPr>
        <p:spPr>
          <a:xfrm>
            <a:off x="506413" y="1062870"/>
            <a:ext cx="8530083" cy="990600"/>
          </a:xfrm>
        </p:spPr>
        <p:txBody>
          <a:bodyPr/>
          <a:lstStyle/>
          <a:p>
            <a:r>
              <a:rPr lang="de-DE" sz="2800" dirty="0"/>
              <a:t>Risiken des Lebens von Heimtieren in Haushalten prekärer Lebenslagen?   </a:t>
            </a:r>
          </a:p>
        </p:txBody>
      </p:sp>
      <p:sp>
        <p:nvSpPr>
          <p:cNvPr id="4" name="Foliennummernplatzhalter 3">
            <a:extLst>
              <a:ext uri="{FF2B5EF4-FFF2-40B4-BE49-F238E27FC236}">
                <a16:creationId xmlns:a16="http://schemas.microsoft.com/office/drawing/2014/main" id="{8F80991E-5DFA-4674-A862-D534FE8291A6}"/>
              </a:ext>
            </a:extLst>
          </p:cNvPr>
          <p:cNvSpPr>
            <a:spLocks noGrp="1"/>
          </p:cNvSpPr>
          <p:nvPr>
            <p:ph type="sldNum" sz="quarter" idx="4294967295"/>
          </p:nvPr>
        </p:nvSpPr>
        <p:spPr>
          <a:xfrm>
            <a:off x="0" y="6659563"/>
            <a:ext cx="506413" cy="138112"/>
          </a:xfrm>
        </p:spPr>
        <p:txBody>
          <a:bodyPr/>
          <a:lstStyle/>
          <a:p>
            <a:r>
              <a:rPr lang="de-DE"/>
              <a:t>Seite  </a:t>
            </a:r>
            <a:fld id="{3733AE7F-6935-469B-B7EA-A7DFC1F0D075}" type="slidenum">
              <a:rPr lang="de-DE" smtClean="0"/>
              <a:pPr/>
              <a:t>11</a:t>
            </a:fld>
            <a:endParaRPr lang="de-DE" dirty="0"/>
          </a:p>
        </p:txBody>
      </p:sp>
      <p:graphicFrame>
        <p:nvGraphicFramePr>
          <p:cNvPr id="6" name="Tabelle 6">
            <a:extLst>
              <a:ext uri="{FF2B5EF4-FFF2-40B4-BE49-F238E27FC236}">
                <a16:creationId xmlns:a16="http://schemas.microsoft.com/office/drawing/2014/main" id="{D344E318-35BD-76AB-78D2-BCC4F0EB15ED}"/>
              </a:ext>
            </a:extLst>
          </p:cNvPr>
          <p:cNvGraphicFramePr>
            <a:graphicFrameLocks noGrp="1"/>
          </p:cNvGraphicFramePr>
          <p:nvPr>
            <p:extLst>
              <p:ext uri="{D42A27DB-BD31-4B8C-83A1-F6EECF244321}">
                <p14:modId xmlns:p14="http://schemas.microsoft.com/office/powerpoint/2010/main" val="2000447844"/>
              </p:ext>
            </p:extLst>
          </p:nvPr>
        </p:nvGraphicFramePr>
        <p:xfrm>
          <a:off x="506413" y="2353697"/>
          <a:ext cx="7992888" cy="3964424"/>
        </p:xfrm>
        <a:graphic>
          <a:graphicData uri="http://schemas.openxmlformats.org/drawingml/2006/table">
            <a:tbl>
              <a:tblPr firstRow="1" bandRow="1">
                <a:tableStyleId>{5C22544A-7EE6-4342-B048-85BDC9FD1C3A}</a:tableStyleId>
              </a:tblPr>
              <a:tblGrid>
                <a:gridCol w="3197155">
                  <a:extLst>
                    <a:ext uri="{9D8B030D-6E8A-4147-A177-3AD203B41FA5}">
                      <a16:colId xmlns:a16="http://schemas.microsoft.com/office/drawing/2014/main" val="411335133"/>
                    </a:ext>
                  </a:extLst>
                </a:gridCol>
                <a:gridCol w="4795733">
                  <a:extLst>
                    <a:ext uri="{9D8B030D-6E8A-4147-A177-3AD203B41FA5}">
                      <a16:colId xmlns:a16="http://schemas.microsoft.com/office/drawing/2014/main" val="1353089960"/>
                    </a:ext>
                  </a:extLst>
                </a:gridCol>
              </a:tblGrid>
              <a:tr h="144016">
                <a:tc>
                  <a:txBody>
                    <a:bodyPr/>
                    <a:lstStyle/>
                    <a:p>
                      <a:r>
                        <a:rPr lang="de-DE" sz="1400" dirty="0"/>
                        <a:t>Belastungen</a:t>
                      </a:r>
                    </a:p>
                  </a:txBody>
                  <a:tcPr/>
                </a:tc>
                <a:tc>
                  <a:txBody>
                    <a:bodyPr/>
                    <a:lstStyle/>
                    <a:p>
                      <a:r>
                        <a:rPr lang="de-DE" sz="1400" dirty="0"/>
                        <a:t>Risiken</a:t>
                      </a:r>
                    </a:p>
                  </a:txBody>
                  <a:tcPr/>
                </a:tc>
                <a:extLst>
                  <a:ext uri="{0D108BD9-81ED-4DB2-BD59-A6C34878D82A}">
                    <a16:rowId xmlns:a16="http://schemas.microsoft.com/office/drawing/2014/main" val="1117795461"/>
                  </a:ext>
                </a:extLst>
              </a:tr>
              <a:tr h="576064">
                <a:tc>
                  <a:txBody>
                    <a:bodyPr/>
                    <a:lstStyle/>
                    <a:p>
                      <a:r>
                        <a:rPr lang="de-DE" sz="1400" dirty="0"/>
                        <a:t>Armut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Verschärfung des ökonomischen Stresses, mangelhafte Versorgung des Tieres </a:t>
                      </a:r>
                    </a:p>
                  </a:txBody>
                  <a:tcPr/>
                </a:tc>
                <a:extLst>
                  <a:ext uri="{0D108BD9-81ED-4DB2-BD59-A6C34878D82A}">
                    <a16:rowId xmlns:a16="http://schemas.microsoft.com/office/drawing/2014/main" val="2279578203"/>
                  </a:ext>
                </a:extLst>
              </a:tr>
              <a:tr h="370840">
                <a:tc>
                  <a:txBody>
                    <a:bodyPr/>
                    <a:lstStyle/>
                    <a:p>
                      <a:r>
                        <a:rPr lang="de-DE" sz="1400" dirty="0"/>
                        <a:t>Wohnungsnot</a:t>
                      </a:r>
                    </a:p>
                    <a:p>
                      <a:endParaRPr lang="de-DE" sz="1400" dirty="0"/>
                    </a:p>
                  </a:txBody>
                  <a:tcPr/>
                </a:tc>
                <a:tc>
                  <a:txBody>
                    <a:bodyPr/>
                    <a:lstStyle/>
                    <a:p>
                      <a:r>
                        <a:rPr lang="de-DE" sz="1400" dirty="0"/>
                        <a:t>Leben des Tieres unter stressenden räumlichen, klimatischen Bedingungen </a:t>
                      </a:r>
                    </a:p>
                  </a:txBody>
                  <a:tcPr/>
                </a:tc>
                <a:extLst>
                  <a:ext uri="{0D108BD9-81ED-4DB2-BD59-A6C34878D82A}">
                    <a16:rowId xmlns:a16="http://schemas.microsoft.com/office/drawing/2014/main" val="619800632"/>
                  </a:ext>
                </a:extLst>
              </a:tr>
              <a:tr h="370840">
                <a:tc>
                  <a:txBody>
                    <a:bodyPr/>
                    <a:lstStyle/>
                    <a:p>
                      <a:r>
                        <a:rPr lang="de-DE" sz="1400" dirty="0"/>
                        <a:t>psychische Nöte: Krankheiten, Stress, Überforderungen, Ängste, Gewalterfahrungen, Traumatisierungen… </a:t>
                      </a:r>
                    </a:p>
                  </a:txBody>
                  <a:tcPr/>
                </a:tc>
                <a:tc>
                  <a:txBody>
                    <a:bodyPr/>
                    <a:lstStyle/>
                    <a:p>
                      <a:r>
                        <a:rPr lang="de-DE" sz="1400" dirty="0"/>
                        <a:t>mangelhafte Versorgung und Erziehung des Tieres, Gewalt gegen Tier </a:t>
                      </a:r>
                    </a:p>
                  </a:txBody>
                  <a:tcPr/>
                </a:tc>
                <a:extLst>
                  <a:ext uri="{0D108BD9-81ED-4DB2-BD59-A6C34878D82A}">
                    <a16:rowId xmlns:a16="http://schemas.microsoft.com/office/drawing/2014/main" val="3358943201"/>
                  </a:ext>
                </a:extLst>
              </a:tr>
              <a:tr h="370840">
                <a:tc>
                  <a:txBody>
                    <a:bodyPr/>
                    <a:lstStyle/>
                    <a:p>
                      <a:r>
                        <a:rPr lang="de-DE" sz="1400" dirty="0"/>
                        <a:t>mangelnde Aggressionskontrolle</a:t>
                      </a:r>
                    </a:p>
                  </a:txBody>
                  <a:tcPr/>
                </a:tc>
                <a:tc>
                  <a:txBody>
                    <a:bodyPr/>
                    <a:lstStyle/>
                    <a:p>
                      <a:r>
                        <a:rPr lang="de-DE" sz="1400" dirty="0"/>
                        <a:t>Gewalt gegen Tier</a:t>
                      </a:r>
                    </a:p>
                  </a:txBody>
                  <a:tcPr/>
                </a:tc>
                <a:extLst>
                  <a:ext uri="{0D108BD9-81ED-4DB2-BD59-A6C34878D82A}">
                    <a16:rowId xmlns:a16="http://schemas.microsoft.com/office/drawing/2014/main" val="1138846169"/>
                  </a:ext>
                </a:extLst>
              </a:tr>
              <a:tr h="370840">
                <a:tc>
                  <a:txBody>
                    <a:bodyPr/>
                    <a:lstStyle/>
                    <a:p>
                      <a:r>
                        <a:rPr lang="de-DE" sz="1400" dirty="0"/>
                        <a:t>Fähigkeitseinschränkungen (kognitiv, motorisch…) </a:t>
                      </a:r>
                    </a:p>
                  </a:txBody>
                  <a:tcPr/>
                </a:tc>
                <a:tc>
                  <a:txBody>
                    <a:bodyPr/>
                    <a:lstStyle/>
                    <a:p>
                      <a:r>
                        <a:rPr lang="de-DE" sz="1400" dirty="0"/>
                        <a:t>Überforderung durch Sorgeaufgabe, mangelhafte Versorgung und Erziehung des Tieres </a:t>
                      </a:r>
                    </a:p>
                  </a:txBody>
                  <a:tcPr/>
                </a:tc>
                <a:extLst>
                  <a:ext uri="{0D108BD9-81ED-4DB2-BD59-A6C34878D82A}">
                    <a16:rowId xmlns:a16="http://schemas.microsoft.com/office/drawing/2014/main" val="1803868859"/>
                  </a:ext>
                </a:extLst>
              </a:tr>
              <a:tr h="370840">
                <a:tc>
                  <a:txBody>
                    <a:bodyPr/>
                    <a:lstStyle/>
                    <a:p>
                      <a:r>
                        <a:rPr lang="de-DE" sz="1400" dirty="0"/>
                        <a:t>soziale Nöte: Beziehungsprobleme, Stigmatisierung </a:t>
                      </a:r>
                    </a:p>
                    <a:p>
                      <a:endParaRPr lang="de-DE" sz="1400" dirty="0"/>
                    </a:p>
                  </a:txBody>
                  <a:tcPr/>
                </a:tc>
                <a:tc>
                  <a:txBody>
                    <a:bodyPr/>
                    <a:lstStyle/>
                    <a:p>
                      <a:r>
                        <a:rPr lang="de-DE" sz="1400" dirty="0"/>
                        <a:t>Vergrößerung der sozialen Isolation, Vergrößerung der Stigmatisierung durch nicht konforme Tierhaltung  </a:t>
                      </a:r>
                    </a:p>
                  </a:txBody>
                  <a:tcPr/>
                </a:tc>
                <a:extLst>
                  <a:ext uri="{0D108BD9-81ED-4DB2-BD59-A6C34878D82A}">
                    <a16:rowId xmlns:a16="http://schemas.microsoft.com/office/drawing/2014/main" val="3438144737"/>
                  </a:ext>
                </a:extLst>
              </a:tr>
            </a:tbl>
          </a:graphicData>
        </a:graphic>
      </p:graphicFrame>
    </p:spTree>
    <p:extLst>
      <p:ext uri="{BB962C8B-B14F-4D97-AF65-F5344CB8AC3E}">
        <p14:creationId xmlns:p14="http://schemas.microsoft.com/office/powerpoint/2010/main" val="31052727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3614E-7A16-E426-4DD6-AD70DF2D4619}"/>
              </a:ext>
            </a:extLst>
          </p:cNvPr>
          <p:cNvSpPr>
            <a:spLocks noGrp="1"/>
          </p:cNvSpPr>
          <p:nvPr>
            <p:ph type="title"/>
          </p:nvPr>
        </p:nvSpPr>
        <p:spPr>
          <a:xfrm>
            <a:off x="544252" y="1844824"/>
            <a:ext cx="8173033" cy="916892"/>
          </a:xfrm>
        </p:spPr>
        <p:txBody>
          <a:bodyPr/>
          <a:lstStyle/>
          <a:p>
            <a:r>
              <a:rPr lang="de-DE" dirty="0"/>
              <a:t>erhöhte Risiken schlechter Versorgung des Heimtiers unter prekären Lebensbedingungen der Tierhaltenden?</a:t>
            </a:r>
          </a:p>
        </p:txBody>
      </p:sp>
      <p:sp>
        <p:nvSpPr>
          <p:cNvPr id="3" name="Inhaltsplatzhalter 2">
            <a:extLst>
              <a:ext uri="{FF2B5EF4-FFF2-40B4-BE49-F238E27FC236}">
                <a16:creationId xmlns:a16="http://schemas.microsoft.com/office/drawing/2014/main" id="{87CB815F-7D3C-4935-7A01-8B51CA901735}"/>
              </a:ext>
            </a:extLst>
          </p:cNvPr>
          <p:cNvSpPr>
            <a:spLocks noGrp="1"/>
          </p:cNvSpPr>
          <p:nvPr>
            <p:ph idx="1"/>
          </p:nvPr>
        </p:nvSpPr>
        <p:spPr>
          <a:xfrm>
            <a:off x="544252" y="3137568"/>
            <a:ext cx="8158163" cy="4320902"/>
          </a:xfrm>
        </p:spPr>
        <p:txBody>
          <a:bodyPr/>
          <a:lstStyle/>
          <a:p>
            <a:r>
              <a:rPr lang="de-DE" sz="2000" dirty="0"/>
              <a:t>schwer zu beantworten </a:t>
            </a:r>
            <a:r>
              <a:rPr lang="de-DE" sz="2000" dirty="0">
                <a:sym typeface="Wingdings" panose="05000000000000000000" pitchFamily="2" charset="2"/>
              </a:rPr>
              <a:t> </a:t>
            </a:r>
            <a:r>
              <a:rPr lang="de-DE" sz="2000" dirty="0"/>
              <a:t>insgesamt schlechte Datenlage</a:t>
            </a:r>
          </a:p>
          <a:p>
            <a:pPr marL="342900" indent="-342900">
              <a:buFont typeface="Arial" panose="020B0604020202020204" pitchFamily="34" charset="0"/>
              <a:buChar char="•"/>
            </a:pPr>
            <a:r>
              <a:rPr lang="de-DE" sz="2000" dirty="0"/>
              <a:t>widersprüchliche Befunde zu Verhaltensauffälligkeiten der Kumpan-tiere (u.a. Williams und Hogg 2016; </a:t>
            </a:r>
            <a:r>
              <a:rPr lang="de-DE" sz="2000" dirty="0" err="1"/>
              <a:t>Scanlon</a:t>
            </a:r>
            <a:r>
              <a:rPr lang="de-DE" sz="2000" dirty="0"/>
              <a:t> u. a. 2021)</a:t>
            </a:r>
          </a:p>
          <a:p>
            <a:pPr marL="342900" indent="-342900">
              <a:buFont typeface="Arial" panose="020B0604020202020204" pitchFamily="34" charset="0"/>
              <a:buChar char="•"/>
            </a:pPr>
            <a:r>
              <a:rPr lang="de-DE" sz="2000" dirty="0"/>
              <a:t>Tiere gut versorgt (u.a. </a:t>
            </a:r>
            <a:r>
              <a:rPr lang="de-DE" sz="2000" dirty="0" err="1"/>
              <a:t>Pręgowski</a:t>
            </a:r>
            <a:r>
              <a:rPr lang="de-DE" sz="2000" dirty="0"/>
              <a:t> u.a. 2022) </a:t>
            </a:r>
          </a:p>
          <a:p>
            <a:pPr marL="342900" indent="-342900">
              <a:buFont typeface="Arial" panose="020B0604020202020204" pitchFamily="34" charset="0"/>
              <a:buChar char="•"/>
            </a:pPr>
            <a:r>
              <a:rPr lang="de-DE" sz="2000" dirty="0"/>
              <a:t>gute Versorgung nicht selten auf Kosten der Tierhaltenden</a:t>
            </a:r>
          </a:p>
          <a:p>
            <a:pPr marL="342900" indent="-342900">
              <a:buFont typeface="Arial" panose="020B0604020202020204" pitchFamily="34" charset="0"/>
              <a:buChar char="•"/>
            </a:pPr>
            <a:r>
              <a:rPr lang="de-DE" sz="2000" dirty="0"/>
              <a:t>Gesundheitszustand wohnungsloser Menschen mit Tieren </a:t>
            </a:r>
            <a:r>
              <a:rPr lang="de-DE" sz="2000" dirty="0" err="1"/>
              <a:t>schlech-ter</a:t>
            </a:r>
            <a:r>
              <a:rPr lang="de-DE" sz="2000" dirty="0"/>
              <a:t> als der ohne Tiere (u.a. Ramirez u. a. 2022) </a:t>
            </a:r>
          </a:p>
          <a:p>
            <a:pPr marL="342900" indent="-342900">
              <a:buFont typeface="Arial" panose="020B0604020202020204" pitchFamily="34" charset="0"/>
              <a:buChar char="•"/>
            </a:pPr>
            <a:r>
              <a:rPr lang="de-DE" sz="2000" dirty="0"/>
              <a:t>geringere Inanspruchnahme medizinischer Versorgung bei Tierhaltenden (Taylor, Williams, und Gray 2004)</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p:txBody>
      </p:sp>
      <p:sp>
        <p:nvSpPr>
          <p:cNvPr id="4" name="Foliennummernplatzhalter 3">
            <a:extLst>
              <a:ext uri="{FF2B5EF4-FFF2-40B4-BE49-F238E27FC236}">
                <a16:creationId xmlns:a16="http://schemas.microsoft.com/office/drawing/2014/main" id="{D95A1CE5-444B-D663-1971-81D94AAC6507}"/>
              </a:ext>
            </a:extLst>
          </p:cNvPr>
          <p:cNvSpPr>
            <a:spLocks noGrp="1"/>
          </p:cNvSpPr>
          <p:nvPr>
            <p:ph type="sldNum" sz="quarter" idx="11"/>
          </p:nvPr>
        </p:nvSpPr>
        <p:spPr/>
        <p:txBody>
          <a:bodyPr/>
          <a:lstStyle/>
          <a:p>
            <a:r>
              <a:rPr lang="de-DE"/>
              <a:t>Seite  </a:t>
            </a:r>
            <a:fld id="{3733AE7F-6935-469B-B7EA-A7DFC1F0D075}" type="slidenum">
              <a:rPr lang="de-DE" smtClean="0"/>
              <a:pPr/>
              <a:t>12</a:t>
            </a:fld>
            <a:endParaRPr lang="de-DE" dirty="0"/>
          </a:p>
        </p:txBody>
      </p:sp>
    </p:spTree>
    <p:extLst>
      <p:ext uri="{BB962C8B-B14F-4D97-AF65-F5344CB8AC3E}">
        <p14:creationId xmlns:p14="http://schemas.microsoft.com/office/powerpoint/2010/main" val="31261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69213-6D65-43B9-2759-FC4F67B2149E}"/>
              </a:ext>
            </a:extLst>
          </p:cNvPr>
          <p:cNvSpPr>
            <a:spLocks noGrp="1"/>
          </p:cNvSpPr>
          <p:nvPr>
            <p:ph type="title"/>
          </p:nvPr>
        </p:nvSpPr>
        <p:spPr>
          <a:xfrm>
            <a:off x="529382" y="3284984"/>
            <a:ext cx="8173033" cy="671499"/>
          </a:xfrm>
        </p:spPr>
        <p:txBody>
          <a:bodyPr/>
          <a:lstStyle/>
          <a:p>
            <a:r>
              <a:rPr lang="de-DE" dirty="0"/>
              <a:t>Heimtierhaltung der </a:t>
            </a:r>
            <a:r>
              <a:rPr lang="de-DE" dirty="0" err="1"/>
              <a:t>Klient_innen</a:t>
            </a:r>
            <a:r>
              <a:rPr lang="de-DE" dirty="0"/>
              <a:t> als offene fachliche Herausforderung für die Praxis Sozialer Arbeit </a:t>
            </a:r>
          </a:p>
        </p:txBody>
      </p:sp>
      <p:sp>
        <p:nvSpPr>
          <p:cNvPr id="3" name="Inhaltsplatzhalter 2">
            <a:extLst>
              <a:ext uri="{FF2B5EF4-FFF2-40B4-BE49-F238E27FC236}">
                <a16:creationId xmlns:a16="http://schemas.microsoft.com/office/drawing/2014/main" id="{A35E37A9-DE34-52C9-41FC-2E60CE03C2DA}"/>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414AF179-87C6-1F3C-C334-906F8CAF4ECC}"/>
              </a:ext>
            </a:extLst>
          </p:cNvPr>
          <p:cNvSpPr>
            <a:spLocks noGrp="1"/>
          </p:cNvSpPr>
          <p:nvPr>
            <p:ph type="sldNum" sz="quarter" idx="11"/>
          </p:nvPr>
        </p:nvSpPr>
        <p:spPr/>
        <p:txBody>
          <a:bodyPr/>
          <a:lstStyle/>
          <a:p>
            <a:r>
              <a:rPr lang="de-DE"/>
              <a:t>Seite  </a:t>
            </a:r>
            <a:fld id="{3733AE7F-6935-469B-B7EA-A7DFC1F0D075}" type="slidenum">
              <a:rPr lang="de-DE" smtClean="0"/>
              <a:pPr/>
              <a:t>13</a:t>
            </a:fld>
            <a:endParaRPr lang="de-DE" dirty="0"/>
          </a:p>
        </p:txBody>
      </p:sp>
    </p:spTree>
    <p:extLst>
      <p:ext uri="{BB962C8B-B14F-4D97-AF65-F5344CB8AC3E}">
        <p14:creationId xmlns:p14="http://schemas.microsoft.com/office/powerpoint/2010/main" val="305198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75C40-7057-4D06-987B-B38579CC78FD}"/>
              </a:ext>
            </a:extLst>
          </p:cNvPr>
          <p:cNvSpPr>
            <a:spLocks noGrp="1"/>
          </p:cNvSpPr>
          <p:nvPr>
            <p:ph type="title"/>
          </p:nvPr>
        </p:nvSpPr>
        <p:spPr>
          <a:xfrm>
            <a:off x="529382" y="2084028"/>
            <a:ext cx="8291090" cy="953285"/>
          </a:xfrm>
        </p:spPr>
        <p:txBody>
          <a:bodyPr/>
          <a:lstStyle/>
          <a:p>
            <a:r>
              <a:rPr lang="de-DE" dirty="0"/>
              <a:t>Problem I: verbreitetes Heimtier-Mitnahmeverbot in stationären Einrichtungen</a:t>
            </a:r>
          </a:p>
        </p:txBody>
      </p:sp>
      <p:sp>
        <p:nvSpPr>
          <p:cNvPr id="4" name="Foliennummernplatzhalter 3">
            <a:extLst>
              <a:ext uri="{FF2B5EF4-FFF2-40B4-BE49-F238E27FC236}">
                <a16:creationId xmlns:a16="http://schemas.microsoft.com/office/drawing/2014/main" id="{09C6653B-75AE-4FF8-A308-D5CE9E2DDB50}"/>
              </a:ext>
            </a:extLst>
          </p:cNvPr>
          <p:cNvSpPr>
            <a:spLocks noGrp="1"/>
          </p:cNvSpPr>
          <p:nvPr>
            <p:ph type="sldNum" sz="quarter" idx="11"/>
          </p:nvPr>
        </p:nvSpPr>
        <p:spPr/>
        <p:txBody>
          <a:bodyPr/>
          <a:lstStyle/>
          <a:p>
            <a:r>
              <a:rPr lang="de-DE"/>
              <a:t>Seite  </a:t>
            </a:r>
            <a:fld id="{3733AE7F-6935-469B-B7EA-A7DFC1F0D075}" type="slidenum">
              <a:rPr lang="de-DE" smtClean="0"/>
              <a:pPr/>
              <a:t>14</a:t>
            </a:fld>
            <a:endParaRPr lang="de-DE" dirty="0"/>
          </a:p>
        </p:txBody>
      </p:sp>
      <p:sp>
        <p:nvSpPr>
          <p:cNvPr id="7" name="Inhaltsplatzhalter 6">
            <a:extLst>
              <a:ext uri="{FF2B5EF4-FFF2-40B4-BE49-F238E27FC236}">
                <a16:creationId xmlns:a16="http://schemas.microsoft.com/office/drawing/2014/main" id="{A0706CD5-3113-4418-9FE2-E74C4A092638}"/>
              </a:ext>
            </a:extLst>
          </p:cNvPr>
          <p:cNvSpPr>
            <a:spLocks noGrp="1"/>
          </p:cNvSpPr>
          <p:nvPr>
            <p:ph idx="1"/>
          </p:nvPr>
        </p:nvSpPr>
        <p:spPr>
          <a:xfrm>
            <a:off x="529382" y="3796489"/>
            <a:ext cx="7907012" cy="4320902"/>
          </a:xfrm>
        </p:spPr>
        <p:txBody>
          <a:bodyPr/>
          <a:lstStyle/>
          <a:p>
            <a:pPr marL="342900" indent="-342900">
              <a:buFont typeface="Arial" panose="020B0604020202020204" pitchFamily="34" charset="0"/>
              <a:buChar char="•"/>
            </a:pPr>
            <a:r>
              <a:rPr lang="de-DE" sz="2000" dirty="0"/>
              <a:t>präzise Daten fehlen</a:t>
            </a:r>
          </a:p>
          <a:p>
            <a:pPr marL="342900" indent="-342900">
              <a:buFont typeface="Arial" panose="020B0604020202020204" pitchFamily="34" charset="0"/>
              <a:buChar char="•"/>
            </a:pPr>
            <a:r>
              <a:rPr lang="de-DE" sz="2000" dirty="0"/>
              <a:t>Mitnahmeerlaubnis </a:t>
            </a:r>
            <a:r>
              <a:rPr lang="de-DE" sz="2000"/>
              <a:t>beschränkt auf </a:t>
            </a:r>
            <a:r>
              <a:rPr lang="de-DE" sz="2000" dirty="0"/>
              <a:t>Kleintiere in Käfigen</a:t>
            </a:r>
          </a:p>
          <a:p>
            <a:pPr marL="342900" indent="-342900">
              <a:buFont typeface="Arial" panose="020B0604020202020204" pitchFamily="34" charset="0"/>
              <a:buChar char="•"/>
            </a:pPr>
            <a:r>
              <a:rPr lang="de-DE" sz="2000" dirty="0"/>
              <a:t>Frauenhäuser: in mehr als 2/3 gilt ein generelles Heimtierverbot, 19 % lassen Käfigtiere zu (Wesenberg 2019) </a:t>
            </a:r>
          </a:p>
          <a:p>
            <a:pPr marL="342900" indent="-342900">
              <a:buFont typeface="Arial" panose="020B0604020202020204" pitchFamily="34" charset="0"/>
              <a:buChar char="•"/>
            </a:pPr>
            <a:r>
              <a:rPr lang="de-DE" sz="2000" dirty="0"/>
              <a:t>Ähnliche Zahlen für Kinder- und Jugendheime, Zufluchten, Not-schlafstätten, stationäre Einrichtungen der Behindertenhilfe, Altenpflege usw. anzunehmen</a:t>
            </a:r>
          </a:p>
          <a:p>
            <a:pPr marL="342900" indent="-342900">
              <a:buFont typeface="Arial" panose="020B0604020202020204" pitchFamily="34" charset="0"/>
              <a:buChar char="•"/>
            </a:pPr>
            <a:endParaRPr lang="de-DE" sz="2000" dirty="0"/>
          </a:p>
        </p:txBody>
      </p:sp>
      <p:sp>
        <p:nvSpPr>
          <p:cNvPr id="8" name="Sprechblase: oval 7">
            <a:extLst>
              <a:ext uri="{FF2B5EF4-FFF2-40B4-BE49-F238E27FC236}">
                <a16:creationId xmlns:a16="http://schemas.microsoft.com/office/drawing/2014/main" id="{38853428-448D-4FC3-B0B4-4F583FA75F2E}"/>
              </a:ext>
            </a:extLst>
          </p:cNvPr>
          <p:cNvSpPr/>
          <p:nvPr/>
        </p:nvSpPr>
        <p:spPr bwMode="auto">
          <a:xfrm>
            <a:off x="6065048" y="2771842"/>
            <a:ext cx="2376264" cy="1143743"/>
          </a:xfrm>
          <a:prstGeom prst="wedgeEllipseCallout">
            <a:avLst/>
          </a:prstGeom>
          <a:solidFill>
            <a:schemeClr val="accent2"/>
          </a:solidFill>
          <a:ln w="9525">
            <a:solidFill>
              <a:schemeClr val="accent1"/>
            </a:solidFill>
            <a:round/>
            <a:headEnd/>
            <a:tailEnd/>
          </a:ln>
        </p:spPr>
        <p:txBody>
          <a:bodyPr lIns="0" tIns="0" rIns="0" bIns="0" rtlCol="0" anchor="ctr"/>
          <a:lstStyle/>
          <a:p>
            <a:pPr algn="ctr"/>
            <a:r>
              <a:rPr lang="de-DE" sz="1200" dirty="0">
                <a:latin typeface="Arial" pitchFamily="34" charset="0"/>
                <a:cs typeface="Arial" pitchFamily="34" charset="0"/>
              </a:rPr>
              <a:t>Trennung von tierlichen Lebensgefährten bei Inanspruchnahme von Hilfeinstitutionen </a:t>
            </a:r>
          </a:p>
        </p:txBody>
      </p:sp>
      <p:sp>
        <p:nvSpPr>
          <p:cNvPr id="3" name="Sprechblase: oval 2">
            <a:extLst>
              <a:ext uri="{FF2B5EF4-FFF2-40B4-BE49-F238E27FC236}">
                <a16:creationId xmlns:a16="http://schemas.microsoft.com/office/drawing/2014/main" id="{361DB095-8080-42BF-8380-7FA7E35591BF}"/>
              </a:ext>
            </a:extLst>
          </p:cNvPr>
          <p:cNvSpPr/>
          <p:nvPr/>
        </p:nvSpPr>
        <p:spPr bwMode="auto">
          <a:xfrm>
            <a:off x="4860032" y="3140968"/>
            <a:ext cx="1584176" cy="845087"/>
          </a:xfrm>
          <a:prstGeom prst="wedgeEllipseCallout">
            <a:avLst/>
          </a:prstGeom>
          <a:solidFill>
            <a:schemeClr val="accent2"/>
          </a:solidFill>
          <a:ln w="9525">
            <a:solidFill>
              <a:schemeClr val="accent1"/>
            </a:solidFill>
            <a:round/>
            <a:headEnd/>
            <a:tailEnd/>
          </a:ln>
        </p:spPr>
        <p:txBody>
          <a:bodyPr rtlCol="0" anchor="ctr"/>
          <a:lstStyle/>
          <a:p>
            <a:pPr algn="ctr"/>
            <a:r>
              <a:rPr lang="de-DE" sz="1200" dirty="0">
                <a:latin typeface="Arial" pitchFamily="34" charset="0"/>
                <a:cs typeface="Arial" pitchFamily="34" charset="0"/>
              </a:rPr>
              <a:t>Zugangs-barriere zu Einrichtungen </a:t>
            </a:r>
          </a:p>
        </p:txBody>
      </p:sp>
      <p:sp>
        <p:nvSpPr>
          <p:cNvPr id="5" name="Flussdiagramm: Alternativer Prozess 4">
            <a:extLst>
              <a:ext uri="{FF2B5EF4-FFF2-40B4-BE49-F238E27FC236}">
                <a16:creationId xmlns:a16="http://schemas.microsoft.com/office/drawing/2014/main" id="{A5FC4774-DB9B-9D59-72A7-6B296B97E4D3}"/>
              </a:ext>
            </a:extLst>
          </p:cNvPr>
          <p:cNvSpPr/>
          <p:nvPr/>
        </p:nvSpPr>
        <p:spPr bwMode="auto">
          <a:xfrm>
            <a:off x="1691680" y="887243"/>
            <a:ext cx="2736304" cy="1080120"/>
          </a:xfrm>
          <a:prstGeom prst="flowChartAlternateProcess">
            <a:avLst/>
          </a:prstGeom>
          <a:solidFill>
            <a:srgbClr val="CDE4F5"/>
          </a:solidFill>
          <a:ln w="9525">
            <a:solidFill>
              <a:schemeClr val="accent1"/>
            </a:solidFill>
            <a:round/>
            <a:headEnd/>
            <a:tailEnd/>
          </a:ln>
        </p:spPr>
        <p:txBody>
          <a:bodyPr rtlCol="0" anchor="ctr"/>
          <a:lstStyle/>
          <a:p>
            <a:pPr algn="ctr"/>
            <a:r>
              <a:rPr lang="de-DE" dirty="0">
                <a:latin typeface="Arial" pitchFamily="34" charset="0"/>
                <a:cs typeface="Arial" pitchFamily="34" charset="0"/>
              </a:rPr>
              <a:t>Warum werden Tiere nicht zugelassen?</a:t>
            </a:r>
          </a:p>
        </p:txBody>
      </p:sp>
    </p:spTree>
    <p:custDataLst>
      <p:tags r:id="rId1"/>
    </p:custDataLst>
    <p:extLst>
      <p:ext uri="{BB962C8B-B14F-4D97-AF65-F5344CB8AC3E}">
        <p14:creationId xmlns:p14="http://schemas.microsoft.com/office/powerpoint/2010/main" val="28117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7B0A37-6FED-4A5C-A85A-E88311D34608}"/>
              </a:ext>
            </a:extLst>
          </p:cNvPr>
          <p:cNvSpPr>
            <a:spLocks noGrp="1"/>
          </p:cNvSpPr>
          <p:nvPr>
            <p:ph idx="1"/>
          </p:nvPr>
        </p:nvSpPr>
        <p:spPr>
          <a:xfrm>
            <a:off x="563590" y="3284984"/>
            <a:ext cx="8051028" cy="4320902"/>
          </a:xfrm>
        </p:spPr>
        <p:txBody>
          <a:bodyPr/>
          <a:lstStyle/>
          <a:p>
            <a:r>
              <a:rPr lang="de-DE" sz="2000" dirty="0"/>
              <a:t>Praxis zeigt:</a:t>
            </a:r>
          </a:p>
          <a:p>
            <a:pPr marL="342900" indent="-342900">
              <a:buFont typeface="Arial" panose="020B0604020202020204" pitchFamily="34" charset="0"/>
              <a:buChar char="•"/>
            </a:pPr>
            <a:r>
              <a:rPr lang="de-DE" sz="2000" dirty="0" err="1"/>
              <a:t>Klient_innen</a:t>
            </a:r>
            <a:r>
              <a:rPr lang="de-DE" sz="2000" dirty="0"/>
              <a:t> können nicht immer Wohl ihrer Haustiere sichern</a:t>
            </a:r>
          </a:p>
          <a:p>
            <a:pPr marL="342900" indent="-342900">
              <a:buFont typeface="Arial" panose="020B0604020202020204" pitchFamily="34" charset="0"/>
              <a:buChar char="•"/>
            </a:pPr>
            <a:r>
              <a:rPr lang="de-DE" sz="2000" dirty="0"/>
              <a:t>Tiergefährten der </a:t>
            </a:r>
            <a:r>
              <a:rPr lang="de-DE" sz="2000" dirty="0" err="1"/>
              <a:t>Klient_innen</a:t>
            </a:r>
            <a:r>
              <a:rPr lang="de-DE" sz="2000" dirty="0"/>
              <a:t> geht es nicht immer gut</a:t>
            </a:r>
          </a:p>
          <a:p>
            <a:endParaRPr lang="de-DE" sz="2000" dirty="0"/>
          </a:p>
          <a:p>
            <a:r>
              <a:rPr lang="de-DE" sz="2000" dirty="0"/>
              <a:t>verbreitete fachliche Position: Soziale Arbeit… </a:t>
            </a:r>
          </a:p>
          <a:p>
            <a:pPr marL="342900" indent="-342900">
              <a:buFont typeface="Arial" panose="020B0604020202020204" pitchFamily="34" charset="0"/>
              <a:buChar char="•"/>
            </a:pPr>
            <a:r>
              <a:rPr lang="de-DE" sz="2000" dirty="0"/>
              <a:t>hat sich um Notlagen von </a:t>
            </a:r>
            <a:r>
              <a:rPr lang="de-DE" sz="2000" i="1" dirty="0"/>
              <a:t>Menschen </a:t>
            </a:r>
            <a:r>
              <a:rPr lang="de-DE" sz="2000" dirty="0"/>
              <a:t>zu kümmern, nicht um die ihrer Tiere</a:t>
            </a:r>
          </a:p>
          <a:p>
            <a:pPr marL="342900" indent="-342900">
              <a:buFont typeface="Arial" panose="020B0604020202020204" pitchFamily="34" charset="0"/>
              <a:buChar char="•"/>
            </a:pPr>
            <a:r>
              <a:rPr lang="de-DE" sz="2000" dirty="0"/>
              <a:t>kann sich nicht um Tiere kümmern, weil sie überlastet ist </a:t>
            </a:r>
          </a:p>
        </p:txBody>
      </p:sp>
      <p:sp>
        <p:nvSpPr>
          <p:cNvPr id="2" name="Titel 1">
            <a:extLst>
              <a:ext uri="{FF2B5EF4-FFF2-40B4-BE49-F238E27FC236}">
                <a16:creationId xmlns:a16="http://schemas.microsoft.com/office/drawing/2014/main" id="{989E9EE7-C75E-467E-8D11-C1E0082BBDF2}"/>
              </a:ext>
            </a:extLst>
          </p:cNvPr>
          <p:cNvSpPr>
            <a:spLocks noGrp="1"/>
          </p:cNvSpPr>
          <p:nvPr>
            <p:ph type="title"/>
          </p:nvPr>
        </p:nvSpPr>
        <p:spPr>
          <a:xfrm>
            <a:off x="569827" y="2027959"/>
            <a:ext cx="8173033" cy="967798"/>
          </a:xfrm>
        </p:spPr>
        <p:txBody>
          <a:bodyPr/>
          <a:lstStyle/>
          <a:p>
            <a:r>
              <a:rPr lang="de-DE" dirty="0"/>
              <a:t>Problem II: Ist Tierwohl Aufgabe der Sozialen Arbeit?</a:t>
            </a:r>
          </a:p>
        </p:txBody>
      </p:sp>
      <p:sp>
        <p:nvSpPr>
          <p:cNvPr id="4" name="Foliennummernplatzhalter 3">
            <a:extLst>
              <a:ext uri="{FF2B5EF4-FFF2-40B4-BE49-F238E27FC236}">
                <a16:creationId xmlns:a16="http://schemas.microsoft.com/office/drawing/2014/main" id="{545337FC-2BF1-4524-BE52-6C79F3F57DFD}"/>
              </a:ext>
            </a:extLst>
          </p:cNvPr>
          <p:cNvSpPr>
            <a:spLocks noGrp="1"/>
          </p:cNvSpPr>
          <p:nvPr>
            <p:ph type="sldNum" sz="quarter" idx="11"/>
          </p:nvPr>
        </p:nvSpPr>
        <p:spPr/>
        <p:txBody>
          <a:bodyPr/>
          <a:lstStyle/>
          <a:p>
            <a:r>
              <a:rPr lang="de-DE"/>
              <a:t>Seite  </a:t>
            </a:r>
            <a:fld id="{3733AE7F-6935-469B-B7EA-A7DFC1F0D075}" type="slidenum">
              <a:rPr lang="de-DE" smtClean="0"/>
              <a:pPr/>
              <a:t>15</a:t>
            </a:fld>
            <a:endParaRPr lang="de-DE" dirty="0"/>
          </a:p>
        </p:txBody>
      </p:sp>
      <p:sp>
        <p:nvSpPr>
          <p:cNvPr id="5" name="Sprechblase: oval 4">
            <a:extLst>
              <a:ext uri="{FF2B5EF4-FFF2-40B4-BE49-F238E27FC236}">
                <a16:creationId xmlns:a16="http://schemas.microsoft.com/office/drawing/2014/main" id="{186665ED-7E19-616A-B079-07DF0131CBE8}"/>
              </a:ext>
            </a:extLst>
          </p:cNvPr>
          <p:cNvSpPr/>
          <p:nvPr/>
        </p:nvSpPr>
        <p:spPr bwMode="auto">
          <a:xfrm>
            <a:off x="7308304" y="4221088"/>
            <a:ext cx="1414236" cy="765122"/>
          </a:xfrm>
          <a:prstGeom prst="wedgeEllipseCallout">
            <a:avLst/>
          </a:prstGeom>
          <a:solidFill>
            <a:schemeClr val="accent1">
              <a:lumMod val="20000"/>
              <a:lumOff val="80000"/>
            </a:schemeClr>
          </a:solidFill>
          <a:ln w="9525">
            <a:solidFill>
              <a:schemeClr val="accent1"/>
            </a:solidFill>
            <a:round/>
            <a:headEnd/>
            <a:tailEnd/>
          </a:ln>
        </p:spPr>
        <p:txBody>
          <a:bodyPr rtlCol="0" anchor="ctr"/>
          <a:lstStyle/>
          <a:p>
            <a:pPr algn="ctr"/>
            <a:r>
              <a:rPr lang="de-DE" sz="1100" dirty="0">
                <a:latin typeface="Arial" pitchFamily="34" charset="0"/>
                <a:cs typeface="Arial" pitchFamily="34" charset="0"/>
              </a:rPr>
              <a:t>Vertiefung in späterer Sitzung</a:t>
            </a:r>
          </a:p>
        </p:txBody>
      </p:sp>
    </p:spTree>
    <p:custDataLst>
      <p:tags r:id="rId1"/>
    </p:custDataLst>
    <p:extLst>
      <p:ext uri="{BB962C8B-B14F-4D97-AF65-F5344CB8AC3E}">
        <p14:creationId xmlns:p14="http://schemas.microsoft.com/office/powerpoint/2010/main" val="427849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3C834-62B8-4B89-88D3-D52C90607052}"/>
              </a:ext>
            </a:extLst>
          </p:cNvPr>
          <p:cNvSpPr>
            <a:spLocks noGrp="1"/>
          </p:cNvSpPr>
          <p:nvPr>
            <p:ph type="title"/>
          </p:nvPr>
        </p:nvSpPr>
        <p:spPr>
          <a:xfrm>
            <a:off x="564203" y="1965740"/>
            <a:ext cx="8173033" cy="671499"/>
          </a:xfrm>
        </p:spPr>
        <p:txBody>
          <a:bodyPr/>
          <a:lstStyle/>
          <a:p>
            <a:r>
              <a:rPr lang="de-DE" dirty="0"/>
              <a:t>Heimtierhaltung in armen Haushalten</a:t>
            </a:r>
          </a:p>
        </p:txBody>
      </p:sp>
      <p:sp>
        <p:nvSpPr>
          <p:cNvPr id="3" name="Inhaltsplatzhalter 2">
            <a:extLst>
              <a:ext uri="{FF2B5EF4-FFF2-40B4-BE49-F238E27FC236}">
                <a16:creationId xmlns:a16="http://schemas.microsoft.com/office/drawing/2014/main" id="{D366040B-0760-496C-BA8D-EAABBC94DFD7}"/>
              </a:ext>
            </a:extLst>
          </p:cNvPr>
          <p:cNvSpPr>
            <a:spLocks noGrp="1"/>
          </p:cNvSpPr>
          <p:nvPr>
            <p:ph idx="1"/>
          </p:nvPr>
        </p:nvSpPr>
        <p:spPr>
          <a:xfrm>
            <a:off x="529382" y="3274051"/>
            <a:ext cx="8158163" cy="3456384"/>
          </a:xfrm>
        </p:spPr>
        <p:txBody>
          <a:bodyPr/>
          <a:lstStyle/>
          <a:p>
            <a:pPr>
              <a:spcBef>
                <a:spcPts val="600"/>
              </a:spcBef>
            </a:pPr>
            <a:r>
              <a:rPr lang="de-DE" sz="2000" dirty="0"/>
              <a:t>Finanzielle Kosten zur Unterhaltung von Haustieren werden im Armutsfall nicht vom Wohlfahrtsstaat übernommen</a:t>
            </a:r>
          </a:p>
          <a:p>
            <a:pPr marL="342900" indent="-342900">
              <a:spcBef>
                <a:spcPts val="600"/>
              </a:spcBef>
              <a:buFont typeface="Arial" panose="020B0604020202020204" pitchFamily="34" charset="0"/>
              <a:buChar char="•"/>
            </a:pPr>
            <a:r>
              <a:rPr lang="de-DE" sz="2000" dirty="0"/>
              <a:t>Haustierhaltung gehört nicht zu öffentlich anerkannten und rechtlich gesicherten menschlichen Lebensbedürfnissen</a:t>
            </a:r>
          </a:p>
          <a:p>
            <a:pPr marL="342900" indent="-342900">
              <a:spcBef>
                <a:spcPts val="600"/>
              </a:spcBef>
              <a:buFont typeface="Arial" panose="020B0604020202020204" pitchFamily="34" charset="0"/>
              <a:buChar char="•"/>
            </a:pPr>
            <a:r>
              <a:rPr lang="de-DE" sz="2000" dirty="0"/>
              <a:t>Arme Menschen müssen finanzielle Mehrbelastung der Haustierhaltung individuell lösen  </a:t>
            </a:r>
          </a:p>
          <a:p>
            <a:pPr>
              <a:spcBef>
                <a:spcPts val="600"/>
              </a:spcBef>
            </a:pPr>
            <a:r>
              <a:rPr lang="de-DE" sz="2000" dirty="0"/>
              <a:t> </a:t>
            </a:r>
          </a:p>
        </p:txBody>
      </p:sp>
      <p:sp>
        <p:nvSpPr>
          <p:cNvPr id="4" name="Foliennummernplatzhalter 3">
            <a:extLst>
              <a:ext uri="{FF2B5EF4-FFF2-40B4-BE49-F238E27FC236}">
                <a16:creationId xmlns:a16="http://schemas.microsoft.com/office/drawing/2014/main" id="{FF3FAF52-466B-4DE7-9F2F-416D2A8E24F5}"/>
              </a:ext>
            </a:extLst>
          </p:cNvPr>
          <p:cNvSpPr>
            <a:spLocks noGrp="1"/>
          </p:cNvSpPr>
          <p:nvPr>
            <p:ph type="sldNum" sz="quarter" idx="11"/>
          </p:nvPr>
        </p:nvSpPr>
        <p:spPr/>
        <p:txBody>
          <a:bodyPr/>
          <a:lstStyle/>
          <a:p>
            <a:r>
              <a:rPr lang="de-DE"/>
              <a:t>Seite  </a:t>
            </a:r>
            <a:fld id="{3733AE7F-6935-469B-B7EA-A7DFC1F0D075}" type="slidenum">
              <a:rPr lang="de-DE" smtClean="0"/>
              <a:pPr/>
              <a:t>16</a:t>
            </a:fld>
            <a:endParaRPr lang="de-DE" dirty="0"/>
          </a:p>
        </p:txBody>
      </p:sp>
    </p:spTree>
    <p:custDataLst>
      <p:tags r:id="rId1"/>
    </p:custDataLst>
    <p:extLst>
      <p:ext uri="{BB962C8B-B14F-4D97-AF65-F5344CB8AC3E}">
        <p14:creationId xmlns:p14="http://schemas.microsoft.com/office/powerpoint/2010/main" val="317353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2EA4F-76C0-4BCE-BBAA-4E550BBA69F9}"/>
              </a:ext>
            </a:extLst>
          </p:cNvPr>
          <p:cNvSpPr>
            <a:spLocks noGrp="1"/>
          </p:cNvSpPr>
          <p:nvPr>
            <p:ph type="title"/>
          </p:nvPr>
        </p:nvSpPr>
        <p:spPr>
          <a:xfrm>
            <a:off x="510846" y="2141123"/>
            <a:ext cx="8173033" cy="671499"/>
          </a:xfrm>
        </p:spPr>
        <p:txBody>
          <a:bodyPr/>
          <a:lstStyle/>
          <a:p>
            <a:r>
              <a:rPr lang="de-DE" sz="2800" dirty="0"/>
              <a:t>Zier, Ulrike </a:t>
            </a:r>
            <a:r>
              <a:rPr lang="de-DE" sz="2800" dirty="0" err="1"/>
              <a:t>u.a</a:t>
            </a:r>
            <a:r>
              <a:rPr lang="de-DE" sz="2800" dirty="0"/>
              <a:t>: Heimtierhaltung in Armut. In: J. Buchner-Fuhs/L. Rose (</a:t>
            </a:r>
            <a:r>
              <a:rPr lang="de-DE" sz="2800" dirty="0" err="1"/>
              <a:t>Hg</a:t>
            </a:r>
            <a:r>
              <a:rPr lang="de-DE" sz="2800" dirty="0"/>
              <a:t>.): Tierische Sozialarbeit. Wiesbaden 2012, 215 - 230</a:t>
            </a:r>
          </a:p>
        </p:txBody>
      </p:sp>
      <p:sp>
        <p:nvSpPr>
          <p:cNvPr id="3" name="Inhaltsplatzhalter 2">
            <a:extLst>
              <a:ext uri="{FF2B5EF4-FFF2-40B4-BE49-F238E27FC236}">
                <a16:creationId xmlns:a16="http://schemas.microsoft.com/office/drawing/2014/main" id="{CCDA61AF-4210-4D5F-8465-244F5A5ED993}"/>
              </a:ext>
            </a:extLst>
          </p:cNvPr>
          <p:cNvSpPr>
            <a:spLocks noGrp="1"/>
          </p:cNvSpPr>
          <p:nvPr>
            <p:ph idx="1"/>
          </p:nvPr>
        </p:nvSpPr>
        <p:spPr>
          <a:xfrm>
            <a:off x="510846" y="3284984"/>
            <a:ext cx="8158163" cy="4320902"/>
          </a:xfrm>
        </p:spPr>
        <p:txBody>
          <a:bodyPr/>
          <a:lstStyle/>
          <a:p>
            <a:r>
              <a:rPr lang="de-DE" sz="2000" dirty="0"/>
              <a:t>Studie zu überschuldeten Haushalten in Rheinland-Pfalz </a:t>
            </a:r>
          </a:p>
          <a:p>
            <a:pPr marL="342900" indent="-342900">
              <a:buFont typeface="Arial" panose="020B0604020202020204" pitchFamily="34" charset="0"/>
              <a:buChar char="•"/>
            </a:pPr>
            <a:r>
              <a:rPr lang="de-DE" sz="2000" dirty="0"/>
              <a:t>In jedem zweiten überschuldeten Haushalt lebt mindestens ein Heimtier</a:t>
            </a:r>
          </a:p>
          <a:p>
            <a:pPr marL="342900" indent="-342900">
              <a:buFont typeface="Arial" panose="020B0604020202020204" pitchFamily="34" charset="0"/>
              <a:buChar char="•"/>
            </a:pPr>
            <a:r>
              <a:rPr lang="de-DE" sz="2000" dirty="0"/>
              <a:t>Mehr Frauen als Männer Tierbesitzer </a:t>
            </a:r>
          </a:p>
          <a:p>
            <a:pPr marL="342900" indent="-342900">
              <a:buFont typeface="Arial" panose="020B0604020202020204" pitchFamily="34" charset="0"/>
              <a:buChar char="•"/>
            </a:pPr>
            <a:r>
              <a:rPr lang="de-DE" sz="2000" dirty="0"/>
              <a:t>Heimtiere eher in… </a:t>
            </a:r>
          </a:p>
          <a:p>
            <a:pPr marL="885825" lvl="2" indent="-342900"/>
            <a:r>
              <a:rPr lang="de-DE" sz="2000" dirty="0"/>
              <a:t>mehr-Personen-Haushalten, weniger in ein-Personen-Haushalten </a:t>
            </a:r>
          </a:p>
          <a:p>
            <a:pPr marL="885825" lvl="2" indent="-342900"/>
            <a:r>
              <a:rPr lang="de-DE" sz="2000" dirty="0"/>
              <a:t>überschuldeten Haushalten mit mehr Geld </a:t>
            </a:r>
          </a:p>
          <a:p>
            <a:pPr marL="342900" indent="-342900">
              <a:buFont typeface="Arial" panose="020B0604020202020204" pitchFamily="34" charset="0"/>
              <a:buChar char="•"/>
            </a:pPr>
            <a:r>
              <a:rPr lang="de-DE" sz="2000" dirty="0"/>
              <a:t>Tierbesitzer sparen an Ausgaben für sich  </a:t>
            </a:r>
          </a:p>
          <a:p>
            <a:r>
              <a:rPr lang="de-DE" sz="2000" dirty="0"/>
              <a:t> </a:t>
            </a:r>
          </a:p>
        </p:txBody>
      </p:sp>
      <p:sp>
        <p:nvSpPr>
          <p:cNvPr id="4" name="Foliennummernplatzhalter 3">
            <a:extLst>
              <a:ext uri="{FF2B5EF4-FFF2-40B4-BE49-F238E27FC236}">
                <a16:creationId xmlns:a16="http://schemas.microsoft.com/office/drawing/2014/main" id="{44B01EF6-5A7B-46AE-9524-814D3A427317}"/>
              </a:ext>
            </a:extLst>
          </p:cNvPr>
          <p:cNvSpPr>
            <a:spLocks noGrp="1"/>
          </p:cNvSpPr>
          <p:nvPr>
            <p:ph type="sldNum" sz="quarter" idx="11"/>
          </p:nvPr>
        </p:nvSpPr>
        <p:spPr/>
        <p:txBody>
          <a:bodyPr/>
          <a:lstStyle/>
          <a:p>
            <a:r>
              <a:rPr lang="de-DE"/>
              <a:t>Seite  </a:t>
            </a:r>
            <a:fld id="{3733AE7F-6935-469B-B7EA-A7DFC1F0D075}" type="slidenum">
              <a:rPr lang="de-DE" smtClean="0"/>
              <a:pPr/>
              <a:t>17</a:t>
            </a:fld>
            <a:endParaRPr lang="de-DE" dirty="0"/>
          </a:p>
        </p:txBody>
      </p:sp>
      <p:sp>
        <p:nvSpPr>
          <p:cNvPr id="5" name="Sprechblase: oval 4">
            <a:extLst>
              <a:ext uri="{FF2B5EF4-FFF2-40B4-BE49-F238E27FC236}">
                <a16:creationId xmlns:a16="http://schemas.microsoft.com/office/drawing/2014/main" id="{CA9CC478-6891-00AB-701D-8F266FC26DFA}"/>
              </a:ext>
            </a:extLst>
          </p:cNvPr>
          <p:cNvSpPr/>
          <p:nvPr/>
        </p:nvSpPr>
        <p:spPr bwMode="auto">
          <a:xfrm>
            <a:off x="6372200" y="5733256"/>
            <a:ext cx="1368152" cy="648072"/>
          </a:xfrm>
          <a:prstGeom prst="wedgeEllipseCallout">
            <a:avLst/>
          </a:prstGeom>
          <a:solidFill>
            <a:schemeClr val="accent1">
              <a:lumMod val="20000"/>
              <a:lumOff val="80000"/>
            </a:schemeClr>
          </a:solidFill>
          <a:ln w="9525">
            <a:solidFill>
              <a:schemeClr val="accent1"/>
            </a:solidFill>
            <a:round/>
            <a:headEnd/>
            <a:tailEnd/>
          </a:ln>
        </p:spPr>
        <p:txBody>
          <a:bodyPr rtlCol="0" anchor="ctr"/>
          <a:lstStyle/>
          <a:p>
            <a:pPr algn="ctr"/>
            <a:r>
              <a:rPr lang="de-DE" sz="1400" dirty="0">
                <a:latin typeface="Arial" pitchFamily="34" charset="0"/>
                <a:cs typeface="Arial" pitchFamily="34" charset="0"/>
              </a:rPr>
              <a:t>Parallele: Kinder</a:t>
            </a:r>
          </a:p>
        </p:txBody>
      </p:sp>
    </p:spTree>
    <p:extLst>
      <p:ext uri="{BB962C8B-B14F-4D97-AF65-F5344CB8AC3E}">
        <p14:creationId xmlns:p14="http://schemas.microsoft.com/office/powerpoint/2010/main" val="9013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27507-5A85-4A09-9F3F-31D2ABF7C68A}"/>
              </a:ext>
            </a:extLst>
          </p:cNvPr>
          <p:cNvSpPr>
            <a:spLocks noGrp="1"/>
          </p:cNvSpPr>
          <p:nvPr>
            <p:ph type="title"/>
          </p:nvPr>
        </p:nvSpPr>
        <p:spPr>
          <a:xfrm>
            <a:off x="584250" y="2042121"/>
            <a:ext cx="8173033" cy="671499"/>
          </a:xfrm>
        </p:spPr>
        <p:txBody>
          <a:bodyPr/>
          <a:lstStyle/>
          <a:p>
            <a:r>
              <a:rPr lang="de-DE" dirty="0"/>
              <a:t>sozialpolitische Kontroversen zum Anspruch auf Heimtierbesitz </a:t>
            </a:r>
          </a:p>
        </p:txBody>
      </p:sp>
      <p:pic>
        <p:nvPicPr>
          <p:cNvPr id="7" name="Inhaltsplatzhalter 6">
            <a:extLst>
              <a:ext uri="{FF2B5EF4-FFF2-40B4-BE49-F238E27FC236}">
                <a16:creationId xmlns:a16="http://schemas.microsoft.com/office/drawing/2014/main" id="{1815F3CC-E04D-4D47-A896-98D159EF17E8}"/>
              </a:ext>
            </a:extLst>
          </p:cNvPr>
          <p:cNvPicPr>
            <a:picLocks noGrp="1" noChangeAspect="1"/>
          </p:cNvPicPr>
          <p:nvPr>
            <p:ph idx="1"/>
          </p:nvPr>
        </p:nvPicPr>
        <p:blipFill>
          <a:blip r:embed="rId2"/>
          <a:stretch>
            <a:fillRect/>
          </a:stretch>
        </p:blipFill>
        <p:spPr>
          <a:xfrm>
            <a:off x="550714" y="3198715"/>
            <a:ext cx="6403158" cy="2951827"/>
          </a:xfrm>
          <a:prstGeom prst="rect">
            <a:avLst/>
          </a:prstGeom>
          <a:ln>
            <a:solidFill>
              <a:schemeClr val="tx1"/>
            </a:solidFill>
          </a:ln>
        </p:spPr>
      </p:pic>
      <p:sp>
        <p:nvSpPr>
          <p:cNvPr id="4" name="Foliennummernplatzhalter 3">
            <a:extLst>
              <a:ext uri="{FF2B5EF4-FFF2-40B4-BE49-F238E27FC236}">
                <a16:creationId xmlns:a16="http://schemas.microsoft.com/office/drawing/2014/main" id="{37E444A7-5E10-4179-BBD8-19D50CD78D8C}"/>
              </a:ext>
            </a:extLst>
          </p:cNvPr>
          <p:cNvSpPr>
            <a:spLocks noGrp="1"/>
          </p:cNvSpPr>
          <p:nvPr>
            <p:ph type="sldNum" sz="quarter" idx="11"/>
          </p:nvPr>
        </p:nvSpPr>
        <p:spPr/>
        <p:txBody>
          <a:bodyPr/>
          <a:lstStyle/>
          <a:p>
            <a:r>
              <a:rPr lang="de-DE"/>
              <a:t>Seite  </a:t>
            </a:r>
            <a:fld id="{3733AE7F-6935-469B-B7EA-A7DFC1F0D075}" type="slidenum">
              <a:rPr lang="de-DE" smtClean="0"/>
              <a:pPr/>
              <a:t>18</a:t>
            </a:fld>
            <a:endParaRPr lang="de-DE" dirty="0"/>
          </a:p>
        </p:txBody>
      </p:sp>
    </p:spTree>
    <p:extLst>
      <p:ext uri="{BB962C8B-B14F-4D97-AF65-F5344CB8AC3E}">
        <p14:creationId xmlns:p14="http://schemas.microsoft.com/office/powerpoint/2010/main" val="6335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274CB-8FE6-46D9-90EC-7A38D50F3B23}"/>
              </a:ext>
            </a:extLst>
          </p:cNvPr>
          <p:cNvSpPr>
            <a:spLocks noGrp="1"/>
          </p:cNvSpPr>
          <p:nvPr>
            <p:ph type="title"/>
          </p:nvPr>
        </p:nvSpPr>
        <p:spPr>
          <a:xfrm>
            <a:off x="534343" y="2708920"/>
            <a:ext cx="8173033" cy="1535595"/>
          </a:xfrm>
        </p:spPr>
        <p:txBody>
          <a:bodyPr/>
          <a:lstStyle/>
          <a:p>
            <a:r>
              <a:rPr lang="de-DE" dirty="0"/>
              <a:t>Warum leben Menschen mit Haustieren, auch wenn sie für ihr eigenes Leben nur wenig Ressourcen haben?  </a:t>
            </a:r>
          </a:p>
        </p:txBody>
      </p:sp>
      <p:sp>
        <p:nvSpPr>
          <p:cNvPr id="4" name="Foliennummernplatzhalter 3">
            <a:extLst>
              <a:ext uri="{FF2B5EF4-FFF2-40B4-BE49-F238E27FC236}">
                <a16:creationId xmlns:a16="http://schemas.microsoft.com/office/drawing/2014/main" id="{EB6CE92A-D1A3-49F0-818F-3D7E3D3C317D}"/>
              </a:ext>
            </a:extLst>
          </p:cNvPr>
          <p:cNvSpPr>
            <a:spLocks noGrp="1"/>
          </p:cNvSpPr>
          <p:nvPr>
            <p:ph type="sldNum" sz="quarter" idx="11"/>
          </p:nvPr>
        </p:nvSpPr>
        <p:spPr/>
        <p:txBody>
          <a:bodyPr/>
          <a:lstStyle/>
          <a:p>
            <a:r>
              <a:rPr lang="de-DE"/>
              <a:t>Seite  </a:t>
            </a:r>
            <a:fld id="{3733AE7F-6935-469B-B7EA-A7DFC1F0D075}" type="slidenum">
              <a:rPr lang="de-DE" smtClean="0"/>
              <a:pPr/>
              <a:t>19</a:t>
            </a:fld>
            <a:endParaRPr lang="de-DE" dirty="0"/>
          </a:p>
        </p:txBody>
      </p:sp>
      <p:sp>
        <p:nvSpPr>
          <p:cNvPr id="7" name="Textfeld 6">
            <a:extLst>
              <a:ext uri="{FF2B5EF4-FFF2-40B4-BE49-F238E27FC236}">
                <a16:creationId xmlns:a16="http://schemas.microsoft.com/office/drawing/2014/main" id="{B9C78AED-7915-4C6E-B2E0-F2CA6DFE33CF}"/>
              </a:ext>
            </a:extLst>
          </p:cNvPr>
          <p:cNvSpPr txBox="1"/>
          <p:nvPr/>
        </p:nvSpPr>
        <p:spPr>
          <a:xfrm>
            <a:off x="529382" y="4997786"/>
            <a:ext cx="6117059" cy="307777"/>
          </a:xfrm>
          <a:prstGeom prst="rect">
            <a:avLst/>
          </a:prstGeom>
          <a:noFill/>
          <a:ln>
            <a:noFill/>
          </a:ln>
        </p:spPr>
        <p:txBody>
          <a:bodyPr wrap="none" lIns="0" tIns="0" rIns="0" bIns="0" rtlCol="0">
            <a:spAutoFit/>
          </a:bodyPr>
          <a:lstStyle/>
          <a:p>
            <a:r>
              <a:rPr lang="de-DE" sz="2000" b="0" dirty="0">
                <a:latin typeface="Arial" pitchFamily="34" charset="0"/>
                <a:cs typeface="Arial" pitchFamily="34" charset="0"/>
              </a:rPr>
              <a:t>Wie lässt sich diese ‚scheinbare Paradoxie‘ erklären?</a:t>
            </a:r>
          </a:p>
        </p:txBody>
      </p:sp>
    </p:spTree>
    <p:extLst>
      <p:ext uri="{BB962C8B-B14F-4D97-AF65-F5344CB8AC3E}">
        <p14:creationId xmlns:p14="http://schemas.microsoft.com/office/powerpoint/2010/main" val="31419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A497EA7-2BEA-077A-D2FD-093742C5858A}"/>
              </a:ext>
            </a:extLst>
          </p:cNvPr>
          <p:cNvSpPr>
            <a:spLocks noGrp="1"/>
          </p:cNvSpPr>
          <p:nvPr>
            <p:ph type="title"/>
          </p:nvPr>
        </p:nvSpPr>
        <p:spPr>
          <a:xfrm>
            <a:off x="611560" y="1628800"/>
            <a:ext cx="8173033" cy="671499"/>
          </a:xfrm>
        </p:spPr>
        <p:txBody>
          <a:bodyPr/>
          <a:lstStyle/>
          <a:p>
            <a:r>
              <a:rPr lang="de-DE" i="1" dirty="0"/>
              <a:t>Tiere </a:t>
            </a:r>
            <a:r>
              <a:rPr lang="de-DE" dirty="0"/>
              <a:t>sind auch ‚</a:t>
            </a:r>
            <a:r>
              <a:rPr lang="de-DE" dirty="0" err="1"/>
              <a:t>Klient_innen</a:t>
            </a:r>
            <a:r>
              <a:rPr lang="de-DE" dirty="0"/>
              <a:t>‘ sozialer Hilfen  </a:t>
            </a:r>
          </a:p>
        </p:txBody>
      </p:sp>
      <p:pic>
        <p:nvPicPr>
          <p:cNvPr id="3" name="Grafik 2">
            <a:extLst>
              <a:ext uri="{FF2B5EF4-FFF2-40B4-BE49-F238E27FC236}">
                <a16:creationId xmlns:a16="http://schemas.microsoft.com/office/drawing/2014/main" id="{41BA068D-8CA0-43CE-E4BE-5486F6C68353}"/>
              </a:ext>
            </a:extLst>
          </p:cNvPr>
          <p:cNvPicPr>
            <a:picLocks noChangeAspect="1"/>
          </p:cNvPicPr>
          <p:nvPr/>
        </p:nvPicPr>
        <p:blipFill>
          <a:blip r:embed="rId2"/>
          <a:stretch>
            <a:fillRect/>
          </a:stretch>
        </p:blipFill>
        <p:spPr>
          <a:xfrm>
            <a:off x="611560" y="2671443"/>
            <a:ext cx="5328592" cy="3709885"/>
          </a:xfrm>
          <a:prstGeom prst="rect">
            <a:avLst/>
          </a:prstGeom>
          <a:ln>
            <a:solidFill>
              <a:schemeClr val="tx1"/>
            </a:solidFill>
          </a:ln>
        </p:spPr>
      </p:pic>
      <p:sp>
        <p:nvSpPr>
          <p:cNvPr id="7" name="Textfeld 6">
            <a:extLst>
              <a:ext uri="{FF2B5EF4-FFF2-40B4-BE49-F238E27FC236}">
                <a16:creationId xmlns:a16="http://schemas.microsoft.com/office/drawing/2014/main" id="{576F573D-8614-0B24-CEB5-1AAFA9B890B2}"/>
              </a:ext>
            </a:extLst>
          </p:cNvPr>
          <p:cNvSpPr txBox="1"/>
          <p:nvPr/>
        </p:nvSpPr>
        <p:spPr>
          <a:xfrm>
            <a:off x="6084168" y="2651371"/>
            <a:ext cx="2880320" cy="1477328"/>
          </a:xfrm>
          <a:prstGeom prst="rect">
            <a:avLst/>
          </a:prstGeom>
          <a:noFill/>
          <a:ln>
            <a:noFill/>
          </a:ln>
        </p:spPr>
        <p:txBody>
          <a:bodyPr wrap="square" lIns="0" tIns="0" rIns="0" bIns="0" rtlCol="0">
            <a:spAutoFit/>
          </a:bodyPr>
          <a:lstStyle/>
          <a:p>
            <a:r>
              <a:rPr lang="de-DE" sz="1600" b="0" dirty="0">
                <a:latin typeface="Arial" pitchFamily="34" charset="0"/>
                <a:cs typeface="Arial" pitchFamily="34" charset="0"/>
              </a:rPr>
              <a:t>Heimtiere ohne Besitzer </a:t>
            </a:r>
          </a:p>
          <a:p>
            <a:pPr marL="285750" indent="-285750">
              <a:buFont typeface="Arial" panose="020B0604020202020204" pitchFamily="34" charset="0"/>
              <a:buChar char="•"/>
            </a:pPr>
            <a:r>
              <a:rPr lang="de-DE" sz="1600" dirty="0">
                <a:latin typeface="Arial" pitchFamily="34" charset="0"/>
                <a:cs typeface="Arial" pitchFamily="34" charset="0"/>
              </a:rPr>
              <a:t>erhalten Überlebenshilfen</a:t>
            </a:r>
          </a:p>
          <a:p>
            <a:pPr marL="285750" indent="-285750">
              <a:buFont typeface="Arial" panose="020B0604020202020204" pitchFamily="34" charset="0"/>
              <a:buChar char="•"/>
            </a:pPr>
            <a:r>
              <a:rPr lang="de-DE" sz="1600" dirty="0">
                <a:latin typeface="Arial" pitchFamily="34" charset="0"/>
                <a:cs typeface="Arial" pitchFamily="34" charset="0"/>
              </a:rPr>
              <a:t>werden an Reproduktion gehindert </a:t>
            </a:r>
          </a:p>
          <a:p>
            <a:pPr marL="285750" indent="-285750">
              <a:buFont typeface="Arial" panose="020B0604020202020204" pitchFamily="34" charset="0"/>
              <a:buChar char="•"/>
            </a:pPr>
            <a:r>
              <a:rPr lang="de-DE" sz="1600" dirty="0">
                <a:latin typeface="Arial" pitchFamily="34" charset="0"/>
                <a:cs typeface="Arial" pitchFamily="34" charset="0"/>
              </a:rPr>
              <a:t>werden aus menschlichen Lebensräumen ‚</a:t>
            </a:r>
            <a:r>
              <a:rPr lang="de-DE" sz="1600" b="0" dirty="0">
                <a:latin typeface="Arial" pitchFamily="34" charset="0"/>
                <a:cs typeface="Arial" pitchFamily="34" charset="0"/>
              </a:rPr>
              <a:t>entfernt‘ </a:t>
            </a:r>
          </a:p>
        </p:txBody>
      </p:sp>
    </p:spTree>
    <p:extLst>
      <p:ext uri="{BB962C8B-B14F-4D97-AF65-F5344CB8AC3E}">
        <p14:creationId xmlns:p14="http://schemas.microsoft.com/office/powerpoint/2010/main" val="300416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2F2D1-983D-43A4-B9A3-07D084656225}"/>
              </a:ext>
            </a:extLst>
          </p:cNvPr>
          <p:cNvSpPr>
            <a:spLocks noGrp="1"/>
          </p:cNvSpPr>
          <p:nvPr>
            <p:ph type="title"/>
          </p:nvPr>
        </p:nvSpPr>
        <p:spPr>
          <a:xfrm>
            <a:off x="631349" y="3022816"/>
            <a:ext cx="7974955" cy="812368"/>
          </a:xfrm>
        </p:spPr>
        <p:txBody>
          <a:bodyPr/>
          <a:lstStyle/>
          <a:p>
            <a:r>
              <a:rPr lang="de-DE" sz="2800" dirty="0"/>
              <a:t>Marisa Geiser-Krummenacher: Als Rudel gemeinsam unterwegs. Einblicke in das Leben von wohnungslosen Menschen und ihren </a:t>
            </a:r>
            <a:r>
              <a:rPr lang="de-DE" sz="2800" dirty="0" err="1"/>
              <a:t>Kumpantieren</a:t>
            </a:r>
            <a:r>
              <a:rPr lang="de-DE" sz="2800" dirty="0"/>
              <a:t>. In: Jutta Buchner-Fuhs u.a. (</a:t>
            </a:r>
            <a:r>
              <a:rPr lang="de-DE" sz="2800" dirty="0" err="1"/>
              <a:t>Hg</a:t>
            </a:r>
            <a:r>
              <a:rPr lang="de-DE" sz="2800" dirty="0"/>
              <a:t>.): Tiere und Soziale Arbeit im Anthropozän (</a:t>
            </a:r>
            <a:r>
              <a:rPr lang="de-DE" sz="2800" dirty="0" err="1"/>
              <a:t>i.E.</a:t>
            </a:r>
            <a:r>
              <a:rPr lang="de-DE" sz="2800" dirty="0"/>
              <a:t>)</a:t>
            </a:r>
          </a:p>
        </p:txBody>
      </p:sp>
      <p:pic>
        <p:nvPicPr>
          <p:cNvPr id="3" name="Grafik 2">
            <a:extLst>
              <a:ext uri="{FF2B5EF4-FFF2-40B4-BE49-F238E27FC236}">
                <a16:creationId xmlns:a16="http://schemas.microsoft.com/office/drawing/2014/main" id="{CBA08A49-8911-4434-B34C-04BD8314E254}"/>
              </a:ext>
            </a:extLst>
          </p:cNvPr>
          <p:cNvPicPr>
            <a:picLocks noChangeAspect="1"/>
          </p:cNvPicPr>
          <p:nvPr/>
        </p:nvPicPr>
        <p:blipFill>
          <a:blip r:embed="rId2"/>
          <a:stretch>
            <a:fillRect/>
          </a:stretch>
        </p:blipFill>
        <p:spPr>
          <a:xfrm>
            <a:off x="4427984" y="3581752"/>
            <a:ext cx="4169544" cy="2783468"/>
          </a:xfrm>
          <a:prstGeom prst="rect">
            <a:avLst/>
          </a:prstGeom>
        </p:spPr>
      </p:pic>
    </p:spTree>
    <p:extLst>
      <p:ext uri="{BB962C8B-B14F-4D97-AF65-F5344CB8AC3E}">
        <p14:creationId xmlns:p14="http://schemas.microsoft.com/office/powerpoint/2010/main" val="15165831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78A4A-2D20-4A9A-AF4B-1E963A9642E0}"/>
              </a:ext>
            </a:extLst>
          </p:cNvPr>
          <p:cNvSpPr>
            <a:spLocks noGrp="1"/>
          </p:cNvSpPr>
          <p:nvPr>
            <p:ph type="title"/>
          </p:nvPr>
        </p:nvSpPr>
        <p:spPr>
          <a:xfrm>
            <a:off x="636948" y="2276872"/>
            <a:ext cx="7934250" cy="990600"/>
          </a:xfrm>
        </p:spPr>
        <p:txBody>
          <a:bodyPr/>
          <a:lstStyle/>
          <a:p>
            <a:r>
              <a:rPr lang="de-DE" dirty="0"/>
              <a:t>Forschungssituation zu Tieren in der Wohnungslosigkeit</a:t>
            </a:r>
          </a:p>
        </p:txBody>
      </p:sp>
      <p:sp>
        <p:nvSpPr>
          <p:cNvPr id="7" name="Textplatzhalter 6">
            <a:extLst>
              <a:ext uri="{FF2B5EF4-FFF2-40B4-BE49-F238E27FC236}">
                <a16:creationId xmlns:a16="http://schemas.microsoft.com/office/drawing/2014/main" id="{3734E400-5C69-4F9B-A672-03104476AD83}"/>
              </a:ext>
            </a:extLst>
          </p:cNvPr>
          <p:cNvSpPr>
            <a:spLocks noGrp="1"/>
          </p:cNvSpPr>
          <p:nvPr>
            <p:ph type="body" sz="half" idx="1"/>
          </p:nvPr>
        </p:nvSpPr>
        <p:spPr>
          <a:xfrm>
            <a:off x="636948" y="3717032"/>
            <a:ext cx="8219256" cy="4668404"/>
          </a:xfrm>
        </p:spPr>
        <p:txBody>
          <a:bodyPr/>
          <a:lstStyle/>
          <a:p>
            <a:pPr marL="342900" indent="-342900">
              <a:buFont typeface="Arial" panose="020B0604020202020204" pitchFamily="34" charset="0"/>
              <a:buChar char="•"/>
            </a:pPr>
            <a:r>
              <a:rPr lang="de-DE" sz="2000" dirty="0"/>
              <a:t>einige internationale Studien,</a:t>
            </a:r>
          </a:p>
          <a:p>
            <a:pPr marL="342900" indent="-342900">
              <a:buFont typeface="Arial" panose="020B0604020202020204" pitchFamily="34" charset="0"/>
              <a:buChar char="•"/>
            </a:pPr>
            <a:r>
              <a:rPr lang="de-DE" sz="2000" dirty="0"/>
              <a:t>relative Leerstelle in Deutschland</a:t>
            </a:r>
          </a:p>
          <a:p>
            <a:pPr marL="342900" indent="-342900">
              <a:buFont typeface="Arial" panose="020B0604020202020204" pitchFamily="34" charset="0"/>
              <a:buChar char="•"/>
            </a:pPr>
            <a:r>
              <a:rPr lang="de-DE" sz="2000" dirty="0"/>
              <a:t>Ausnahme: Martina Bodenmüller: Hunde auf der Straße – Gefährten für wohnungslose Menschen. In: J. Buchner-Fuhs u.a. (</a:t>
            </a:r>
            <a:r>
              <a:rPr lang="de-DE" sz="2000" dirty="0" err="1"/>
              <a:t>Hg</a:t>
            </a:r>
            <a:r>
              <a:rPr lang="de-DE" sz="2000" dirty="0"/>
              <a:t>.): Tierische Sozialarbeit. Wiesbaden 2012</a:t>
            </a:r>
          </a:p>
          <a:p>
            <a:endParaRPr lang="de-DE" sz="2000" dirty="0"/>
          </a:p>
          <a:p>
            <a:pPr marL="342900" indent="-342900">
              <a:buFont typeface="Arial" panose="020B0604020202020204" pitchFamily="34" charset="0"/>
              <a:buChar char="•"/>
            </a:pPr>
            <a:endParaRPr lang="de-DE" sz="2000" dirty="0"/>
          </a:p>
          <a:p>
            <a:endParaRPr lang="de-DE" sz="2000" dirty="0"/>
          </a:p>
        </p:txBody>
      </p:sp>
      <p:sp>
        <p:nvSpPr>
          <p:cNvPr id="4" name="Foliennummernplatzhalter 3">
            <a:extLst>
              <a:ext uri="{FF2B5EF4-FFF2-40B4-BE49-F238E27FC236}">
                <a16:creationId xmlns:a16="http://schemas.microsoft.com/office/drawing/2014/main" id="{A1E9BF87-B008-451E-A185-724440552BF1}"/>
              </a:ext>
            </a:extLst>
          </p:cNvPr>
          <p:cNvSpPr>
            <a:spLocks noGrp="1"/>
          </p:cNvSpPr>
          <p:nvPr>
            <p:ph type="sldNum" sz="quarter" idx="4294967295"/>
          </p:nvPr>
        </p:nvSpPr>
        <p:spPr>
          <a:xfrm>
            <a:off x="539552" y="6453336"/>
            <a:ext cx="506413" cy="138112"/>
          </a:xfrm>
        </p:spPr>
        <p:txBody>
          <a:bodyPr/>
          <a:lstStyle/>
          <a:p>
            <a:r>
              <a:rPr lang="de-DE"/>
              <a:t>Seite  </a:t>
            </a:r>
            <a:fld id="{3733AE7F-6935-469B-B7EA-A7DFC1F0D075}" type="slidenum">
              <a:rPr lang="de-DE" smtClean="0"/>
              <a:pPr/>
              <a:t>21</a:t>
            </a:fld>
            <a:endParaRPr lang="de-DE" dirty="0"/>
          </a:p>
        </p:txBody>
      </p:sp>
    </p:spTree>
    <p:extLst>
      <p:ext uri="{BB962C8B-B14F-4D97-AF65-F5344CB8AC3E}">
        <p14:creationId xmlns:p14="http://schemas.microsoft.com/office/powerpoint/2010/main" val="23458309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6E362-E874-9393-7549-066903AAC95B}"/>
              </a:ext>
            </a:extLst>
          </p:cNvPr>
          <p:cNvSpPr>
            <a:spLocks noGrp="1"/>
          </p:cNvSpPr>
          <p:nvPr>
            <p:ph type="title"/>
          </p:nvPr>
        </p:nvSpPr>
        <p:spPr>
          <a:xfrm>
            <a:off x="3518344" y="3093250"/>
            <a:ext cx="5202857" cy="671499"/>
          </a:xfrm>
        </p:spPr>
        <p:txBody>
          <a:bodyPr/>
          <a:lstStyle/>
          <a:p>
            <a:r>
              <a:rPr lang="de-DE" dirty="0"/>
              <a:t>zur Autorin</a:t>
            </a:r>
          </a:p>
        </p:txBody>
      </p:sp>
      <p:sp>
        <p:nvSpPr>
          <p:cNvPr id="3" name="Inhaltsplatzhalter 2">
            <a:extLst>
              <a:ext uri="{FF2B5EF4-FFF2-40B4-BE49-F238E27FC236}">
                <a16:creationId xmlns:a16="http://schemas.microsoft.com/office/drawing/2014/main" id="{6BC22A0E-E10D-DF54-2B1E-18811CF3B46D}"/>
              </a:ext>
            </a:extLst>
          </p:cNvPr>
          <p:cNvSpPr>
            <a:spLocks noGrp="1"/>
          </p:cNvSpPr>
          <p:nvPr>
            <p:ph idx="1"/>
          </p:nvPr>
        </p:nvSpPr>
        <p:spPr>
          <a:xfrm>
            <a:off x="563038" y="4149080"/>
            <a:ext cx="8158163" cy="2976708"/>
          </a:xfrm>
        </p:spPr>
        <p:txBody>
          <a:bodyPr/>
          <a:lstStyle/>
          <a:p>
            <a:pPr marL="285750" indent="-285750">
              <a:buFont typeface="Arial" panose="020B0604020202020204" pitchFamily="34" charset="0"/>
              <a:buChar char="•"/>
            </a:pPr>
            <a:r>
              <a:rPr lang="de-DE" dirty="0"/>
              <a:t>Studium der Sozialen Arbeit und internationalen Konflikttransformation</a:t>
            </a:r>
          </a:p>
          <a:p>
            <a:pPr marL="285750" indent="-285750">
              <a:buFont typeface="Arial" panose="020B0604020202020204" pitchFamily="34" charset="0"/>
              <a:buChar char="•"/>
            </a:pPr>
            <a:r>
              <a:rPr lang="de-DE" dirty="0" err="1"/>
              <a:t>Advanced</a:t>
            </a:r>
            <a:r>
              <a:rPr lang="de-DE" dirty="0"/>
              <a:t> Studies in tiergestützter Therapie an der Universität Basel</a:t>
            </a:r>
          </a:p>
          <a:p>
            <a:pPr marL="285750" indent="-285750">
              <a:buFont typeface="Arial" panose="020B0604020202020204" pitchFamily="34" charset="0"/>
              <a:buChar char="•"/>
            </a:pPr>
            <a:r>
              <a:rPr lang="de-DE" dirty="0"/>
              <a:t>Doktorandin am Promotionszentrum Soziale Arbeit der Hochschulen für Angewandte Wissenschaften Hessen mit einer Studie zur Situation von wohnungslosen Menschen mit </a:t>
            </a:r>
            <a:r>
              <a:rPr lang="de-DE" dirty="0" err="1"/>
              <a:t>Kumpantieren</a:t>
            </a:r>
            <a:r>
              <a:rPr lang="de-DE" dirty="0"/>
              <a:t> </a:t>
            </a:r>
          </a:p>
          <a:p>
            <a:pPr marL="285750" indent="-285750">
              <a:buFont typeface="Arial" panose="020B0604020202020204" pitchFamily="34" charset="0"/>
              <a:buChar char="•"/>
            </a:pPr>
            <a:r>
              <a:rPr lang="de-DE" dirty="0"/>
              <a:t>Projektleiterin in der Gesundheits- und Bewegungsförderung    </a:t>
            </a:r>
          </a:p>
          <a:p>
            <a:endParaRPr lang="de-DE" dirty="0"/>
          </a:p>
          <a:p>
            <a:r>
              <a:rPr lang="de-DE" dirty="0"/>
              <a:t>    </a:t>
            </a:r>
          </a:p>
        </p:txBody>
      </p:sp>
      <p:sp>
        <p:nvSpPr>
          <p:cNvPr id="4" name="Foliennummernplatzhalter 3">
            <a:extLst>
              <a:ext uri="{FF2B5EF4-FFF2-40B4-BE49-F238E27FC236}">
                <a16:creationId xmlns:a16="http://schemas.microsoft.com/office/drawing/2014/main" id="{6A1FF901-5401-5822-BB29-7422C579CD42}"/>
              </a:ext>
            </a:extLst>
          </p:cNvPr>
          <p:cNvSpPr>
            <a:spLocks noGrp="1"/>
          </p:cNvSpPr>
          <p:nvPr>
            <p:ph type="sldNum" sz="quarter" idx="11"/>
          </p:nvPr>
        </p:nvSpPr>
        <p:spPr/>
        <p:txBody>
          <a:bodyPr/>
          <a:lstStyle/>
          <a:p>
            <a:r>
              <a:rPr lang="de-DE"/>
              <a:t>Seite  </a:t>
            </a:r>
            <a:fld id="{3733AE7F-6935-469B-B7EA-A7DFC1F0D075}" type="slidenum">
              <a:rPr lang="de-DE" smtClean="0"/>
              <a:pPr/>
              <a:t>22</a:t>
            </a:fld>
            <a:endParaRPr lang="de-DE" dirty="0"/>
          </a:p>
        </p:txBody>
      </p:sp>
      <p:pic>
        <p:nvPicPr>
          <p:cNvPr id="7" name="Grafik 6">
            <a:extLst>
              <a:ext uri="{FF2B5EF4-FFF2-40B4-BE49-F238E27FC236}">
                <a16:creationId xmlns:a16="http://schemas.microsoft.com/office/drawing/2014/main" id="{DBE3494F-0B2B-2E99-B570-7C6C0EE7B5E3}"/>
              </a:ext>
            </a:extLst>
          </p:cNvPr>
          <p:cNvPicPr>
            <a:picLocks noChangeAspect="1"/>
          </p:cNvPicPr>
          <p:nvPr/>
        </p:nvPicPr>
        <p:blipFill>
          <a:blip r:embed="rId2"/>
          <a:stretch>
            <a:fillRect/>
          </a:stretch>
        </p:blipFill>
        <p:spPr>
          <a:xfrm>
            <a:off x="529382" y="1740452"/>
            <a:ext cx="2783514" cy="1936936"/>
          </a:xfrm>
          <a:prstGeom prst="rect">
            <a:avLst/>
          </a:prstGeom>
        </p:spPr>
      </p:pic>
    </p:spTree>
    <p:extLst>
      <p:ext uri="{BB962C8B-B14F-4D97-AF65-F5344CB8AC3E}">
        <p14:creationId xmlns:p14="http://schemas.microsoft.com/office/powerpoint/2010/main" val="2337152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BF6FB-7990-5F71-0E9F-3912BF2CDE7F}"/>
              </a:ext>
            </a:extLst>
          </p:cNvPr>
          <p:cNvSpPr>
            <a:spLocks noGrp="1"/>
          </p:cNvSpPr>
          <p:nvPr>
            <p:ph type="title"/>
          </p:nvPr>
        </p:nvSpPr>
        <p:spPr>
          <a:xfrm>
            <a:off x="519623" y="1484784"/>
            <a:ext cx="8173033" cy="671499"/>
          </a:xfrm>
        </p:spPr>
        <p:txBody>
          <a:bodyPr/>
          <a:lstStyle/>
          <a:p>
            <a:r>
              <a:rPr lang="de-DE" dirty="0"/>
              <a:t>Forschungsansatz: Ethnografie</a:t>
            </a:r>
          </a:p>
        </p:txBody>
      </p:sp>
      <p:sp>
        <p:nvSpPr>
          <p:cNvPr id="3" name="Inhaltsplatzhalter 2">
            <a:extLst>
              <a:ext uri="{FF2B5EF4-FFF2-40B4-BE49-F238E27FC236}">
                <a16:creationId xmlns:a16="http://schemas.microsoft.com/office/drawing/2014/main" id="{1437E966-F256-6210-5C78-CE9A6466428F}"/>
              </a:ext>
            </a:extLst>
          </p:cNvPr>
          <p:cNvSpPr>
            <a:spLocks noGrp="1"/>
          </p:cNvSpPr>
          <p:nvPr>
            <p:ph idx="1"/>
          </p:nvPr>
        </p:nvSpPr>
        <p:spPr>
          <a:xfrm>
            <a:off x="527389" y="2780928"/>
            <a:ext cx="8158163" cy="3604735"/>
          </a:xfrm>
        </p:spPr>
        <p:txBody>
          <a:bodyPr/>
          <a:lstStyle/>
          <a:p>
            <a:pPr marL="285750" indent="-285750">
              <a:buFont typeface="Arial" panose="020B0604020202020204" pitchFamily="34" charset="0"/>
              <a:buChar char="•"/>
            </a:pPr>
            <a:r>
              <a:rPr lang="de-DE" dirty="0"/>
              <a:t>Teilnehmende Beobachtungen in städtischen Räumen, in denen wohnungslose Menschen leben</a:t>
            </a:r>
          </a:p>
          <a:p>
            <a:pPr marL="285750" indent="-285750">
              <a:buFont typeface="Arial" panose="020B0604020202020204" pitchFamily="34" charset="0"/>
              <a:buChar char="•"/>
            </a:pPr>
            <a:r>
              <a:rPr lang="de-DE" dirty="0"/>
              <a:t>Herstellung von Kontakten zu tierbesitzenden Wohnungslosen </a:t>
            </a:r>
            <a:r>
              <a:rPr lang="de-DE" dirty="0">
                <a:sym typeface="Wingdings" panose="05000000000000000000" pitchFamily="2" charset="2"/>
              </a:rPr>
              <a:t> Gespräche</a:t>
            </a:r>
          </a:p>
          <a:p>
            <a:pPr marL="285750" indent="-285750">
              <a:buFont typeface="Arial" panose="020B0604020202020204" pitchFamily="34" charset="0"/>
              <a:buChar char="•"/>
            </a:pPr>
            <a:r>
              <a:rPr lang="de-DE" dirty="0">
                <a:sym typeface="Wingdings" panose="05000000000000000000" pitchFamily="2" charset="2"/>
              </a:rPr>
              <a:t>Besuch von tierärztlichen Sprechstunden für Menschen in Armut und auf der Straße</a:t>
            </a:r>
          </a:p>
          <a:p>
            <a:pPr marL="285750" indent="-285750">
              <a:buFont typeface="Arial" panose="020B0604020202020204" pitchFamily="34" charset="0"/>
              <a:buChar char="•"/>
            </a:pPr>
            <a:r>
              <a:rPr lang="de-DE" dirty="0">
                <a:sym typeface="Wingdings" panose="05000000000000000000" pitchFamily="2" charset="2"/>
              </a:rPr>
              <a:t>Gespräche mit sozialen Fachkräften der Streetwork</a:t>
            </a:r>
          </a:p>
          <a:p>
            <a:pPr marL="285750" indent="-285750">
              <a:buFont typeface="Arial" panose="020B0604020202020204" pitchFamily="34" charset="0"/>
              <a:buChar char="•"/>
            </a:pPr>
            <a:endParaRPr lang="de-DE" dirty="0">
              <a:sym typeface="Wingdings" panose="05000000000000000000" pitchFamily="2" charset="2"/>
            </a:endParaRPr>
          </a:p>
          <a:p>
            <a:r>
              <a:rPr lang="de-DE" dirty="0">
                <a:sym typeface="Wingdings" panose="05000000000000000000" pitchFamily="2" charset="2"/>
              </a:rPr>
              <a:t>Forschungsfrage: </a:t>
            </a:r>
          </a:p>
          <a:p>
            <a:pPr marL="285750" indent="-285750">
              <a:buFont typeface="Arial" panose="020B0604020202020204" pitchFamily="34" charset="0"/>
              <a:buChar char="•"/>
            </a:pPr>
            <a:r>
              <a:rPr lang="de-DE" dirty="0">
                <a:sym typeface="Wingdings" panose="05000000000000000000" pitchFamily="2" charset="2"/>
              </a:rPr>
              <a:t>Wie führen von Wohnungslosigkeit betroffene Personen ihr Leben gemeinsam mit ihren </a:t>
            </a:r>
            <a:r>
              <a:rPr lang="de-DE" dirty="0" err="1">
                <a:sym typeface="Wingdings" panose="05000000000000000000" pitchFamily="2" charset="2"/>
              </a:rPr>
              <a:t>Kumpantieren</a:t>
            </a:r>
            <a:r>
              <a:rPr lang="de-DE" dirty="0">
                <a:sym typeface="Wingdings" panose="05000000000000000000" pitchFamily="2" charset="2"/>
              </a:rPr>
              <a:t>, welche Hürden begegnen ihnen und warum halten sie an diesem Leben trotz der widrigen Umstände fest? </a:t>
            </a:r>
          </a:p>
          <a:p>
            <a:r>
              <a:rPr lang="de-DE" dirty="0"/>
              <a:t> </a:t>
            </a:r>
          </a:p>
        </p:txBody>
      </p:sp>
      <p:sp>
        <p:nvSpPr>
          <p:cNvPr id="4" name="Foliennummernplatzhalter 3">
            <a:extLst>
              <a:ext uri="{FF2B5EF4-FFF2-40B4-BE49-F238E27FC236}">
                <a16:creationId xmlns:a16="http://schemas.microsoft.com/office/drawing/2014/main" id="{08176484-6E4D-363C-DAC1-1BF7F28803EB}"/>
              </a:ext>
            </a:extLst>
          </p:cNvPr>
          <p:cNvSpPr>
            <a:spLocks noGrp="1"/>
          </p:cNvSpPr>
          <p:nvPr>
            <p:ph type="sldNum" sz="quarter" idx="11"/>
          </p:nvPr>
        </p:nvSpPr>
        <p:spPr/>
        <p:txBody>
          <a:bodyPr/>
          <a:lstStyle/>
          <a:p>
            <a:r>
              <a:rPr lang="de-DE"/>
              <a:t>Seite  </a:t>
            </a:r>
            <a:fld id="{3733AE7F-6935-469B-B7EA-A7DFC1F0D075}" type="slidenum">
              <a:rPr lang="de-DE" smtClean="0"/>
              <a:pPr/>
              <a:t>23</a:t>
            </a:fld>
            <a:endParaRPr lang="de-DE" dirty="0"/>
          </a:p>
        </p:txBody>
      </p:sp>
    </p:spTree>
    <p:extLst>
      <p:ext uri="{BB962C8B-B14F-4D97-AF65-F5344CB8AC3E}">
        <p14:creationId xmlns:p14="http://schemas.microsoft.com/office/powerpoint/2010/main" val="21898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F7E67-BED4-866A-271D-583171EAEE46}"/>
              </a:ext>
            </a:extLst>
          </p:cNvPr>
          <p:cNvSpPr>
            <a:spLocks noGrp="1"/>
          </p:cNvSpPr>
          <p:nvPr>
            <p:ph type="title"/>
          </p:nvPr>
        </p:nvSpPr>
        <p:spPr/>
        <p:txBody>
          <a:bodyPr/>
          <a:lstStyle/>
          <a:p>
            <a:r>
              <a:rPr lang="de-DE" dirty="0"/>
              <a:t>Bearbeitung des Textes</a:t>
            </a:r>
          </a:p>
        </p:txBody>
      </p:sp>
      <p:sp>
        <p:nvSpPr>
          <p:cNvPr id="3" name="Inhaltsplatzhalter 2">
            <a:extLst>
              <a:ext uri="{FF2B5EF4-FFF2-40B4-BE49-F238E27FC236}">
                <a16:creationId xmlns:a16="http://schemas.microsoft.com/office/drawing/2014/main" id="{4A53FA07-5461-EEF8-66BD-91081E33D29A}"/>
              </a:ext>
            </a:extLst>
          </p:cNvPr>
          <p:cNvSpPr>
            <a:spLocks noGrp="1"/>
          </p:cNvSpPr>
          <p:nvPr>
            <p:ph idx="1"/>
          </p:nvPr>
        </p:nvSpPr>
        <p:spPr>
          <a:xfrm>
            <a:off x="553471" y="2476873"/>
            <a:ext cx="8158163" cy="4320902"/>
          </a:xfrm>
        </p:spPr>
        <p:txBody>
          <a:bodyPr/>
          <a:lstStyle/>
          <a:p>
            <a:r>
              <a:rPr lang="de-DE" dirty="0"/>
              <a:t>Fassen Sie bitte die zentralen Aussagen des jeweiligen Kapitels zusammen!</a:t>
            </a:r>
          </a:p>
          <a:p>
            <a:endParaRPr lang="de-DE" dirty="0"/>
          </a:p>
          <a:p>
            <a:r>
              <a:rPr lang="de-DE" dirty="0"/>
              <a:t>2 Nicht ohne mein(e) Tier(e) - das unzertrennliche Band zwischen Menschen und ihren </a:t>
            </a:r>
            <a:r>
              <a:rPr lang="de-DE" dirty="0" err="1"/>
              <a:t>Kumpantieren</a:t>
            </a:r>
            <a:r>
              <a:rPr lang="de-DE" dirty="0"/>
              <a:t> in der Wohnungslosigkeit</a:t>
            </a:r>
          </a:p>
          <a:p>
            <a:endParaRPr lang="de-DE" dirty="0"/>
          </a:p>
          <a:p>
            <a:r>
              <a:rPr lang="de-DE" dirty="0"/>
              <a:t>3 Fürsorgeverantwortung gegenüber dem </a:t>
            </a:r>
            <a:r>
              <a:rPr lang="de-DE" dirty="0" err="1"/>
              <a:t>Kumpantier</a:t>
            </a:r>
            <a:endParaRPr lang="de-DE" dirty="0"/>
          </a:p>
          <a:p>
            <a:endParaRPr lang="de-DE" dirty="0"/>
          </a:p>
          <a:p>
            <a:r>
              <a:rPr lang="de-DE" dirty="0"/>
              <a:t>4 Herausforderungen der Tierhaltung in Wohnungslosigkeit</a:t>
            </a:r>
          </a:p>
          <a:p>
            <a:endParaRPr lang="de-DE" dirty="0"/>
          </a:p>
          <a:p>
            <a:r>
              <a:rPr lang="de-DE" dirty="0"/>
              <a:t>5 Der </a:t>
            </a:r>
            <a:r>
              <a:rPr lang="de-DE" dirty="0" err="1"/>
              <a:t>One</a:t>
            </a:r>
            <a:r>
              <a:rPr lang="de-DE" dirty="0"/>
              <a:t> Health-Ansatz als mögliche Antwort auf die Herausforderungen / 6 Perspektivenwechsel in der Wohnungslosenhilfe</a:t>
            </a:r>
          </a:p>
          <a:p>
            <a:endParaRPr lang="de-DE" dirty="0"/>
          </a:p>
          <a:p>
            <a:endParaRPr lang="de-DE" dirty="0"/>
          </a:p>
        </p:txBody>
      </p:sp>
      <p:sp>
        <p:nvSpPr>
          <p:cNvPr id="4" name="Foliennummernplatzhalter 3">
            <a:extLst>
              <a:ext uri="{FF2B5EF4-FFF2-40B4-BE49-F238E27FC236}">
                <a16:creationId xmlns:a16="http://schemas.microsoft.com/office/drawing/2014/main" id="{DBCE122B-BE4E-7E15-C913-15935DDBCE15}"/>
              </a:ext>
            </a:extLst>
          </p:cNvPr>
          <p:cNvSpPr>
            <a:spLocks noGrp="1"/>
          </p:cNvSpPr>
          <p:nvPr>
            <p:ph type="sldNum" sz="quarter" idx="11"/>
          </p:nvPr>
        </p:nvSpPr>
        <p:spPr/>
        <p:txBody>
          <a:bodyPr/>
          <a:lstStyle/>
          <a:p>
            <a:r>
              <a:rPr lang="de-DE"/>
              <a:t>Seite  </a:t>
            </a:r>
            <a:fld id="{3733AE7F-6935-469B-B7EA-A7DFC1F0D075}" type="slidenum">
              <a:rPr lang="de-DE" smtClean="0"/>
              <a:pPr/>
              <a:t>24</a:t>
            </a:fld>
            <a:endParaRPr lang="de-DE" dirty="0"/>
          </a:p>
        </p:txBody>
      </p:sp>
    </p:spTree>
    <p:extLst>
      <p:ext uri="{BB962C8B-B14F-4D97-AF65-F5344CB8AC3E}">
        <p14:creationId xmlns:p14="http://schemas.microsoft.com/office/powerpoint/2010/main" val="245193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29A62-A8ED-400C-A6A2-469E52877B7B}"/>
              </a:ext>
            </a:extLst>
          </p:cNvPr>
          <p:cNvSpPr>
            <a:spLocks noGrp="1"/>
          </p:cNvSpPr>
          <p:nvPr>
            <p:ph type="title"/>
          </p:nvPr>
        </p:nvSpPr>
        <p:spPr>
          <a:xfrm>
            <a:off x="522012" y="1628800"/>
            <a:ext cx="8173033" cy="1031539"/>
          </a:xfrm>
        </p:spPr>
        <p:txBody>
          <a:bodyPr/>
          <a:lstStyle/>
          <a:p>
            <a:r>
              <a:rPr lang="de-DE" dirty="0"/>
              <a:t>Tiere im Leben von </a:t>
            </a:r>
            <a:r>
              <a:rPr lang="de-DE" dirty="0" err="1"/>
              <a:t>Klient_innen</a:t>
            </a:r>
            <a:r>
              <a:rPr lang="de-DE" dirty="0"/>
              <a:t> Sozialer Arbeit  </a:t>
            </a:r>
          </a:p>
        </p:txBody>
      </p:sp>
      <p:sp>
        <p:nvSpPr>
          <p:cNvPr id="3" name="Inhaltsplatzhalter 2">
            <a:extLst>
              <a:ext uri="{FF2B5EF4-FFF2-40B4-BE49-F238E27FC236}">
                <a16:creationId xmlns:a16="http://schemas.microsoft.com/office/drawing/2014/main" id="{E064413D-3754-44F9-9668-841BF2C1AF1C}"/>
              </a:ext>
            </a:extLst>
          </p:cNvPr>
          <p:cNvSpPr>
            <a:spLocks noGrp="1"/>
          </p:cNvSpPr>
          <p:nvPr>
            <p:ph idx="1"/>
          </p:nvPr>
        </p:nvSpPr>
        <p:spPr>
          <a:xfrm>
            <a:off x="555163" y="3140968"/>
            <a:ext cx="8158163" cy="4320902"/>
          </a:xfrm>
        </p:spPr>
        <p:txBody>
          <a:bodyPr/>
          <a:lstStyle/>
          <a:p>
            <a:r>
              <a:rPr lang="de-DE" sz="2000" dirty="0"/>
              <a:t>In 47 % der bundesdeutschen Haushalte lebt (mindestens) ein Heimtier  </a:t>
            </a:r>
            <a:r>
              <a:rPr lang="de-DE" sz="1400" dirty="0">
                <a:hlinkClick r:id="rId2"/>
              </a:rPr>
              <a:t>https://de.statista.com/statistik/daten/studie/859229/umfrage/anteil-der-haushalte-in-deutschland-mit-haustieren/</a:t>
            </a:r>
            <a:endParaRPr lang="de-DE" sz="1400" dirty="0"/>
          </a:p>
          <a:p>
            <a:endParaRPr lang="de-DE" sz="2000" dirty="0"/>
          </a:p>
          <a:p>
            <a:pPr marL="342900" indent="-342900">
              <a:buFont typeface="Arial" panose="020B0604020202020204" pitchFamily="34" charset="0"/>
              <a:buChar char="•"/>
            </a:pPr>
            <a:r>
              <a:rPr lang="de-DE" sz="2000" dirty="0"/>
              <a:t>zu vermuten ist, dass auch in Haushalten der </a:t>
            </a:r>
            <a:r>
              <a:rPr lang="de-DE" sz="2000" dirty="0" err="1"/>
              <a:t>Klient_innen</a:t>
            </a:r>
            <a:r>
              <a:rPr lang="de-DE" sz="2000" dirty="0"/>
              <a:t> Sozialer Arbeit Heimtiere leben </a:t>
            </a:r>
          </a:p>
          <a:p>
            <a:pPr marL="342900" indent="-342900">
              <a:buFont typeface="Arial" panose="020B0604020202020204" pitchFamily="34" charset="0"/>
              <a:buChar char="•"/>
            </a:pPr>
            <a:r>
              <a:rPr lang="de-DE" sz="2000" dirty="0"/>
              <a:t>aber: sehr schlechte Datenlage! </a:t>
            </a:r>
          </a:p>
        </p:txBody>
      </p:sp>
      <p:sp>
        <p:nvSpPr>
          <p:cNvPr id="4" name="Foliennummernplatzhalter 3">
            <a:extLst>
              <a:ext uri="{FF2B5EF4-FFF2-40B4-BE49-F238E27FC236}">
                <a16:creationId xmlns:a16="http://schemas.microsoft.com/office/drawing/2014/main" id="{50DF9F8F-F583-48B6-90DD-FE8913F052DF}"/>
              </a:ext>
            </a:extLst>
          </p:cNvPr>
          <p:cNvSpPr>
            <a:spLocks noGrp="1"/>
          </p:cNvSpPr>
          <p:nvPr>
            <p:ph type="sldNum" sz="quarter" idx="11"/>
          </p:nvPr>
        </p:nvSpPr>
        <p:spPr/>
        <p:txBody>
          <a:bodyPr/>
          <a:lstStyle/>
          <a:p>
            <a:r>
              <a:rPr lang="de-DE"/>
              <a:t>Seite  </a:t>
            </a:r>
            <a:fld id="{3733AE7F-6935-469B-B7EA-A7DFC1F0D075}" type="slidenum">
              <a:rPr lang="de-DE" smtClean="0"/>
              <a:pPr/>
              <a:t>3</a:t>
            </a:fld>
            <a:endParaRPr lang="de-DE" dirty="0"/>
          </a:p>
        </p:txBody>
      </p:sp>
    </p:spTree>
    <p:extLst>
      <p:ext uri="{BB962C8B-B14F-4D97-AF65-F5344CB8AC3E}">
        <p14:creationId xmlns:p14="http://schemas.microsoft.com/office/powerpoint/2010/main" val="30701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29A62-A8ED-400C-A6A2-469E52877B7B}"/>
              </a:ext>
            </a:extLst>
          </p:cNvPr>
          <p:cNvSpPr>
            <a:spLocks noGrp="1"/>
          </p:cNvSpPr>
          <p:nvPr>
            <p:ph type="title"/>
          </p:nvPr>
        </p:nvSpPr>
        <p:spPr>
          <a:xfrm>
            <a:off x="564840" y="1961103"/>
            <a:ext cx="8173033" cy="1031539"/>
          </a:xfrm>
        </p:spPr>
        <p:txBody>
          <a:bodyPr/>
          <a:lstStyle/>
          <a:p>
            <a:r>
              <a:rPr lang="de-DE" dirty="0"/>
              <a:t>Hinweise auf Heimtierbesitz von </a:t>
            </a:r>
            <a:r>
              <a:rPr lang="de-DE" dirty="0" err="1"/>
              <a:t>Klient_innen</a:t>
            </a:r>
            <a:r>
              <a:rPr lang="de-DE" dirty="0"/>
              <a:t> Sozialer Arbeit  </a:t>
            </a:r>
          </a:p>
        </p:txBody>
      </p:sp>
      <p:sp>
        <p:nvSpPr>
          <p:cNvPr id="3" name="Inhaltsplatzhalter 2">
            <a:extLst>
              <a:ext uri="{FF2B5EF4-FFF2-40B4-BE49-F238E27FC236}">
                <a16:creationId xmlns:a16="http://schemas.microsoft.com/office/drawing/2014/main" id="{E064413D-3754-44F9-9668-841BF2C1AF1C}"/>
              </a:ext>
            </a:extLst>
          </p:cNvPr>
          <p:cNvSpPr>
            <a:spLocks noGrp="1"/>
          </p:cNvSpPr>
          <p:nvPr>
            <p:ph idx="1"/>
          </p:nvPr>
        </p:nvSpPr>
        <p:spPr>
          <a:xfrm>
            <a:off x="544252" y="3282675"/>
            <a:ext cx="8158163" cy="4320902"/>
          </a:xfrm>
        </p:spPr>
        <p:txBody>
          <a:bodyPr/>
          <a:lstStyle/>
          <a:p>
            <a:pPr marL="342900" indent="-342900">
              <a:buFont typeface="Arial" panose="020B0604020202020204" pitchFamily="34" charset="0"/>
              <a:buChar char="•"/>
            </a:pPr>
            <a:r>
              <a:rPr lang="de-DE" sz="2000" dirty="0"/>
              <a:t>in jedem zweiten überschuldeten Haushalt lebt mindestens ein Haustier (Zier u.a. 2012) </a:t>
            </a:r>
          </a:p>
          <a:p>
            <a:pPr marL="342900" indent="-342900">
              <a:buFont typeface="Arial" panose="020B0604020202020204" pitchFamily="34" charset="0"/>
              <a:buChar char="•"/>
            </a:pPr>
            <a:r>
              <a:rPr lang="de-DE" sz="2000" dirty="0"/>
              <a:t>viele ‚Animal </a:t>
            </a:r>
            <a:r>
              <a:rPr lang="de-DE" sz="2000" dirty="0" err="1"/>
              <a:t>Hoarder</a:t>
            </a:r>
            <a:r>
              <a:rPr lang="de-DE" sz="2000" dirty="0"/>
              <a:t>‘ haben sozialarbeiterischen Hilfebedarf  (Deininger 2012) </a:t>
            </a:r>
          </a:p>
          <a:p>
            <a:pPr marL="342900" indent="-342900">
              <a:buFont typeface="Arial" panose="020B0604020202020204" pitchFamily="34" charset="0"/>
              <a:buChar char="•"/>
            </a:pPr>
            <a:r>
              <a:rPr lang="de-DE" sz="2000" dirty="0"/>
              <a:t>Studie zu jungen Wohnungslosen (Bodenmüller 2012): viele leben mit Hunden, aber auch anderen Kleintieren</a:t>
            </a:r>
          </a:p>
          <a:p>
            <a:pPr marL="342900" indent="-342900">
              <a:buFont typeface="Arial" panose="020B0604020202020204" pitchFamily="34" charset="0"/>
              <a:buChar char="•"/>
            </a:pPr>
            <a:r>
              <a:rPr lang="de-DE" sz="2000" dirty="0"/>
              <a:t>17 % der Wohnungslosen haben Hunde (Stadt Düsseldorf 2009)</a:t>
            </a:r>
          </a:p>
          <a:p>
            <a:pPr marL="342900" indent="-342900">
              <a:buFont typeface="Arial" panose="020B0604020202020204" pitchFamily="34" charset="0"/>
              <a:buChar char="•"/>
            </a:pPr>
            <a:endParaRPr lang="de-DE" sz="2000" dirty="0"/>
          </a:p>
          <a:p>
            <a:endParaRPr lang="de-DE" sz="2000" dirty="0"/>
          </a:p>
        </p:txBody>
      </p:sp>
      <p:sp>
        <p:nvSpPr>
          <p:cNvPr id="4" name="Foliennummernplatzhalter 3">
            <a:extLst>
              <a:ext uri="{FF2B5EF4-FFF2-40B4-BE49-F238E27FC236}">
                <a16:creationId xmlns:a16="http://schemas.microsoft.com/office/drawing/2014/main" id="{50DF9F8F-F583-48B6-90DD-FE8913F052DF}"/>
              </a:ext>
            </a:extLst>
          </p:cNvPr>
          <p:cNvSpPr>
            <a:spLocks noGrp="1"/>
          </p:cNvSpPr>
          <p:nvPr>
            <p:ph type="sldNum" sz="quarter" idx="11"/>
          </p:nvPr>
        </p:nvSpPr>
        <p:spPr/>
        <p:txBody>
          <a:bodyPr/>
          <a:lstStyle/>
          <a:p>
            <a:r>
              <a:rPr lang="de-DE"/>
              <a:t>Seite  </a:t>
            </a:r>
            <a:fld id="{3733AE7F-6935-469B-B7EA-A7DFC1F0D075}" type="slidenum">
              <a:rPr lang="de-DE" smtClean="0"/>
              <a:pPr/>
              <a:t>4</a:t>
            </a:fld>
            <a:endParaRPr lang="de-DE" dirty="0"/>
          </a:p>
        </p:txBody>
      </p:sp>
    </p:spTree>
    <p:extLst>
      <p:ext uri="{BB962C8B-B14F-4D97-AF65-F5344CB8AC3E}">
        <p14:creationId xmlns:p14="http://schemas.microsoft.com/office/powerpoint/2010/main" val="27271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9E575-B26F-9F1E-A17B-F6AC18004762}"/>
              </a:ext>
            </a:extLst>
          </p:cNvPr>
          <p:cNvSpPr>
            <a:spLocks noGrp="1"/>
          </p:cNvSpPr>
          <p:nvPr>
            <p:ph type="title"/>
          </p:nvPr>
        </p:nvSpPr>
        <p:spPr>
          <a:xfrm>
            <a:off x="544008" y="1844825"/>
            <a:ext cx="8173033" cy="967798"/>
          </a:xfrm>
        </p:spPr>
        <p:txBody>
          <a:bodyPr/>
          <a:lstStyle/>
          <a:p>
            <a:r>
              <a:rPr lang="de-DE" dirty="0"/>
              <a:t>dominantes Narrativ der Sozialen Arbeit zu Tieren von </a:t>
            </a:r>
            <a:r>
              <a:rPr lang="de-DE" dirty="0" err="1"/>
              <a:t>Klient_innen</a:t>
            </a:r>
            <a:r>
              <a:rPr lang="de-DE" dirty="0"/>
              <a:t>   </a:t>
            </a:r>
          </a:p>
        </p:txBody>
      </p:sp>
      <p:sp>
        <p:nvSpPr>
          <p:cNvPr id="3" name="Inhaltsplatzhalter 2">
            <a:extLst>
              <a:ext uri="{FF2B5EF4-FFF2-40B4-BE49-F238E27FC236}">
                <a16:creationId xmlns:a16="http://schemas.microsoft.com/office/drawing/2014/main" id="{457C91C6-9A16-FF6A-6EA4-B6DE585D6712}"/>
              </a:ext>
            </a:extLst>
          </p:cNvPr>
          <p:cNvSpPr>
            <a:spLocks noGrp="1"/>
          </p:cNvSpPr>
          <p:nvPr>
            <p:ph idx="1"/>
          </p:nvPr>
        </p:nvSpPr>
        <p:spPr>
          <a:xfrm>
            <a:off x="558878" y="3356992"/>
            <a:ext cx="8158163" cy="4320902"/>
          </a:xfrm>
        </p:spPr>
        <p:txBody>
          <a:bodyPr/>
          <a:lstStyle/>
          <a:p>
            <a:r>
              <a:rPr lang="de-DE" sz="2000" dirty="0"/>
              <a:t>Tiere als wertvolle psychosoziale Ressource</a:t>
            </a:r>
          </a:p>
          <a:p>
            <a:pPr marL="342900" indent="-342900">
              <a:buFont typeface="Arial" panose="020B0604020202020204" pitchFamily="34" charset="0"/>
              <a:buChar char="•"/>
            </a:pPr>
            <a:r>
              <a:rPr lang="de-DE" sz="2000" dirty="0"/>
              <a:t>stabilisierende Bindungsobjekte</a:t>
            </a:r>
          </a:p>
          <a:p>
            <a:pPr marL="342900" indent="-342900">
              <a:buFont typeface="Arial" panose="020B0604020202020204" pitchFamily="34" charset="0"/>
              <a:buChar char="•"/>
            </a:pPr>
            <a:r>
              <a:rPr lang="de-DE" sz="2000" dirty="0"/>
              <a:t>Sorgeobjekte </a:t>
            </a:r>
            <a:r>
              <a:rPr lang="de-DE" sz="2000" dirty="0">
                <a:sym typeface="Wingdings" panose="05000000000000000000" pitchFamily="2" charset="2"/>
              </a:rPr>
              <a:t> </a:t>
            </a:r>
            <a:r>
              <a:rPr lang="de-DE" sz="2000" dirty="0"/>
              <a:t>sinnhafte Arbeit </a:t>
            </a:r>
          </a:p>
          <a:p>
            <a:pPr marL="342900" indent="-342900">
              <a:buFont typeface="Arial" panose="020B0604020202020204" pitchFamily="34" charset="0"/>
              <a:buChar char="•"/>
            </a:pPr>
            <a:r>
              <a:rPr lang="de-DE" sz="2000" dirty="0"/>
              <a:t>Hilfen bei Alltagsstrukturierung</a:t>
            </a:r>
          </a:p>
          <a:p>
            <a:pPr marL="342900" indent="-342900">
              <a:buFont typeface="Arial" panose="020B0604020202020204" pitchFamily="34" charset="0"/>
              <a:buChar char="•"/>
            </a:pPr>
            <a:r>
              <a:rPr lang="de-DE" sz="2000" dirty="0"/>
              <a:t>Kommunikationshilfen in menschlicher Interaktion </a:t>
            </a:r>
          </a:p>
          <a:p>
            <a:pPr marL="342900" indent="-342900">
              <a:buFont typeface="Arial" panose="020B0604020202020204" pitchFamily="34" charset="0"/>
              <a:buChar char="•"/>
            </a:pPr>
            <a:r>
              <a:rPr lang="de-DE" sz="2000" dirty="0"/>
              <a:t>‚</a:t>
            </a:r>
            <a:r>
              <a:rPr lang="de-DE" sz="2000" dirty="0" err="1"/>
              <a:t>Aschenputteleffekt</a:t>
            </a:r>
            <a:r>
              <a:rPr lang="de-DE" sz="2000" dirty="0"/>
              <a:t>‘ </a:t>
            </a:r>
          </a:p>
          <a:p>
            <a:pPr marL="342900" indent="-342900">
              <a:buFont typeface="Arial" panose="020B0604020202020204" pitchFamily="34" charset="0"/>
              <a:buChar char="•"/>
            </a:pPr>
            <a:endParaRPr lang="de-DE" sz="2000" dirty="0"/>
          </a:p>
        </p:txBody>
      </p:sp>
      <p:sp>
        <p:nvSpPr>
          <p:cNvPr id="4" name="Foliennummernplatzhalter 3">
            <a:extLst>
              <a:ext uri="{FF2B5EF4-FFF2-40B4-BE49-F238E27FC236}">
                <a16:creationId xmlns:a16="http://schemas.microsoft.com/office/drawing/2014/main" id="{6BC7CA6D-2BF7-EFC8-B2F9-C305B4AFEAB5}"/>
              </a:ext>
            </a:extLst>
          </p:cNvPr>
          <p:cNvSpPr>
            <a:spLocks noGrp="1"/>
          </p:cNvSpPr>
          <p:nvPr>
            <p:ph type="sldNum" sz="quarter" idx="11"/>
          </p:nvPr>
        </p:nvSpPr>
        <p:spPr/>
        <p:txBody>
          <a:bodyPr/>
          <a:lstStyle/>
          <a:p>
            <a:r>
              <a:rPr lang="de-DE"/>
              <a:t>Seite  </a:t>
            </a:r>
            <a:fld id="{3733AE7F-6935-469B-B7EA-A7DFC1F0D075}" type="slidenum">
              <a:rPr lang="de-DE" smtClean="0"/>
              <a:pPr/>
              <a:t>5</a:t>
            </a:fld>
            <a:endParaRPr lang="de-DE" dirty="0"/>
          </a:p>
        </p:txBody>
      </p:sp>
      <p:sp>
        <p:nvSpPr>
          <p:cNvPr id="5" name="Pfeil: nach links 4">
            <a:extLst>
              <a:ext uri="{FF2B5EF4-FFF2-40B4-BE49-F238E27FC236}">
                <a16:creationId xmlns:a16="http://schemas.microsoft.com/office/drawing/2014/main" id="{04779F48-0C47-F63E-FAF7-CB60388F56C9}"/>
              </a:ext>
            </a:extLst>
          </p:cNvPr>
          <p:cNvSpPr/>
          <p:nvPr/>
        </p:nvSpPr>
        <p:spPr bwMode="auto">
          <a:xfrm>
            <a:off x="6397915" y="3645024"/>
            <a:ext cx="2304256" cy="1296144"/>
          </a:xfrm>
          <a:prstGeom prst="leftArrow">
            <a:avLst/>
          </a:prstGeom>
          <a:solidFill>
            <a:schemeClr val="accent1">
              <a:lumMod val="20000"/>
              <a:lumOff val="80000"/>
            </a:schemeClr>
          </a:solidFill>
          <a:ln w="9525">
            <a:solidFill>
              <a:schemeClr val="accent1"/>
            </a:solidFill>
            <a:round/>
            <a:headEnd/>
            <a:tailEnd/>
          </a:ln>
        </p:spPr>
        <p:txBody>
          <a:bodyPr rtlCol="0" anchor="ctr"/>
          <a:lstStyle/>
          <a:p>
            <a:pPr algn="ctr"/>
            <a:r>
              <a:rPr lang="de-DE" sz="1200" dirty="0">
                <a:latin typeface="Arial" pitchFamily="34" charset="0"/>
                <a:cs typeface="Arial" pitchFamily="34" charset="0"/>
              </a:rPr>
              <a:t>allgemeine Annahme: Tiere tun Menschen gut</a:t>
            </a:r>
          </a:p>
        </p:txBody>
      </p:sp>
    </p:spTree>
    <p:extLst>
      <p:ext uri="{BB962C8B-B14F-4D97-AF65-F5344CB8AC3E}">
        <p14:creationId xmlns:p14="http://schemas.microsoft.com/office/powerpoint/2010/main" val="696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B1B9-AB7E-582A-C0A8-6037B9878D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E59C4F-32FD-F37F-13E8-989AFBAB5F26}"/>
              </a:ext>
            </a:extLst>
          </p:cNvPr>
          <p:cNvSpPr>
            <a:spLocks noGrp="1"/>
          </p:cNvSpPr>
          <p:nvPr>
            <p:ph type="title"/>
          </p:nvPr>
        </p:nvSpPr>
        <p:spPr>
          <a:xfrm>
            <a:off x="565176" y="2017784"/>
            <a:ext cx="8173033" cy="887523"/>
          </a:xfrm>
        </p:spPr>
        <p:txBody>
          <a:bodyPr/>
          <a:lstStyle/>
          <a:p>
            <a:r>
              <a:rPr lang="de-DE" dirty="0"/>
              <a:t>Thomas Ryan: Fallbeispiel aus „Animals and Social Work“ </a:t>
            </a:r>
          </a:p>
        </p:txBody>
      </p:sp>
      <p:sp>
        <p:nvSpPr>
          <p:cNvPr id="4" name="Foliennummernplatzhalter 3">
            <a:extLst>
              <a:ext uri="{FF2B5EF4-FFF2-40B4-BE49-F238E27FC236}">
                <a16:creationId xmlns:a16="http://schemas.microsoft.com/office/drawing/2014/main" id="{FCB613C5-5513-C66F-BBCD-542017D9609C}"/>
              </a:ext>
            </a:extLst>
          </p:cNvPr>
          <p:cNvSpPr>
            <a:spLocks noGrp="1"/>
          </p:cNvSpPr>
          <p:nvPr>
            <p:ph type="sldNum" sz="quarter" idx="11"/>
          </p:nvPr>
        </p:nvSpPr>
        <p:spPr/>
        <p:txBody>
          <a:bodyPr/>
          <a:lstStyle/>
          <a:p>
            <a:r>
              <a:rPr lang="de-DE"/>
              <a:t>Seite  </a:t>
            </a:r>
            <a:fld id="{3733AE7F-6935-469B-B7EA-A7DFC1F0D075}" type="slidenum">
              <a:rPr lang="de-DE" smtClean="0"/>
              <a:pPr/>
              <a:t>6</a:t>
            </a:fld>
            <a:endParaRPr lang="de-DE" dirty="0"/>
          </a:p>
        </p:txBody>
      </p:sp>
      <p:pic>
        <p:nvPicPr>
          <p:cNvPr id="6" name="Inhaltsplatzhalter 5">
            <a:extLst>
              <a:ext uri="{FF2B5EF4-FFF2-40B4-BE49-F238E27FC236}">
                <a16:creationId xmlns:a16="http://schemas.microsoft.com/office/drawing/2014/main" id="{888151EE-BEE4-52FB-B59E-53D5A107A722}"/>
              </a:ext>
            </a:extLst>
          </p:cNvPr>
          <p:cNvPicPr>
            <a:picLocks noGrp="1" noChangeAspect="1"/>
          </p:cNvPicPr>
          <p:nvPr>
            <p:ph idx="1"/>
          </p:nvPr>
        </p:nvPicPr>
        <p:blipFill>
          <a:blip r:embed="rId2"/>
          <a:stretch>
            <a:fillRect/>
          </a:stretch>
        </p:blipFill>
        <p:spPr>
          <a:xfrm>
            <a:off x="565176" y="3576899"/>
            <a:ext cx="1769022" cy="2767768"/>
          </a:xfrm>
          <a:prstGeom prst="rect">
            <a:avLst/>
          </a:prstGeom>
        </p:spPr>
      </p:pic>
      <p:pic>
        <p:nvPicPr>
          <p:cNvPr id="8" name="Grafik 7">
            <a:extLst>
              <a:ext uri="{FF2B5EF4-FFF2-40B4-BE49-F238E27FC236}">
                <a16:creationId xmlns:a16="http://schemas.microsoft.com/office/drawing/2014/main" id="{E502A6E4-B2F2-0223-BC7C-B760E74DB27C}"/>
              </a:ext>
            </a:extLst>
          </p:cNvPr>
          <p:cNvPicPr>
            <a:picLocks noChangeAspect="1"/>
          </p:cNvPicPr>
          <p:nvPr/>
        </p:nvPicPr>
        <p:blipFill>
          <a:blip r:embed="rId3"/>
          <a:stretch>
            <a:fillRect/>
          </a:stretch>
        </p:blipFill>
        <p:spPr>
          <a:xfrm>
            <a:off x="2699792" y="3576899"/>
            <a:ext cx="1800202" cy="2806197"/>
          </a:xfrm>
          <a:prstGeom prst="rect">
            <a:avLst/>
          </a:prstGeom>
        </p:spPr>
      </p:pic>
      <p:sp>
        <p:nvSpPr>
          <p:cNvPr id="10" name="Textfeld 9">
            <a:extLst>
              <a:ext uri="{FF2B5EF4-FFF2-40B4-BE49-F238E27FC236}">
                <a16:creationId xmlns:a16="http://schemas.microsoft.com/office/drawing/2014/main" id="{7F23519D-1CE3-0C39-0141-B433196B49CB}"/>
              </a:ext>
            </a:extLst>
          </p:cNvPr>
          <p:cNvSpPr txBox="1"/>
          <p:nvPr/>
        </p:nvSpPr>
        <p:spPr>
          <a:xfrm>
            <a:off x="4651692" y="3576899"/>
            <a:ext cx="4377005" cy="2031325"/>
          </a:xfrm>
          <a:prstGeom prst="rect">
            <a:avLst/>
          </a:prstGeom>
          <a:noFill/>
          <a:ln>
            <a:noFill/>
          </a:ln>
        </p:spPr>
        <p:txBody>
          <a:bodyPr wrap="square">
            <a:spAutoFit/>
          </a:bodyPr>
          <a:lstStyle/>
          <a:p>
            <a:pPr marL="285750" indent="-285750">
              <a:buFont typeface="Arial" panose="020B0604020202020204" pitchFamily="34" charset="0"/>
              <a:buChar char="•"/>
            </a:pPr>
            <a:r>
              <a:rPr lang="de-DE" dirty="0"/>
              <a:t>langjährig tätig als Sozialarbeiter in Australien </a:t>
            </a:r>
          </a:p>
          <a:p>
            <a:pPr marL="285750" indent="-285750">
              <a:buFont typeface="Arial" panose="020B0604020202020204" pitchFamily="34" charset="0"/>
              <a:buChar char="•"/>
            </a:pPr>
            <a:r>
              <a:rPr lang="de-DE" dirty="0"/>
              <a:t>Studium und Promotion zu moralischen Fragen in der Mensch-Tier-Beziehung und Sozialer </a:t>
            </a:r>
          </a:p>
          <a:p>
            <a:pPr marL="285750" indent="-285750">
              <a:buFont typeface="Arial" panose="020B0604020202020204" pitchFamily="34" charset="0"/>
              <a:buChar char="•"/>
            </a:pPr>
            <a:r>
              <a:rPr lang="de-DE" dirty="0"/>
              <a:t>Mitglied des Oxford </a:t>
            </a:r>
            <a:r>
              <a:rPr lang="de-DE" dirty="0" err="1"/>
              <a:t>Centre</a:t>
            </a:r>
            <a:r>
              <a:rPr lang="de-DE" dirty="0"/>
              <a:t> </a:t>
            </a:r>
            <a:r>
              <a:rPr lang="de-DE" dirty="0" err="1"/>
              <a:t>for</a:t>
            </a:r>
            <a:r>
              <a:rPr lang="de-DE" dirty="0"/>
              <a:t> Animal </a:t>
            </a:r>
            <a:r>
              <a:rPr lang="de-DE" dirty="0" err="1"/>
              <a:t>Ethics</a:t>
            </a:r>
            <a:endParaRPr lang="de-DE" dirty="0"/>
          </a:p>
        </p:txBody>
      </p:sp>
    </p:spTree>
    <p:extLst>
      <p:ext uri="{BB962C8B-B14F-4D97-AF65-F5344CB8AC3E}">
        <p14:creationId xmlns:p14="http://schemas.microsoft.com/office/powerpoint/2010/main" val="267439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0C2DF-D0A1-4CD2-BF74-BB22DF6145C4}"/>
              </a:ext>
            </a:extLst>
          </p:cNvPr>
          <p:cNvSpPr>
            <a:spLocks noGrp="1"/>
          </p:cNvSpPr>
          <p:nvPr>
            <p:ph type="title"/>
          </p:nvPr>
        </p:nvSpPr>
        <p:spPr>
          <a:xfrm>
            <a:off x="1900533" y="1223648"/>
            <a:ext cx="6706914" cy="887523"/>
          </a:xfrm>
        </p:spPr>
        <p:txBody>
          <a:bodyPr/>
          <a:lstStyle/>
          <a:p>
            <a:r>
              <a:rPr lang="de-DE" dirty="0"/>
              <a:t>Fallgeschichte</a:t>
            </a:r>
          </a:p>
        </p:txBody>
      </p:sp>
      <p:sp>
        <p:nvSpPr>
          <p:cNvPr id="4" name="Foliennummernplatzhalter 3">
            <a:extLst>
              <a:ext uri="{FF2B5EF4-FFF2-40B4-BE49-F238E27FC236}">
                <a16:creationId xmlns:a16="http://schemas.microsoft.com/office/drawing/2014/main" id="{668516BB-0F38-4BC1-8208-DB8CAEEE9691}"/>
              </a:ext>
            </a:extLst>
          </p:cNvPr>
          <p:cNvSpPr>
            <a:spLocks noGrp="1"/>
          </p:cNvSpPr>
          <p:nvPr>
            <p:ph type="sldNum" sz="quarter" idx="11"/>
          </p:nvPr>
        </p:nvSpPr>
        <p:spPr/>
        <p:txBody>
          <a:bodyPr/>
          <a:lstStyle/>
          <a:p>
            <a:r>
              <a:rPr lang="de-DE"/>
              <a:t>Seite  </a:t>
            </a:r>
            <a:fld id="{3733AE7F-6935-469B-B7EA-A7DFC1F0D075}" type="slidenum">
              <a:rPr lang="de-DE" smtClean="0"/>
              <a:pPr/>
              <a:t>7</a:t>
            </a:fld>
            <a:endParaRPr lang="de-DE" dirty="0"/>
          </a:p>
        </p:txBody>
      </p:sp>
      <p:pic>
        <p:nvPicPr>
          <p:cNvPr id="3" name="Grafik 2">
            <a:extLst>
              <a:ext uri="{FF2B5EF4-FFF2-40B4-BE49-F238E27FC236}">
                <a16:creationId xmlns:a16="http://schemas.microsoft.com/office/drawing/2014/main" id="{4C9E211C-19EC-56E2-867E-0A2078C01C6C}"/>
              </a:ext>
            </a:extLst>
          </p:cNvPr>
          <p:cNvPicPr>
            <a:picLocks noChangeAspect="1"/>
          </p:cNvPicPr>
          <p:nvPr/>
        </p:nvPicPr>
        <p:blipFill>
          <a:blip r:embed="rId2"/>
          <a:stretch>
            <a:fillRect/>
          </a:stretch>
        </p:blipFill>
        <p:spPr>
          <a:xfrm>
            <a:off x="529382" y="351074"/>
            <a:ext cx="1124968" cy="1760097"/>
          </a:xfrm>
          <a:prstGeom prst="rect">
            <a:avLst/>
          </a:prstGeom>
        </p:spPr>
      </p:pic>
      <p:sp>
        <p:nvSpPr>
          <p:cNvPr id="5" name="Sprechblase: oval 4">
            <a:extLst>
              <a:ext uri="{FF2B5EF4-FFF2-40B4-BE49-F238E27FC236}">
                <a16:creationId xmlns:a16="http://schemas.microsoft.com/office/drawing/2014/main" id="{63A5178A-B18E-F610-BB72-D184B1011A02}"/>
              </a:ext>
            </a:extLst>
          </p:cNvPr>
          <p:cNvSpPr/>
          <p:nvPr/>
        </p:nvSpPr>
        <p:spPr bwMode="auto">
          <a:xfrm>
            <a:off x="6516216" y="1450850"/>
            <a:ext cx="1872208" cy="887523"/>
          </a:xfrm>
          <a:prstGeom prst="wedgeEllipseCallout">
            <a:avLst/>
          </a:prstGeom>
          <a:solidFill>
            <a:schemeClr val="accent1">
              <a:lumMod val="20000"/>
              <a:lumOff val="80000"/>
            </a:schemeClr>
          </a:solidFill>
          <a:ln w="9525">
            <a:solidFill>
              <a:schemeClr val="accent1"/>
            </a:solidFill>
            <a:round/>
            <a:headEnd/>
            <a:tailEnd/>
          </a:ln>
        </p:spPr>
        <p:txBody>
          <a:bodyPr rtlCol="0" anchor="ctr"/>
          <a:lstStyle/>
          <a:p>
            <a:pPr algn="ctr"/>
            <a:r>
              <a:rPr lang="de-DE" sz="1200" dirty="0">
                <a:latin typeface="Arial" pitchFamily="34" charset="0"/>
                <a:cs typeface="Arial" pitchFamily="34" charset="0"/>
              </a:rPr>
              <a:t>Tun Tiere tatsächlich Menschen gut?</a:t>
            </a:r>
          </a:p>
        </p:txBody>
      </p:sp>
      <p:sp>
        <p:nvSpPr>
          <p:cNvPr id="8" name="Inhaltsplatzhalter 7">
            <a:extLst>
              <a:ext uri="{FF2B5EF4-FFF2-40B4-BE49-F238E27FC236}">
                <a16:creationId xmlns:a16="http://schemas.microsoft.com/office/drawing/2014/main" id="{231BB09A-CFEB-EB3A-7A22-8426283755CF}"/>
              </a:ext>
            </a:extLst>
          </p:cNvPr>
          <p:cNvSpPr>
            <a:spLocks noGrp="1"/>
          </p:cNvSpPr>
          <p:nvPr>
            <p:ph idx="1"/>
          </p:nvPr>
        </p:nvSpPr>
        <p:spPr>
          <a:xfrm>
            <a:off x="529382" y="2407623"/>
            <a:ext cx="8291090" cy="4320902"/>
          </a:xfrm>
        </p:spPr>
        <p:txBody>
          <a:bodyPr/>
          <a:lstStyle/>
          <a:p>
            <a:pPr algn="just"/>
            <a:r>
              <a:rPr lang="de-DE" dirty="0"/>
              <a:t>Eine Studentin der Sozialarbeit [...] arbeitet mit einer Familie zusammen, die drei kleine Kinder hat und mit unzähligen Schwierigkeiten konfrontiert ist. Die Eltern scheinen kaum damit zurechtzukommen. Zu Beginn ihrer Besuche stellt die Stu-dentin [...] fest, dass die Familie drei Welpen hat und dass die Kinder sie regel-mäßig fallen lassen oder sie auf unangemessene Weise halten und herumtragen. Bei späteren Besuchen stellt sie fest, dass die Zahl der Welpen von drei auf zwei und dann auf einen zurückgeht. Sie ist zwar etwas beunruhigt über die </a:t>
            </a:r>
            <a:r>
              <a:rPr lang="de-DE" dirty="0" err="1"/>
              <a:t>Behand-lung</a:t>
            </a:r>
            <a:r>
              <a:rPr lang="de-DE" dirty="0"/>
              <a:t> und das Verschwinden der Welpen, stellt aber keine Nachforschungen über ihr Fehlen an. Der verbleibende Welpe sieht offensichtlich krank aus, aber </a:t>
            </a:r>
            <a:r>
              <a:rPr lang="de-DE" dirty="0" err="1"/>
              <a:t>abge</a:t>
            </a:r>
            <a:r>
              <a:rPr lang="de-DE" dirty="0"/>
              <a:t>-sehen davon, dass sie den Kindern vorschlägt, das Tier richtig zu halten, geht die Studentin der Sozialarbeit trotz ihrer Sorge um das Wohlergehen des Tieres nicht weiter auf die Angelegenheit ein. Nach weiterem Nach-denken beschließt sie, bei ihrem nächsten Besuch ihre Besorgnis zu äußern, aber als sie nach dem Welpen fragt, erfährt sie, dass das Tier gestorben ist. Die Studentin der Sozialarbeit fühlt sich schuldig, weil sie nicht gehandelt hat.</a:t>
            </a:r>
          </a:p>
        </p:txBody>
      </p:sp>
    </p:spTree>
    <p:extLst>
      <p:ext uri="{BB962C8B-B14F-4D97-AF65-F5344CB8AC3E}">
        <p14:creationId xmlns:p14="http://schemas.microsoft.com/office/powerpoint/2010/main" val="14981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37DAD7-3889-A371-F084-A11A7127D9F6}"/>
              </a:ext>
            </a:extLst>
          </p:cNvPr>
          <p:cNvSpPr>
            <a:spLocks noGrp="1"/>
          </p:cNvSpPr>
          <p:nvPr>
            <p:ph type="title"/>
          </p:nvPr>
        </p:nvSpPr>
        <p:spPr>
          <a:xfrm>
            <a:off x="549502" y="2924944"/>
            <a:ext cx="8173033" cy="671499"/>
          </a:xfrm>
        </p:spPr>
        <p:txBody>
          <a:bodyPr/>
          <a:lstStyle/>
          <a:p>
            <a:r>
              <a:rPr lang="de-DE" dirty="0"/>
              <a:t>Was bedeutet die prekäre Lebenslage der Tierbesitzenden für die Tiere?</a:t>
            </a:r>
          </a:p>
        </p:txBody>
      </p:sp>
      <p:sp>
        <p:nvSpPr>
          <p:cNvPr id="3" name="Inhaltsplatzhalter 2">
            <a:extLst>
              <a:ext uri="{FF2B5EF4-FFF2-40B4-BE49-F238E27FC236}">
                <a16:creationId xmlns:a16="http://schemas.microsoft.com/office/drawing/2014/main" id="{4E4E233A-54B6-4270-4209-3D838AAA7344}"/>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F29B67AC-20D9-24A5-F227-53AF66C33600}"/>
              </a:ext>
            </a:extLst>
          </p:cNvPr>
          <p:cNvSpPr>
            <a:spLocks noGrp="1"/>
          </p:cNvSpPr>
          <p:nvPr>
            <p:ph type="sldNum" sz="quarter" idx="11"/>
          </p:nvPr>
        </p:nvSpPr>
        <p:spPr/>
        <p:txBody>
          <a:bodyPr/>
          <a:lstStyle/>
          <a:p>
            <a:r>
              <a:rPr lang="de-DE"/>
              <a:t>Seite  </a:t>
            </a:r>
            <a:fld id="{3733AE7F-6935-469B-B7EA-A7DFC1F0D075}" type="slidenum">
              <a:rPr lang="de-DE" smtClean="0"/>
              <a:pPr/>
              <a:t>8</a:t>
            </a:fld>
            <a:endParaRPr lang="de-DE" dirty="0"/>
          </a:p>
        </p:txBody>
      </p:sp>
    </p:spTree>
    <p:extLst>
      <p:ext uri="{BB962C8B-B14F-4D97-AF65-F5344CB8AC3E}">
        <p14:creationId xmlns:p14="http://schemas.microsoft.com/office/powerpoint/2010/main" val="203039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B6C8D-782D-4358-8FC6-5F91045C6FA1}"/>
              </a:ext>
            </a:extLst>
          </p:cNvPr>
          <p:cNvSpPr>
            <a:spLocks noGrp="1"/>
          </p:cNvSpPr>
          <p:nvPr>
            <p:ph type="title"/>
          </p:nvPr>
        </p:nvSpPr>
        <p:spPr>
          <a:xfrm>
            <a:off x="540326" y="1301318"/>
            <a:ext cx="8173033" cy="1175555"/>
          </a:xfrm>
        </p:spPr>
        <p:txBody>
          <a:bodyPr/>
          <a:lstStyle/>
          <a:p>
            <a:r>
              <a:rPr lang="de-DE" dirty="0"/>
              <a:t>prekäre Lebenslagen</a:t>
            </a:r>
          </a:p>
        </p:txBody>
      </p:sp>
      <p:sp>
        <p:nvSpPr>
          <p:cNvPr id="3" name="Inhaltsplatzhalter 2">
            <a:extLst>
              <a:ext uri="{FF2B5EF4-FFF2-40B4-BE49-F238E27FC236}">
                <a16:creationId xmlns:a16="http://schemas.microsoft.com/office/drawing/2014/main" id="{0AB22644-2389-40BA-8217-003E48D67886}"/>
              </a:ext>
            </a:extLst>
          </p:cNvPr>
          <p:cNvSpPr>
            <a:spLocks noGrp="1"/>
          </p:cNvSpPr>
          <p:nvPr>
            <p:ph idx="1"/>
          </p:nvPr>
        </p:nvSpPr>
        <p:spPr>
          <a:xfrm>
            <a:off x="551540" y="2636912"/>
            <a:ext cx="8158163" cy="4320902"/>
          </a:xfrm>
        </p:spPr>
        <p:txBody>
          <a:bodyPr/>
          <a:lstStyle/>
          <a:p>
            <a:pPr marL="342900" indent="-342900">
              <a:buFont typeface="Arial" panose="020B0604020202020204" pitchFamily="34" charset="0"/>
              <a:buChar char="•"/>
            </a:pPr>
            <a:r>
              <a:rPr lang="de-DE" sz="2000" dirty="0"/>
              <a:t>Armut </a:t>
            </a:r>
          </a:p>
          <a:p>
            <a:pPr marL="342900" indent="-342900">
              <a:buFont typeface="Arial" panose="020B0604020202020204" pitchFamily="34" charset="0"/>
              <a:buChar char="•"/>
            </a:pPr>
            <a:r>
              <a:rPr lang="de-DE" sz="2000" dirty="0"/>
              <a:t>Wohnungsnot</a:t>
            </a:r>
          </a:p>
          <a:p>
            <a:pPr marL="342900" indent="-342900">
              <a:buFont typeface="Arial" panose="020B0604020202020204" pitchFamily="34" charset="0"/>
              <a:buChar char="•"/>
            </a:pPr>
            <a:r>
              <a:rPr lang="de-DE" sz="2000" dirty="0"/>
              <a:t>psychische Nöte: Krankheiten, Stress, Überforderungen, Ängste, Gewalterfahrungen, Traumatisierungen… </a:t>
            </a:r>
          </a:p>
          <a:p>
            <a:pPr marL="342900" indent="-342900">
              <a:buFont typeface="Arial" panose="020B0604020202020204" pitchFamily="34" charset="0"/>
              <a:buChar char="•"/>
            </a:pPr>
            <a:r>
              <a:rPr lang="de-DE" sz="2000" dirty="0"/>
              <a:t>mangelnde Affektkontrolle </a:t>
            </a:r>
          </a:p>
          <a:p>
            <a:pPr marL="342900" indent="-342900">
              <a:buFont typeface="Arial" panose="020B0604020202020204" pitchFamily="34" charset="0"/>
              <a:buChar char="•"/>
            </a:pPr>
            <a:r>
              <a:rPr lang="de-DE" sz="2000" dirty="0"/>
              <a:t>Fähigkeitseinschränkungen: kognitiv, motorisch … </a:t>
            </a:r>
          </a:p>
          <a:p>
            <a:pPr marL="342900" indent="-342900">
              <a:buFont typeface="Arial" panose="020B0604020202020204" pitchFamily="34" charset="0"/>
              <a:buChar char="•"/>
            </a:pPr>
            <a:r>
              <a:rPr lang="de-DE" sz="2000" dirty="0"/>
              <a:t>soziale Nöte: Beziehungskonflikte, Stigmatisierung…</a:t>
            </a:r>
          </a:p>
          <a:p>
            <a:pPr marL="342900" indent="-342900">
              <a:buFont typeface="Arial" panose="020B0604020202020204" pitchFamily="34" charset="0"/>
              <a:buChar char="•"/>
            </a:pPr>
            <a:endParaRPr lang="de-DE" sz="2000" dirty="0"/>
          </a:p>
          <a:p>
            <a:r>
              <a:rPr lang="de-DE" sz="2000" dirty="0">
                <a:sym typeface="Wingdings" panose="05000000000000000000" pitchFamily="2" charset="2"/>
              </a:rPr>
              <a:t> in allen Fällen kann das Leben mit einem Tier ‚guttun‘, aber mit Risiken für das Tier verbunden sein</a:t>
            </a:r>
            <a:endParaRPr lang="de-DE" sz="2000" dirty="0"/>
          </a:p>
          <a:p>
            <a:pPr marL="285750" indent="-285750">
              <a:buFont typeface="Arial" panose="020B0604020202020204" pitchFamily="34" charset="0"/>
              <a:buChar char="•"/>
            </a:pPr>
            <a:endParaRPr lang="de-DE" sz="2000" dirty="0"/>
          </a:p>
          <a:p>
            <a:r>
              <a:rPr lang="de-DE" sz="2000" dirty="0">
                <a:sym typeface="Wingdings" panose="05000000000000000000" pitchFamily="2" charset="2"/>
              </a:rPr>
              <a:t> </a:t>
            </a:r>
            <a:endParaRPr lang="de-DE" sz="2000" dirty="0"/>
          </a:p>
        </p:txBody>
      </p:sp>
      <p:sp>
        <p:nvSpPr>
          <p:cNvPr id="4" name="Foliennummernplatzhalter 3">
            <a:extLst>
              <a:ext uri="{FF2B5EF4-FFF2-40B4-BE49-F238E27FC236}">
                <a16:creationId xmlns:a16="http://schemas.microsoft.com/office/drawing/2014/main" id="{1670AB5C-A7DA-44DD-898F-E2CD5A091582}"/>
              </a:ext>
            </a:extLst>
          </p:cNvPr>
          <p:cNvSpPr>
            <a:spLocks noGrp="1"/>
          </p:cNvSpPr>
          <p:nvPr>
            <p:ph type="sldNum" sz="quarter" idx="11"/>
          </p:nvPr>
        </p:nvSpPr>
        <p:spPr/>
        <p:txBody>
          <a:bodyPr/>
          <a:lstStyle/>
          <a:p>
            <a:r>
              <a:rPr lang="de-DE"/>
              <a:t>Seite  </a:t>
            </a:r>
            <a:fld id="{3733AE7F-6935-469B-B7EA-A7DFC1F0D075}" type="slidenum">
              <a:rPr lang="de-DE" smtClean="0"/>
              <a:pPr/>
              <a:t>9</a:t>
            </a:fld>
            <a:endParaRPr lang="de-DE" dirty="0"/>
          </a:p>
        </p:txBody>
      </p:sp>
    </p:spTree>
    <p:extLst>
      <p:ext uri="{BB962C8B-B14F-4D97-AF65-F5344CB8AC3E}">
        <p14:creationId xmlns:p14="http://schemas.microsoft.com/office/powerpoint/2010/main" val="206812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7|12|42.8|29.1"/>
</p:tagLst>
</file>

<file path=ppt/tags/tag2.xml><?xml version="1.0" encoding="utf-8"?>
<p:tagLst xmlns:a="http://schemas.openxmlformats.org/drawingml/2006/main" xmlns:r="http://schemas.openxmlformats.org/officeDocument/2006/relationships" xmlns:p="http://schemas.openxmlformats.org/presentationml/2006/main">
  <p:tag name="TIMING" val="|8.3|16.5"/>
</p:tagLst>
</file>

<file path=ppt/tags/tag3.xml><?xml version="1.0" encoding="utf-8"?>
<p:tagLst xmlns:a="http://schemas.openxmlformats.org/drawingml/2006/main" xmlns:r="http://schemas.openxmlformats.org/officeDocument/2006/relationships" xmlns:p="http://schemas.openxmlformats.org/presentationml/2006/main">
  <p:tag name="TIMING" val="|10.8|34.3"/>
</p:tagLst>
</file>

<file path=ppt/theme/theme1.xml><?xml version="1.0" encoding="utf-8"?>
<a:theme xmlns:a="http://schemas.openxmlformats.org/drawingml/2006/main" name="FH_blau">
  <a:themeElements>
    <a:clrScheme name="FH_FB4_2014">
      <a:dk1>
        <a:srgbClr val="000000"/>
      </a:dk1>
      <a:lt1>
        <a:srgbClr val="FFFFFF"/>
      </a:lt1>
      <a:dk2>
        <a:srgbClr val="000000"/>
      </a:dk2>
      <a:lt2>
        <a:srgbClr val="808080"/>
      </a:lt2>
      <a:accent1>
        <a:srgbClr val="CC1F2F"/>
      </a:accent1>
      <a:accent2>
        <a:srgbClr val="F8EAE2"/>
      </a:accent2>
      <a:accent3>
        <a:srgbClr val="FFFFFF"/>
      </a:accent3>
      <a:accent4>
        <a:srgbClr val="EDB1B6"/>
      </a:accent4>
      <a:accent5>
        <a:srgbClr val="ECA092"/>
      </a:accent5>
      <a:accent6>
        <a:srgbClr val="F1BBAE"/>
      </a:accent6>
      <a:hlink>
        <a:srgbClr val="808080"/>
      </a:hlink>
      <a:folHlink>
        <a:srgbClr val="C8C8C8"/>
      </a:folHlink>
    </a:clrScheme>
    <a:fontScheme name="FH">
      <a:majorFont>
        <a:latin typeface="Calibri"/>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1"/>
          </a:solidFill>
          <a:round/>
          <a:headEnd/>
          <a:tailEnd/>
        </a:ln>
      </a:spPr>
      <a:bodyPr/>
      <a:lstStyle>
        <a:defPPr>
          <a:defRPr>
            <a:latin typeface="Arial" pitchFamily="34" charset="0"/>
            <a:cs typeface="Arial" pitchFamily="34" charset="0"/>
          </a:defRPr>
        </a:defPPr>
      </a:lstStyle>
    </a:spDef>
    <a:txDef>
      <a:spPr>
        <a:noFill/>
        <a:ln>
          <a:noFill/>
        </a:ln>
      </a:spPr>
      <a:bodyPr wrap="square" lIns="0" tIns="0" rIns="0" bIns="0" rtlCol="0">
        <a:spAutoFit/>
      </a:bodyPr>
      <a:lstStyle>
        <a:defPPr>
          <a:defRPr b="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FH_blau - mehr Platz">
  <a:themeElements>
    <a:clrScheme name="FH_FB4_2014">
      <a:dk1>
        <a:srgbClr val="000000"/>
      </a:dk1>
      <a:lt1>
        <a:srgbClr val="FFFFFF"/>
      </a:lt1>
      <a:dk2>
        <a:srgbClr val="000000"/>
      </a:dk2>
      <a:lt2>
        <a:srgbClr val="808080"/>
      </a:lt2>
      <a:accent1>
        <a:srgbClr val="CC1F2F"/>
      </a:accent1>
      <a:accent2>
        <a:srgbClr val="F8EAE2"/>
      </a:accent2>
      <a:accent3>
        <a:srgbClr val="FFFFFF"/>
      </a:accent3>
      <a:accent4>
        <a:srgbClr val="EDB1B6"/>
      </a:accent4>
      <a:accent5>
        <a:srgbClr val="ECA092"/>
      </a:accent5>
      <a:accent6>
        <a:srgbClr val="F1BBAE"/>
      </a:accent6>
      <a:hlink>
        <a:srgbClr val="808080"/>
      </a:hlink>
      <a:folHlink>
        <a:srgbClr val="C8C8C8"/>
      </a:folHlink>
    </a:clrScheme>
    <a:fontScheme name="FH">
      <a:majorFont>
        <a:latin typeface="Calibri"/>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1"/>
          </a:solidFill>
          <a:round/>
          <a:headEnd/>
          <a:tailEnd/>
        </a:ln>
      </a:spPr>
      <a:bodyPr/>
      <a:lstStyle>
        <a:defPPr>
          <a:defRPr>
            <a:latin typeface="Arial" pitchFamily="34" charset="0"/>
            <a:cs typeface="Arial" pitchFamily="34" charset="0"/>
          </a:defRPr>
        </a:defPPr>
      </a:lstStyle>
    </a:spDef>
    <a:txDef>
      <a:spPr>
        <a:noFill/>
        <a:ln>
          <a:noFill/>
        </a:ln>
      </a:spPr>
      <a:bodyPr wrap="square" lIns="0" tIns="0" rIns="0" bIns="0" rtlCol="0">
        <a:spAutoFit/>
      </a:bodyPr>
      <a:lstStyle>
        <a:defPPr>
          <a:defRPr b="0" dirty="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Larissa">
  <a:themeElements>
    <a:clrScheme name="FH blau 15%">
      <a:dk1>
        <a:srgbClr val="000000"/>
      </a:dk1>
      <a:lt1>
        <a:srgbClr val="FFFFFF"/>
      </a:lt1>
      <a:dk2>
        <a:srgbClr val="000000"/>
      </a:dk2>
      <a:lt2>
        <a:srgbClr val="808080"/>
      </a:lt2>
      <a:accent1>
        <a:srgbClr val="0081C1"/>
      </a:accent1>
      <a:accent2>
        <a:srgbClr val="D9EAF7"/>
      </a:accent2>
      <a:accent3>
        <a:srgbClr val="FFFFFF"/>
      </a:accent3>
      <a:accent4>
        <a:srgbClr val="000000"/>
      </a:accent4>
      <a:accent5>
        <a:srgbClr val="AAC1DD"/>
      </a:accent5>
      <a:accent6>
        <a:srgbClr val="CDE4F5"/>
      </a:accent6>
      <a:hlink>
        <a:srgbClr val="4DC4FF"/>
      </a:hlink>
      <a:folHlink>
        <a:srgbClr val="C8C8C8"/>
      </a:folHlink>
    </a:clrScheme>
    <a:fontScheme name="F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FH blau 15%">
      <a:dk1>
        <a:srgbClr val="000000"/>
      </a:dk1>
      <a:lt1>
        <a:srgbClr val="FFFFFF"/>
      </a:lt1>
      <a:dk2>
        <a:srgbClr val="000000"/>
      </a:dk2>
      <a:lt2>
        <a:srgbClr val="808080"/>
      </a:lt2>
      <a:accent1>
        <a:srgbClr val="0081C1"/>
      </a:accent1>
      <a:accent2>
        <a:srgbClr val="D9EAF7"/>
      </a:accent2>
      <a:accent3>
        <a:srgbClr val="FFFFFF"/>
      </a:accent3>
      <a:accent4>
        <a:srgbClr val="000000"/>
      </a:accent4>
      <a:accent5>
        <a:srgbClr val="AAC1DD"/>
      </a:accent5>
      <a:accent6>
        <a:srgbClr val="CDE4F5"/>
      </a:accent6>
      <a:hlink>
        <a:srgbClr val="4DC4FF"/>
      </a:hlink>
      <a:folHlink>
        <a:srgbClr val="C8C8C8"/>
      </a:folHlink>
    </a:clrScheme>
    <a:fontScheme name="F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Bildschirmpräsentation (4:3)</PresentationFormat>
  <Paragraphs>166</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24</vt:i4>
      </vt:variant>
    </vt:vector>
  </HeadingPairs>
  <TitlesOfParts>
    <vt:vector size="29" baseType="lpstr">
      <vt:lpstr>Arial</vt:lpstr>
      <vt:lpstr>Calibri</vt:lpstr>
      <vt:lpstr>Wingdings</vt:lpstr>
      <vt:lpstr>FH_blau</vt:lpstr>
      <vt:lpstr>FH_blau - mehr Platz</vt:lpstr>
      <vt:lpstr>Tiere von Klien_tinnen der Sozialen Arbeit: Wohnungslosigkeit   </vt:lpstr>
      <vt:lpstr>Tiere sind auch ‚Klient_innen‘ sozialer Hilfen  </vt:lpstr>
      <vt:lpstr>Tiere im Leben von Klient_innen Sozialer Arbeit  </vt:lpstr>
      <vt:lpstr>Hinweise auf Heimtierbesitz von Klient_innen Sozialer Arbeit  </vt:lpstr>
      <vt:lpstr>dominantes Narrativ der Sozialen Arbeit zu Tieren von Klient_innen   </vt:lpstr>
      <vt:lpstr>Thomas Ryan: Fallbeispiel aus „Animals and Social Work“ </vt:lpstr>
      <vt:lpstr>Fallgeschichte</vt:lpstr>
      <vt:lpstr>Was bedeutet die prekäre Lebenslage der Tierbesitzenden für die Tiere?</vt:lpstr>
      <vt:lpstr>prekäre Lebenslagen</vt:lpstr>
      <vt:lpstr>Risiken des Lebens von Heimtieren in Haushalten prekärer Lebenslagen   </vt:lpstr>
      <vt:lpstr>Risiken des Lebens von Heimtieren in Haushalten prekärer Lebenslagen?   </vt:lpstr>
      <vt:lpstr>erhöhte Risiken schlechter Versorgung des Heimtiers unter prekären Lebensbedingungen der Tierhaltenden?</vt:lpstr>
      <vt:lpstr>Heimtierhaltung der Klient_innen als offene fachliche Herausforderung für die Praxis Sozialer Arbeit </vt:lpstr>
      <vt:lpstr>Problem I: verbreitetes Heimtier-Mitnahmeverbot in stationären Einrichtungen</vt:lpstr>
      <vt:lpstr>Problem II: Ist Tierwohl Aufgabe der Sozialen Arbeit?</vt:lpstr>
      <vt:lpstr>Heimtierhaltung in armen Haushalten</vt:lpstr>
      <vt:lpstr>Zier, Ulrike u.a: Heimtierhaltung in Armut. In: J. Buchner-Fuhs/L. Rose (Hg.): Tierische Sozialarbeit. Wiesbaden 2012, 215 - 230</vt:lpstr>
      <vt:lpstr>sozialpolitische Kontroversen zum Anspruch auf Heimtierbesitz </vt:lpstr>
      <vt:lpstr>Warum leben Menschen mit Haustieren, auch wenn sie für ihr eigenes Leben nur wenig Ressourcen haben?  </vt:lpstr>
      <vt:lpstr>Marisa Geiser-Krummenacher: Als Rudel gemeinsam unterwegs. Einblicke in das Leben von wohnungslosen Menschen und ihren Kumpantieren. In: Jutta Buchner-Fuhs u.a. (Hg.): Tiere und Soziale Arbeit im Anthropozän (i.E.)</vt:lpstr>
      <vt:lpstr>Forschungssituation zu Tieren in der Wohnungslosigkeit</vt:lpstr>
      <vt:lpstr>zur Autorin</vt:lpstr>
      <vt:lpstr>Forschungsansatz: Ethnografie</vt:lpstr>
      <vt:lpstr>Bearbeitung des Textes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Büro</dc:creator>
  <cp:lastModifiedBy>Rose, Lotte</cp:lastModifiedBy>
  <cp:revision>676</cp:revision>
  <dcterms:created xsi:type="dcterms:W3CDTF">2013-05-28T07:58:57Z</dcterms:created>
  <dcterms:modified xsi:type="dcterms:W3CDTF">2025-05-21T13:09:41Z</dcterms:modified>
</cp:coreProperties>
</file>