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33"/>
  </p:notesMasterIdLst>
  <p:handoutMasterIdLst>
    <p:handoutMasterId r:id="rId34"/>
  </p:handoutMasterIdLst>
  <p:sldIdLst>
    <p:sldId id="256" r:id="rId3"/>
    <p:sldId id="408" r:id="rId4"/>
    <p:sldId id="668" r:id="rId5"/>
    <p:sldId id="428" r:id="rId6"/>
    <p:sldId id="415" r:id="rId7"/>
    <p:sldId id="424" r:id="rId8"/>
    <p:sldId id="671" r:id="rId9"/>
    <p:sldId id="670" r:id="rId10"/>
    <p:sldId id="669" r:id="rId11"/>
    <p:sldId id="433" r:id="rId12"/>
    <p:sldId id="666" r:id="rId13"/>
    <p:sldId id="398" r:id="rId14"/>
    <p:sldId id="659" r:id="rId15"/>
    <p:sldId id="674" r:id="rId16"/>
    <p:sldId id="660" r:id="rId17"/>
    <p:sldId id="407" r:id="rId18"/>
    <p:sldId id="646" r:id="rId19"/>
    <p:sldId id="372" r:id="rId20"/>
    <p:sldId id="422" r:id="rId21"/>
    <p:sldId id="661" r:id="rId22"/>
    <p:sldId id="374" r:id="rId23"/>
    <p:sldId id="662" r:id="rId24"/>
    <p:sldId id="663" r:id="rId25"/>
    <p:sldId id="649" r:id="rId26"/>
    <p:sldId id="664" r:id="rId27"/>
    <p:sldId id="429" r:id="rId28"/>
    <p:sldId id="672" r:id="rId29"/>
    <p:sldId id="665" r:id="rId30"/>
    <p:sldId id="673" r:id="rId31"/>
    <p:sldId id="380"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727">
          <p15:clr>
            <a:srgbClr val="A4A3A4"/>
          </p15:clr>
        </p15:guide>
        <p15:guide id="3" orient="horz" pos="1298">
          <p15:clr>
            <a:srgbClr val="A4A3A4"/>
          </p15:clr>
        </p15:guide>
        <p15:guide id="4" orient="horz" pos="4020">
          <p15:clr>
            <a:srgbClr val="A4A3A4"/>
          </p15:clr>
        </p15:guide>
        <p15:guide id="5" orient="horz" pos="1162">
          <p15:clr>
            <a:srgbClr val="A4A3A4"/>
          </p15:clr>
        </p15:guide>
        <p15:guide id="6" orient="horz" pos="618">
          <p15:clr>
            <a:srgbClr val="A4A3A4"/>
          </p15:clr>
        </p15:guide>
        <p15:guide id="7" pos="338">
          <p15:clr>
            <a:srgbClr val="A4A3A4"/>
          </p15:clr>
        </p15:guide>
        <p15:guide id="8" pos="5477">
          <p15:clr>
            <a:srgbClr val="A4A3A4"/>
          </p15:clr>
        </p15:guide>
        <p15:guide id="9" pos="2835">
          <p15:clr>
            <a:srgbClr val="A4A3A4"/>
          </p15:clr>
        </p15:guide>
        <p15:guide id="10" pos="29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4F5"/>
    <a:srgbClr val="2D89CC"/>
    <a:srgbClr val="E6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9364" autoAdjust="0"/>
  </p:normalViewPr>
  <p:slideViewPr>
    <p:cSldViewPr>
      <p:cViewPr varScale="1">
        <p:scale>
          <a:sx n="63" d="100"/>
          <a:sy n="63" d="100"/>
        </p:scale>
        <p:origin x="1208" y="32"/>
      </p:cViewPr>
      <p:guideLst>
        <p:guide orient="horz" pos="4201"/>
        <p:guide orient="horz" pos="727"/>
        <p:guide orient="horz" pos="1298"/>
        <p:guide orient="horz" pos="4020"/>
        <p:guide orient="horz" pos="1162"/>
        <p:guide orient="horz" pos="618"/>
        <p:guide pos="338"/>
        <p:guide pos="5477"/>
        <p:guide pos="2835"/>
        <p:guide pos="297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rial" pitchFamily="34" charset="0"/>
              <a:cs typeface="Arial"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CF4BB4-FFB3-467D-A3DF-61EBD3745EB8}" type="datetimeFigureOut">
              <a:rPr lang="de-DE" smtClean="0">
                <a:latin typeface="Arial" pitchFamily="34" charset="0"/>
                <a:cs typeface="Arial" pitchFamily="34" charset="0"/>
              </a:rPr>
              <a:t>01.07.2025</a:t>
            </a:fld>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rial" pitchFamily="34" charset="0"/>
              <a:cs typeface="Arial"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1851EA-2F88-4F16-8DCC-11040A3161EF}" type="slidenum">
              <a:rPr lang="de-DE" smtClean="0">
                <a:latin typeface="Arial" pitchFamily="34" charset="0"/>
                <a:cs typeface="Arial" pitchFamily="34" charset="0"/>
              </a:rPr>
              <a:t>‹Nr.›</a:t>
            </a:fld>
            <a:endParaRPr lang="de-DE">
              <a:latin typeface="Arial" pitchFamily="34" charset="0"/>
              <a:cs typeface="Arial" pitchFamily="34" charset="0"/>
            </a:endParaRPr>
          </a:p>
        </p:txBody>
      </p:sp>
    </p:spTree>
    <p:extLst>
      <p:ext uri="{BB962C8B-B14F-4D97-AF65-F5344CB8AC3E}">
        <p14:creationId xmlns:p14="http://schemas.microsoft.com/office/powerpoint/2010/main" val="3225137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8471588-D8A4-4A88-8784-48DD0BDEE5C4}" type="datetimeFigureOut">
              <a:rPr lang="de-DE" smtClean="0"/>
              <a:pPr/>
              <a:t>01.07.2025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A35AB168-8E05-4229-BDA0-03024AB665B7}" type="slidenum">
              <a:rPr lang="de-DE" smtClean="0"/>
              <a:pPr/>
              <a:t>‹Nr.›</a:t>
            </a:fld>
            <a:endParaRPr lang="de-DE" dirty="0"/>
          </a:p>
        </p:txBody>
      </p:sp>
    </p:spTree>
    <p:extLst>
      <p:ext uri="{BB962C8B-B14F-4D97-AF65-F5344CB8AC3E}">
        <p14:creationId xmlns:p14="http://schemas.microsoft.com/office/powerpoint/2010/main" val="359244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
          <p:cNvSpPr>
            <a:spLocks noChangeArrowheads="1"/>
          </p:cNvSpPr>
          <p:nvPr userDrawn="1"/>
        </p:nvSpPr>
        <p:spPr bwMode="auto">
          <a:xfrm flipH="1">
            <a:off x="0" y="1154112"/>
            <a:ext cx="9162000" cy="5724000"/>
          </a:xfrm>
          <a:prstGeom prst="corner">
            <a:avLst>
              <a:gd name="adj1" fmla="val 4943"/>
              <a:gd name="adj2" fmla="val 5009"/>
            </a:avLst>
          </a:prstGeom>
          <a:solidFill>
            <a:schemeClr val="accent1"/>
          </a:solidFill>
          <a:ln>
            <a:noFill/>
          </a:ln>
        </p:spPr>
        <p:txBody>
          <a:bodyPr/>
          <a:lstStyle/>
          <a:p>
            <a:endParaRPr lang="de-DE" noProof="0">
              <a:latin typeface="Arial" pitchFamily="34" charset="0"/>
              <a:cs typeface="Arial" pitchFamily="34" charset="0"/>
            </a:endParaRPr>
          </a:p>
        </p:txBody>
      </p:sp>
      <p:sp>
        <p:nvSpPr>
          <p:cNvPr id="2" name="Titel 1"/>
          <p:cNvSpPr>
            <a:spLocks noGrp="1"/>
          </p:cNvSpPr>
          <p:nvPr>
            <p:ph type="ctrTitle"/>
          </p:nvPr>
        </p:nvSpPr>
        <p:spPr>
          <a:xfrm>
            <a:off x="531316" y="1412776"/>
            <a:ext cx="8163422" cy="643241"/>
          </a:xfrm>
        </p:spPr>
        <p:txBody>
          <a:bodyPr wrap="square">
            <a:noAutofit/>
          </a:bodyPr>
          <a:lstStyle>
            <a:lvl1pPr>
              <a:defRPr sz="3200" b="0">
                <a:solidFill>
                  <a:srgbClr val="2D89CC"/>
                </a:solidFill>
                <a:latin typeface="+mj-lt"/>
                <a:cs typeface="Arial" pitchFamily="34" charset="0"/>
              </a:defRPr>
            </a:lvl1pPr>
          </a:lstStyle>
          <a:p>
            <a:r>
              <a:rPr lang="de-DE" noProof="0" dirty="0"/>
              <a:t>Titelmasterformat durch Klicken bearbeiten</a:t>
            </a:r>
          </a:p>
        </p:txBody>
      </p:sp>
      <p:sp>
        <p:nvSpPr>
          <p:cNvPr id="4" name="Foliennummernplatzhalter 3"/>
          <p:cNvSpPr>
            <a:spLocks noGrp="1"/>
          </p:cNvSpPr>
          <p:nvPr>
            <p:ph type="sldNum" sz="quarter" idx="11"/>
          </p:nvPr>
        </p:nvSpPr>
        <p:spPr>
          <a:xfrm>
            <a:off x="529382" y="6648050"/>
            <a:ext cx="504946" cy="138499"/>
          </a:xfrm>
        </p:spPr>
        <p:txBody>
          <a:bodyPr anchor="ctr" anchorCtr="0"/>
          <a:lstStyle>
            <a:lvl1pPr algn="l">
              <a:defRPr sz="900">
                <a:solidFill>
                  <a:schemeClr val="bg1"/>
                </a:solidFill>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39746"/>
            <a:ext cx="3600000" cy="155107"/>
          </a:xfrm>
        </p:spPr>
        <p:txBody>
          <a:bodyPr anchor="ctr" anchorCtr="0"/>
          <a:lstStyle>
            <a:lvl1pPr>
              <a:defRPr sz="900">
                <a:solidFill>
                  <a:schemeClr val="bg1"/>
                </a:solidFill>
                <a:latin typeface="+mj-lt"/>
                <a:cs typeface="Arial" pitchFamily="34" charset="0"/>
              </a:defRPr>
            </a:lvl1pPr>
          </a:lstStyle>
          <a:p>
            <a:pPr>
              <a:lnSpc>
                <a:spcPct val="120000"/>
              </a:lnSpc>
            </a:pPr>
            <a:r>
              <a:rPr lang="de-DE"/>
              <a:t>Max Mustermann | Musterbezeichnung</a:t>
            </a:r>
            <a:endParaRPr lang="de-DE" dirty="0"/>
          </a:p>
        </p:txBody>
      </p:sp>
      <p:sp>
        <p:nvSpPr>
          <p:cNvPr id="3" name="Fußzeilenplatzhalter 2"/>
          <p:cNvSpPr>
            <a:spLocks noGrp="1"/>
          </p:cNvSpPr>
          <p:nvPr>
            <p:ph type="ftr" sz="quarter" idx="13"/>
          </p:nvPr>
        </p:nvSpPr>
        <p:spPr>
          <a:xfrm>
            <a:off x="6444208" y="6639746"/>
            <a:ext cx="2250530" cy="155107"/>
          </a:xfrm>
        </p:spPr>
        <p:txBody>
          <a:bodyPr anchor="ctr" anchorCtr="0"/>
          <a:lstStyle>
            <a:lvl1pPr algn="r">
              <a:defRPr sz="900" b="0">
                <a:solidFill>
                  <a:schemeClr val="bg1"/>
                </a:solidFill>
                <a:latin typeface="+mj-lt"/>
              </a:defRPr>
            </a:lvl1pPr>
          </a:lstStyle>
          <a:p>
            <a:pPr>
              <a:lnSpc>
                <a:spcPct val="120000"/>
              </a:lnSpc>
            </a:pPr>
            <a:r>
              <a:rPr lang="de-DE"/>
              <a:t>Datum xx.xx.xxxx</a:t>
            </a:r>
            <a:endParaRPr lang="de-DE" dirty="0"/>
          </a:p>
        </p:txBody>
      </p:sp>
      <p:sp>
        <p:nvSpPr>
          <p:cNvPr id="10" name="Textplatzhalter 2"/>
          <p:cNvSpPr>
            <a:spLocks noGrp="1"/>
          </p:cNvSpPr>
          <p:nvPr>
            <p:ph type="body" idx="1"/>
          </p:nvPr>
        </p:nvSpPr>
        <p:spPr>
          <a:xfrm>
            <a:off x="539999" y="2060848"/>
            <a:ext cx="8154739" cy="246221"/>
          </a:xfrm>
        </p:spPr>
        <p:txBody>
          <a:bodyPr wrap="square" anchor="t" anchorCtr="0">
            <a:spAutoFit/>
          </a:bodyPr>
          <a:lstStyle>
            <a:lvl1pPr marL="0" indent="0">
              <a:buNone/>
              <a:defRPr sz="1600" b="1">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sp>
        <p:nvSpPr>
          <p:cNvPr id="14" name="Textplatzhalter 13"/>
          <p:cNvSpPr>
            <a:spLocks noGrp="1"/>
          </p:cNvSpPr>
          <p:nvPr>
            <p:ph type="body" sz="quarter" idx="15"/>
          </p:nvPr>
        </p:nvSpPr>
        <p:spPr>
          <a:xfrm>
            <a:off x="4725988" y="6195148"/>
            <a:ext cx="3968750" cy="186601"/>
          </a:xfrm>
        </p:spPr>
        <p:txBody>
          <a:bodyPr wrap="square" anchor="b" anchorCtr="0">
            <a:spAutoFit/>
          </a:bodyPr>
          <a:lstStyle>
            <a:lvl1pPr algn="r">
              <a:defRPr sz="12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de-DE" dirty="0"/>
              <a:t>Textmasterformat bearbeiten</a:t>
            </a:r>
          </a:p>
        </p:txBody>
      </p:sp>
      <p:sp>
        <p:nvSpPr>
          <p:cNvPr id="13" name="Inhaltsplatzhalter 7"/>
          <p:cNvSpPr>
            <a:spLocks noGrp="1"/>
          </p:cNvSpPr>
          <p:nvPr>
            <p:ph sz="quarter" idx="16" hasCustomPrompt="1"/>
          </p:nvPr>
        </p:nvSpPr>
        <p:spPr>
          <a:xfrm>
            <a:off x="536575" y="5517232"/>
            <a:ext cx="3963988" cy="864518"/>
          </a:xfrm>
        </p:spPr>
        <p:txBody>
          <a:bodyPr wrap="none" anchor="b" anchorCtr="0"/>
          <a:lstStyle>
            <a:lvl1pPr>
              <a:defRPr sz="1050"/>
            </a:lvl1pPr>
          </a:lstStyle>
          <a:p>
            <a:r>
              <a:rPr lang="de-DE" dirty="0"/>
              <a:t>Für Zusatzlogo auf das Bild-Symbol klicken</a:t>
            </a:r>
          </a:p>
        </p:txBody>
      </p:sp>
    </p:spTree>
    <p:extLst>
      <p:ext uri="{BB962C8B-B14F-4D97-AF65-F5344CB8AC3E}">
        <p14:creationId xmlns:p14="http://schemas.microsoft.com/office/powerpoint/2010/main" val="41217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2D89CC"/>
                </a:solidFill>
                <a:latin typeface="+mj-lt"/>
                <a:cs typeface="Arial" pitchFamily="34" charset="0"/>
              </a:defRPr>
            </a:lvl1pPr>
          </a:lstStyle>
          <a:p>
            <a:r>
              <a:rPr lang="de-DE"/>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buClr>
                <a:srgbClr val="2D89CC"/>
              </a:buClr>
              <a:defRPr>
                <a:latin typeface="Arial" pitchFamily="34" charset="0"/>
                <a:cs typeface="Arial" pitchFamily="34" charset="0"/>
              </a:defRPr>
            </a:lvl2pPr>
            <a:lvl3pPr>
              <a:buClr>
                <a:srgbClr val="2D89CC"/>
              </a:buClr>
              <a:defRPr sz="1800">
                <a:latin typeface="Arial" pitchFamily="34" charset="0"/>
                <a:cs typeface="Arial" pitchFamily="34" charset="0"/>
              </a:defRPr>
            </a:lvl3pPr>
            <a:lvl4pPr marL="809625" indent="-266700">
              <a:buClr>
                <a:srgbClr val="2D89CC"/>
              </a:buClr>
              <a:buFont typeface="Arial" pitchFamily="34" charset="0"/>
              <a:buChar char="•"/>
              <a:defRPr sz="1600">
                <a:latin typeface="Arial" pitchFamily="34" charset="0"/>
                <a:cs typeface="Arial" pitchFamily="34" charset="0"/>
              </a:defRPr>
            </a:lvl4pPr>
            <a:lvl5pPr marL="1076325" indent="-266700">
              <a:buClr>
                <a:srgbClr val="2D89CC"/>
              </a:buClr>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13"/>
          </p:nvPr>
        </p:nvSpPr>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324361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529382" y="6659276"/>
            <a:ext cx="504946" cy="138499"/>
          </a:xfrm>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42668"/>
            <a:ext cx="3600000" cy="155107"/>
          </a:xfrm>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2" name="Fußzeilenplatzhalter 1"/>
          <p:cNvSpPr>
            <a:spLocks noGrp="1"/>
          </p:cNvSpPr>
          <p:nvPr>
            <p:ph type="ftr" sz="quarter" idx="13"/>
          </p:nvPr>
        </p:nvSpPr>
        <p:spPr>
          <a:xfrm>
            <a:off x="5152147" y="6642668"/>
            <a:ext cx="1800000" cy="155107"/>
          </a:xfrm>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191241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 Mehr Platz">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cs typeface="Arial"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sz="1800">
                <a:latin typeface="Arial" pitchFamily="34" charset="0"/>
                <a:cs typeface="Arial" pitchFamily="34" charset="0"/>
              </a:defRPr>
            </a:lvl3pPr>
            <a:lvl4pPr marL="809625" indent="-266700">
              <a:buFont typeface="Arial" pitchFamily="34" charset="0"/>
              <a:buChar char="•"/>
              <a:defRPr sz="1600">
                <a:latin typeface="Arial" pitchFamily="34" charset="0"/>
                <a:cs typeface="Arial" pitchFamily="34" charset="0"/>
              </a:defRPr>
            </a:lvl4pPr>
            <a:lvl5pPr marL="1076325" indent="-266700">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8"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426123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Blanko - Mehr Platz">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6"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1817662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1154113"/>
            <a:ext cx="8173033" cy="671499"/>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r">
              <a:defRPr sz="900">
                <a:solidFill>
                  <a:schemeClr val="tx1"/>
                </a:solidFill>
                <a:latin typeface="+mj-lt"/>
                <a:cs typeface="Arial" pitchFamily="34" charset="0"/>
              </a:defRPr>
            </a:lvl1pPr>
          </a:lstStyle>
          <a:p>
            <a:pPr algn="l"/>
            <a:r>
              <a:rPr lang="de-DE" dirty="0"/>
              <a:t>Seite  </a:t>
            </a:r>
            <a:fld id="{3733AE7F-6935-469B-B7EA-A7DFC1F0D075}" type="slidenum">
              <a:rPr lang="de-DE" smtClean="0"/>
              <a:pPr algn="l"/>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3"/>
          </p:nvPr>
        </p:nvSpPr>
        <p:spPr>
          <a:xfrm>
            <a:off x="5152147"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8372" y="222548"/>
            <a:ext cx="1800000" cy="726563"/>
          </a:xfrm>
          <a:prstGeom prst="rect">
            <a:avLst/>
          </a:prstGeom>
        </p:spPr>
      </p:pic>
      <p:sp>
        <p:nvSpPr>
          <p:cNvPr id="9" name="Rechteck 1"/>
          <p:cNvSpPr>
            <a:spLocks noChangeArrowheads="1"/>
          </p:cNvSpPr>
          <p:nvPr/>
        </p:nvSpPr>
        <p:spPr bwMode="auto">
          <a:xfrm flipH="1">
            <a:off x="7068129" y="4778102"/>
            <a:ext cx="2088000" cy="2088000"/>
          </a:xfrm>
          <a:prstGeom prst="corner">
            <a:avLst>
              <a:gd name="adj1" fmla="val 9651"/>
              <a:gd name="adj2" fmla="val 9141"/>
            </a:avLst>
          </a:prstGeom>
          <a:solidFill>
            <a:schemeClr val="accent1"/>
          </a:solidFill>
          <a:ln>
            <a:noFill/>
          </a:ln>
        </p:spPr>
        <p:txBody>
          <a:bodyPr/>
          <a:lstStyle/>
          <a:p>
            <a:endParaRPr lang="de-DE" noProof="0">
              <a:latin typeface="Arial" pitchFamily="34" charset="0"/>
              <a:cs typeface="Arial" pitchFamily="34" charset="0"/>
            </a:endParaRPr>
          </a:p>
        </p:txBody>
      </p:sp>
    </p:spTree>
    <p:extLst>
      <p:ext uri="{BB962C8B-B14F-4D97-AF65-F5344CB8AC3E}">
        <p14:creationId xmlns:p14="http://schemas.microsoft.com/office/powerpoint/2010/main" val="374196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981075"/>
            <a:ext cx="8173033" cy="844537"/>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Rechteck 1"/>
          <p:cNvSpPr>
            <a:spLocks noChangeArrowheads="1"/>
          </p:cNvSpPr>
          <p:nvPr/>
        </p:nvSpPr>
        <p:spPr bwMode="auto">
          <a:xfrm flipH="1">
            <a:off x="7356474" y="5065711"/>
            <a:ext cx="1799653" cy="1800000"/>
          </a:xfrm>
          <a:prstGeom prst="corner">
            <a:avLst>
              <a:gd name="adj1" fmla="val 11472"/>
              <a:gd name="adj2" fmla="val 10808"/>
            </a:avLst>
          </a:prstGeom>
          <a:solidFill>
            <a:schemeClr val="accent1"/>
          </a:solidFill>
          <a:ln>
            <a:noFill/>
          </a:ln>
        </p:spPr>
        <p:txBody>
          <a:bodyPr/>
          <a:lstStyle/>
          <a:p>
            <a:endParaRPr lang="de-DE" noProof="0">
              <a:latin typeface="Arial" pitchFamily="34" charset="0"/>
              <a:cs typeface="Arial" pitchFamily="34" charset="0"/>
            </a:endParaRP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l">
              <a:defRPr sz="900">
                <a:solidFill>
                  <a:schemeClr val="tx1"/>
                </a:solidFill>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897" y="177616"/>
            <a:ext cx="1440000" cy="581250"/>
          </a:xfrm>
          <a:prstGeom prst="rect">
            <a:avLst/>
          </a:prstGeom>
        </p:spPr>
      </p:pic>
      <p:sp>
        <p:nvSpPr>
          <p:cNvPr id="10"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894662167"/>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529382" y="2852937"/>
            <a:ext cx="8291090" cy="1099904"/>
          </a:xfrm>
        </p:spPr>
        <p:txBody>
          <a:bodyPr/>
          <a:lstStyle/>
          <a:p>
            <a:r>
              <a:rPr lang="de-DE" sz="2800" dirty="0"/>
              <a:t>Tiere als Nahrung in der Sozialen Arbeit II</a:t>
            </a:r>
          </a:p>
        </p:txBody>
      </p:sp>
      <p:sp>
        <p:nvSpPr>
          <p:cNvPr id="6" name="Foliennummernplatzhalter 5"/>
          <p:cNvSpPr>
            <a:spLocks noGrp="1"/>
          </p:cNvSpPr>
          <p:nvPr>
            <p:ph type="sldNum" sz="quarter" idx="11"/>
          </p:nvPr>
        </p:nvSpPr>
        <p:spPr/>
        <p:txBody>
          <a:bodyPr/>
          <a:lstStyle/>
          <a:p>
            <a:r>
              <a:rPr lang="de-DE" dirty="0"/>
              <a:t>Seite  </a:t>
            </a:r>
            <a:fld id="{3733AE7F-6935-469B-B7EA-A7DFC1F0D075}" type="slidenum">
              <a:rPr lang="de-DE" smtClean="0"/>
              <a:pPr/>
              <a:t>1</a:t>
            </a:fld>
            <a:endParaRPr lang="de-DE" dirty="0"/>
          </a:p>
        </p:txBody>
      </p:sp>
      <p:sp>
        <p:nvSpPr>
          <p:cNvPr id="2" name="Fußzeilenplatzhalter 1"/>
          <p:cNvSpPr>
            <a:spLocks noGrp="1"/>
          </p:cNvSpPr>
          <p:nvPr>
            <p:ph type="ftr" sz="quarter" idx="13"/>
          </p:nvPr>
        </p:nvSpPr>
        <p:spPr>
          <a:xfrm>
            <a:off x="3625924" y="6673152"/>
            <a:ext cx="2250530" cy="138499"/>
          </a:xfrm>
        </p:spPr>
        <p:txBody>
          <a:bodyPr/>
          <a:lstStyle/>
          <a:p>
            <a:endParaRPr lang="de-DE" dirty="0"/>
          </a:p>
        </p:txBody>
      </p:sp>
      <p:sp>
        <p:nvSpPr>
          <p:cNvPr id="10" name="Textplatzhalter 9"/>
          <p:cNvSpPr>
            <a:spLocks noGrp="1"/>
          </p:cNvSpPr>
          <p:nvPr>
            <p:ph type="body" idx="1"/>
          </p:nvPr>
        </p:nvSpPr>
        <p:spPr>
          <a:xfrm>
            <a:off x="529382" y="4983583"/>
            <a:ext cx="8154739" cy="246221"/>
          </a:xfrm>
        </p:spPr>
        <p:txBody>
          <a:bodyPr/>
          <a:lstStyle/>
          <a:p>
            <a:r>
              <a:rPr lang="de-DE" b="0" dirty="0"/>
              <a:t>Lotte Rose</a:t>
            </a:r>
          </a:p>
        </p:txBody>
      </p:sp>
      <p:sp>
        <p:nvSpPr>
          <p:cNvPr id="16" name="Textplatzhalter 15"/>
          <p:cNvSpPr>
            <a:spLocks noGrp="1"/>
          </p:cNvSpPr>
          <p:nvPr>
            <p:ph type="body" sz="quarter" idx="15"/>
          </p:nvPr>
        </p:nvSpPr>
        <p:spPr>
          <a:xfrm>
            <a:off x="1907704" y="6260547"/>
            <a:ext cx="3968750" cy="186601"/>
          </a:xfrm>
        </p:spPr>
        <p:txBody>
          <a:bodyPr/>
          <a:lstStyle/>
          <a:p>
            <a:r>
              <a:rPr lang="de-DE" b="1" dirty="0"/>
              <a:t>Fachbereich 4</a:t>
            </a:r>
            <a:r>
              <a:rPr lang="de-DE" dirty="0"/>
              <a:t>  Soziale Arbeit und Gesundheit  </a:t>
            </a:r>
          </a:p>
        </p:txBody>
      </p:sp>
    </p:spTree>
    <p:extLst>
      <p:ext uri="{BB962C8B-B14F-4D97-AF65-F5344CB8AC3E}">
        <p14:creationId xmlns:p14="http://schemas.microsoft.com/office/powerpoint/2010/main" val="154808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DDAED-3AB3-B00C-3C10-4EFC44ED20FA}"/>
              </a:ext>
            </a:extLst>
          </p:cNvPr>
          <p:cNvSpPr>
            <a:spLocks noGrp="1"/>
          </p:cNvSpPr>
          <p:nvPr>
            <p:ph type="title"/>
          </p:nvPr>
        </p:nvSpPr>
        <p:spPr>
          <a:xfrm>
            <a:off x="582454" y="2005727"/>
            <a:ext cx="8173033" cy="1423273"/>
          </a:xfrm>
        </p:spPr>
        <p:txBody>
          <a:bodyPr/>
          <a:lstStyle/>
          <a:p>
            <a:r>
              <a:rPr lang="de-DE" sz="2800" dirty="0"/>
              <a:t>Jonas Fischer: Vegane Kitas. Einblicke in besondere sozialpädagogische Einrichtungen (</a:t>
            </a:r>
            <a:r>
              <a:rPr lang="de-DE" sz="2800" dirty="0" err="1"/>
              <a:t>i.E.</a:t>
            </a:r>
            <a:r>
              <a:rPr lang="de-DE" sz="2800" dirty="0"/>
              <a:t>) </a:t>
            </a:r>
          </a:p>
        </p:txBody>
      </p:sp>
      <p:sp>
        <p:nvSpPr>
          <p:cNvPr id="3" name="Inhaltsplatzhalter 2">
            <a:extLst>
              <a:ext uri="{FF2B5EF4-FFF2-40B4-BE49-F238E27FC236}">
                <a16:creationId xmlns:a16="http://schemas.microsoft.com/office/drawing/2014/main" id="{2CA4AD31-F0BE-3888-1A04-4CDD96870AAF}"/>
              </a:ext>
            </a:extLst>
          </p:cNvPr>
          <p:cNvSpPr>
            <a:spLocks noGrp="1"/>
          </p:cNvSpPr>
          <p:nvPr>
            <p:ph idx="1"/>
          </p:nvPr>
        </p:nvSpPr>
        <p:spPr>
          <a:xfrm>
            <a:off x="545371" y="3645024"/>
            <a:ext cx="8173033" cy="3721411"/>
          </a:xfrm>
        </p:spPr>
        <p:txBody>
          <a:bodyPr/>
          <a:lstStyle/>
          <a:p>
            <a:endParaRPr lang="de-DE" sz="2000" dirty="0"/>
          </a:p>
          <a:p>
            <a:endParaRPr lang="de-DE" sz="2000" dirty="0"/>
          </a:p>
          <a:p>
            <a:pPr marL="457200" indent="-457200">
              <a:buFont typeface="+mj-lt"/>
              <a:buAutoNum type="arabicPeriod"/>
            </a:pPr>
            <a:endParaRPr lang="de-DE" sz="2000" dirty="0"/>
          </a:p>
        </p:txBody>
      </p:sp>
      <p:sp>
        <p:nvSpPr>
          <p:cNvPr id="4" name="Foliennummernplatzhalter 3">
            <a:extLst>
              <a:ext uri="{FF2B5EF4-FFF2-40B4-BE49-F238E27FC236}">
                <a16:creationId xmlns:a16="http://schemas.microsoft.com/office/drawing/2014/main" id="{A6ED16C3-2FEC-ADBE-2658-BB97022CF402}"/>
              </a:ext>
            </a:extLst>
          </p:cNvPr>
          <p:cNvSpPr>
            <a:spLocks noGrp="1"/>
          </p:cNvSpPr>
          <p:nvPr>
            <p:ph type="sldNum" sz="quarter" idx="11"/>
          </p:nvPr>
        </p:nvSpPr>
        <p:spPr/>
        <p:txBody>
          <a:bodyPr/>
          <a:lstStyle/>
          <a:p>
            <a:r>
              <a:rPr lang="de-DE"/>
              <a:t>Seite  </a:t>
            </a:r>
            <a:fld id="{3733AE7F-6935-469B-B7EA-A7DFC1F0D075}" type="slidenum">
              <a:rPr lang="de-DE" smtClean="0"/>
              <a:pPr/>
              <a:t>10</a:t>
            </a:fld>
            <a:endParaRPr lang="de-DE" dirty="0"/>
          </a:p>
        </p:txBody>
      </p:sp>
      <p:sp>
        <p:nvSpPr>
          <p:cNvPr id="5" name="Textfeld 4">
            <a:extLst>
              <a:ext uri="{FF2B5EF4-FFF2-40B4-BE49-F238E27FC236}">
                <a16:creationId xmlns:a16="http://schemas.microsoft.com/office/drawing/2014/main" id="{7326A51D-0B46-B39F-073E-4BEBB9BA58FF}"/>
              </a:ext>
            </a:extLst>
          </p:cNvPr>
          <p:cNvSpPr txBox="1"/>
          <p:nvPr/>
        </p:nvSpPr>
        <p:spPr>
          <a:xfrm>
            <a:off x="554746" y="4245345"/>
            <a:ext cx="7617653" cy="1538883"/>
          </a:xfrm>
          <a:prstGeom prst="rect">
            <a:avLst/>
          </a:prstGeom>
          <a:noFill/>
          <a:ln>
            <a:noFill/>
          </a:ln>
        </p:spPr>
        <p:txBody>
          <a:bodyPr wrap="square" lIns="0" tIns="0" rIns="0" bIns="0" rtlCol="0">
            <a:spAutoFit/>
          </a:bodyPr>
          <a:lstStyle/>
          <a:p>
            <a:pPr marL="285750" indent="-285750">
              <a:spcBef>
                <a:spcPts val="600"/>
              </a:spcBef>
              <a:buFont typeface="Arial" panose="020B0604020202020204" pitchFamily="34" charset="0"/>
              <a:buChar char="•"/>
            </a:pPr>
            <a:r>
              <a:rPr lang="de-DE" dirty="0">
                <a:latin typeface="Arial" pitchFamily="34" charset="0"/>
                <a:cs typeface="Arial" pitchFamily="34" charset="0"/>
              </a:rPr>
              <a:t>Was halten Sie selbst von Chris* Begründungen für eine vegane Kita? </a:t>
            </a:r>
          </a:p>
          <a:p>
            <a:pPr marL="285750" indent="-285750">
              <a:spcBef>
                <a:spcPts val="600"/>
              </a:spcBef>
              <a:buFont typeface="Arial" panose="020B0604020202020204" pitchFamily="34" charset="0"/>
              <a:buChar char="•"/>
            </a:pPr>
            <a:r>
              <a:rPr lang="de-DE" dirty="0">
                <a:latin typeface="Arial" pitchFamily="34" charset="0"/>
                <a:cs typeface="Arial" pitchFamily="34" charset="0"/>
              </a:rPr>
              <a:t>Was halten Sie vom Gesamtkonzept der veganen Kita, wie es Chris* darstellt?</a:t>
            </a:r>
          </a:p>
          <a:p>
            <a:pPr marL="285750" indent="-285750">
              <a:spcBef>
                <a:spcPts val="600"/>
              </a:spcBef>
              <a:buFont typeface="Arial" panose="020B0604020202020204" pitchFamily="34" charset="0"/>
              <a:buChar char="•"/>
            </a:pPr>
            <a:r>
              <a:rPr lang="de-DE" dirty="0">
                <a:latin typeface="Arial" pitchFamily="34" charset="0"/>
                <a:cs typeface="Arial" pitchFamily="34" charset="0"/>
              </a:rPr>
              <a:t>Welche Einwände gegen eine vegane Kita lassen sich vorbringen?</a:t>
            </a:r>
          </a:p>
          <a:p>
            <a:r>
              <a:rPr lang="de-DE" dirty="0">
                <a:latin typeface="Arial" pitchFamily="34" charset="0"/>
                <a:cs typeface="Arial" pitchFamily="34" charset="0"/>
              </a:rPr>
              <a:t>  </a:t>
            </a:r>
            <a:endParaRPr lang="de-DE" b="0" dirty="0">
              <a:latin typeface="Arial" pitchFamily="34" charset="0"/>
              <a:cs typeface="Arial" pitchFamily="34" charset="0"/>
            </a:endParaRPr>
          </a:p>
        </p:txBody>
      </p:sp>
    </p:spTree>
    <p:extLst>
      <p:ext uri="{BB962C8B-B14F-4D97-AF65-F5344CB8AC3E}">
        <p14:creationId xmlns:p14="http://schemas.microsoft.com/office/powerpoint/2010/main" val="184945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21E9E-CCE8-4511-AA53-E8DBA14101BB}"/>
              </a:ext>
            </a:extLst>
          </p:cNvPr>
          <p:cNvSpPr>
            <a:spLocks noGrp="1"/>
          </p:cNvSpPr>
          <p:nvPr>
            <p:ph type="title"/>
          </p:nvPr>
        </p:nvSpPr>
        <p:spPr>
          <a:xfrm>
            <a:off x="529382" y="1997107"/>
            <a:ext cx="8173033" cy="959531"/>
          </a:xfrm>
        </p:spPr>
        <p:txBody>
          <a:bodyPr/>
          <a:lstStyle/>
          <a:p>
            <a:r>
              <a:rPr lang="de-DE" dirty="0"/>
              <a:t>zwei Ebenen der fachlichen Relevanz des Tierkonsums für Soziale Arbeit </a:t>
            </a:r>
          </a:p>
        </p:txBody>
      </p:sp>
      <p:sp>
        <p:nvSpPr>
          <p:cNvPr id="3" name="Inhaltsplatzhalter 2">
            <a:extLst>
              <a:ext uri="{FF2B5EF4-FFF2-40B4-BE49-F238E27FC236}">
                <a16:creationId xmlns:a16="http://schemas.microsoft.com/office/drawing/2014/main" id="{5834C901-04CE-44B3-BA70-551EAB827F1E}"/>
              </a:ext>
            </a:extLst>
          </p:cNvPr>
          <p:cNvSpPr>
            <a:spLocks noGrp="1"/>
          </p:cNvSpPr>
          <p:nvPr>
            <p:ph idx="1"/>
          </p:nvPr>
        </p:nvSpPr>
        <p:spPr>
          <a:xfrm>
            <a:off x="529525" y="3356992"/>
            <a:ext cx="8085093" cy="4320902"/>
          </a:xfrm>
        </p:spPr>
        <p:txBody>
          <a:bodyPr/>
          <a:lstStyle/>
          <a:p>
            <a:pPr marL="342900" indent="-342900">
              <a:buFont typeface="+mj-lt"/>
              <a:buAutoNum type="arabicPeriod"/>
            </a:pPr>
            <a:r>
              <a:rPr lang="de-DE" sz="2000" dirty="0"/>
              <a:t>Verpflegungskonzept: </a:t>
            </a:r>
            <a:br>
              <a:rPr lang="de-DE" sz="2000" dirty="0"/>
            </a:br>
            <a:r>
              <a:rPr lang="de-DE" sz="2000" dirty="0"/>
              <a:t>An welchen Werten richten wir die Verpflegung in unserer </a:t>
            </a:r>
            <a:r>
              <a:rPr lang="de-DE" sz="2000" dirty="0" err="1"/>
              <a:t>Einrich-tung</a:t>
            </a:r>
            <a:r>
              <a:rPr lang="de-DE" sz="2000" dirty="0"/>
              <a:t> aus?</a:t>
            </a:r>
          </a:p>
          <a:p>
            <a:pPr marL="342900" indent="-342900">
              <a:buFont typeface="+mj-lt"/>
              <a:buAutoNum type="arabicPeriod"/>
            </a:pPr>
            <a:r>
              <a:rPr lang="de-DE" sz="2000" dirty="0"/>
              <a:t>Bildungskonzept: </a:t>
            </a:r>
            <a:br>
              <a:rPr lang="de-DE" sz="2000" dirty="0"/>
            </a:br>
            <a:r>
              <a:rPr lang="de-DE" sz="2000" dirty="0"/>
              <a:t>Welche Bildungsanliegen haben wir in Bezug auf die menschliche Ernährung und wie wollen wir sie umsetzen? </a:t>
            </a:r>
          </a:p>
        </p:txBody>
      </p:sp>
      <p:sp>
        <p:nvSpPr>
          <p:cNvPr id="4" name="Foliennummernplatzhalter 3">
            <a:extLst>
              <a:ext uri="{FF2B5EF4-FFF2-40B4-BE49-F238E27FC236}">
                <a16:creationId xmlns:a16="http://schemas.microsoft.com/office/drawing/2014/main" id="{33E0A7C4-F246-4686-B42E-A86D07023C23}"/>
              </a:ext>
            </a:extLst>
          </p:cNvPr>
          <p:cNvSpPr>
            <a:spLocks noGrp="1"/>
          </p:cNvSpPr>
          <p:nvPr>
            <p:ph type="sldNum" sz="quarter" idx="11"/>
          </p:nvPr>
        </p:nvSpPr>
        <p:spPr/>
        <p:txBody>
          <a:bodyPr/>
          <a:lstStyle/>
          <a:p>
            <a:r>
              <a:rPr lang="de-DE"/>
              <a:t>Seite  </a:t>
            </a:r>
            <a:fld id="{3733AE7F-6935-469B-B7EA-A7DFC1F0D075}" type="slidenum">
              <a:rPr lang="de-DE" smtClean="0"/>
              <a:pPr/>
              <a:t>11</a:t>
            </a:fld>
            <a:endParaRPr lang="de-DE" dirty="0"/>
          </a:p>
        </p:txBody>
      </p:sp>
      <p:sp>
        <p:nvSpPr>
          <p:cNvPr id="5" name="Rechteck: abgerundete Ecken 4">
            <a:extLst>
              <a:ext uri="{FF2B5EF4-FFF2-40B4-BE49-F238E27FC236}">
                <a16:creationId xmlns:a16="http://schemas.microsoft.com/office/drawing/2014/main" id="{11559319-5B37-7465-9CDC-C12CBA6FB6C5}"/>
              </a:ext>
            </a:extLst>
          </p:cNvPr>
          <p:cNvSpPr/>
          <p:nvPr/>
        </p:nvSpPr>
        <p:spPr bwMode="auto">
          <a:xfrm>
            <a:off x="719572" y="4241117"/>
            <a:ext cx="7704856" cy="1224136"/>
          </a:xfrm>
          <a:prstGeom prst="roundRect">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15278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CE6D80-5C5F-4DC6-AA61-7DC34C0D9123}"/>
              </a:ext>
            </a:extLst>
          </p:cNvPr>
          <p:cNvSpPr>
            <a:spLocks noGrp="1"/>
          </p:cNvSpPr>
          <p:nvPr>
            <p:ph type="title"/>
          </p:nvPr>
        </p:nvSpPr>
        <p:spPr>
          <a:xfrm>
            <a:off x="529382" y="1465293"/>
            <a:ext cx="8173033" cy="1462996"/>
          </a:xfrm>
        </p:spPr>
        <p:txBody>
          <a:bodyPr/>
          <a:lstStyle/>
          <a:p>
            <a:r>
              <a:rPr lang="de-DE" dirty="0"/>
              <a:t>fachlich stärker entwickelt: Sensibilisierung der </a:t>
            </a:r>
            <a:r>
              <a:rPr lang="de-DE" i="1" dirty="0"/>
              <a:t>Zielgruppen</a:t>
            </a:r>
            <a:r>
              <a:rPr lang="de-DE" dirty="0"/>
              <a:t> für kritische Seiten des ‚Tierkonsums‘ </a:t>
            </a:r>
            <a:endParaRPr lang="de-DE" i="1" dirty="0"/>
          </a:p>
        </p:txBody>
      </p:sp>
      <p:sp>
        <p:nvSpPr>
          <p:cNvPr id="3" name="Inhaltsplatzhalter 2">
            <a:extLst>
              <a:ext uri="{FF2B5EF4-FFF2-40B4-BE49-F238E27FC236}">
                <a16:creationId xmlns:a16="http://schemas.microsoft.com/office/drawing/2014/main" id="{B6977FEF-2F26-46E4-8B53-5EDC9C60CEDE}"/>
              </a:ext>
            </a:extLst>
          </p:cNvPr>
          <p:cNvSpPr>
            <a:spLocks noGrp="1"/>
          </p:cNvSpPr>
          <p:nvPr>
            <p:ph idx="1"/>
          </p:nvPr>
        </p:nvSpPr>
        <p:spPr>
          <a:xfrm>
            <a:off x="547239" y="3684286"/>
            <a:ext cx="4312793" cy="1462996"/>
          </a:xfrm>
        </p:spPr>
        <p:txBody>
          <a:bodyPr/>
          <a:lstStyle/>
          <a:p>
            <a:pPr marL="342900" indent="-342900">
              <a:lnSpc>
                <a:spcPts val="2400"/>
              </a:lnSpc>
              <a:spcBef>
                <a:spcPts val="600"/>
              </a:spcBef>
              <a:buFont typeface="Arial" panose="020B0604020202020204" pitchFamily="34" charset="0"/>
              <a:buChar char="•"/>
            </a:pPr>
            <a:r>
              <a:rPr lang="de-DE" sz="2000" dirty="0">
                <a:sym typeface="Wingdings" panose="05000000000000000000" pitchFamily="2" charset="2"/>
              </a:rPr>
              <a:t>Projekte der Ernährungsbildung </a:t>
            </a:r>
          </a:p>
          <a:p>
            <a:pPr marL="342900" indent="-342900">
              <a:lnSpc>
                <a:spcPts val="2400"/>
              </a:lnSpc>
              <a:spcBef>
                <a:spcPts val="600"/>
              </a:spcBef>
              <a:buFont typeface="Arial" panose="020B0604020202020204" pitchFamily="34" charset="0"/>
              <a:buChar char="•"/>
            </a:pPr>
            <a:r>
              <a:rPr lang="de-DE" sz="2000" dirty="0">
                <a:sym typeface="Wingdings" panose="05000000000000000000" pitchFamily="2" charset="2"/>
              </a:rPr>
              <a:t>Kochangebote</a:t>
            </a:r>
          </a:p>
          <a:p>
            <a:pPr marL="342900" indent="-342900">
              <a:lnSpc>
                <a:spcPts val="2400"/>
              </a:lnSpc>
              <a:spcBef>
                <a:spcPts val="600"/>
              </a:spcBef>
              <a:buFont typeface="Arial" panose="020B0604020202020204" pitchFamily="34" charset="0"/>
              <a:buChar char="•"/>
            </a:pPr>
            <a:r>
              <a:rPr lang="de-DE" sz="2000" dirty="0">
                <a:sym typeface="Wingdings" panose="05000000000000000000" pitchFamily="2" charset="2"/>
              </a:rPr>
              <a:t>Bildung für nachhaltige </a:t>
            </a:r>
            <a:r>
              <a:rPr lang="de-DE" sz="2000" dirty="0" err="1">
                <a:sym typeface="Wingdings" panose="05000000000000000000" pitchFamily="2" charset="2"/>
              </a:rPr>
              <a:t>Entwick-lung</a:t>
            </a:r>
            <a:r>
              <a:rPr lang="de-DE" sz="2000" dirty="0">
                <a:sym typeface="Wingdings" panose="05000000000000000000" pitchFamily="2" charset="2"/>
              </a:rPr>
              <a:t> (BNE) </a:t>
            </a:r>
          </a:p>
        </p:txBody>
      </p:sp>
      <p:sp>
        <p:nvSpPr>
          <p:cNvPr id="4" name="Foliennummernplatzhalter 3">
            <a:extLst>
              <a:ext uri="{FF2B5EF4-FFF2-40B4-BE49-F238E27FC236}">
                <a16:creationId xmlns:a16="http://schemas.microsoft.com/office/drawing/2014/main" id="{DC3F920F-0A35-4559-8009-34D3A5197B5D}"/>
              </a:ext>
            </a:extLst>
          </p:cNvPr>
          <p:cNvSpPr>
            <a:spLocks noGrp="1"/>
          </p:cNvSpPr>
          <p:nvPr>
            <p:ph type="sldNum" sz="quarter" idx="11"/>
          </p:nvPr>
        </p:nvSpPr>
        <p:spPr/>
        <p:txBody>
          <a:bodyPr/>
          <a:lstStyle/>
          <a:p>
            <a:r>
              <a:rPr lang="de-DE"/>
              <a:t>Seite  </a:t>
            </a:r>
            <a:fld id="{3733AE7F-6935-469B-B7EA-A7DFC1F0D075}" type="slidenum">
              <a:rPr lang="de-DE" smtClean="0"/>
              <a:pPr/>
              <a:t>12</a:t>
            </a:fld>
            <a:endParaRPr lang="de-DE" dirty="0"/>
          </a:p>
        </p:txBody>
      </p:sp>
      <p:pic>
        <p:nvPicPr>
          <p:cNvPr id="6" name="Grafik 5">
            <a:extLst>
              <a:ext uri="{FF2B5EF4-FFF2-40B4-BE49-F238E27FC236}">
                <a16:creationId xmlns:a16="http://schemas.microsoft.com/office/drawing/2014/main" id="{330037E5-01C0-443C-B6F7-9482E31B858F}"/>
              </a:ext>
            </a:extLst>
          </p:cNvPr>
          <p:cNvPicPr>
            <a:picLocks noChangeAspect="1"/>
          </p:cNvPicPr>
          <p:nvPr/>
        </p:nvPicPr>
        <p:blipFill>
          <a:blip r:embed="rId2"/>
          <a:stretch>
            <a:fillRect/>
          </a:stretch>
        </p:blipFill>
        <p:spPr>
          <a:xfrm>
            <a:off x="5021840" y="3371668"/>
            <a:ext cx="3699564" cy="2088231"/>
          </a:xfrm>
          <a:prstGeom prst="rect">
            <a:avLst/>
          </a:prstGeom>
        </p:spPr>
      </p:pic>
      <p:sp>
        <p:nvSpPr>
          <p:cNvPr id="7" name="Textfeld 6">
            <a:extLst>
              <a:ext uri="{FF2B5EF4-FFF2-40B4-BE49-F238E27FC236}">
                <a16:creationId xmlns:a16="http://schemas.microsoft.com/office/drawing/2014/main" id="{C8589228-80BD-A76C-7C50-00700EE95B55}"/>
              </a:ext>
            </a:extLst>
          </p:cNvPr>
          <p:cNvSpPr txBox="1"/>
          <p:nvPr/>
        </p:nvSpPr>
        <p:spPr>
          <a:xfrm>
            <a:off x="547239" y="5285781"/>
            <a:ext cx="8172901" cy="1169551"/>
          </a:xfrm>
          <a:prstGeom prst="rect">
            <a:avLst/>
          </a:prstGeom>
          <a:noFill/>
          <a:ln>
            <a:noFill/>
          </a:ln>
        </p:spPr>
        <p:txBody>
          <a:bodyPr wrap="square">
            <a:spAutoFit/>
          </a:bodyPr>
          <a:lstStyle/>
          <a:p>
            <a:pPr>
              <a:spcAft>
                <a:spcPts val="600"/>
              </a:spcAft>
            </a:pPr>
            <a:r>
              <a:rPr lang="de-DE" sz="2000" dirty="0" err="1"/>
              <a:t>Adressat_innen</a:t>
            </a:r>
            <a:r>
              <a:rPr lang="de-DE" sz="2000" dirty="0"/>
              <a:t> sollen…</a:t>
            </a:r>
          </a:p>
          <a:p>
            <a:pPr marL="342900" indent="-342900">
              <a:spcAft>
                <a:spcPts val="600"/>
              </a:spcAft>
              <a:buFont typeface="Arial" panose="020B0604020202020204" pitchFamily="34" charset="0"/>
              <a:buChar char="•"/>
            </a:pPr>
            <a:r>
              <a:rPr lang="de-DE" sz="2000" dirty="0"/>
              <a:t>sich kritisch mit Tierkonsum auseinandersetzen</a:t>
            </a:r>
          </a:p>
          <a:p>
            <a:pPr marL="342900" indent="-342900">
              <a:spcAft>
                <a:spcPts val="600"/>
              </a:spcAft>
              <a:buFont typeface="Arial" panose="020B0604020202020204" pitchFamily="34" charset="0"/>
              <a:buChar char="•"/>
            </a:pPr>
            <a:r>
              <a:rPr lang="de-DE" sz="2000" dirty="0"/>
              <a:t>persönliche Ernährungsweise pflanzenbasierter gestalten  </a:t>
            </a:r>
          </a:p>
        </p:txBody>
      </p:sp>
      <p:sp>
        <p:nvSpPr>
          <p:cNvPr id="9" name="Sprechblase: oval 8">
            <a:extLst>
              <a:ext uri="{FF2B5EF4-FFF2-40B4-BE49-F238E27FC236}">
                <a16:creationId xmlns:a16="http://schemas.microsoft.com/office/drawing/2014/main" id="{4AD57311-D7A6-5729-7C98-77F256593FC9}"/>
              </a:ext>
            </a:extLst>
          </p:cNvPr>
          <p:cNvSpPr/>
          <p:nvPr/>
        </p:nvSpPr>
        <p:spPr bwMode="auto">
          <a:xfrm>
            <a:off x="7052412" y="5285781"/>
            <a:ext cx="1861676" cy="903381"/>
          </a:xfrm>
          <a:prstGeom prst="wedgeEllipseCallout">
            <a:avLst/>
          </a:prstGeom>
          <a:solidFill>
            <a:schemeClr val="accent1">
              <a:lumMod val="20000"/>
              <a:lumOff val="80000"/>
            </a:schemeClr>
          </a:solidFill>
          <a:ln w="9525">
            <a:solidFill>
              <a:schemeClr val="accent1"/>
            </a:solidFill>
            <a:round/>
            <a:headEnd/>
            <a:tailEnd/>
          </a:ln>
        </p:spPr>
        <p:txBody>
          <a:bodyPr lIns="0" tIns="0" rIns="0" bIns="0" rtlCol="0" anchor="ctr"/>
          <a:lstStyle/>
          <a:p>
            <a:pPr algn="ctr"/>
            <a:r>
              <a:rPr lang="de-DE" sz="1200" dirty="0">
                <a:latin typeface="Arial" pitchFamily="34" charset="0"/>
                <a:cs typeface="Arial" pitchFamily="34" charset="0"/>
              </a:rPr>
              <a:t>Haben Sie dazu Erfahrungen in der Praxis gemacht?</a:t>
            </a:r>
          </a:p>
        </p:txBody>
      </p:sp>
    </p:spTree>
    <p:extLst>
      <p:ext uri="{BB962C8B-B14F-4D97-AF65-F5344CB8AC3E}">
        <p14:creationId xmlns:p14="http://schemas.microsoft.com/office/powerpoint/2010/main" val="8166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r>
              <a:rPr lang="de-DE">
                <a:solidFill>
                  <a:srgbClr val="000000"/>
                </a:solidFill>
              </a:rPr>
              <a:t>Seite  </a:t>
            </a:r>
            <a:fld id="{3733AE7F-6935-469B-B7EA-A7DFC1F0D075}" type="slidenum">
              <a:rPr lang="de-DE" smtClean="0">
                <a:solidFill>
                  <a:srgbClr val="000000"/>
                </a:solidFill>
              </a:rPr>
              <a:pPr/>
              <a:t>13</a:t>
            </a:fld>
            <a:endParaRPr lang="de-DE" dirty="0">
              <a:solidFill>
                <a:srgbClr val="000000"/>
              </a:solidFill>
            </a:endParaRPr>
          </a:p>
        </p:txBody>
      </p:sp>
      <p:sp>
        <p:nvSpPr>
          <p:cNvPr id="5" name="Rechteck 4"/>
          <p:cNvSpPr/>
          <p:nvPr/>
        </p:nvSpPr>
        <p:spPr>
          <a:xfrm>
            <a:off x="490625" y="1716244"/>
            <a:ext cx="8304359" cy="1077218"/>
          </a:xfrm>
          <a:prstGeom prst="rect">
            <a:avLst/>
          </a:prstGeom>
        </p:spPr>
        <p:txBody>
          <a:bodyPr wrap="square">
            <a:spAutoFit/>
          </a:bodyPr>
          <a:lstStyle/>
          <a:p>
            <a:pPr lvl="0"/>
            <a:r>
              <a:rPr lang="de-DE" altLang="de-DE" sz="3200" dirty="0">
                <a:solidFill>
                  <a:srgbClr val="2D89CC"/>
                </a:solidFill>
                <a:latin typeface="Calibri"/>
                <a:cs typeface="Arial" pitchFamily="34" charset="0"/>
              </a:rPr>
              <a:t>Nutztiertötung als Bedingung des Fleisch-konsums: besonders brisantes Bildungsthema</a:t>
            </a:r>
            <a:endParaRPr lang="de-DE" dirty="0">
              <a:solidFill>
                <a:srgbClr val="000000"/>
              </a:solidFill>
            </a:endParaRPr>
          </a:p>
        </p:txBody>
      </p:sp>
      <p:pic>
        <p:nvPicPr>
          <p:cNvPr id="8" name="Inhaltsplatzhalter 7">
            <a:extLst>
              <a:ext uri="{FF2B5EF4-FFF2-40B4-BE49-F238E27FC236}">
                <a16:creationId xmlns:a16="http://schemas.microsoft.com/office/drawing/2014/main" id="{1320DD08-2F59-4520-A62F-D2700BFD1BA1}"/>
              </a:ext>
            </a:extLst>
          </p:cNvPr>
          <p:cNvPicPr>
            <a:picLocks noGrp="1" noChangeAspect="1"/>
          </p:cNvPicPr>
          <p:nvPr>
            <p:ph idx="1"/>
          </p:nvPr>
        </p:nvPicPr>
        <p:blipFill>
          <a:blip r:embed="rId2"/>
          <a:stretch>
            <a:fillRect/>
          </a:stretch>
        </p:blipFill>
        <p:spPr>
          <a:xfrm>
            <a:off x="5999139" y="4921575"/>
            <a:ext cx="2791829" cy="1526649"/>
          </a:xfrm>
          <a:prstGeom prst="rect">
            <a:avLst/>
          </a:prstGeom>
          <a:ln>
            <a:solidFill>
              <a:schemeClr val="tx1"/>
            </a:solidFill>
          </a:ln>
        </p:spPr>
      </p:pic>
      <p:pic>
        <p:nvPicPr>
          <p:cNvPr id="3" name="Grafik 2">
            <a:extLst>
              <a:ext uri="{FF2B5EF4-FFF2-40B4-BE49-F238E27FC236}">
                <a16:creationId xmlns:a16="http://schemas.microsoft.com/office/drawing/2014/main" id="{A7D3269D-169F-44A9-ABEF-B70B6AD68B1F}"/>
              </a:ext>
            </a:extLst>
          </p:cNvPr>
          <p:cNvPicPr>
            <a:picLocks noChangeAspect="1"/>
          </p:cNvPicPr>
          <p:nvPr/>
        </p:nvPicPr>
        <p:blipFill>
          <a:blip r:embed="rId3"/>
          <a:stretch>
            <a:fillRect/>
          </a:stretch>
        </p:blipFill>
        <p:spPr>
          <a:xfrm>
            <a:off x="524973" y="4434473"/>
            <a:ext cx="2834167" cy="2013751"/>
          </a:xfrm>
          <a:prstGeom prst="rect">
            <a:avLst/>
          </a:prstGeom>
        </p:spPr>
      </p:pic>
      <p:pic>
        <p:nvPicPr>
          <p:cNvPr id="7" name="Grafik 6">
            <a:extLst>
              <a:ext uri="{FF2B5EF4-FFF2-40B4-BE49-F238E27FC236}">
                <a16:creationId xmlns:a16="http://schemas.microsoft.com/office/drawing/2014/main" id="{C6A144DC-9277-4AF2-98B4-362D42ED4502}"/>
              </a:ext>
            </a:extLst>
          </p:cNvPr>
          <p:cNvPicPr>
            <a:picLocks noChangeAspect="1"/>
          </p:cNvPicPr>
          <p:nvPr/>
        </p:nvPicPr>
        <p:blipFill>
          <a:blip r:embed="rId4"/>
          <a:stretch>
            <a:fillRect/>
          </a:stretch>
        </p:blipFill>
        <p:spPr>
          <a:xfrm>
            <a:off x="524973" y="3101415"/>
            <a:ext cx="5323827" cy="1035409"/>
          </a:xfrm>
          <a:prstGeom prst="rect">
            <a:avLst/>
          </a:prstGeom>
        </p:spPr>
      </p:pic>
      <p:pic>
        <p:nvPicPr>
          <p:cNvPr id="9" name="Grafik 8">
            <a:extLst>
              <a:ext uri="{FF2B5EF4-FFF2-40B4-BE49-F238E27FC236}">
                <a16:creationId xmlns:a16="http://schemas.microsoft.com/office/drawing/2014/main" id="{1B9DB72F-4ED2-4A57-A85D-C3CBDC539775}"/>
              </a:ext>
            </a:extLst>
          </p:cNvPr>
          <p:cNvPicPr>
            <a:picLocks noChangeAspect="1"/>
          </p:cNvPicPr>
          <p:nvPr/>
        </p:nvPicPr>
        <p:blipFill>
          <a:blip r:embed="rId5"/>
          <a:stretch>
            <a:fillRect/>
          </a:stretch>
        </p:blipFill>
        <p:spPr>
          <a:xfrm>
            <a:off x="3493305" y="4444777"/>
            <a:ext cx="2355495" cy="2013751"/>
          </a:xfrm>
          <a:prstGeom prst="rect">
            <a:avLst/>
          </a:prstGeom>
        </p:spPr>
      </p:pic>
      <p:sp>
        <p:nvSpPr>
          <p:cNvPr id="2" name="Sprechblase: oval 1">
            <a:extLst>
              <a:ext uri="{FF2B5EF4-FFF2-40B4-BE49-F238E27FC236}">
                <a16:creationId xmlns:a16="http://schemas.microsoft.com/office/drawing/2014/main" id="{BAE29DF9-14E8-438F-8ABE-19FFB554E98F}"/>
              </a:ext>
            </a:extLst>
          </p:cNvPr>
          <p:cNvSpPr/>
          <p:nvPr/>
        </p:nvSpPr>
        <p:spPr bwMode="auto">
          <a:xfrm>
            <a:off x="3493305" y="695980"/>
            <a:ext cx="1442565" cy="725271"/>
          </a:xfrm>
          <a:prstGeom prst="wedgeEllipseCallout">
            <a:avLst/>
          </a:prstGeom>
          <a:solidFill>
            <a:schemeClr val="accent1">
              <a:lumMod val="20000"/>
              <a:lumOff val="80000"/>
            </a:schemeClr>
          </a:solidFill>
          <a:ln w="9525">
            <a:solidFill>
              <a:schemeClr val="accent1"/>
            </a:solidFill>
            <a:round/>
            <a:headEnd/>
            <a:tailEnd/>
          </a:ln>
        </p:spPr>
        <p:txBody>
          <a:bodyPr lIns="0" tIns="0" rIns="0" bIns="0" rtlCol="0" anchor="ctr"/>
          <a:lstStyle/>
          <a:p>
            <a:pPr algn="ctr"/>
            <a:r>
              <a:rPr lang="de-DE" sz="1200" dirty="0">
                <a:latin typeface="Arial" pitchFamily="34" charset="0"/>
                <a:cs typeface="Arial" pitchFamily="34" charset="0"/>
              </a:rPr>
              <a:t>Medien-Skandale </a:t>
            </a:r>
          </a:p>
        </p:txBody>
      </p:sp>
      <p:pic>
        <p:nvPicPr>
          <p:cNvPr id="10" name="Grafik 9">
            <a:extLst>
              <a:ext uri="{FF2B5EF4-FFF2-40B4-BE49-F238E27FC236}">
                <a16:creationId xmlns:a16="http://schemas.microsoft.com/office/drawing/2014/main" id="{3A9B2AD6-40B0-0DDD-0969-513EE46C10F5}"/>
              </a:ext>
            </a:extLst>
          </p:cNvPr>
          <p:cNvPicPr>
            <a:picLocks noChangeAspect="1"/>
          </p:cNvPicPr>
          <p:nvPr/>
        </p:nvPicPr>
        <p:blipFill>
          <a:blip r:embed="rId6"/>
          <a:stretch>
            <a:fillRect/>
          </a:stretch>
        </p:blipFill>
        <p:spPr>
          <a:xfrm>
            <a:off x="5999138" y="3093012"/>
            <a:ext cx="2791829" cy="1574606"/>
          </a:xfrm>
          <a:prstGeom prst="rect">
            <a:avLst/>
          </a:prstGeom>
        </p:spPr>
      </p:pic>
    </p:spTree>
    <p:extLst>
      <p:ext uri="{BB962C8B-B14F-4D97-AF65-F5344CB8AC3E}">
        <p14:creationId xmlns:p14="http://schemas.microsoft.com/office/powerpoint/2010/main" val="276878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883E59-1A52-1B2E-A7DB-D8CB00A4B04B}"/>
              </a:ext>
            </a:extLst>
          </p:cNvPr>
          <p:cNvSpPr>
            <a:spLocks noGrp="1"/>
          </p:cNvSpPr>
          <p:nvPr>
            <p:ph type="title"/>
          </p:nvPr>
        </p:nvSpPr>
        <p:spPr>
          <a:xfrm>
            <a:off x="521999" y="750260"/>
            <a:ext cx="8173033" cy="671499"/>
          </a:xfrm>
        </p:spPr>
        <p:txBody>
          <a:bodyPr/>
          <a:lstStyle/>
          <a:p>
            <a:r>
              <a:rPr lang="de-DE" dirty="0"/>
              <a:t>Anfang der 1970er</a:t>
            </a:r>
          </a:p>
        </p:txBody>
      </p:sp>
      <p:pic>
        <p:nvPicPr>
          <p:cNvPr id="8" name="Inhaltsplatzhalter 7">
            <a:extLst>
              <a:ext uri="{FF2B5EF4-FFF2-40B4-BE49-F238E27FC236}">
                <a16:creationId xmlns:a16="http://schemas.microsoft.com/office/drawing/2014/main" id="{0549F43D-4CC2-828A-9DD4-A1653989C430}"/>
              </a:ext>
            </a:extLst>
          </p:cNvPr>
          <p:cNvPicPr>
            <a:picLocks noGrp="1" noChangeAspect="1"/>
          </p:cNvPicPr>
          <p:nvPr>
            <p:ph idx="1"/>
          </p:nvPr>
        </p:nvPicPr>
        <p:blipFill>
          <a:blip r:embed="rId2"/>
          <a:stretch>
            <a:fillRect/>
          </a:stretch>
        </p:blipFill>
        <p:spPr>
          <a:xfrm>
            <a:off x="521999" y="1970096"/>
            <a:ext cx="6282249" cy="4453787"/>
          </a:xfrm>
          <a:ln>
            <a:solidFill>
              <a:schemeClr val="tx1">
                <a:lumMod val="85000"/>
                <a:lumOff val="15000"/>
              </a:schemeClr>
            </a:solidFill>
          </a:ln>
        </p:spPr>
      </p:pic>
      <p:sp>
        <p:nvSpPr>
          <p:cNvPr id="4" name="Foliennummernplatzhalter 3">
            <a:extLst>
              <a:ext uri="{FF2B5EF4-FFF2-40B4-BE49-F238E27FC236}">
                <a16:creationId xmlns:a16="http://schemas.microsoft.com/office/drawing/2014/main" id="{C16272D4-C177-F66E-427A-3DB41A8851BA}"/>
              </a:ext>
            </a:extLst>
          </p:cNvPr>
          <p:cNvSpPr>
            <a:spLocks noGrp="1"/>
          </p:cNvSpPr>
          <p:nvPr>
            <p:ph type="sldNum" sz="quarter" idx="11"/>
          </p:nvPr>
        </p:nvSpPr>
        <p:spPr/>
        <p:txBody>
          <a:bodyPr/>
          <a:lstStyle/>
          <a:p>
            <a:r>
              <a:rPr lang="de-DE"/>
              <a:t>Seite  </a:t>
            </a:r>
            <a:fld id="{3733AE7F-6935-469B-B7EA-A7DFC1F0D075}" type="slidenum">
              <a:rPr lang="de-DE" smtClean="0"/>
              <a:pPr/>
              <a:t>14</a:t>
            </a:fld>
            <a:endParaRPr lang="de-DE" dirty="0"/>
          </a:p>
        </p:txBody>
      </p:sp>
    </p:spTree>
    <p:extLst>
      <p:ext uri="{BB962C8B-B14F-4D97-AF65-F5344CB8AC3E}">
        <p14:creationId xmlns:p14="http://schemas.microsoft.com/office/powerpoint/2010/main" val="1680296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21FEA-D591-40C1-ABE2-61275397E9E6}"/>
              </a:ext>
            </a:extLst>
          </p:cNvPr>
          <p:cNvSpPr>
            <a:spLocks noGrp="1"/>
          </p:cNvSpPr>
          <p:nvPr>
            <p:ph type="title"/>
          </p:nvPr>
        </p:nvSpPr>
        <p:spPr>
          <a:xfrm>
            <a:off x="529382" y="1406688"/>
            <a:ext cx="8435106" cy="1002023"/>
          </a:xfrm>
        </p:spPr>
        <p:txBody>
          <a:bodyPr/>
          <a:lstStyle/>
          <a:p>
            <a:r>
              <a:rPr lang="de-DE" dirty="0"/>
              <a:t>Eklat um ein österreichisches Kinderbuch zur Tier Nutztierverwertung 2017  </a:t>
            </a:r>
          </a:p>
        </p:txBody>
      </p:sp>
      <p:sp>
        <p:nvSpPr>
          <p:cNvPr id="4" name="Foliennummernplatzhalter 3">
            <a:extLst>
              <a:ext uri="{FF2B5EF4-FFF2-40B4-BE49-F238E27FC236}">
                <a16:creationId xmlns:a16="http://schemas.microsoft.com/office/drawing/2014/main" id="{296F6507-965A-496A-B8BF-C4D1CC7BEA3B}"/>
              </a:ext>
            </a:extLst>
          </p:cNvPr>
          <p:cNvSpPr>
            <a:spLocks noGrp="1"/>
          </p:cNvSpPr>
          <p:nvPr>
            <p:ph type="sldNum" sz="quarter" idx="11"/>
          </p:nvPr>
        </p:nvSpPr>
        <p:spPr/>
        <p:txBody>
          <a:bodyPr/>
          <a:lstStyle/>
          <a:p>
            <a:r>
              <a:rPr lang="de-DE"/>
              <a:t>Seite  </a:t>
            </a:r>
            <a:fld id="{3733AE7F-6935-469B-B7EA-A7DFC1F0D075}" type="slidenum">
              <a:rPr lang="de-DE" smtClean="0"/>
              <a:pPr/>
              <a:t>15</a:t>
            </a:fld>
            <a:endParaRPr lang="de-DE" dirty="0"/>
          </a:p>
        </p:txBody>
      </p:sp>
      <p:pic>
        <p:nvPicPr>
          <p:cNvPr id="9" name="Inhaltsplatzhalter 8">
            <a:extLst>
              <a:ext uri="{FF2B5EF4-FFF2-40B4-BE49-F238E27FC236}">
                <a16:creationId xmlns:a16="http://schemas.microsoft.com/office/drawing/2014/main" id="{FDE7166B-BF4D-9870-719C-592E0A3C1A30}"/>
              </a:ext>
            </a:extLst>
          </p:cNvPr>
          <p:cNvPicPr>
            <a:picLocks noGrp="1" noChangeAspect="1"/>
          </p:cNvPicPr>
          <p:nvPr>
            <p:ph idx="1"/>
          </p:nvPr>
        </p:nvPicPr>
        <p:blipFill>
          <a:blip r:embed="rId2"/>
          <a:stretch>
            <a:fillRect/>
          </a:stretch>
        </p:blipFill>
        <p:spPr>
          <a:xfrm>
            <a:off x="545841" y="2741135"/>
            <a:ext cx="5178287" cy="2168002"/>
          </a:xfrm>
        </p:spPr>
      </p:pic>
      <p:pic>
        <p:nvPicPr>
          <p:cNvPr id="11" name="Grafik 10">
            <a:extLst>
              <a:ext uri="{FF2B5EF4-FFF2-40B4-BE49-F238E27FC236}">
                <a16:creationId xmlns:a16="http://schemas.microsoft.com/office/drawing/2014/main" id="{2743ECC0-72E6-8923-1729-164D78A3E473}"/>
              </a:ext>
            </a:extLst>
          </p:cNvPr>
          <p:cNvPicPr>
            <a:picLocks noChangeAspect="1"/>
          </p:cNvPicPr>
          <p:nvPr/>
        </p:nvPicPr>
        <p:blipFill>
          <a:blip r:embed="rId3"/>
          <a:stretch>
            <a:fillRect/>
          </a:stretch>
        </p:blipFill>
        <p:spPr>
          <a:xfrm>
            <a:off x="545840" y="5085185"/>
            <a:ext cx="6116599" cy="1428642"/>
          </a:xfrm>
          <a:prstGeom prst="rect">
            <a:avLst/>
          </a:prstGeom>
          <a:ln>
            <a:solidFill>
              <a:schemeClr val="tx1"/>
            </a:solidFill>
          </a:ln>
        </p:spPr>
      </p:pic>
      <p:pic>
        <p:nvPicPr>
          <p:cNvPr id="8" name="Grafik 7">
            <a:extLst>
              <a:ext uri="{FF2B5EF4-FFF2-40B4-BE49-F238E27FC236}">
                <a16:creationId xmlns:a16="http://schemas.microsoft.com/office/drawing/2014/main" id="{95DBF1E6-31FA-4B9A-89CD-691BC9124833}"/>
              </a:ext>
            </a:extLst>
          </p:cNvPr>
          <p:cNvPicPr>
            <a:picLocks noChangeAspect="1"/>
          </p:cNvPicPr>
          <p:nvPr/>
        </p:nvPicPr>
        <p:blipFill>
          <a:blip r:embed="rId4"/>
          <a:stretch>
            <a:fillRect/>
          </a:stretch>
        </p:blipFill>
        <p:spPr>
          <a:xfrm>
            <a:off x="5868143" y="3594784"/>
            <a:ext cx="2730015" cy="1802237"/>
          </a:xfrm>
          <a:prstGeom prst="rect">
            <a:avLst/>
          </a:prstGeom>
          <a:ln>
            <a:solidFill>
              <a:schemeClr val="tx1"/>
            </a:solidFill>
          </a:ln>
        </p:spPr>
      </p:pic>
    </p:spTree>
    <p:extLst>
      <p:ext uri="{BB962C8B-B14F-4D97-AF65-F5344CB8AC3E}">
        <p14:creationId xmlns:p14="http://schemas.microsoft.com/office/powerpoint/2010/main" val="130115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387CF-1CEF-4EDC-B2C7-C6D79F7E1F88}"/>
              </a:ext>
            </a:extLst>
          </p:cNvPr>
          <p:cNvSpPr>
            <a:spLocks noGrp="1"/>
          </p:cNvSpPr>
          <p:nvPr>
            <p:ph type="title"/>
          </p:nvPr>
        </p:nvSpPr>
        <p:spPr/>
        <p:txBody>
          <a:bodyPr/>
          <a:lstStyle/>
          <a:p>
            <a:r>
              <a:rPr lang="de-DE" dirty="0"/>
              <a:t>aktuellster Konfliktfall 2020: „Goofy“ </a:t>
            </a:r>
          </a:p>
        </p:txBody>
      </p:sp>
      <p:sp>
        <p:nvSpPr>
          <p:cNvPr id="3" name="Inhaltsplatzhalter 2">
            <a:extLst>
              <a:ext uri="{FF2B5EF4-FFF2-40B4-BE49-F238E27FC236}">
                <a16:creationId xmlns:a16="http://schemas.microsoft.com/office/drawing/2014/main" id="{BC0EECCE-659E-4DB2-B708-AC8BBE439E5E}"/>
              </a:ext>
            </a:extLst>
          </p:cNvPr>
          <p:cNvSpPr>
            <a:spLocks noGrp="1"/>
          </p:cNvSpPr>
          <p:nvPr>
            <p:ph idx="1"/>
          </p:nvPr>
        </p:nvSpPr>
        <p:spPr>
          <a:xfrm>
            <a:off x="521999" y="6287321"/>
            <a:ext cx="8158163" cy="4320902"/>
          </a:xfrm>
        </p:spPr>
        <p:txBody>
          <a:bodyPr/>
          <a:lstStyle/>
          <a:p>
            <a:r>
              <a:rPr lang="de-DE" sz="1400" dirty="0"/>
              <a:t>https://www.sueddeutsche.de/panorama/hamburg-schule-projekt-kuh-goofy-1.5143815</a:t>
            </a:r>
          </a:p>
        </p:txBody>
      </p:sp>
      <p:sp>
        <p:nvSpPr>
          <p:cNvPr id="4" name="Foliennummernplatzhalter 3">
            <a:extLst>
              <a:ext uri="{FF2B5EF4-FFF2-40B4-BE49-F238E27FC236}">
                <a16:creationId xmlns:a16="http://schemas.microsoft.com/office/drawing/2014/main" id="{5FF24235-E1FC-4C07-98CC-8C525BF0E04B}"/>
              </a:ext>
            </a:extLst>
          </p:cNvPr>
          <p:cNvSpPr>
            <a:spLocks noGrp="1"/>
          </p:cNvSpPr>
          <p:nvPr>
            <p:ph type="sldNum" sz="quarter" idx="11"/>
          </p:nvPr>
        </p:nvSpPr>
        <p:spPr/>
        <p:txBody>
          <a:bodyPr/>
          <a:lstStyle/>
          <a:p>
            <a:r>
              <a:rPr lang="de-DE"/>
              <a:t>Seite  </a:t>
            </a:r>
            <a:fld id="{3733AE7F-6935-469B-B7EA-A7DFC1F0D075}" type="slidenum">
              <a:rPr lang="de-DE" smtClean="0"/>
              <a:pPr/>
              <a:t>16</a:t>
            </a:fld>
            <a:endParaRPr lang="de-DE" dirty="0"/>
          </a:p>
        </p:txBody>
      </p:sp>
      <p:pic>
        <p:nvPicPr>
          <p:cNvPr id="6" name="Grafik 5">
            <a:extLst>
              <a:ext uri="{FF2B5EF4-FFF2-40B4-BE49-F238E27FC236}">
                <a16:creationId xmlns:a16="http://schemas.microsoft.com/office/drawing/2014/main" id="{181A4302-5080-43A3-B5D0-36D82CD9511E}"/>
              </a:ext>
            </a:extLst>
          </p:cNvPr>
          <p:cNvPicPr>
            <a:picLocks noChangeAspect="1"/>
          </p:cNvPicPr>
          <p:nvPr/>
        </p:nvPicPr>
        <p:blipFill>
          <a:blip r:embed="rId2"/>
          <a:stretch>
            <a:fillRect/>
          </a:stretch>
        </p:blipFill>
        <p:spPr>
          <a:xfrm>
            <a:off x="529382" y="2240700"/>
            <a:ext cx="5058113" cy="3860643"/>
          </a:xfrm>
          <a:prstGeom prst="rect">
            <a:avLst/>
          </a:prstGeom>
          <a:ln>
            <a:solidFill>
              <a:schemeClr val="tx1"/>
            </a:solidFill>
          </a:ln>
        </p:spPr>
      </p:pic>
      <p:pic>
        <p:nvPicPr>
          <p:cNvPr id="5" name="Grafik 4">
            <a:extLst>
              <a:ext uri="{FF2B5EF4-FFF2-40B4-BE49-F238E27FC236}">
                <a16:creationId xmlns:a16="http://schemas.microsoft.com/office/drawing/2014/main" id="{38A712A1-EAE6-0B8E-7998-8F3A21D8DE6C}"/>
              </a:ext>
            </a:extLst>
          </p:cNvPr>
          <p:cNvPicPr>
            <a:picLocks noChangeAspect="1"/>
          </p:cNvPicPr>
          <p:nvPr/>
        </p:nvPicPr>
        <p:blipFill>
          <a:blip r:embed="rId3"/>
          <a:stretch>
            <a:fillRect/>
          </a:stretch>
        </p:blipFill>
        <p:spPr>
          <a:xfrm>
            <a:off x="4265523" y="1896367"/>
            <a:ext cx="4459034" cy="1221505"/>
          </a:xfrm>
          <a:prstGeom prst="rect">
            <a:avLst/>
          </a:prstGeom>
        </p:spPr>
      </p:pic>
      <p:pic>
        <p:nvPicPr>
          <p:cNvPr id="7" name="Grafik 6">
            <a:extLst>
              <a:ext uri="{FF2B5EF4-FFF2-40B4-BE49-F238E27FC236}">
                <a16:creationId xmlns:a16="http://schemas.microsoft.com/office/drawing/2014/main" id="{10805697-380C-682A-442C-ADEE1DC5C00A}"/>
              </a:ext>
            </a:extLst>
          </p:cNvPr>
          <p:cNvPicPr>
            <a:picLocks noChangeAspect="1"/>
          </p:cNvPicPr>
          <p:nvPr/>
        </p:nvPicPr>
        <p:blipFill>
          <a:blip r:embed="rId4"/>
          <a:stretch>
            <a:fillRect/>
          </a:stretch>
        </p:blipFill>
        <p:spPr>
          <a:xfrm>
            <a:off x="5455533" y="3439044"/>
            <a:ext cx="3297761" cy="1027040"/>
          </a:xfrm>
          <a:prstGeom prst="rect">
            <a:avLst/>
          </a:prstGeom>
        </p:spPr>
      </p:pic>
    </p:spTree>
    <p:extLst>
      <p:ext uri="{BB962C8B-B14F-4D97-AF65-F5344CB8AC3E}">
        <p14:creationId xmlns:p14="http://schemas.microsoft.com/office/powerpoint/2010/main" val="3595205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0C0F4-9748-8124-66F4-B304F566F1A9}"/>
              </a:ext>
            </a:extLst>
          </p:cNvPr>
          <p:cNvSpPr>
            <a:spLocks noGrp="1"/>
          </p:cNvSpPr>
          <p:nvPr>
            <p:ph type="title"/>
          </p:nvPr>
        </p:nvSpPr>
        <p:spPr>
          <a:xfrm>
            <a:off x="572173" y="1916832"/>
            <a:ext cx="8173033" cy="671499"/>
          </a:xfrm>
        </p:spPr>
        <p:txBody>
          <a:bodyPr/>
          <a:lstStyle/>
          <a:p>
            <a:r>
              <a:rPr lang="de-DE" dirty="0"/>
              <a:t>Anlässe öffentlicher Aufregung</a:t>
            </a:r>
          </a:p>
        </p:txBody>
      </p:sp>
      <p:sp>
        <p:nvSpPr>
          <p:cNvPr id="3" name="Inhaltsplatzhalter 2">
            <a:extLst>
              <a:ext uri="{FF2B5EF4-FFF2-40B4-BE49-F238E27FC236}">
                <a16:creationId xmlns:a16="http://schemas.microsoft.com/office/drawing/2014/main" id="{F34B3AA9-0E7D-2FC5-31EA-FE0ED6BD885E}"/>
              </a:ext>
            </a:extLst>
          </p:cNvPr>
          <p:cNvSpPr>
            <a:spLocks noGrp="1"/>
          </p:cNvSpPr>
          <p:nvPr>
            <p:ph idx="1"/>
          </p:nvPr>
        </p:nvSpPr>
        <p:spPr>
          <a:xfrm>
            <a:off x="529382" y="2924944"/>
            <a:ext cx="8158163" cy="4320902"/>
          </a:xfrm>
        </p:spPr>
        <p:txBody>
          <a:bodyPr/>
          <a:lstStyle/>
          <a:p>
            <a:r>
              <a:rPr lang="de-DE" sz="2000" dirty="0"/>
              <a:t>alle Projekte </a:t>
            </a:r>
          </a:p>
          <a:p>
            <a:pPr marL="342900" indent="-342900">
              <a:buFont typeface="Arial" panose="020B0604020202020204" pitchFamily="34" charset="0"/>
              <a:buChar char="•"/>
            </a:pPr>
            <a:r>
              <a:rPr lang="de-DE" sz="2000" dirty="0"/>
              <a:t>lösen Flut an öffentlichen Beiträgen in Presse, Netzjournalismus und Foren aus</a:t>
            </a:r>
          </a:p>
          <a:p>
            <a:pPr marL="342900" indent="-342900">
              <a:buFont typeface="Arial" panose="020B0604020202020204" pitchFamily="34" charset="0"/>
              <a:buChar char="•"/>
            </a:pPr>
            <a:r>
              <a:rPr lang="de-DE" sz="2000" dirty="0"/>
              <a:t>werden kritisch, aber auch befürwortend kommentiert </a:t>
            </a:r>
          </a:p>
          <a:p>
            <a:pPr marL="342900" indent="-342900">
              <a:buFont typeface="Arial" panose="020B0604020202020204" pitchFamily="34" charset="0"/>
              <a:buChar char="•"/>
            </a:pPr>
            <a:r>
              <a:rPr lang="de-DE" sz="2000" dirty="0"/>
              <a:t>lassen vieles dazu offen, was dort im einzelnen passiert ist </a:t>
            </a:r>
          </a:p>
          <a:p>
            <a:pPr marL="885825" lvl="2" indent="-342900"/>
            <a:r>
              <a:rPr lang="de-DE" sz="2000" dirty="0">
                <a:sym typeface="Wingdings" panose="05000000000000000000" pitchFamily="2" charset="2"/>
              </a:rPr>
              <a:t>wenig sorgfältige journalistische Recherche</a:t>
            </a:r>
            <a:r>
              <a:rPr lang="de-DE" sz="2000" dirty="0"/>
              <a:t> </a:t>
            </a:r>
          </a:p>
          <a:p>
            <a:pPr marL="885825" lvl="2" indent="-342900"/>
            <a:r>
              <a:rPr lang="de-DE" sz="2000" dirty="0"/>
              <a:t>keine wissenschaftliche Datenerhebung dazu</a:t>
            </a:r>
          </a:p>
          <a:p>
            <a:pPr marL="885825" lvl="2" indent="-342900"/>
            <a:r>
              <a:rPr lang="de-DE" sz="2000" dirty="0"/>
              <a:t>keine wissenschaftliche Thematisierung   </a:t>
            </a:r>
          </a:p>
        </p:txBody>
      </p:sp>
      <p:sp>
        <p:nvSpPr>
          <p:cNvPr id="4" name="Foliennummernplatzhalter 3">
            <a:extLst>
              <a:ext uri="{FF2B5EF4-FFF2-40B4-BE49-F238E27FC236}">
                <a16:creationId xmlns:a16="http://schemas.microsoft.com/office/drawing/2014/main" id="{16E43718-4FC7-AEE4-DD39-566A383B7FF5}"/>
              </a:ext>
            </a:extLst>
          </p:cNvPr>
          <p:cNvSpPr>
            <a:spLocks noGrp="1"/>
          </p:cNvSpPr>
          <p:nvPr>
            <p:ph type="sldNum" sz="quarter" idx="11"/>
          </p:nvPr>
        </p:nvSpPr>
        <p:spPr/>
        <p:txBody>
          <a:bodyPr/>
          <a:lstStyle/>
          <a:p>
            <a:r>
              <a:rPr lang="de-DE"/>
              <a:t>Seite  </a:t>
            </a:r>
            <a:fld id="{3733AE7F-6935-469B-B7EA-A7DFC1F0D075}" type="slidenum">
              <a:rPr lang="de-DE" smtClean="0"/>
              <a:pPr/>
              <a:t>17</a:t>
            </a:fld>
            <a:endParaRPr lang="de-DE" dirty="0"/>
          </a:p>
        </p:txBody>
      </p:sp>
    </p:spTree>
    <p:extLst>
      <p:ext uri="{BB962C8B-B14F-4D97-AF65-F5344CB8AC3E}">
        <p14:creationId xmlns:p14="http://schemas.microsoft.com/office/powerpoint/2010/main" val="294753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92918" y="1556792"/>
            <a:ext cx="8173033" cy="1002899"/>
          </a:xfrm>
        </p:spPr>
        <p:txBody>
          <a:bodyPr/>
          <a:lstStyle/>
          <a:p>
            <a:r>
              <a:rPr lang="de-DE" altLang="de-DE" sz="3200" b="0" dirty="0"/>
              <a:t>Was veranlasst die öffentliche Aufregung? </a:t>
            </a:r>
            <a:endParaRPr lang="de-DE" altLang="de-DE" dirty="0"/>
          </a:p>
        </p:txBody>
      </p:sp>
      <p:sp>
        <p:nvSpPr>
          <p:cNvPr id="75779" name="Rectangle 3"/>
          <p:cNvSpPr>
            <a:spLocks noGrp="1" noChangeArrowheads="1"/>
          </p:cNvSpPr>
          <p:nvPr>
            <p:ph type="body" idx="1"/>
          </p:nvPr>
        </p:nvSpPr>
        <p:spPr>
          <a:xfrm>
            <a:off x="507788" y="3068960"/>
            <a:ext cx="8158163" cy="4608934"/>
          </a:xfrm>
        </p:spPr>
        <p:txBody>
          <a:bodyPr/>
          <a:lstStyle/>
          <a:p>
            <a:pPr marL="342900" indent="-342900">
              <a:lnSpc>
                <a:spcPts val="2400"/>
              </a:lnSpc>
              <a:spcBef>
                <a:spcPts val="600"/>
              </a:spcBef>
              <a:buFont typeface="Arial" panose="020B0604020202020204" pitchFamily="34" charset="0"/>
              <a:buChar char="•"/>
            </a:pPr>
            <a:r>
              <a:rPr lang="de-DE" altLang="de-DE" sz="2000" dirty="0"/>
              <a:t>Verletzung des Tabus um Nutztiertötung </a:t>
            </a:r>
          </a:p>
          <a:p>
            <a:pPr marL="885825" lvl="2" indent="-342900">
              <a:lnSpc>
                <a:spcPts val="2400"/>
              </a:lnSpc>
              <a:spcBef>
                <a:spcPts val="600"/>
              </a:spcBef>
            </a:pPr>
            <a:r>
              <a:rPr lang="de-DE" altLang="de-DE" sz="2000" dirty="0"/>
              <a:t>weitreichendes gesamtgesellschaftliches Tabu </a:t>
            </a:r>
          </a:p>
          <a:p>
            <a:pPr marL="885825" lvl="2" indent="-342900">
              <a:lnSpc>
                <a:spcPts val="2400"/>
              </a:lnSpc>
              <a:spcBef>
                <a:spcPts val="600"/>
              </a:spcBef>
            </a:pPr>
            <a:r>
              <a:rPr lang="de-DE" altLang="de-DE" sz="2000" dirty="0"/>
              <a:t>besondere Brisanz im Kontext von Kindern </a:t>
            </a:r>
          </a:p>
          <a:p>
            <a:pPr marL="342900" indent="-342900">
              <a:lnSpc>
                <a:spcPts val="2400"/>
              </a:lnSpc>
              <a:spcBef>
                <a:spcPts val="600"/>
              </a:spcBef>
              <a:buFont typeface="Arial" panose="020B0604020202020204" pitchFamily="34" charset="0"/>
              <a:buChar char="•"/>
            </a:pPr>
            <a:r>
              <a:rPr lang="de-DE" altLang="de-DE" sz="2000" dirty="0">
                <a:sym typeface="Wingdings" panose="05000000000000000000" pitchFamily="2" charset="2"/>
              </a:rPr>
              <a:t>Sorge um Kindesschutz  besondere kindliche Vulnerabilität gefährdet Kinder stärker durch Schlachtereignisse </a:t>
            </a:r>
          </a:p>
          <a:p>
            <a:pPr marL="342900" indent="-342900">
              <a:lnSpc>
                <a:spcPts val="2400"/>
              </a:lnSpc>
              <a:spcBef>
                <a:spcPts val="600"/>
              </a:spcBef>
              <a:buFont typeface="Arial" panose="020B0604020202020204" pitchFamily="34" charset="0"/>
              <a:buChar char="•"/>
            </a:pPr>
            <a:r>
              <a:rPr lang="de-DE" altLang="de-DE" sz="2000" dirty="0">
                <a:sym typeface="Wingdings" panose="05000000000000000000" pitchFamily="2" charset="2"/>
              </a:rPr>
              <a:t>Angst um Animation von Gewalt in kindlicher Entwicklung</a:t>
            </a:r>
          </a:p>
          <a:p>
            <a:pPr marL="342900" indent="-342900">
              <a:lnSpc>
                <a:spcPts val="2400"/>
              </a:lnSpc>
              <a:spcBef>
                <a:spcPts val="600"/>
              </a:spcBef>
              <a:buFont typeface="Arial" panose="020B0604020202020204" pitchFamily="34" charset="0"/>
              <a:buChar char="•"/>
            </a:pPr>
            <a:r>
              <a:rPr lang="de-DE" altLang="de-DE" sz="2000" dirty="0">
                <a:sym typeface="Wingdings" panose="05000000000000000000" pitchFamily="2" charset="2"/>
              </a:rPr>
              <a:t>neu: Tierschutzforderungen  darf ein Tier (zu Bildungszwecken) getötet werden?</a:t>
            </a:r>
            <a:endParaRPr lang="de-DE" altLang="de-DE" sz="2000" dirty="0"/>
          </a:p>
          <a:p>
            <a:pPr>
              <a:lnSpc>
                <a:spcPts val="2400"/>
              </a:lnSpc>
              <a:spcBef>
                <a:spcPts val="600"/>
              </a:spcBef>
            </a:pPr>
            <a:endParaRPr lang="de-DE" altLang="de-DE" sz="2000" dirty="0"/>
          </a:p>
        </p:txBody>
      </p:sp>
    </p:spTree>
    <p:extLst>
      <p:ext uri="{BB962C8B-B14F-4D97-AF65-F5344CB8AC3E}">
        <p14:creationId xmlns:p14="http://schemas.microsoft.com/office/powerpoint/2010/main" val="2605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DB9A4-780A-4710-AE4C-3ED66259779D}"/>
              </a:ext>
            </a:extLst>
          </p:cNvPr>
          <p:cNvSpPr>
            <a:spLocks noGrp="1"/>
          </p:cNvSpPr>
          <p:nvPr>
            <p:ph type="title"/>
          </p:nvPr>
        </p:nvSpPr>
        <p:spPr>
          <a:xfrm>
            <a:off x="529382" y="980728"/>
            <a:ext cx="8173033" cy="1136105"/>
          </a:xfrm>
        </p:spPr>
        <p:txBody>
          <a:bodyPr/>
          <a:lstStyle/>
          <a:p>
            <a:r>
              <a:rPr lang="de-DE" dirty="0"/>
              <a:t>gesellschaftliche Kontroverse: Warum sollen Kinder (k)eine Schlachtung sehen? </a:t>
            </a:r>
          </a:p>
        </p:txBody>
      </p:sp>
      <p:sp>
        <p:nvSpPr>
          <p:cNvPr id="3" name="Inhaltsplatzhalter 2">
            <a:extLst>
              <a:ext uri="{FF2B5EF4-FFF2-40B4-BE49-F238E27FC236}">
                <a16:creationId xmlns:a16="http://schemas.microsoft.com/office/drawing/2014/main" id="{806E2A85-F406-4C97-9768-B86E14F0F313}"/>
              </a:ext>
            </a:extLst>
          </p:cNvPr>
          <p:cNvSpPr>
            <a:spLocks noGrp="1"/>
          </p:cNvSpPr>
          <p:nvPr>
            <p:ph idx="1"/>
          </p:nvPr>
        </p:nvSpPr>
        <p:spPr>
          <a:xfrm>
            <a:off x="523942" y="2824323"/>
            <a:ext cx="8173033" cy="4032448"/>
          </a:xfrm>
        </p:spPr>
        <p:txBody>
          <a:bodyPr/>
          <a:lstStyle/>
          <a:p>
            <a:pPr marL="342900" indent="-342900" algn="just">
              <a:buFont typeface="Arial" panose="020B0604020202020204" pitchFamily="34" charset="0"/>
              <a:buChar char="•"/>
            </a:pPr>
            <a:r>
              <a:rPr lang="de-DE" sz="2000" i="1" dirty="0"/>
              <a:t>„Ich finde so etwas absolut unverantwortlich. (…) Dass dies im Zusammenhang mit der Schule passiert, ist meiner Meinung nach unvertretbar. … Kinder sind geistig sehr empfindlich und so ein Erlebnis kann wirklich sehr verstörend sein.“ (Malcolm am 31.3.2011 in: www.talkteria.de/forum/topic-158539) </a:t>
            </a:r>
          </a:p>
          <a:p>
            <a:pPr marL="342900" indent="-342900" algn="just">
              <a:buFont typeface="Arial" panose="020B0604020202020204" pitchFamily="34" charset="0"/>
              <a:buChar char="•"/>
            </a:pPr>
            <a:r>
              <a:rPr lang="de-DE" sz="2000" i="1" dirty="0"/>
              <a:t>„im Grunde sind wir doch durch das Großstadt/Stadtleben total verweichlicht. Tod darf nicht vorkommen, Tiere schlachten... schon gar nicht. Alles bitte rosarot. Auf dem Lande ist </a:t>
            </a:r>
            <a:r>
              <a:rPr lang="de-DE" sz="2000" i="1" dirty="0" err="1"/>
              <a:t>soetwas</a:t>
            </a:r>
            <a:r>
              <a:rPr lang="de-DE" sz="2000" i="1" dirty="0"/>
              <a:t> gang und gebe... Tod gehört zum Leben dazu, und wer Fleisch isst, sollte sich im klaren sein, dass das, was er verspeist, mal lebendig war.“ (Mami36 am 20.04.11 in www.netmoms.de) </a:t>
            </a:r>
          </a:p>
        </p:txBody>
      </p:sp>
      <p:sp>
        <p:nvSpPr>
          <p:cNvPr id="4" name="Foliennummernplatzhalter 3">
            <a:extLst>
              <a:ext uri="{FF2B5EF4-FFF2-40B4-BE49-F238E27FC236}">
                <a16:creationId xmlns:a16="http://schemas.microsoft.com/office/drawing/2014/main" id="{83F9358F-26FE-4B4D-9A9A-E84795C20EFF}"/>
              </a:ext>
            </a:extLst>
          </p:cNvPr>
          <p:cNvSpPr>
            <a:spLocks noGrp="1"/>
          </p:cNvSpPr>
          <p:nvPr>
            <p:ph type="sldNum" sz="quarter" idx="11"/>
          </p:nvPr>
        </p:nvSpPr>
        <p:spPr/>
        <p:txBody>
          <a:bodyPr/>
          <a:lstStyle/>
          <a:p>
            <a:r>
              <a:rPr lang="de-DE"/>
              <a:t>Seite  </a:t>
            </a:r>
            <a:fld id="{3733AE7F-6935-469B-B7EA-A7DFC1F0D075}" type="slidenum">
              <a:rPr lang="de-DE" smtClean="0"/>
              <a:pPr/>
              <a:t>19</a:t>
            </a:fld>
            <a:endParaRPr lang="de-DE" dirty="0"/>
          </a:p>
        </p:txBody>
      </p:sp>
      <p:sp>
        <p:nvSpPr>
          <p:cNvPr id="5" name="Sprechblase: oval 4">
            <a:extLst>
              <a:ext uri="{FF2B5EF4-FFF2-40B4-BE49-F238E27FC236}">
                <a16:creationId xmlns:a16="http://schemas.microsoft.com/office/drawing/2014/main" id="{34C991A4-A7B3-B2FF-74F2-B5E4B58BDBC4}"/>
              </a:ext>
            </a:extLst>
          </p:cNvPr>
          <p:cNvSpPr/>
          <p:nvPr/>
        </p:nvSpPr>
        <p:spPr bwMode="auto">
          <a:xfrm>
            <a:off x="6516216" y="1684785"/>
            <a:ext cx="1800200" cy="864096"/>
          </a:xfrm>
          <a:prstGeom prst="wedgeEllipseCallout">
            <a:avLst/>
          </a:prstGeom>
          <a:solidFill>
            <a:schemeClr val="accent1">
              <a:lumMod val="20000"/>
              <a:lumOff val="80000"/>
            </a:schemeClr>
          </a:solidFill>
          <a:ln w="9525">
            <a:solidFill>
              <a:schemeClr val="accent1"/>
            </a:solidFill>
            <a:round/>
            <a:headEnd/>
            <a:tailEnd/>
          </a:ln>
        </p:spPr>
        <p:txBody>
          <a:bodyPr lIns="0" tIns="0" rIns="0" bIns="0" rtlCol="0" anchor="ctr"/>
          <a:lstStyle/>
          <a:p>
            <a:pPr algn="ctr"/>
            <a:r>
              <a:rPr lang="de-DE" sz="1200" dirty="0">
                <a:latin typeface="Arial" pitchFamily="34" charset="0"/>
                <a:cs typeface="Arial" pitchFamily="34" charset="0"/>
              </a:rPr>
              <a:t>Kinderschutz versus Verantwortungs-erziehung</a:t>
            </a:r>
          </a:p>
        </p:txBody>
      </p:sp>
    </p:spTree>
    <p:extLst>
      <p:ext uri="{BB962C8B-B14F-4D97-AF65-F5344CB8AC3E}">
        <p14:creationId xmlns:p14="http://schemas.microsoft.com/office/powerpoint/2010/main" val="35052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CD227-7C65-4401-85BF-949C0E3B7C2C}"/>
              </a:ext>
            </a:extLst>
          </p:cNvPr>
          <p:cNvSpPr>
            <a:spLocks noGrp="1"/>
          </p:cNvSpPr>
          <p:nvPr>
            <p:ph type="title"/>
          </p:nvPr>
        </p:nvSpPr>
        <p:spPr>
          <a:xfrm>
            <a:off x="539676" y="1005019"/>
            <a:ext cx="8173033" cy="1471854"/>
          </a:xfrm>
        </p:spPr>
        <p:txBody>
          <a:bodyPr/>
          <a:lstStyle/>
          <a:p>
            <a:r>
              <a:rPr lang="de-DE" dirty="0"/>
              <a:t>Alltäglichkeit des Konsums tierlicher Lebensmittel in Einrichtungen der Sozialen Arbeit</a:t>
            </a:r>
          </a:p>
        </p:txBody>
      </p:sp>
      <p:sp>
        <p:nvSpPr>
          <p:cNvPr id="3" name="Inhaltsplatzhalter 2">
            <a:extLst>
              <a:ext uri="{FF2B5EF4-FFF2-40B4-BE49-F238E27FC236}">
                <a16:creationId xmlns:a16="http://schemas.microsoft.com/office/drawing/2014/main" id="{7263BE7E-BD4A-4AF5-A59D-19F8D3EF3E8B}"/>
              </a:ext>
            </a:extLst>
          </p:cNvPr>
          <p:cNvSpPr>
            <a:spLocks noGrp="1"/>
          </p:cNvSpPr>
          <p:nvPr>
            <p:ph idx="1"/>
          </p:nvPr>
        </p:nvSpPr>
        <p:spPr>
          <a:xfrm>
            <a:off x="539676" y="2996952"/>
            <a:ext cx="8363098" cy="4320902"/>
          </a:xfrm>
        </p:spPr>
        <p:txBody>
          <a:bodyPr/>
          <a:lstStyle/>
          <a:p>
            <a:pPr marL="285750" indent="-285750">
              <a:lnSpc>
                <a:spcPts val="1700"/>
              </a:lnSpc>
              <a:spcBef>
                <a:spcPts val="600"/>
              </a:spcBef>
              <a:buFont typeface="Arial" panose="020B0604020202020204" pitchFamily="34" charset="0"/>
              <a:buChar char="•"/>
            </a:pPr>
            <a:r>
              <a:rPr lang="de-DE" sz="2000" dirty="0"/>
              <a:t>Milchprodukte, Butter, Käse…</a:t>
            </a:r>
          </a:p>
          <a:p>
            <a:pPr marL="285750" indent="-285750">
              <a:lnSpc>
                <a:spcPts val="1700"/>
              </a:lnSpc>
              <a:spcBef>
                <a:spcPts val="600"/>
              </a:spcBef>
              <a:buFont typeface="Arial" panose="020B0604020202020204" pitchFamily="34" charset="0"/>
              <a:buChar char="•"/>
            </a:pPr>
            <a:r>
              <a:rPr lang="de-DE" sz="2000" dirty="0"/>
              <a:t>Eier</a:t>
            </a:r>
          </a:p>
          <a:p>
            <a:pPr marL="285750" indent="-285750">
              <a:lnSpc>
                <a:spcPts val="1700"/>
              </a:lnSpc>
              <a:spcBef>
                <a:spcPts val="600"/>
              </a:spcBef>
              <a:buFont typeface="Arial" panose="020B0604020202020204" pitchFamily="34" charset="0"/>
              <a:buChar char="•"/>
            </a:pPr>
            <a:r>
              <a:rPr lang="de-DE" sz="2000" dirty="0"/>
              <a:t>Fleisch, Wurst…</a:t>
            </a:r>
          </a:p>
          <a:p>
            <a:pPr marL="285750" indent="-285750">
              <a:lnSpc>
                <a:spcPts val="1700"/>
              </a:lnSpc>
              <a:spcBef>
                <a:spcPts val="600"/>
              </a:spcBef>
              <a:buFont typeface="Arial" panose="020B0604020202020204" pitchFamily="34" charset="0"/>
              <a:buChar char="•"/>
            </a:pPr>
            <a:r>
              <a:rPr lang="de-DE" sz="2000" dirty="0"/>
              <a:t>Fisch</a:t>
            </a:r>
          </a:p>
          <a:p>
            <a:pPr marL="285750" indent="-285750">
              <a:lnSpc>
                <a:spcPts val="1700"/>
              </a:lnSpc>
              <a:spcBef>
                <a:spcPts val="600"/>
              </a:spcBef>
              <a:buFont typeface="Arial" panose="020B0604020202020204" pitchFamily="34" charset="0"/>
              <a:buChar char="•"/>
            </a:pPr>
            <a:r>
              <a:rPr lang="de-DE" sz="2000" dirty="0"/>
              <a:t>Honig</a:t>
            </a:r>
          </a:p>
          <a:p>
            <a:pPr>
              <a:lnSpc>
                <a:spcPts val="1700"/>
              </a:lnSpc>
              <a:spcBef>
                <a:spcPts val="600"/>
              </a:spcBef>
            </a:pPr>
            <a:endParaRPr lang="de-DE" sz="2000" dirty="0"/>
          </a:p>
          <a:p>
            <a:pPr>
              <a:lnSpc>
                <a:spcPts val="1700"/>
              </a:lnSpc>
              <a:spcBef>
                <a:spcPts val="600"/>
              </a:spcBef>
            </a:pPr>
            <a:r>
              <a:rPr lang="de-DE" sz="2000" dirty="0"/>
              <a:t>kritischer gesellschaftlicher Diskurs zum Konsum tierlicher Lebensmittel</a:t>
            </a:r>
          </a:p>
          <a:p>
            <a:pPr marL="342900" indent="-342900">
              <a:lnSpc>
                <a:spcPts val="1700"/>
              </a:lnSpc>
              <a:spcBef>
                <a:spcPts val="600"/>
              </a:spcBef>
              <a:buFont typeface="Arial" panose="020B0604020202020204" pitchFamily="34" charset="0"/>
              <a:buChar char="•"/>
            </a:pPr>
            <a:r>
              <a:rPr lang="de-DE" sz="2000" dirty="0"/>
              <a:t>ethische Argumente</a:t>
            </a:r>
          </a:p>
          <a:p>
            <a:pPr marL="342900" indent="-342900">
              <a:lnSpc>
                <a:spcPts val="1700"/>
              </a:lnSpc>
              <a:spcBef>
                <a:spcPts val="600"/>
              </a:spcBef>
              <a:buFont typeface="Arial" panose="020B0604020202020204" pitchFamily="34" charset="0"/>
              <a:buChar char="•"/>
            </a:pPr>
            <a:r>
              <a:rPr lang="de-DE" sz="2000" dirty="0"/>
              <a:t>ökologische Argumente  </a:t>
            </a:r>
          </a:p>
          <a:p>
            <a:pPr>
              <a:lnSpc>
                <a:spcPts val="1700"/>
              </a:lnSpc>
              <a:spcBef>
                <a:spcPts val="600"/>
              </a:spcBef>
            </a:pPr>
            <a:endParaRPr lang="de-DE" sz="2000" dirty="0"/>
          </a:p>
          <a:p>
            <a:pPr>
              <a:lnSpc>
                <a:spcPts val="1700"/>
              </a:lnSpc>
              <a:spcBef>
                <a:spcPts val="600"/>
              </a:spcBef>
            </a:pPr>
            <a:r>
              <a:rPr lang="de-DE" sz="2000" dirty="0">
                <a:sym typeface="Wingdings" panose="05000000000000000000" pitchFamily="2" charset="2"/>
              </a:rPr>
              <a:t> Frage an die Soziale Arbeit: wie verhält sich Soziale Arbeit dazu?</a:t>
            </a:r>
            <a:endParaRPr lang="de-DE" sz="2000" dirty="0"/>
          </a:p>
        </p:txBody>
      </p:sp>
      <p:sp>
        <p:nvSpPr>
          <p:cNvPr id="4" name="Foliennummernplatzhalter 3">
            <a:extLst>
              <a:ext uri="{FF2B5EF4-FFF2-40B4-BE49-F238E27FC236}">
                <a16:creationId xmlns:a16="http://schemas.microsoft.com/office/drawing/2014/main" id="{2F5173A5-9EF9-4DAC-B89D-A3F502B5F822}"/>
              </a:ext>
            </a:extLst>
          </p:cNvPr>
          <p:cNvSpPr>
            <a:spLocks noGrp="1"/>
          </p:cNvSpPr>
          <p:nvPr>
            <p:ph type="sldNum" sz="quarter" idx="11"/>
          </p:nvPr>
        </p:nvSpPr>
        <p:spPr/>
        <p:txBody>
          <a:bodyPr/>
          <a:lstStyle/>
          <a:p>
            <a:r>
              <a:rPr lang="de-DE"/>
              <a:t>Seite  </a:t>
            </a:r>
            <a:fld id="{3733AE7F-6935-469B-B7EA-A7DFC1F0D075}" type="slidenum">
              <a:rPr lang="de-DE" smtClean="0"/>
              <a:pPr/>
              <a:t>2</a:t>
            </a:fld>
            <a:endParaRPr lang="de-DE" dirty="0"/>
          </a:p>
        </p:txBody>
      </p:sp>
    </p:spTree>
    <p:custDataLst>
      <p:tags r:id="rId1"/>
    </p:custDataLst>
    <p:extLst>
      <p:ext uri="{BB962C8B-B14F-4D97-AF65-F5344CB8AC3E}">
        <p14:creationId xmlns:p14="http://schemas.microsoft.com/office/powerpoint/2010/main" val="12384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139952" y="2111374"/>
            <a:ext cx="4785105" cy="1295400"/>
          </a:xfrm>
        </p:spPr>
        <p:txBody>
          <a:bodyPr/>
          <a:lstStyle/>
          <a:p>
            <a:r>
              <a:rPr lang="de-DE" altLang="de-DE" sz="3200" b="0" dirty="0"/>
              <a:t>Normalität kindlicher Anwesenheit beim Schlachten in Vergangenheit </a:t>
            </a:r>
            <a:r>
              <a:rPr lang="de-DE" altLang="de-DE" dirty="0"/>
              <a:t> </a:t>
            </a:r>
          </a:p>
        </p:txBody>
      </p:sp>
      <p:pic>
        <p:nvPicPr>
          <p:cNvPr id="70660" name="Picture 4" descr="Mittelalte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22065" y="4247901"/>
            <a:ext cx="6229532" cy="2249447"/>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feil: nach unten 1">
            <a:extLst>
              <a:ext uri="{FF2B5EF4-FFF2-40B4-BE49-F238E27FC236}">
                <a16:creationId xmlns:a16="http://schemas.microsoft.com/office/drawing/2014/main" id="{81A17058-6687-4059-A378-1BF38191E6DE}"/>
              </a:ext>
            </a:extLst>
          </p:cNvPr>
          <p:cNvSpPr/>
          <p:nvPr/>
        </p:nvSpPr>
        <p:spPr bwMode="auto">
          <a:xfrm rot="2434945">
            <a:off x="6999765" y="3954162"/>
            <a:ext cx="111472" cy="1179886"/>
          </a:xfrm>
          <a:prstGeom prst="downArrow">
            <a:avLst/>
          </a:prstGeom>
          <a:solidFill>
            <a:schemeClr val="accent1"/>
          </a:solid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pic>
        <p:nvPicPr>
          <p:cNvPr id="3" name="Grafik 2">
            <a:extLst>
              <a:ext uri="{FF2B5EF4-FFF2-40B4-BE49-F238E27FC236}">
                <a16:creationId xmlns:a16="http://schemas.microsoft.com/office/drawing/2014/main" id="{CA790661-0D78-4A8C-A99B-7DEA3309BEE7}"/>
              </a:ext>
            </a:extLst>
          </p:cNvPr>
          <p:cNvPicPr>
            <a:picLocks noChangeAspect="1"/>
          </p:cNvPicPr>
          <p:nvPr/>
        </p:nvPicPr>
        <p:blipFill>
          <a:blip r:embed="rId3"/>
          <a:stretch>
            <a:fillRect/>
          </a:stretch>
        </p:blipFill>
        <p:spPr>
          <a:xfrm>
            <a:off x="622065" y="489214"/>
            <a:ext cx="2833811" cy="3512406"/>
          </a:xfrm>
          <a:prstGeom prst="rect">
            <a:avLst/>
          </a:prstGeom>
        </p:spPr>
      </p:pic>
    </p:spTree>
    <p:extLst>
      <p:ext uri="{BB962C8B-B14F-4D97-AF65-F5344CB8AC3E}">
        <p14:creationId xmlns:p14="http://schemas.microsoft.com/office/powerpoint/2010/main" val="390052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283968" y="1988840"/>
            <a:ext cx="4752528" cy="1295400"/>
          </a:xfrm>
        </p:spPr>
        <p:txBody>
          <a:bodyPr/>
          <a:lstStyle/>
          <a:p>
            <a:r>
              <a:rPr lang="de-DE" altLang="de-DE" sz="2800" dirty="0"/>
              <a:t>Bernardo Bertolucci: </a:t>
            </a:r>
            <a:r>
              <a:rPr lang="de-DE" altLang="de-DE" sz="2800" b="0" dirty="0"/>
              <a:t>„1900“ (1976)</a:t>
            </a:r>
            <a:endParaRPr lang="de-DE" altLang="de-DE" sz="2800" dirty="0"/>
          </a:p>
        </p:txBody>
      </p:sp>
      <p:pic>
        <p:nvPicPr>
          <p:cNvPr id="69636" name="Picture 4" descr="Bertolucci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09074" y="613780"/>
            <a:ext cx="3397410" cy="1923409"/>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5" descr="Bertolucci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74" y="2708534"/>
            <a:ext cx="3397410" cy="189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Bertolucci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15" y="4791583"/>
            <a:ext cx="3397410" cy="19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7D9BA4AA-2AA4-4FF0-AC53-919F601AEA2E}"/>
              </a:ext>
            </a:extLst>
          </p:cNvPr>
          <p:cNvSpPr txBox="1"/>
          <p:nvPr/>
        </p:nvSpPr>
        <p:spPr>
          <a:xfrm>
            <a:off x="4211960" y="3573097"/>
            <a:ext cx="4352096" cy="1323439"/>
          </a:xfrm>
          <a:prstGeom prst="rect">
            <a:avLst/>
          </a:prstGeom>
          <a:noFill/>
          <a:ln>
            <a:noFill/>
          </a:ln>
        </p:spPr>
        <p:txBody>
          <a:bodyPr wrap="square">
            <a:spAutoFit/>
          </a:bodyPr>
          <a:lstStyle/>
          <a:p>
            <a:pPr algn="just"/>
            <a:r>
              <a:rPr lang="de-DE" sz="2000" dirty="0"/>
              <a:t>kleine Tochter des Metzgers </a:t>
            </a:r>
            <a:r>
              <a:rPr lang="de-DE" sz="2000" dirty="0" err="1"/>
              <a:t>ver</a:t>
            </a:r>
            <a:r>
              <a:rPr lang="de-DE" sz="2000" dirty="0"/>
              <a:t>-kündet stolz: „Er gibt nicht viele, die so gut totmachen können wie mein Papa!“ </a:t>
            </a:r>
          </a:p>
        </p:txBody>
      </p:sp>
    </p:spTree>
    <p:extLst>
      <p:ext uri="{BB962C8B-B14F-4D97-AF65-F5344CB8AC3E}">
        <p14:creationId xmlns:p14="http://schemas.microsoft.com/office/powerpoint/2010/main" val="77933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nausis1944e-300x21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1560" y="3933056"/>
            <a:ext cx="3401237" cy="2448545"/>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hteck 2"/>
          <p:cNvSpPr/>
          <p:nvPr/>
        </p:nvSpPr>
        <p:spPr>
          <a:xfrm>
            <a:off x="2915816" y="1700808"/>
            <a:ext cx="5832648" cy="1569660"/>
          </a:xfrm>
          <a:prstGeom prst="rect">
            <a:avLst/>
          </a:prstGeom>
        </p:spPr>
        <p:txBody>
          <a:bodyPr wrap="square">
            <a:spAutoFit/>
          </a:bodyPr>
          <a:lstStyle/>
          <a:p>
            <a:r>
              <a:rPr lang="de-DE" altLang="de-DE" sz="3200" dirty="0">
                <a:solidFill>
                  <a:srgbClr val="2D89CC"/>
                </a:solidFill>
                <a:latin typeface="Calibri"/>
                <a:ea typeface="+mj-ea"/>
                <a:cs typeface="Arial" pitchFamily="34" charset="0"/>
              </a:rPr>
              <a:t>Familienfotoalben: Normalität der Kinder bei der  Hausschlachtung im 20. Jahrhundert </a:t>
            </a:r>
            <a:endParaRPr lang="de-DE" dirty="0"/>
          </a:p>
        </p:txBody>
      </p:sp>
      <p:pic>
        <p:nvPicPr>
          <p:cNvPr id="2" name="Grafik 1">
            <a:extLst>
              <a:ext uri="{FF2B5EF4-FFF2-40B4-BE49-F238E27FC236}">
                <a16:creationId xmlns:a16="http://schemas.microsoft.com/office/drawing/2014/main" id="{4A9A76A1-E909-45F0-A318-2F4323B7A939}"/>
              </a:ext>
            </a:extLst>
          </p:cNvPr>
          <p:cNvPicPr>
            <a:picLocks noChangeAspect="1"/>
          </p:cNvPicPr>
          <p:nvPr/>
        </p:nvPicPr>
        <p:blipFill>
          <a:blip r:embed="rId3"/>
          <a:stretch>
            <a:fillRect/>
          </a:stretch>
        </p:blipFill>
        <p:spPr>
          <a:xfrm>
            <a:off x="4932040" y="3932919"/>
            <a:ext cx="3465192" cy="2448545"/>
          </a:xfrm>
          <a:prstGeom prst="rect">
            <a:avLst/>
          </a:prstGeom>
        </p:spPr>
      </p:pic>
      <p:pic>
        <p:nvPicPr>
          <p:cNvPr id="4" name="Grafik 3">
            <a:extLst>
              <a:ext uri="{FF2B5EF4-FFF2-40B4-BE49-F238E27FC236}">
                <a16:creationId xmlns:a16="http://schemas.microsoft.com/office/drawing/2014/main" id="{0258F184-AA31-4F4C-A15B-E25A1C06D15C}"/>
              </a:ext>
            </a:extLst>
          </p:cNvPr>
          <p:cNvPicPr>
            <a:picLocks noChangeAspect="1"/>
          </p:cNvPicPr>
          <p:nvPr/>
        </p:nvPicPr>
        <p:blipFill>
          <a:blip r:embed="rId4"/>
          <a:stretch>
            <a:fillRect/>
          </a:stretch>
        </p:blipFill>
        <p:spPr>
          <a:xfrm>
            <a:off x="611560" y="830993"/>
            <a:ext cx="2088232" cy="2825865"/>
          </a:xfrm>
          <a:prstGeom prst="rect">
            <a:avLst/>
          </a:prstGeom>
        </p:spPr>
      </p:pic>
    </p:spTree>
    <p:extLst>
      <p:ext uri="{BB962C8B-B14F-4D97-AF65-F5344CB8AC3E}">
        <p14:creationId xmlns:p14="http://schemas.microsoft.com/office/powerpoint/2010/main" val="297209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25BD4-2262-48C0-A5BF-5F314D369BA3}"/>
              </a:ext>
            </a:extLst>
          </p:cNvPr>
          <p:cNvSpPr>
            <a:spLocks noGrp="1"/>
          </p:cNvSpPr>
          <p:nvPr>
            <p:ph type="title"/>
          </p:nvPr>
        </p:nvSpPr>
        <p:spPr>
          <a:xfrm>
            <a:off x="544252" y="1034858"/>
            <a:ext cx="8173033" cy="1477858"/>
          </a:xfrm>
        </p:spPr>
        <p:txBody>
          <a:bodyPr/>
          <a:lstStyle/>
          <a:p>
            <a:r>
              <a:rPr lang="de-DE" dirty="0"/>
              <a:t>Was wissen wir zum kindlichen Erleben von Hausschlachtungen? Wenig!</a:t>
            </a:r>
          </a:p>
        </p:txBody>
      </p:sp>
      <p:sp>
        <p:nvSpPr>
          <p:cNvPr id="3" name="Inhaltsplatzhalter 2">
            <a:extLst>
              <a:ext uri="{FF2B5EF4-FFF2-40B4-BE49-F238E27FC236}">
                <a16:creationId xmlns:a16="http://schemas.microsoft.com/office/drawing/2014/main" id="{A126BEE6-39F1-4C53-9A25-2092933BD81B}"/>
              </a:ext>
            </a:extLst>
          </p:cNvPr>
          <p:cNvSpPr>
            <a:spLocks noGrp="1"/>
          </p:cNvSpPr>
          <p:nvPr>
            <p:ph idx="1"/>
          </p:nvPr>
        </p:nvSpPr>
        <p:spPr>
          <a:xfrm>
            <a:off x="529382" y="2924944"/>
            <a:ext cx="8158163" cy="4320902"/>
          </a:xfrm>
        </p:spPr>
        <p:txBody>
          <a:bodyPr/>
          <a:lstStyle/>
          <a:p>
            <a:pPr marL="342900" indent="-342900">
              <a:spcBef>
                <a:spcPts val="1200"/>
              </a:spcBef>
              <a:buFont typeface="Arial" panose="020B0604020202020204" pitchFamily="34" charset="0"/>
              <a:buChar char="•"/>
            </a:pPr>
            <a:r>
              <a:rPr lang="de-DE" sz="2000" dirty="0"/>
              <a:t>Buchner-Fuhs (2010): Zeitreise in die Kindheit. Erinnerungen an die Fünfziger- und Sechziger Jahre in Thüringen“ </a:t>
            </a:r>
            <a:r>
              <a:rPr lang="de-DE" sz="2000" dirty="0">
                <a:sym typeface="Wingdings" panose="05000000000000000000" pitchFamily="2" charset="2"/>
              </a:rPr>
              <a:t> </a:t>
            </a:r>
            <a:r>
              <a:rPr lang="de-DE" sz="2000" dirty="0"/>
              <a:t>diverse Passagen aus Interviews mit Zeitzeugen</a:t>
            </a:r>
          </a:p>
          <a:p>
            <a:pPr marL="885825" lvl="2" indent="-342900">
              <a:spcBef>
                <a:spcPts val="600"/>
              </a:spcBef>
            </a:pPr>
            <a:r>
              <a:rPr lang="de-DE" sz="2000" dirty="0"/>
              <a:t>alltäglich und normal</a:t>
            </a:r>
          </a:p>
          <a:p>
            <a:pPr marL="885825" lvl="2" indent="-342900">
              <a:spcBef>
                <a:spcPts val="600"/>
              </a:spcBef>
            </a:pPr>
            <a:r>
              <a:rPr lang="de-DE" sz="2000" dirty="0"/>
              <a:t>spannend</a:t>
            </a:r>
          </a:p>
          <a:p>
            <a:pPr marL="885825" lvl="2" indent="-342900">
              <a:spcBef>
                <a:spcPts val="600"/>
              </a:spcBef>
            </a:pPr>
            <a:r>
              <a:rPr lang="de-DE" sz="2000" dirty="0"/>
              <a:t>ängstigend </a:t>
            </a:r>
          </a:p>
          <a:p>
            <a:pPr marL="885825" lvl="2" indent="-342900">
              <a:spcBef>
                <a:spcPts val="600"/>
              </a:spcBef>
            </a:pPr>
            <a:r>
              <a:rPr lang="de-DE" sz="2000" dirty="0"/>
              <a:t>kindliche Schutzstrategien  </a:t>
            </a:r>
          </a:p>
          <a:p>
            <a:pPr marL="342900" indent="-342900">
              <a:spcBef>
                <a:spcPts val="1200"/>
              </a:spcBef>
              <a:buFont typeface="Arial" panose="020B0604020202020204" pitchFamily="34" charset="0"/>
              <a:buChar char="•"/>
            </a:pPr>
            <a:r>
              <a:rPr lang="de-DE" sz="2000" dirty="0"/>
              <a:t>ähnliche Befunde in Studie des FIBL Österreich (2020): qualitative Befragung von 10 Erwachsenen zu Schlachterinnerungen aus Kindheit  </a:t>
            </a:r>
          </a:p>
        </p:txBody>
      </p:sp>
      <p:sp>
        <p:nvSpPr>
          <p:cNvPr id="4" name="Foliennummernplatzhalter 3">
            <a:extLst>
              <a:ext uri="{FF2B5EF4-FFF2-40B4-BE49-F238E27FC236}">
                <a16:creationId xmlns:a16="http://schemas.microsoft.com/office/drawing/2014/main" id="{70810367-F2AC-454D-A456-EDFF5CD9F31F}"/>
              </a:ext>
            </a:extLst>
          </p:cNvPr>
          <p:cNvSpPr>
            <a:spLocks noGrp="1"/>
          </p:cNvSpPr>
          <p:nvPr>
            <p:ph type="sldNum" sz="quarter" idx="11"/>
          </p:nvPr>
        </p:nvSpPr>
        <p:spPr/>
        <p:txBody>
          <a:bodyPr/>
          <a:lstStyle/>
          <a:p>
            <a:r>
              <a:rPr lang="de-DE"/>
              <a:t>Seite  </a:t>
            </a:r>
            <a:fld id="{3733AE7F-6935-469B-B7EA-A7DFC1F0D075}" type="slidenum">
              <a:rPr lang="de-DE" smtClean="0"/>
              <a:pPr/>
              <a:t>23</a:t>
            </a:fld>
            <a:endParaRPr lang="de-DE" dirty="0"/>
          </a:p>
        </p:txBody>
      </p:sp>
    </p:spTree>
    <p:extLst>
      <p:ext uri="{BB962C8B-B14F-4D97-AF65-F5344CB8AC3E}">
        <p14:creationId xmlns:p14="http://schemas.microsoft.com/office/powerpoint/2010/main" val="15870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A8D8B-026C-755F-B54A-604750BF3192}"/>
              </a:ext>
            </a:extLst>
          </p:cNvPr>
          <p:cNvSpPr>
            <a:spLocks noGrp="1"/>
          </p:cNvSpPr>
          <p:nvPr>
            <p:ph type="title"/>
          </p:nvPr>
        </p:nvSpPr>
        <p:spPr>
          <a:xfrm>
            <a:off x="587503" y="1774611"/>
            <a:ext cx="8173033" cy="671499"/>
          </a:xfrm>
        </p:spPr>
        <p:txBody>
          <a:bodyPr/>
          <a:lstStyle/>
          <a:p>
            <a:r>
              <a:rPr lang="de-DE" sz="2800" dirty="0"/>
              <a:t>J. Buchner-Fuhs (2010): Zeitreise in die Kindheit. Erinnerungen an die Fünfziger- und Sechziger Jahre in Thüringen </a:t>
            </a:r>
          </a:p>
        </p:txBody>
      </p:sp>
      <p:sp>
        <p:nvSpPr>
          <p:cNvPr id="3" name="Inhaltsplatzhalter 2">
            <a:extLst>
              <a:ext uri="{FF2B5EF4-FFF2-40B4-BE49-F238E27FC236}">
                <a16:creationId xmlns:a16="http://schemas.microsoft.com/office/drawing/2014/main" id="{C6B6CA58-EFED-022A-66E2-21905A9C1AE1}"/>
              </a:ext>
            </a:extLst>
          </p:cNvPr>
          <p:cNvSpPr>
            <a:spLocks noGrp="1"/>
          </p:cNvSpPr>
          <p:nvPr>
            <p:ph idx="1"/>
          </p:nvPr>
        </p:nvSpPr>
        <p:spPr>
          <a:xfrm>
            <a:off x="561623" y="2708920"/>
            <a:ext cx="8198913" cy="4320902"/>
          </a:xfrm>
        </p:spPr>
        <p:txBody>
          <a:bodyPr/>
          <a:lstStyle/>
          <a:p>
            <a:pPr algn="just"/>
            <a:r>
              <a:rPr lang="de-DE" sz="2000" dirty="0"/>
              <a:t>Erinnerungen einer Frau (Jg. 1941) an Miterleben der Hausschlachtung : </a:t>
            </a:r>
          </a:p>
          <a:p>
            <a:pPr algn="just"/>
            <a:r>
              <a:rPr lang="de-DE" sz="2000" i="1" dirty="0"/>
              <a:t>„Ich bin einfach ins Haus gegangen und habe das Radio ganz laut gemacht. Als alles vorbei war, da bin ich dann herausgekommen. Wenn es auf dem Bock lag und gebrüht wurde, dann hat mich das nicht mehr gestört. Da war es ja tot. Aber wenn es noch lebte, und er hat es dann gestochen, nee!“ Auf die Nachfrage, ob es kein Problem war, die geschlachtete Ziege anschließend zu essen, antwortet die Befragte: „Nein, wenn man da als Kind von Anfang an reinwächst, das </a:t>
            </a:r>
            <a:r>
              <a:rPr lang="de-DE" sz="2000" i="1" dirty="0" err="1"/>
              <a:t>mußte</a:t>
            </a:r>
            <a:r>
              <a:rPr lang="de-DE" sz="2000" i="1" dirty="0"/>
              <a:t> ja sein. Die ganzen Tiere, die mein Opa und mein Onkel hatte, die wurden ja nur gefüttert, damit sie später verkauft oder zum Essen genommen wurden. Da konnten wir nicht sentimental sein. Das ging nicht.“ </a:t>
            </a:r>
            <a:r>
              <a:rPr lang="de-DE" sz="2000" dirty="0"/>
              <a:t>(170) </a:t>
            </a:r>
          </a:p>
        </p:txBody>
      </p:sp>
      <p:sp>
        <p:nvSpPr>
          <p:cNvPr id="4" name="Foliennummernplatzhalter 3">
            <a:extLst>
              <a:ext uri="{FF2B5EF4-FFF2-40B4-BE49-F238E27FC236}">
                <a16:creationId xmlns:a16="http://schemas.microsoft.com/office/drawing/2014/main" id="{4480AA68-352B-64D3-D995-C393ACCE14A3}"/>
              </a:ext>
            </a:extLst>
          </p:cNvPr>
          <p:cNvSpPr>
            <a:spLocks noGrp="1"/>
          </p:cNvSpPr>
          <p:nvPr>
            <p:ph type="sldNum" sz="quarter" idx="11"/>
          </p:nvPr>
        </p:nvSpPr>
        <p:spPr/>
        <p:txBody>
          <a:bodyPr/>
          <a:lstStyle/>
          <a:p>
            <a:r>
              <a:rPr lang="de-DE"/>
              <a:t>Seite  </a:t>
            </a:r>
            <a:fld id="{3733AE7F-6935-469B-B7EA-A7DFC1F0D075}" type="slidenum">
              <a:rPr lang="de-DE" smtClean="0"/>
              <a:pPr/>
              <a:t>24</a:t>
            </a:fld>
            <a:endParaRPr lang="de-DE" dirty="0"/>
          </a:p>
        </p:txBody>
      </p:sp>
    </p:spTree>
    <p:extLst>
      <p:ext uri="{BB962C8B-B14F-4D97-AF65-F5344CB8AC3E}">
        <p14:creationId xmlns:p14="http://schemas.microsoft.com/office/powerpoint/2010/main" val="3058936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F43FA-F612-433B-AF1F-24C8355A5197}"/>
              </a:ext>
            </a:extLst>
          </p:cNvPr>
          <p:cNvSpPr>
            <a:spLocks noGrp="1"/>
          </p:cNvSpPr>
          <p:nvPr>
            <p:ph type="title"/>
          </p:nvPr>
        </p:nvSpPr>
        <p:spPr>
          <a:xfrm>
            <a:off x="536869" y="1556792"/>
            <a:ext cx="8098342" cy="671499"/>
          </a:xfrm>
        </p:spPr>
        <p:txBody>
          <a:bodyPr/>
          <a:lstStyle/>
          <a:p>
            <a:r>
              <a:rPr lang="de-DE" dirty="0"/>
              <a:t>Historie der Verdrängung der Kinder aus Schlachtereignissen </a:t>
            </a:r>
          </a:p>
        </p:txBody>
      </p:sp>
      <p:sp>
        <p:nvSpPr>
          <p:cNvPr id="3" name="Inhaltsplatzhalter 2">
            <a:extLst>
              <a:ext uri="{FF2B5EF4-FFF2-40B4-BE49-F238E27FC236}">
                <a16:creationId xmlns:a16="http://schemas.microsoft.com/office/drawing/2014/main" id="{CE616EA7-0D90-4867-861A-BAC46E3A1F1B}"/>
              </a:ext>
            </a:extLst>
          </p:cNvPr>
          <p:cNvSpPr>
            <a:spLocks noGrp="1"/>
          </p:cNvSpPr>
          <p:nvPr>
            <p:ph idx="1"/>
          </p:nvPr>
        </p:nvSpPr>
        <p:spPr>
          <a:xfrm>
            <a:off x="549493" y="2537098"/>
            <a:ext cx="7995571" cy="4320902"/>
          </a:xfrm>
        </p:spPr>
        <p:txBody>
          <a:bodyPr/>
          <a:lstStyle/>
          <a:p>
            <a:pPr marL="342900" indent="-342900">
              <a:buFont typeface="Arial" panose="020B0604020202020204" pitchFamily="34" charset="0"/>
              <a:buChar char="•"/>
            </a:pPr>
            <a:r>
              <a:rPr lang="de-DE" sz="2000" dirty="0"/>
              <a:t>bis Mitte des 20. Jahrhunderts: Kinder – in Mitteleuropa – bei Schlachtereignissen anwesend  </a:t>
            </a:r>
          </a:p>
          <a:p>
            <a:pPr marL="342900" indent="-342900">
              <a:buFont typeface="Arial" panose="020B0604020202020204" pitchFamily="34" charset="0"/>
              <a:buChar char="•"/>
            </a:pPr>
            <a:r>
              <a:rPr lang="de-DE" sz="2000" dirty="0"/>
              <a:t>ab dem 19. Jahrhundert: Problematisierung dieser Praxis </a:t>
            </a:r>
          </a:p>
          <a:p>
            <a:pPr marL="342900" indent="-342900">
              <a:buFont typeface="Arial" panose="020B0604020202020204" pitchFamily="34" charset="0"/>
              <a:buChar char="•"/>
            </a:pPr>
            <a:r>
              <a:rPr lang="de-DE" sz="2000" dirty="0"/>
              <a:t>allmähliche Durchsetzung des Tabus der Beteiligung von Kindern an Schlachtereignissen</a:t>
            </a:r>
          </a:p>
          <a:p>
            <a:pPr marL="342900" indent="-342900">
              <a:buFont typeface="Arial" panose="020B0604020202020204" pitchFamily="34" charset="0"/>
              <a:buChar char="•"/>
            </a:pPr>
            <a:r>
              <a:rPr lang="de-DE" sz="2000" dirty="0"/>
              <a:t>Überleben der ‚alten Praxis‘ bei privaten Hausschlachtungen bis in 1980er</a:t>
            </a:r>
          </a:p>
          <a:p>
            <a:r>
              <a:rPr lang="de-DE" sz="2000" dirty="0"/>
              <a:t> </a:t>
            </a:r>
          </a:p>
          <a:p>
            <a:r>
              <a:rPr lang="de-DE" sz="2000" dirty="0">
                <a:sym typeface="Wingdings" panose="05000000000000000000" pitchFamily="2" charset="2"/>
              </a:rPr>
              <a:t> </a:t>
            </a:r>
            <a:r>
              <a:rPr lang="de-DE" sz="2000" dirty="0"/>
              <a:t>parallele Entwicklung: Tabuisierung des Schlachtens für gesamte Bevölkerung </a:t>
            </a:r>
            <a:r>
              <a:rPr lang="de-DE" sz="2000" dirty="0">
                <a:sym typeface="Wingdings" panose="05000000000000000000" pitchFamily="2" charset="2"/>
              </a:rPr>
              <a:t> Antriebsmoment: </a:t>
            </a:r>
            <a:r>
              <a:rPr lang="de-DE" sz="2000" dirty="0"/>
              <a:t>Einrichtung kommunaler Schlachthäuser in Städten im 19. Jahrhundert</a:t>
            </a:r>
          </a:p>
          <a:p>
            <a:endParaRPr lang="de-DE" sz="2000" dirty="0"/>
          </a:p>
        </p:txBody>
      </p:sp>
      <p:sp>
        <p:nvSpPr>
          <p:cNvPr id="4" name="Foliennummernplatzhalter 3">
            <a:extLst>
              <a:ext uri="{FF2B5EF4-FFF2-40B4-BE49-F238E27FC236}">
                <a16:creationId xmlns:a16="http://schemas.microsoft.com/office/drawing/2014/main" id="{429B150D-07A7-4B96-9025-3C4E9E7B1D3C}"/>
              </a:ext>
            </a:extLst>
          </p:cNvPr>
          <p:cNvSpPr>
            <a:spLocks noGrp="1"/>
          </p:cNvSpPr>
          <p:nvPr>
            <p:ph type="sldNum" sz="quarter" idx="11"/>
          </p:nvPr>
        </p:nvSpPr>
        <p:spPr/>
        <p:txBody>
          <a:bodyPr/>
          <a:lstStyle/>
          <a:p>
            <a:r>
              <a:rPr lang="de-DE"/>
              <a:t>Seite  </a:t>
            </a:r>
            <a:fld id="{3733AE7F-6935-469B-B7EA-A7DFC1F0D075}" type="slidenum">
              <a:rPr lang="de-DE" smtClean="0"/>
              <a:pPr/>
              <a:t>25</a:t>
            </a:fld>
            <a:endParaRPr lang="de-DE" dirty="0"/>
          </a:p>
        </p:txBody>
      </p:sp>
    </p:spTree>
    <p:extLst>
      <p:ext uri="{BB962C8B-B14F-4D97-AF65-F5344CB8AC3E}">
        <p14:creationId xmlns:p14="http://schemas.microsoft.com/office/powerpoint/2010/main" val="27809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070875-B627-8477-1FE5-85741DEF8EEA}"/>
              </a:ext>
            </a:extLst>
          </p:cNvPr>
          <p:cNvSpPr>
            <a:spLocks noGrp="1"/>
          </p:cNvSpPr>
          <p:nvPr>
            <p:ph type="title"/>
          </p:nvPr>
        </p:nvSpPr>
        <p:spPr/>
        <p:txBody>
          <a:bodyPr/>
          <a:lstStyle/>
          <a:p>
            <a:r>
              <a:rPr lang="de-DE" dirty="0"/>
              <a:t>Ergebnis der Entwicklungen</a:t>
            </a:r>
          </a:p>
        </p:txBody>
      </p:sp>
      <p:sp>
        <p:nvSpPr>
          <p:cNvPr id="3" name="Inhaltsplatzhalter 2">
            <a:extLst>
              <a:ext uri="{FF2B5EF4-FFF2-40B4-BE49-F238E27FC236}">
                <a16:creationId xmlns:a16="http://schemas.microsoft.com/office/drawing/2014/main" id="{0FA0082F-A1FB-C79E-42D3-AFA2F48A1677}"/>
              </a:ext>
            </a:extLst>
          </p:cNvPr>
          <p:cNvSpPr>
            <a:spLocks noGrp="1"/>
          </p:cNvSpPr>
          <p:nvPr>
            <p:ph idx="1"/>
          </p:nvPr>
        </p:nvSpPr>
        <p:spPr>
          <a:xfrm>
            <a:off x="536869" y="2204864"/>
            <a:ext cx="8158163" cy="4320902"/>
          </a:xfrm>
        </p:spPr>
        <p:txBody>
          <a:bodyPr/>
          <a:lstStyle/>
          <a:p>
            <a:r>
              <a:rPr lang="de-DE" sz="2000" dirty="0"/>
              <a:t>weder Kinder, noch Erwachsene erfahren heute… </a:t>
            </a:r>
          </a:p>
          <a:p>
            <a:pPr marL="342900" indent="-342900">
              <a:buFont typeface="Arial" panose="020B0604020202020204" pitchFamily="34" charset="0"/>
              <a:buChar char="•"/>
            </a:pPr>
            <a:r>
              <a:rPr lang="de-DE" sz="2000" dirty="0"/>
              <a:t>dass Nutztierschlachtung zum gesellschaftlichen Alltag gehört </a:t>
            </a:r>
          </a:p>
          <a:p>
            <a:pPr marL="342900" indent="-342900">
              <a:buFont typeface="Arial" panose="020B0604020202020204" pitchFamily="34" charset="0"/>
              <a:buChar char="•"/>
            </a:pPr>
            <a:r>
              <a:rPr lang="de-DE" sz="2000" dirty="0"/>
              <a:t>was beim Schlachten passiert</a:t>
            </a:r>
          </a:p>
          <a:p>
            <a:pPr marL="342900" indent="-342900">
              <a:buFont typeface="Arial" panose="020B0604020202020204" pitchFamily="34" charset="0"/>
              <a:buChar char="•"/>
            </a:pPr>
            <a:endParaRPr lang="de-DE" sz="2000" dirty="0"/>
          </a:p>
          <a:p>
            <a:r>
              <a:rPr lang="de-DE" sz="2000" dirty="0"/>
              <a:t>weder Kinder, noch Erwachsene haben heute die Möglichkeit...</a:t>
            </a:r>
          </a:p>
          <a:p>
            <a:pPr marL="342900" indent="-342900">
              <a:buFont typeface="Arial" panose="020B0604020202020204" pitchFamily="34" charset="0"/>
              <a:buChar char="•"/>
            </a:pPr>
            <a:r>
              <a:rPr lang="de-DE" sz="2000" dirty="0"/>
              <a:t>einen nicht-verdrängenden Umgang mit den Realitäten der Nutz-</a:t>
            </a:r>
            <a:r>
              <a:rPr lang="de-DE" sz="2000" dirty="0" err="1"/>
              <a:t>tiertötung</a:t>
            </a:r>
            <a:r>
              <a:rPr lang="de-DE" sz="2000" dirty="0"/>
              <a:t> zu erlernen</a:t>
            </a:r>
          </a:p>
          <a:p>
            <a:pPr marL="342900" indent="-342900">
              <a:buFont typeface="Arial" panose="020B0604020202020204" pitchFamily="34" charset="0"/>
              <a:buChar char="•"/>
            </a:pPr>
            <a:r>
              <a:rPr lang="de-DE" sz="2000" dirty="0"/>
              <a:t>sich mit den ethischen Dilemmata der Tiertötung auseinander zu setzen</a:t>
            </a:r>
          </a:p>
          <a:p>
            <a:pPr marL="342900" indent="-342900">
              <a:buFont typeface="Arial" panose="020B0604020202020204" pitchFamily="34" charset="0"/>
              <a:buChar char="•"/>
            </a:pPr>
            <a:r>
              <a:rPr lang="de-DE" sz="2000" dirty="0"/>
              <a:t>Verantwortung gegenüber Nutztieren und Arbeitskräften in der Fleischproduktion zu übernehmen </a:t>
            </a:r>
          </a:p>
          <a:p>
            <a:endParaRPr lang="de-DE" sz="2000" dirty="0"/>
          </a:p>
        </p:txBody>
      </p:sp>
      <p:sp>
        <p:nvSpPr>
          <p:cNvPr id="4" name="Foliennummernplatzhalter 3">
            <a:extLst>
              <a:ext uri="{FF2B5EF4-FFF2-40B4-BE49-F238E27FC236}">
                <a16:creationId xmlns:a16="http://schemas.microsoft.com/office/drawing/2014/main" id="{97465E33-4B10-70A5-D346-160637508A4D}"/>
              </a:ext>
            </a:extLst>
          </p:cNvPr>
          <p:cNvSpPr>
            <a:spLocks noGrp="1"/>
          </p:cNvSpPr>
          <p:nvPr>
            <p:ph type="sldNum" sz="quarter" idx="11"/>
          </p:nvPr>
        </p:nvSpPr>
        <p:spPr/>
        <p:txBody>
          <a:bodyPr/>
          <a:lstStyle/>
          <a:p>
            <a:r>
              <a:rPr lang="de-DE"/>
              <a:t>Seite  </a:t>
            </a:r>
            <a:fld id="{3733AE7F-6935-469B-B7EA-A7DFC1F0D075}" type="slidenum">
              <a:rPr lang="de-DE" smtClean="0"/>
              <a:pPr/>
              <a:t>26</a:t>
            </a:fld>
            <a:endParaRPr lang="de-DE" dirty="0"/>
          </a:p>
        </p:txBody>
      </p:sp>
    </p:spTree>
    <p:extLst>
      <p:ext uri="{BB962C8B-B14F-4D97-AF65-F5344CB8AC3E}">
        <p14:creationId xmlns:p14="http://schemas.microsoft.com/office/powerpoint/2010/main" val="57447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7467-77AA-7573-9001-47DE687576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A21BB2-1E49-F242-2E3C-6019E3E4A85C}"/>
              </a:ext>
            </a:extLst>
          </p:cNvPr>
          <p:cNvSpPr>
            <a:spLocks noGrp="1"/>
          </p:cNvSpPr>
          <p:nvPr>
            <p:ph type="title"/>
          </p:nvPr>
        </p:nvSpPr>
        <p:spPr>
          <a:xfrm>
            <a:off x="529382" y="2178264"/>
            <a:ext cx="8173033" cy="671499"/>
          </a:xfrm>
        </p:spPr>
        <p:txBody>
          <a:bodyPr/>
          <a:lstStyle/>
          <a:p>
            <a:r>
              <a:rPr lang="de-DE" dirty="0"/>
              <a:t>Ergebnis der Entwicklungen</a:t>
            </a:r>
          </a:p>
        </p:txBody>
      </p:sp>
      <p:sp>
        <p:nvSpPr>
          <p:cNvPr id="3" name="Inhaltsplatzhalter 2">
            <a:extLst>
              <a:ext uri="{FF2B5EF4-FFF2-40B4-BE49-F238E27FC236}">
                <a16:creationId xmlns:a16="http://schemas.microsoft.com/office/drawing/2014/main" id="{01644CA0-B76A-903A-3B00-7AF7C0C32A25}"/>
              </a:ext>
            </a:extLst>
          </p:cNvPr>
          <p:cNvSpPr>
            <a:spLocks noGrp="1"/>
          </p:cNvSpPr>
          <p:nvPr>
            <p:ph idx="1"/>
          </p:nvPr>
        </p:nvSpPr>
        <p:spPr>
          <a:xfrm>
            <a:off x="529382" y="3326505"/>
            <a:ext cx="8158163" cy="2520280"/>
          </a:xfrm>
        </p:spPr>
        <p:txBody>
          <a:bodyPr/>
          <a:lstStyle/>
          <a:p>
            <a:r>
              <a:rPr lang="de-DE" sz="2000" dirty="0"/>
              <a:t>totale gesellschaftliche ‚Amnesie‘ zu einer relevanten Alltagsrealität menschlicher Ernährung und tierlichen Lebens/Tötens </a:t>
            </a:r>
          </a:p>
          <a:p>
            <a:r>
              <a:rPr lang="de-DE" sz="2000" dirty="0"/>
              <a:t> </a:t>
            </a:r>
          </a:p>
          <a:p>
            <a:r>
              <a:rPr lang="de-DE" sz="2000" dirty="0">
                <a:sym typeface="Wingdings" panose="05000000000000000000" pitchFamily="2" charset="2"/>
              </a:rPr>
              <a:t></a:t>
            </a:r>
            <a:r>
              <a:rPr lang="de-DE" sz="2000" dirty="0"/>
              <a:t> Statistisches Bundesamt 2023: Schlachtung von über 750 Millionen Nutztieren im gewerblichen Kontext in Deutschland, d.h. gut 2 Millionen Tötungsakte pro Tag </a:t>
            </a:r>
          </a:p>
          <a:p>
            <a:endParaRPr lang="de-DE" sz="2000" dirty="0"/>
          </a:p>
        </p:txBody>
      </p:sp>
      <p:sp>
        <p:nvSpPr>
          <p:cNvPr id="4" name="Foliennummernplatzhalter 3">
            <a:extLst>
              <a:ext uri="{FF2B5EF4-FFF2-40B4-BE49-F238E27FC236}">
                <a16:creationId xmlns:a16="http://schemas.microsoft.com/office/drawing/2014/main" id="{9674F91F-7773-0BE2-CFC3-051E4F2C696D}"/>
              </a:ext>
            </a:extLst>
          </p:cNvPr>
          <p:cNvSpPr>
            <a:spLocks noGrp="1"/>
          </p:cNvSpPr>
          <p:nvPr>
            <p:ph type="sldNum" sz="quarter" idx="11"/>
          </p:nvPr>
        </p:nvSpPr>
        <p:spPr/>
        <p:txBody>
          <a:bodyPr/>
          <a:lstStyle/>
          <a:p>
            <a:r>
              <a:rPr lang="de-DE"/>
              <a:t>Seite  </a:t>
            </a:r>
            <a:fld id="{3733AE7F-6935-469B-B7EA-A7DFC1F0D075}" type="slidenum">
              <a:rPr lang="de-DE" smtClean="0"/>
              <a:pPr/>
              <a:t>27</a:t>
            </a:fld>
            <a:endParaRPr lang="de-DE" dirty="0"/>
          </a:p>
        </p:txBody>
      </p:sp>
    </p:spTree>
    <p:extLst>
      <p:ext uri="{BB962C8B-B14F-4D97-AF65-F5344CB8AC3E}">
        <p14:creationId xmlns:p14="http://schemas.microsoft.com/office/powerpoint/2010/main" val="30777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FC14A-DE11-4333-A07A-DB76EC823E5E}"/>
              </a:ext>
            </a:extLst>
          </p:cNvPr>
          <p:cNvSpPr>
            <a:spLocks noGrp="1"/>
          </p:cNvSpPr>
          <p:nvPr>
            <p:ph type="title"/>
          </p:nvPr>
        </p:nvSpPr>
        <p:spPr>
          <a:xfrm>
            <a:off x="529380" y="1370101"/>
            <a:ext cx="8173033" cy="1319571"/>
          </a:xfrm>
        </p:spPr>
        <p:txBody>
          <a:bodyPr/>
          <a:lstStyle/>
          <a:p>
            <a:r>
              <a:rPr lang="de-DE" dirty="0"/>
              <a:t>Bildung tut sich schwer mit der Thematisierung des Nutztierschlachtung </a:t>
            </a:r>
          </a:p>
        </p:txBody>
      </p:sp>
      <p:sp>
        <p:nvSpPr>
          <p:cNvPr id="3" name="Inhaltsplatzhalter 2">
            <a:extLst>
              <a:ext uri="{FF2B5EF4-FFF2-40B4-BE49-F238E27FC236}">
                <a16:creationId xmlns:a16="http://schemas.microsoft.com/office/drawing/2014/main" id="{52717D8B-3D5D-4A3E-A6A9-EC072C8C101D}"/>
              </a:ext>
            </a:extLst>
          </p:cNvPr>
          <p:cNvSpPr>
            <a:spLocks noGrp="1"/>
          </p:cNvSpPr>
          <p:nvPr>
            <p:ph idx="1"/>
          </p:nvPr>
        </p:nvSpPr>
        <p:spPr>
          <a:xfrm>
            <a:off x="536814" y="3140968"/>
            <a:ext cx="8158163" cy="4320902"/>
          </a:xfrm>
        </p:spPr>
        <p:txBody>
          <a:bodyPr/>
          <a:lstStyle/>
          <a:p>
            <a:r>
              <a:rPr lang="de-DE" sz="2000" dirty="0"/>
              <a:t>Untersuchung von Lehrmaterialien schulischer Ernährungsbildung (Womelsdorf 2020)</a:t>
            </a:r>
          </a:p>
          <a:p>
            <a:pPr marL="342900" indent="-342900">
              <a:buFont typeface="Arial" panose="020B0604020202020204" pitchFamily="34" charset="0"/>
              <a:buChar char="•"/>
            </a:pPr>
            <a:r>
              <a:rPr lang="de-DE" sz="2000" dirty="0"/>
              <a:t>kritische Thematisierung der gesundheitlichen, ökologischen, ökonomischen und verbraucherpolitischen Dimensionen des Fleischkonsums</a:t>
            </a:r>
          </a:p>
          <a:p>
            <a:pPr marL="342900" indent="-342900">
              <a:buFont typeface="Arial" panose="020B0604020202020204" pitchFamily="34" charset="0"/>
              <a:buChar char="•"/>
            </a:pPr>
            <a:r>
              <a:rPr lang="de-DE" sz="2000" dirty="0"/>
              <a:t>Nicht-Thematisierung von Fragen </a:t>
            </a:r>
          </a:p>
          <a:p>
            <a:pPr marL="885825" lvl="2" indent="-342900"/>
            <a:r>
              <a:rPr lang="de-DE" sz="2000" dirty="0"/>
              <a:t>des Tierwohls  </a:t>
            </a:r>
          </a:p>
          <a:p>
            <a:pPr marL="885825" lvl="2" indent="-342900"/>
            <a:r>
              <a:rPr lang="de-DE" sz="2000" dirty="0"/>
              <a:t>der Nutztiertötung </a:t>
            </a:r>
          </a:p>
        </p:txBody>
      </p:sp>
      <p:sp>
        <p:nvSpPr>
          <p:cNvPr id="4" name="Foliennummernplatzhalter 3">
            <a:extLst>
              <a:ext uri="{FF2B5EF4-FFF2-40B4-BE49-F238E27FC236}">
                <a16:creationId xmlns:a16="http://schemas.microsoft.com/office/drawing/2014/main" id="{5DED0CC5-D300-464C-A221-EF1035660375}"/>
              </a:ext>
            </a:extLst>
          </p:cNvPr>
          <p:cNvSpPr>
            <a:spLocks noGrp="1"/>
          </p:cNvSpPr>
          <p:nvPr>
            <p:ph type="sldNum" sz="quarter" idx="11"/>
          </p:nvPr>
        </p:nvSpPr>
        <p:spPr/>
        <p:txBody>
          <a:bodyPr/>
          <a:lstStyle/>
          <a:p>
            <a:r>
              <a:rPr lang="de-DE"/>
              <a:t>Seite  </a:t>
            </a:r>
            <a:fld id="{3733AE7F-6935-469B-B7EA-A7DFC1F0D075}" type="slidenum">
              <a:rPr lang="de-DE" smtClean="0"/>
              <a:pPr/>
              <a:t>28</a:t>
            </a:fld>
            <a:endParaRPr lang="de-DE" dirty="0"/>
          </a:p>
        </p:txBody>
      </p:sp>
    </p:spTree>
    <p:extLst>
      <p:ext uri="{BB962C8B-B14F-4D97-AF65-F5344CB8AC3E}">
        <p14:creationId xmlns:p14="http://schemas.microsoft.com/office/powerpoint/2010/main" val="262973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2A9B8-2D99-63B7-9627-710C189FB62C}"/>
              </a:ext>
            </a:extLst>
          </p:cNvPr>
          <p:cNvSpPr>
            <a:spLocks noGrp="1"/>
          </p:cNvSpPr>
          <p:nvPr>
            <p:ph type="title"/>
          </p:nvPr>
        </p:nvSpPr>
        <p:spPr>
          <a:xfrm>
            <a:off x="4877203" y="1196752"/>
            <a:ext cx="3762992" cy="1391579"/>
          </a:xfrm>
        </p:spPr>
        <p:txBody>
          <a:bodyPr/>
          <a:lstStyle/>
          <a:p>
            <a:r>
              <a:rPr lang="de-DE" dirty="0"/>
              <a:t>Fernsehserie </a:t>
            </a:r>
            <a:br>
              <a:rPr lang="de-DE" dirty="0"/>
            </a:br>
            <a:r>
              <a:rPr lang="de-DE" dirty="0"/>
              <a:t>„Sarah und die Küchenkinder“ </a:t>
            </a:r>
          </a:p>
        </p:txBody>
      </p:sp>
      <p:pic>
        <p:nvPicPr>
          <p:cNvPr id="8" name="Inhaltsplatzhalter 7">
            <a:extLst>
              <a:ext uri="{FF2B5EF4-FFF2-40B4-BE49-F238E27FC236}">
                <a16:creationId xmlns:a16="http://schemas.microsoft.com/office/drawing/2014/main" id="{6DF30E5A-BC3C-558D-CA22-30CBF9AD95D8}"/>
              </a:ext>
            </a:extLst>
          </p:cNvPr>
          <p:cNvPicPr>
            <a:picLocks noGrp="1" noChangeAspect="1"/>
          </p:cNvPicPr>
          <p:nvPr>
            <p:ph idx="1"/>
          </p:nvPr>
        </p:nvPicPr>
        <p:blipFill>
          <a:blip r:embed="rId2"/>
          <a:stretch>
            <a:fillRect/>
          </a:stretch>
        </p:blipFill>
        <p:spPr>
          <a:xfrm>
            <a:off x="538045" y="1306649"/>
            <a:ext cx="4033955" cy="2737632"/>
          </a:xfrm>
          <a:ln>
            <a:solidFill>
              <a:schemeClr val="tx1">
                <a:lumMod val="85000"/>
                <a:lumOff val="15000"/>
              </a:schemeClr>
            </a:solidFill>
          </a:ln>
        </p:spPr>
      </p:pic>
      <p:sp>
        <p:nvSpPr>
          <p:cNvPr id="4" name="Foliennummernplatzhalter 3">
            <a:extLst>
              <a:ext uri="{FF2B5EF4-FFF2-40B4-BE49-F238E27FC236}">
                <a16:creationId xmlns:a16="http://schemas.microsoft.com/office/drawing/2014/main" id="{D5012AF6-3599-9C6A-34CD-D1C2CE8C495C}"/>
              </a:ext>
            </a:extLst>
          </p:cNvPr>
          <p:cNvSpPr>
            <a:spLocks noGrp="1"/>
          </p:cNvSpPr>
          <p:nvPr>
            <p:ph type="sldNum" sz="quarter" idx="11"/>
          </p:nvPr>
        </p:nvSpPr>
        <p:spPr/>
        <p:txBody>
          <a:bodyPr/>
          <a:lstStyle/>
          <a:p>
            <a:r>
              <a:rPr lang="de-DE"/>
              <a:t>Seite  </a:t>
            </a:r>
            <a:fld id="{3733AE7F-6935-469B-B7EA-A7DFC1F0D075}" type="slidenum">
              <a:rPr lang="de-DE" smtClean="0"/>
              <a:pPr/>
              <a:t>29</a:t>
            </a:fld>
            <a:endParaRPr lang="de-DE" dirty="0"/>
          </a:p>
        </p:txBody>
      </p:sp>
      <p:pic>
        <p:nvPicPr>
          <p:cNvPr id="9" name="Grafik 8">
            <a:extLst>
              <a:ext uri="{FF2B5EF4-FFF2-40B4-BE49-F238E27FC236}">
                <a16:creationId xmlns:a16="http://schemas.microsoft.com/office/drawing/2014/main" id="{24E86CEF-1A12-7C06-9469-DD5814A6243F}"/>
              </a:ext>
            </a:extLst>
          </p:cNvPr>
          <p:cNvPicPr>
            <a:picLocks noChangeAspect="1"/>
          </p:cNvPicPr>
          <p:nvPr/>
        </p:nvPicPr>
        <p:blipFill>
          <a:blip r:embed="rId3"/>
          <a:stretch>
            <a:fillRect/>
          </a:stretch>
        </p:blipFill>
        <p:spPr>
          <a:xfrm>
            <a:off x="538045" y="4283210"/>
            <a:ext cx="4033955" cy="2281211"/>
          </a:xfrm>
          <a:prstGeom prst="rect">
            <a:avLst/>
          </a:prstGeom>
        </p:spPr>
      </p:pic>
      <p:pic>
        <p:nvPicPr>
          <p:cNvPr id="11" name="Grafik 10">
            <a:extLst>
              <a:ext uri="{FF2B5EF4-FFF2-40B4-BE49-F238E27FC236}">
                <a16:creationId xmlns:a16="http://schemas.microsoft.com/office/drawing/2014/main" id="{0C3893A0-7793-523A-91FA-21137EE58597}"/>
              </a:ext>
            </a:extLst>
          </p:cNvPr>
          <p:cNvPicPr>
            <a:picLocks noChangeAspect="1"/>
          </p:cNvPicPr>
          <p:nvPr/>
        </p:nvPicPr>
        <p:blipFill>
          <a:blip r:embed="rId4"/>
          <a:stretch>
            <a:fillRect/>
          </a:stretch>
        </p:blipFill>
        <p:spPr>
          <a:xfrm>
            <a:off x="4896485" y="4283210"/>
            <a:ext cx="3203907" cy="2249776"/>
          </a:xfrm>
          <a:prstGeom prst="rect">
            <a:avLst/>
          </a:prstGeom>
          <a:ln>
            <a:solidFill>
              <a:schemeClr val="tx1"/>
            </a:solidFill>
          </a:ln>
        </p:spPr>
      </p:pic>
      <p:sp>
        <p:nvSpPr>
          <p:cNvPr id="12" name="Ellipse 11">
            <a:extLst>
              <a:ext uri="{FF2B5EF4-FFF2-40B4-BE49-F238E27FC236}">
                <a16:creationId xmlns:a16="http://schemas.microsoft.com/office/drawing/2014/main" id="{2E4E5DFE-63A1-C38E-92CD-C61E4C155B93}"/>
              </a:ext>
            </a:extLst>
          </p:cNvPr>
          <p:cNvSpPr/>
          <p:nvPr/>
        </p:nvSpPr>
        <p:spPr bwMode="auto">
          <a:xfrm>
            <a:off x="251520" y="2420888"/>
            <a:ext cx="4320480" cy="1944216"/>
          </a:xfrm>
          <a:prstGeom prst="ellipse">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395437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0A84A-905F-45B7-AABC-0C02069B72D7}"/>
              </a:ext>
            </a:extLst>
          </p:cNvPr>
          <p:cNvSpPr>
            <a:spLocks noGrp="1"/>
          </p:cNvSpPr>
          <p:nvPr>
            <p:ph type="title"/>
          </p:nvPr>
        </p:nvSpPr>
        <p:spPr>
          <a:xfrm>
            <a:off x="521286" y="1379679"/>
            <a:ext cx="8173033" cy="671499"/>
          </a:xfrm>
        </p:spPr>
        <p:txBody>
          <a:bodyPr/>
          <a:lstStyle/>
          <a:p>
            <a:r>
              <a:rPr lang="de-DE" dirty="0"/>
              <a:t>Beispiel: Fallgeschichte aus Mutter-Kind-Heim </a:t>
            </a:r>
          </a:p>
        </p:txBody>
      </p:sp>
      <p:sp>
        <p:nvSpPr>
          <p:cNvPr id="3" name="Inhaltsplatzhalter 2">
            <a:extLst>
              <a:ext uri="{FF2B5EF4-FFF2-40B4-BE49-F238E27FC236}">
                <a16:creationId xmlns:a16="http://schemas.microsoft.com/office/drawing/2014/main" id="{1BD6470D-E59C-4A16-BD59-C5DBDD1561D1}"/>
              </a:ext>
            </a:extLst>
          </p:cNvPr>
          <p:cNvSpPr>
            <a:spLocks noGrp="1"/>
          </p:cNvSpPr>
          <p:nvPr>
            <p:ph idx="1"/>
          </p:nvPr>
        </p:nvSpPr>
        <p:spPr>
          <a:xfrm>
            <a:off x="566507" y="3447084"/>
            <a:ext cx="8158163" cy="4320902"/>
          </a:xfrm>
        </p:spPr>
        <p:txBody>
          <a:bodyPr/>
          <a:lstStyle/>
          <a:p>
            <a:endParaRPr lang="de-DE" sz="2000" dirty="0"/>
          </a:p>
          <a:p>
            <a:endParaRPr lang="de-DE" sz="2000" dirty="0"/>
          </a:p>
        </p:txBody>
      </p:sp>
      <p:sp>
        <p:nvSpPr>
          <p:cNvPr id="4" name="Foliennummernplatzhalter 3">
            <a:extLst>
              <a:ext uri="{FF2B5EF4-FFF2-40B4-BE49-F238E27FC236}">
                <a16:creationId xmlns:a16="http://schemas.microsoft.com/office/drawing/2014/main" id="{61373B20-FBB4-427D-AB4B-F3F09C321792}"/>
              </a:ext>
            </a:extLst>
          </p:cNvPr>
          <p:cNvSpPr>
            <a:spLocks noGrp="1"/>
          </p:cNvSpPr>
          <p:nvPr>
            <p:ph type="sldNum" sz="quarter" idx="11"/>
          </p:nvPr>
        </p:nvSpPr>
        <p:spPr/>
        <p:txBody>
          <a:bodyPr/>
          <a:lstStyle/>
          <a:p>
            <a:r>
              <a:rPr lang="de-DE"/>
              <a:t>Seite  </a:t>
            </a:r>
            <a:fld id="{3733AE7F-6935-469B-B7EA-A7DFC1F0D075}" type="slidenum">
              <a:rPr lang="de-DE" smtClean="0"/>
              <a:pPr/>
              <a:t>3</a:t>
            </a:fld>
            <a:endParaRPr lang="de-DE" dirty="0"/>
          </a:p>
        </p:txBody>
      </p:sp>
      <p:sp>
        <p:nvSpPr>
          <p:cNvPr id="6" name="Textfeld 5">
            <a:extLst>
              <a:ext uri="{FF2B5EF4-FFF2-40B4-BE49-F238E27FC236}">
                <a16:creationId xmlns:a16="http://schemas.microsoft.com/office/drawing/2014/main" id="{E4D8EC2F-8156-874C-A2EA-36684CEE013D}"/>
              </a:ext>
            </a:extLst>
          </p:cNvPr>
          <p:cNvSpPr txBox="1"/>
          <p:nvPr/>
        </p:nvSpPr>
        <p:spPr>
          <a:xfrm>
            <a:off x="419330" y="2371166"/>
            <a:ext cx="8508694" cy="4278094"/>
          </a:xfrm>
          <a:prstGeom prst="rect">
            <a:avLst/>
          </a:prstGeom>
          <a:noFill/>
          <a:ln>
            <a:noFill/>
          </a:ln>
        </p:spPr>
        <p:txBody>
          <a:bodyPr wrap="square">
            <a:spAutoFit/>
          </a:bodyPr>
          <a:lstStyle/>
          <a:p>
            <a:pPr algn="just"/>
            <a:r>
              <a:rPr lang="de-DE" sz="1600" dirty="0"/>
              <a:t>Jede Mutter muss einmal wöchentlich für die Wohngruppe Mittagessen kochen und dafür einkaufen. Die zubereiteten Speisen enthalten immer Fleisch. Dass es ‚Billig-Fleisch‘ ist, führt im Team regelmäßig zu Kontroversen. Während einige Mitarbeiterinnen fordern, dass für Fleisch mehr Geld ausgegeben werden muss, halten andere dagegen, dass die Frauen sich wahrscheinlich in der Zukunft auch kein teures Fleisch werden leisten können. Deshalb sollen sie so einkaufen, wie es ihnen auch später nur möglich ist. Beim wöchentlichen Groß-einkauf der Einrichtung für die anderen Mahlzeiten werden auch viele Fleischprodukte </a:t>
            </a:r>
            <a:r>
              <a:rPr lang="de-DE" sz="1600" dirty="0" err="1"/>
              <a:t>be</a:t>
            </a:r>
            <a:r>
              <a:rPr lang="de-DE" sz="1600" dirty="0"/>
              <a:t>-sorgt, die oft nachgekauft werden müssen, weil sie am schnellsten verbraucht sind. Als die Praktikantin den hohen Fleischkonsum in der Einrichtung im Team anspricht, wird </a:t>
            </a:r>
            <a:r>
              <a:rPr lang="de-DE" sz="1600" dirty="0" err="1"/>
              <a:t>geantwor-tet</a:t>
            </a:r>
            <a:r>
              <a:rPr lang="de-DE" sz="1600" dirty="0"/>
              <a:t>, dass dies „nun mal so sei, man könne es nicht ändern“. Die vegetarische Ernährung der Praktikantin führt bei den gemeinsamen Mahlzeiten oft zu Gesprächen mit den Bewohnerin-</a:t>
            </a:r>
            <a:r>
              <a:rPr lang="de-DE" sz="1600" dirty="0" err="1"/>
              <a:t>nen</a:t>
            </a:r>
            <a:r>
              <a:rPr lang="de-DE" sz="1600" dirty="0"/>
              <a:t>. Die Frauen stimmen dem moralischen Argument der Praktikantin für den </a:t>
            </a:r>
            <a:r>
              <a:rPr lang="de-DE" sz="1600" dirty="0" err="1"/>
              <a:t>Fleischver-zicht</a:t>
            </a:r>
            <a:r>
              <a:rPr lang="de-DE" sz="1600" dirty="0"/>
              <a:t> zu, meinen aber, dass sie nicht auf Fleisch verzichten können. Die Praktikantin schlägt im Team vor, mit den Bewohnerinnen das Ernährungsthema zu bearbeiten. Dies wird jedoch abgelehnt, weil die Frauen andere wichtigere Probleme hätten, mit denen sie sich </a:t>
            </a:r>
            <a:r>
              <a:rPr lang="de-DE" sz="1600" dirty="0" err="1"/>
              <a:t>auseinan-dersetzen</a:t>
            </a:r>
            <a:r>
              <a:rPr lang="de-DE" sz="1600" dirty="0"/>
              <a:t> müssten. Fragen der Ernährung wären das ‚Sahnehäubchen‘, das man dann in Angriff nehmen kann, wenn alle anderen Probleme gelöst sind.</a:t>
            </a:r>
          </a:p>
        </p:txBody>
      </p:sp>
    </p:spTree>
    <p:extLst>
      <p:ext uri="{BB962C8B-B14F-4D97-AF65-F5344CB8AC3E}">
        <p14:creationId xmlns:p14="http://schemas.microsoft.com/office/powerpoint/2010/main" val="1930906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635896" y="2070173"/>
            <a:ext cx="5112568" cy="1343861"/>
          </a:xfrm>
        </p:spPr>
        <p:txBody>
          <a:bodyPr/>
          <a:lstStyle/>
          <a:p>
            <a:r>
              <a:rPr lang="de-DE" altLang="de-DE" sz="3200" b="0" dirty="0"/>
              <a:t>Fernsehserie „Sarah und die  Küchenkinder“: Untersuchung der kritischen Folge </a:t>
            </a:r>
            <a:endParaRPr lang="de-DE" altLang="de-DE" dirty="0"/>
          </a:p>
        </p:txBody>
      </p:sp>
      <p:pic>
        <p:nvPicPr>
          <p:cNvPr id="4" name="Grafik 3"/>
          <p:cNvPicPr>
            <a:picLocks noChangeAspect="1"/>
          </p:cNvPicPr>
          <p:nvPr/>
        </p:nvPicPr>
        <p:blipFill>
          <a:blip r:embed="rId2"/>
          <a:stretch>
            <a:fillRect/>
          </a:stretch>
        </p:blipFill>
        <p:spPr>
          <a:xfrm>
            <a:off x="323528" y="1982130"/>
            <a:ext cx="3096344" cy="4615221"/>
          </a:xfrm>
          <a:prstGeom prst="rect">
            <a:avLst/>
          </a:prstGeom>
        </p:spPr>
      </p:pic>
      <p:sp>
        <p:nvSpPr>
          <p:cNvPr id="3" name="Textfeld 2">
            <a:extLst>
              <a:ext uri="{FF2B5EF4-FFF2-40B4-BE49-F238E27FC236}">
                <a16:creationId xmlns:a16="http://schemas.microsoft.com/office/drawing/2014/main" id="{32ACAB49-DF40-2440-1913-B4E0C607B2A3}"/>
              </a:ext>
            </a:extLst>
          </p:cNvPr>
          <p:cNvSpPr txBox="1"/>
          <p:nvPr/>
        </p:nvSpPr>
        <p:spPr>
          <a:xfrm>
            <a:off x="3635896" y="3645024"/>
            <a:ext cx="5328592" cy="1446550"/>
          </a:xfrm>
          <a:prstGeom prst="rect">
            <a:avLst/>
          </a:prstGeom>
          <a:noFill/>
          <a:ln>
            <a:noFill/>
          </a:ln>
        </p:spPr>
        <p:txBody>
          <a:bodyPr wrap="square">
            <a:spAutoFit/>
          </a:bodyPr>
          <a:lstStyle/>
          <a:p>
            <a:pPr>
              <a:spcAft>
                <a:spcPts val="600"/>
              </a:spcAft>
            </a:pPr>
            <a:r>
              <a:rPr lang="de-DE" sz="2000" dirty="0"/>
              <a:t>Was halten Sie von dem, was stattfand und dargestellt wird?</a:t>
            </a:r>
          </a:p>
          <a:p>
            <a:pPr>
              <a:spcAft>
                <a:spcPts val="600"/>
              </a:spcAft>
            </a:pPr>
            <a:r>
              <a:rPr lang="de-DE" sz="2000" dirty="0"/>
              <a:t>Warum?</a:t>
            </a:r>
          </a:p>
          <a:p>
            <a:endParaRPr lang="de-DE" dirty="0"/>
          </a:p>
        </p:txBody>
      </p:sp>
    </p:spTree>
    <p:extLst>
      <p:ext uri="{BB962C8B-B14F-4D97-AF65-F5344CB8AC3E}">
        <p14:creationId xmlns:p14="http://schemas.microsoft.com/office/powerpoint/2010/main" val="405082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21E9E-CCE8-4511-AA53-E8DBA14101BB}"/>
              </a:ext>
            </a:extLst>
          </p:cNvPr>
          <p:cNvSpPr>
            <a:spLocks noGrp="1"/>
          </p:cNvSpPr>
          <p:nvPr>
            <p:ph type="title"/>
          </p:nvPr>
        </p:nvSpPr>
        <p:spPr>
          <a:xfrm>
            <a:off x="529382" y="1997107"/>
            <a:ext cx="8173033" cy="959531"/>
          </a:xfrm>
        </p:spPr>
        <p:txBody>
          <a:bodyPr/>
          <a:lstStyle/>
          <a:p>
            <a:r>
              <a:rPr lang="de-DE" dirty="0"/>
              <a:t>zwei Ebenen der fachlichen Relevanz des Tierkonsums für Soziale Arbeit </a:t>
            </a:r>
          </a:p>
        </p:txBody>
      </p:sp>
      <p:sp>
        <p:nvSpPr>
          <p:cNvPr id="3" name="Inhaltsplatzhalter 2">
            <a:extLst>
              <a:ext uri="{FF2B5EF4-FFF2-40B4-BE49-F238E27FC236}">
                <a16:creationId xmlns:a16="http://schemas.microsoft.com/office/drawing/2014/main" id="{5834C901-04CE-44B3-BA70-551EAB827F1E}"/>
              </a:ext>
            </a:extLst>
          </p:cNvPr>
          <p:cNvSpPr>
            <a:spLocks noGrp="1"/>
          </p:cNvSpPr>
          <p:nvPr>
            <p:ph idx="1"/>
          </p:nvPr>
        </p:nvSpPr>
        <p:spPr>
          <a:xfrm>
            <a:off x="529525" y="3356992"/>
            <a:ext cx="8085093" cy="4320902"/>
          </a:xfrm>
        </p:spPr>
        <p:txBody>
          <a:bodyPr/>
          <a:lstStyle/>
          <a:p>
            <a:pPr marL="342900" indent="-342900">
              <a:buFont typeface="+mj-lt"/>
              <a:buAutoNum type="arabicPeriod"/>
            </a:pPr>
            <a:r>
              <a:rPr lang="de-DE" sz="2000" dirty="0"/>
              <a:t>Verpflegungskonzept: </a:t>
            </a:r>
            <a:br>
              <a:rPr lang="de-DE" sz="2000" dirty="0"/>
            </a:br>
            <a:r>
              <a:rPr lang="de-DE" sz="2000" dirty="0"/>
              <a:t>An welchen Werten richten wir die Verpflegung in unserer </a:t>
            </a:r>
            <a:r>
              <a:rPr lang="de-DE" sz="2000" dirty="0" err="1"/>
              <a:t>Einrich-tung</a:t>
            </a:r>
            <a:r>
              <a:rPr lang="de-DE" sz="2000" dirty="0"/>
              <a:t> aus?</a:t>
            </a:r>
          </a:p>
          <a:p>
            <a:pPr marL="342900" indent="-342900">
              <a:buFont typeface="+mj-lt"/>
              <a:buAutoNum type="arabicPeriod"/>
            </a:pPr>
            <a:r>
              <a:rPr lang="de-DE" sz="2000" dirty="0"/>
              <a:t>Bildungskonzept: </a:t>
            </a:r>
            <a:br>
              <a:rPr lang="de-DE" sz="2000" dirty="0"/>
            </a:br>
            <a:r>
              <a:rPr lang="de-DE" sz="2000" dirty="0"/>
              <a:t>Welche Bildungsanliegen haben wir in Bezug auf die menschliche Ernährung und wie wollen wir sie umsetzen? </a:t>
            </a:r>
          </a:p>
        </p:txBody>
      </p:sp>
      <p:sp>
        <p:nvSpPr>
          <p:cNvPr id="4" name="Foliennummernplatzhalter 3">
            <a:extLst>
              <a:ext uri="{FF2B5EF4-FFF2-40B4-BE49-F238E27FC236}">
                <a16:creationId xmlns:a16="http://schemas.microsoft.com/office/drawing/2014/main" id="{33E0A7C4-F246-4686-B42E-A86D07023C23}"/>
              </a:ext>
            </a:extLst>
          </p:cNvPr>
          <p:cNvSpPr>
            <a:spLocks noGrp="1"/>
          </p:cNvSpPr>
          <p:nvPr>
            <p:ph type="sldNum" sz="quarter" idx="11"/>
          </p:nvPr>
        </p:nvSpPr>
        <p:spPr/>
        <p:txBody>
          <a:bodyPr/>
          <a:lstStyle/>
          <a:p>
            <a:r>
              <a:rPr lang="de-DE"/>
              <a:t>Seite  </a:t>
            </a:r>
            <a:fld id="{3733AE7F-6935-469B-B7EA-A7DFC1F0D075}" type="slidenum">
              <a:rPr lang="de-DE" smtClean="0"/>
              <a:pPr/>
              <a:t>4</a:t>
            </a:fld>
            <a:endParaRPr lang="de-DE" dirty="0"/>
          </a:p>
        </p:txBody>
      </p:sp>
      <p:sp>
        <p:nvSpPr>
          <p:cNvPr id="5" name="Rechteck: abgerundete Ecken 4">
            <a:extLst>
              <a:ext uri="{FF2B5EF4-FFF2-40B4-BE49-F238E27FC236}">
                <a16:creationId xmlns:a16="http://schemas.microsoft.com/office/drawing/2014/main" id="{11559319-5B37-7465-9CDC-C12CBA6FB6C5}"/>
              </a:ext>
            </a:extLst>
          </p:cNvPr>
          <p:cNvSpPr/>
          <p:nvPr/>
        </p:nvSpPr>
        <p:spPr bwMode="auto">
          <a:xfrm>
            <a:off x="755576" y="3140968"/>
            <a:ext cx="7704856" cy="1224136"/>
          </a:xfrm>
          <a:prstGeom prst="roundRect">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323564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EE832-472B-4295-B369-0EEB636A5650}"/>
              </a:ext>
            </a:extLst>
          </p:cNvPr>
          <p:cNvSpPr>
            <a:spLocks noGrp="1"/>
          </p:cNvSpPr>
          <p:nvPr>
            <p:ph type="title"/>
          </p:nvPr>
        </p:nvSpPr>
        <p:spPr>
          <a:xfrm>
            <a:off x="529382" y="1414917"/>
            <a:ext cx="8351186" cy="1741960"/>
          </a:xfrm>
        </p:spPr>
        <p:txBody>
          <a:bodyPr/>
          <a:lstStyle/>
          <a:p>
            <a:r>
              <a:rPr lang="de-DE" dirty="0"/>
              <a:t>Ignoranz Sozialer Arbeit gegenüber ethischen und ökologischen Fragen des ‚Tierkonsums‘  im Verpflegungskonzept  </a:t>
            </a:r>
          </a:p>
        </p:txBody>
      </p:sp>
      <p:sp>
        <p:nvSpPr>
          <p:cNvPr id="3" name="Inhaltsplatzhalter 2">
            <a:extLst>
              <a:ext uri="{FF2B5EF4-FFF2-40B4-BE49-F238E27FC236}">
                <a16:creationId xmlns:a16="http://schemas.microsoft.com/office/drawing/2014/main" id="{871D15E9-4686-403B-95C1-8C629F86C062}"/>
              </a:ext>
            </a:extLst>
          </p:cNvPr>
          <p:cNvSpPr>
            <a:spLocks noGrp="1"/>
          </p:cNvSpPr>
          <p:nvPr>
            <p:ph idx="1"/>
          </p:nvPr>
        </p:nvSpPr>
        <p:spPr>
          <a:xfrm>
            <a:off x="529382" y="3552499"/>
            <a:ext cx="8158163" cy="2711155"/>
          </a:xfrm>
        </p:spPr>
        <p:txBody>
          <a:bodyPr/>
          <a:lstStyle/>
          <a:p>
            <a:pPr marL="342900" indent="-342900">
              <a:buFont typeface="Arial" panose="020B0604020202020204" pitchFamily="34" charset="0"/>
              <a:buChar char="•"/>
            </a:pPr>
            <a:r>
              <a:rPr lang="de-DE" sz="2000" dirty="0"/>
              <a:t>Auseinandersetzung bleibt auf </a:t>
            </a:r>
            <a:r>
              <a:rPr lang="de-DE" sz="2000" i="1" dirty="0"/>
              <a:t>persönlicher</a:t>
            </a:r>
            <a:r>
              <a:rPr lang="de-DE" sz="2000" dirty="0"/>
              <a:t> Ebene der Fachkräfte </a:t>
            </a:r>
          </a:p>
          <a:p>
            <a:pPr marL="885825" lvl="2" indent="-342900"/>
            <a:r>
              <a:rPr lang="de-DE" sz="2000" dirty="0"/>
              <a:t>kein Mitessen bei gemeinsamen Mahlzeiten </a:t>
            </a:r>
          </a:p>
          <a:p>
            <a:pPr marL="885825" lvl="2" indent="-342900"/>
            <a:r>
              <a:rPr lang="de-DE" sz="2000" dirty="0"/>
              <a:t>Mitbringen eigenen Essens  </a:t>
            </a:r>
          </a:p>
          <a:p>
            <a:pPr marL="342900" indent="-342900">
              <a:buFont typeface="Arial" panose="020B0604020202020204" pitchFamily="34" charset="0"/>
              <a:buChar char="•"/>
            </a:pPr>
            <a:r>
              <a:rPr lang="de-DE" sz="2000" dirty="0"/>
              <a:t>Rechtfertigungen des ‚Tierkonsums‘ in Organisationen</a:t>
            </a:r>
          </a:p>
          <a:p>
            <a:pPr marL="885825" lvl="2" indent="-342900"/>
            <a:r>
              <a:rPr lang="de-DE" sz="2000" dirty="0"/>
              <a:t>niedriger Preis</a:t>
            </a:r>
          </a:p>
          <a:p>
            <a:pPr marL="885825" lvl="2" indent="-342900"/>
            <a:r>
              <a:rPr lang="de-DE" sz="2000" dirty="0"/>
              <a:t>Geschmack und Überforderung der Zielgruppen</a:t>
            </a:r>
          </a:p>
          <a:p>
            <a:r>
              <a:rPr lang="de-DE" sz="2000" dirty="0"/>
              <a:t>  </a:t>
            </a:r>
          </a:p>
          <a:p>
            <a:endParaRPr lang="de-DE" sz="2000" dirty="0"/>
          </a:p>
        </p:txBody>
      </p:sp>
      <p:sp>
        <p:nvSpPr>
          <p:cNvPr id="4" name="Foliennummernplatzhalter 3">
            <a:extLst>
              <a:ext uri="{FF2B5EF4-FFF2-40B4-BE49-F238E27FC236}">
                <a16:creationId xmlns:a16="http://schemas.microsoft.com/office/drawing/2014/main" id="{80C85118-3625-4D8E-AFEA-A7B9F930C5C9}"/>
              </a:ext>
            </a:extLst>
          </p:cNvPr>
          <p:cNvSpPr>
            <a:spLocks noGrp="1"/>
          </p:cNvSpPr>
          <p:nvPr>
            <p:ph type="sldNum" sz="quarter" idx="11"/>
          </p:nvPr>
        </p:nvSpPr>
        <p:spPr/>
        <p:txBody>
          <a:bodyPr/>
          <a:lstStyle/>
          <a:p>
            <a:r>
              <a:rPr lang="de-DE"/>
              <a:t>Seite  </a:t>
            </a:r>
            <a:fld id="{3733AE7F-6935-469B-B7EA-A7DFC1F0D075}" type="slidenum">
              <a:rPr lang="de-DE" smtClean="0"/>
              <a:pPr/>
              <a:t>5</a:t>
            </a:fld>
            <a:endParaRPr lang="de-DE" dirty="0"/>
          </a:p>
        </p:txBody>
      </p:sp>
    </p:spTree>
    <p:extLst>
      <p:ext uri="{BB962C8B-B14F-4D97-AF65-F5344CB8AC3E}">
        <p14:creationId xmlns:p14="http://schemas.microsoft.com/office/powerpoint/2010/main" val="8600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A0635-51C9-425C-A781-DECD2A31C424}"/>
              </a:ext>
            </a:extLst>
          </p:cNvPr>
          <p:cNvSpPr>
            <a:spLocks noGrp="1"/>
          </p:cNvSpPr>
          <p:nvPr>
            <p:ph type="title"/>
          </p:nvPr>
        </p:nvSpPr>
        <p:spPr>
          <a:xfrm>
            <a:off x="568516" y="903604"/>
            <a:ext cx="8173033" cy="2232248"/>
          </a:xfrm>
        </p:spPr>
        <p:txBody>
          <a:bodyPr/>
          <a:lstStyle/>
          <a:p>
            <a:r>
              <a:rPr lang="de-DE" dirty="0"/>
              <a:t>Ausnahme: vegane Kitas als Versuch der tierfreien Verpflegung in pädagogischen Einrichtungen    </a:t>
            </a:r>
          </a:p>
        </p:txBody>
      </p:sp>
      <p:sp>
        <p:nvSpPr>
          <p:cNvPr id="4" name="Foliennummernplatzhalter 3">
            <a:extLst>
              <a:ext uri="{FF2B5EF4-FFF2-40B4-BE49-F238E27FC236}">
                <a16:creationId xmlns:a16="http://schemas.microsoft.com/office/drawing/2014/main" id="{F3F8E2EA-A00A-4DA9-BBDD-9D43EE4250F7}"/>
              </a:ext>
            </a:extLst>
          </p:cNvPr>
          <p:cNvSpPr>
            <a:spLocks noGrp="1"/>
          </p:cNvSpPr>
          <p:nvPr>
            <p:ph type="sldNum" sz="quarter" idx="11"/>
          </p:nvPr>
        </p:nvSpPr>
        <p:spPr/>
        <p:txBody>
          <a:bodyPr/>
          <a:lstStyle/>
          <a:p>
            <a:r>
              <a:rPr lang="de-DE"/>
              <a:t>Seite  </a:t>
            </a:r>
            <a:fld id="{3733AE7F-6935-469B-B7EA-A7DFC1F0D075}" type="slidenum">
              <a:rPr lang="de-DE" smtClean="0"/>
              <a:pPr/>
              <a:t>6</a:t>
            </a:fld>
            <a:endParaRPr lang="de-DE" dirty="0"/>
          </a:p>
        </p:txBody>
      </p:sp>
      <p:sp>
        <p:nvSpPr>
          <p:cNvPr id="5" name="Inhaltsplatzhalter 4">
            <a:extLst>
              <a:ext uri="{FF2B5EF4-FFF2-40B4-BE49-F238E27FC236}">
                <a16:creationId xmlns:a16="http://schemas.microsoft.com/office/drawing/2014/main" id="{12AD2BD1-CD73-BBEF-3542-43127ADAD558}"/>
              </a:ext>
            </a:extLst>
          </p:cNvPr>
          <p:cNvSpPr>
            <a:spLocks noGrp="1"/>
          </p:cNvSpPr>
          <p:nvPr>
            <p:ph idx="1"/>
          </p:nvPr>
        </p:nvSpPr>
        <p:spPr>
          <a:xfrm>
            <a:off x="568516" y="3501008"/>
            <a:ext cx="8158163" cy="3661923"/>
          </a:xfrm>
        </p:spPr>
        <p:txBody>
          <a:bodyPr/>
          <a:lstStyle/>
          <a:p>
            <a:pPr marL="285750" indent="-285750">
              <a:buFont typeface="Arial" panose="020B0604020202020204" pitchFamily="34" charset="0"/>
              <a:buChar char="•"/>
            </a:pPr>
            <a:r>
              <a:rPr lang="de-DE" dirty="0"/>
              <a:t>aktuell fünf Kitas im Bundesgebiet</a:t>
            </a:r>
          </a:p>
          <a:p>
            <a:pPr marL="285750" indent="-285750">
              <a:buFont typeface="Arial" panose="020B0604020202020204" pitchFamily="34" charset="0"/>
              <a:buChar char="•"/>
            </a:pPr>
            <a:r>
              <a:rPr lang="de-DE" dirty="0"/>
              <a:t>Träger überwiegend Elterninitiativen</a:t>
            </a:r>
          </a:p>
          <a:p>
            <a:pPr marL="285750" indent="-285750">
              <a:buFont typeface="Arial" panose="020B0604020202020204" pitchFamily="34" charset="0"/>
              <a:buChar char="•"/>
            </a:pPr>
            <a:r>
              <a:rPr lang="de-DE" dirty="0"/>
              <a:t>viel öffentliche Kritik um die Gründungen veganer Kitas</a:t>
            </a:r>
          </a:p>
          <a:p>
            <a:pPr marL="552450" lvl="1" indent="-285750"/>
            <a:r>
              <a:rPr lang="de-DE" dirty="0"/>
              <a:t>im Zentrum: Zweifel an der ausreichenden Nährstoffversorgung von Kindern</a:t>
            </a:r>
          </a:p>
          <a:p>
            <a:pPr marL="552450" lvl="1" indent="-285750"/>
            <a:r>
              <a:rPr lang="de-DE" dirty="0"/>
              <a:t>ernährungswissenschaftliche Begründung </a:t>
            </a:r>
          </a:p>
          <a:p>
            <a:pPr marL="552450" lvl="1" indent="-285750"/>
            <a:r>
              <a:rPr lang="de-DE" dirty="0"/>
              <a:t>mittlerweile Lockerung der Kritik der Deutschen Gesellschaft für Ernährung (DGE) an veganer Kinderernährung </a:t>
            </a:r>
          </a:p>
          <a:p>
            <a:r>
              <a:rPr lang="de-DE" dirty="0"/>
              <a:t> </a:t>
            </a:r>
          </a:p>
          <a:p>
            <a:endParaRPr lang="de-DE" dirty="0"/>
          </a:p>
        </p:txBody>
      </p:sp>
    </p:spTree>
    <p:extLst>
      <p:ext uri="{BB962C8B-B14F-4D97-AF65-F5344CB8AC3E}">
        <p14:creationId xmlns:p14="http://schemas.microsoft.com/office/powerpoint/2010/main" val="1250506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989EB-E27C-BCE2-C8FA-B6F9B86E49C7}"/>
              </a:ext>
            </a:extLst>
          </p:cNvPr>
          <p:cNvSpPr>
            <a:spLocks noGrp="1"/>
          </p:cNvSpPr>
          <p:nvPr>
            <p:ph type="title"/>
          </p:nvPr>
        </p:nvSpPr>
        <p:spPr>
          <a:xfrm>
            <a:off x="529381" y="1556792"/>
            <a:ext cx="8065433" cy="671499"/>
          </a:xfrm>
        </p:spPr>
        <p:txBody>
          <a:bodyPr/>
          <a:lstStyle/>
          <a:p>
            <a:r>
              <a:rPr lang="de-DE" sz="2800" dirty="0"/>
              <a:t>Pressebericht über vegane Kita in München: https://www.sueddeutsche.de/muenchen/</a:t>
            </a:r>
            <a:br>
              <a:rPr lang="de-DE" sz="2800" dirty="0"/>
            </a:br>
            <a:r>
              <a:rPr lang="de-DE" sz="2800" dirty="0"/>
              <a:t>vegane-kita-muenchen-kritik-1.4106693</a:t>
            </a:r>
          </a:p>
        </p:txBody>
      </p:sp>
      <p:pic>
        <p:nvPicPr>
          <p:cNvPr id="8" name="Inhaltsplatzhalter 7">
            <a:extLst>
              <a:ext uri="{FF2B5EF4-FFF2-40B4-BE49-F238E27FC236}">
                <a16:creationId xmlns:a16="http://schemas.microsoft.com/office/drawing/2014/main" id="{F5B1499A-FFEE-CDB8-DC02-9CEDF8AAA10C}"/>
              </a:ext>
            </a:extLst>
          </p:cNvPr>
          <p:cNvPicPr>
            <a:picLocks noGrp="1" noChangeAspect="1"/>
          </p:cNvPicPr>
          <p:nvPr>
            <p:ph idx="1"/>
          </p:nvPr>
        </p:nvPicPr>
        <p:blipFill>
          <a:blip r:embed="rId2"/>
          <a:stretch>
            <a:fillRect/>
          </a:stretch>
        </p:blipFill>
        <p:spPr>
          <a:xfrm>
            <a:off x="529381" y="2636912"/>
            <a:ext cx="5534983" cy="3838127"/>
          </a:xfrm>
          <a:ln>
            <a:solidFill>
              <a:schemeClr val="tx1"/>
            </a:solidFill>
          </a:ln>
        </p:spPr>
      </p:pic>
      <p:sp>
        <p:nvSpPr>
          <p:cNvPr id="4" name="Foliennummernplatzhalter 3">
            <a:extLst>
              <a:ext uri="{FF2B5EF4-FFF2-40B4-BE49-F238E27FC236}">
                <a16:creationId xmlns:a16="http://schemas.microsoft.com/office/drawing/2014/main" id="{D80CE63D-A3E2-986F-2A53-849521B8D819}"/>
              </a:ext>
            </a:extLst>
          </p:cNvPr>
          <p:cNvSpPr>
            <a:spLocks noGrp="1"/>
          </p:cNvSpPr>
          <p:nvPr>
            <p:ph type="sldNum" sz="quarter" idx="11"/>
          </p:nvPr>
        </p:nvSpPr>
        <p:spPr/>
        <p:txBody>
          <a:bodyPr/>
          <a:lstStyle/>
          <a:p>
            <a:r>
              <a:rPr lang="de-DE"/>
              <a:t>Seite  </a:t>
            </a:r>
            <a:fld id="{3733AE7F-6935-469B-B7EA-A7DFC1F0D075}" type="slidenum">
              <a:rPr lang="de-DE" smtClean="0"/>
              <a:pPr/>
              <a:t>7</a:t>
            </a:fld>
            <a:endParaRPr lang="de-DE" dirty="0"/>
          </a:p>
        </p:txBody>
      </p:sp>
    </p:spTree>
    <p:extLst>
      <p:ext uri="{BB962C8B-B14F-4D97-AF65-F5344CB8AC3E}">
        <p14:creationId xmlns:p14="http://schemas.microsoft.com/office/powerpoint/2010/main" val="359857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89F9F-D507-5E43-8F32-48DA4587BB8A}"/>
              </a:ext>
            </a:extLst>
          </p:cNvPr>
          <p:cNvSpPr>
            <a:spLocks noGrp="1"/>
          </p:cNvSpPr>
          <p:nvPr>
            <p:ph type="title"/>
          </p:nvPr>
        </p:nvSpPr>
        <p:spPr>
          <a:xfrm>
            <a:off x="529382" y="1556792"/>
            <a:ext cx="8173033" cy="1435297"/>
          </a:xfrm>
        </p:spPr>
        <p:txBody>
          <a:bodyPr/>
          <a:lstStyle/>
          <a:p>
            <a:r>
              <a:rPr lang="de-DE" dirty="0"/>
              <a:t>2018 Gründung des veganen Kinderladens ‚</a:t>
            </a:r>
            <a:r>
              <a:rPr lang="de-DE" dirty="0" err="1"/>
              <a:t>Mokita</a:t>
            </a:r>
            <a:r>
              <a:rPr lang="de-DE" dirty="0"/>
              <a:t>‘ vom Verein ‚</a:t>
            </a:r>
            <a:r>
              <a:rPr lang="de-DE" dirty="0" err="1"/>
              <a:t>Veggie</a:t>
            </a:r>
            <a:r>
              <a:rPr lang="de-DE" dirty="0"/>
              <a:t>-Kids </a:t>
            </a:r>
            <a:r>
              <a:rPr lang="de-DE" dirty="0" err="1"/>
              <a:t>e.V</a:t>
            </a:r>
            <a:r>
              <a:rPr lang="de-DE" dirty="0"/>
              <a:t> in Frankfurt am Main</a:t>
            </a:r>
          </a:p>
        </p:txBody>
      </p:sp>
      <p:pic>
        <p:nvPicPr>
          <p:cNvPr id="8" name="Inhaltsplatzhalter 7">
            <a:extLst>
              <a:ext uri="{FF2B5EF4-FFF2-40B4-BE49-F238E27FC236}">
                <a16:creationId xmlns:a16="http://schemas.microsoft.com/office/drawing/2014/main" id="{6C11F54A-1B2C-CB72-217B-4582610BDC25}"/>
              </a:ext>
            </a:extLst>
          </p:cNvPr>
          <p:cNvPicPr>
            <a:picLocks noGrp="1" noChangeAspect="1"/>
          </p:cNvPicPr>
          <p:nvPr>
            <p:ph idx="1"/>
          </p:nvPr>
        </p:nvPicPr>
        <p:blipFill>
          <a:blip r:embed="rId2"/>
          <a:stretch>
            <a:fillRect/>
          </a:stretch>
        </p:blipFill>
        <p:spPr>
          <a:xfrm>
            <a:off x="529382" y="3367816"/>
            <a:ext cx="8158163" cy="2915733"/>
          </a:xfrm>
        </p:spPr>
      </p:pic>
      <p:sp>
        <p:nvSpPr>
          <p:cNvPr id="4" name="Foliennummernplatzhalter 3">
            <a:extLst>
              <a:ext uri="{FF2B5EF4-FFF2-40B4-BE49-F238E27FC236}">
                <a16:creationId xmlns:a16="http://schemas.microsoft.com/office/drawing/2014/main" id="{92499D44-4ECC-50AF-758F-6A175568C573}"/>
              </a:ext>
            </a:extLst>
          </p:cNvPr>
          <p:cNvSpPr>
            <a:spLocks noGrp="1"/>
          </p:cNvSpPr>
          <p:nvPr>
            <p:ph type="sldNum" sz="quarter" idx="11"/>
          </p:nvPr>
        </p:nvSpPr>
        <p:spPr/>
        <p:txBody>
          <a:bodyPr/>
          <a:lstStyle/>
          <a:p>
            <a:r>
              <a:rPr lang="de-DE"/>
              <a:t>Seite  </a:t>
            </a:r>
            <a:fld id="{3733AE7F-6935-469B-B7EA-A7DFC1F0D075}" type="slidenum">
              <a:rPr lang="de-DE" smtClean="0"/>
              <a:pPr/>
              <a:t>8</a:t>
            </a:fld>
            <a:endParaRPr lang="de-DE" dirty="0"/>
          </a:p>
        </p:txBody>
      </p:sp>
    </p:spTree>
    <p:extLst>
      <p:ext uri="{BB962C8B-B14F-4D97-AF65-F5344CB8AC3E}">
        <p14:creationId xmlns:p14="http://schemas.microsoft.com/office/powerpoint/2010/main" val="426926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1F02C-1DD4-579F-4B3F-12910C4D80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B9E6AD-F5BB-03A6-B5F3-C5DD7AA658E8}"/>
              </a:ext>
            </a:extLst>
          </p:cNvPr>
          <p:cNvSpPr>
            <a:spLocks noGrp="1"/>
          </p:cNvSpPr>
          <p:nvPr>
            <p:ph type="title"/>
          </p:nvPr>
        </p:nvSpPr>
        <p:spPr>
          <a:xfrm>
            <a:off x="569242" y="692696"/>
            <a:ext cx="8173033" cy="1423273"/>
          </a:xfrm>
        </p:spPr>
        <p:txBody>
          <a:bodyPr/>
          <a:lstStyle/>
          <a:p>
            <a:r>
              <a:rPr lang="de-DE" sz="2800" dirty="0"/>
              <a:t>Jonas Fischer: Vegane Kitas. Einblicke in besondere sozialpädagogische Einrichtungen (</a:t>
            </a:r>
            <a:r>
              <a:rPr lang="de-DE" sz="2800" dirty="0" err="1"/>
              <a:t>i.E.</a:t>
            </a:r>
            <a:r>
              <a:rPr lang="de-DE" sz="2800" dirty="0"/>
              <a:t>) </a:t>
            </a:r>
          </a:p>
        </p:txBody>
      </p:sp>
      <p:sp>
        <p:nvSpPr>
          <p:cNvPr id="3" name="Inhaltsplatzhalter 2">
            <a:extLst>
              <a:ext uri="{FF2B5EF4-FFF2-40B4-BE49-F238E27FC236}">
                <a16:creationId xmlns:a16="http://schemas.microsoft.com/office/drawing/2014/main" id="{64449A8A-2CE1-407D-4B2F-14599501D6D2}"/>
              </a:ext>
            </a:extLst>
          </p:cNvPr>
          <p:cNvSpPr>
            <a:spLocks noGrp="1"/>
          </p:cNvSpPr>
          <p:nvPr>
            <p:ph idx="1"/>
          </p:nvPr>
        </p:nvSpPr>
        <p:spPr>
          <a:xfrm>
            <a:off x="529382" y="2443893"/>
            <a:ext cx="8173033" cy="4353882"/>
          </a:xfrm>
        </p:spPr>
        <p:txBody>
          <a:bodyPr/>
          <a:lstStyle/>
          <a:p>
            <a:r>
              <a:rPr lang="de-DE" sz="2000" dirty="0"/>
              <a:t>Zum Autor:</a:t>
            </a:r>
          </a:p>
          <a:p>
            <a:pPr marL="342900" indent="-342900">
              <a:buFont typeface="Arial" panose="020B0604020202020204" pitchFamily="34" charset="0"/>
              <a:buChar char="•"/>
            </a:pPr>
            <a:r>
              <a:rPr lang="de-DE" sz="2000" dirty="0"/>
              <a:t>Studium des MA Forschung in der Sozialen Arbeit an der FRA UAS </a:t>
            </a:r>
          </a:p>
          <a:p>
            <a:pPr marL="342900" indent="-342900">
              <a:buFont typeface="Arial" panose="020B0604020202020204" pitchFamily="34" charset="0"/>
              <a:buChar char="•"/>
            </a:pPr>
            <a:r>
              <a:rPr lang="de-DE" sz="2000" dirty="0"/>
              <a:t>Masterthesis: ethnografische Untersuchung zu veganen Kitas </a:t>
            </a:r>
            <a:r>
              <a:rPr lang="de-DE" sz="2000" dirty="0">
                <a:sym typeface="Wingdings" panose="05000000000000000000" pitchFamily="2" charset="2"/>
              </a:rPr>
              <a:t> Beobachtungen und Interviews </a:t>
            </a:r>
            <a:endParaRPr lang="de-DE" sz="2000" dirty="0"/>
          </a:p>
          <a:p>
            <a:endParaRPr lang="de-DE" sz="2000" dirty="0"/>
          </a:p>
          <a:p>
            <a:r>
              <a:rPr lang="de-DE" sz="2000" dirty="0"/>
              <a:t>Porträt Chris* </a:t>
            </a:r>
          </a:p>
          <a:p>
            <a:pPr marL="342900" indent="-342900">
              <a:buFont typeface="Arial" panose="020B0604020202020204" pitchFamily="34" charset="0"/>
              <a:buChar char="•"/>
            </a:pPr>
            <a:r>
              <a:rPr lang="de-DE" sz="2000" dirty="0"/>
              <a:t>Mitarbeiter in veganer Kita</a:t>
            </a:r>
          </a:p>
          <a:p>
            <a:pPr marL="342900" indent="-342900">
              <a:buFont typeface="Arial" panose="020B0604020202020204" pitchFamily="34" charset="0"/>
              <a:buChar char="•"/>
            </a:pPr>
            <a:r>
              <a:rPr lang="de-DE" sz="2000" dirty="0"/>
              <a:t>28 Jahre alt</a:t>
            </a:r>
          </a:p>
          <a:p>
            <a:pPr marL="342900" indent="-342900">
              <a:buFont typeface="Arial" panose="020B0604020202020204" pitchFamily="34" charset="0"/>
              <a:buChar char="•"/>
            </a:pPr>
            <a:r>
              <a:rPr lang="de-DE" sz="2000" dirty="0"/>
              <a:t>2014 Erzieherausbildung</a:t>
            </a:r>
          </a:p>
          <a:p>
            <a:pPr marL="342900" indent="-342900">
              <a:buFont typeface="Arial" panose="020B0604020202020204" pitchFamily="34" charset="0"/>
              <a:buChar char="•"/>
            </a:pPr>
            <a:r>
              <a:rPr lang="de-DE" sz="2000" dirty="0"/>
              <a:t>Veganer seit 2012/14  </a:t>
            </a:r>
          </a:p>
          <a:p>
            <a:pPr marL="342900" indent="-342900">
              <a:buFont typeface="Arial" panose="020B0604020202020204" pitchFamily="34" charset="0"/>
              <a:buChar char="•"/>
            </a:pPr>
            <a:r>
              <a:rPr lang="de-DE" sz="2000" dirty="0"/>
              <a:t>Kontakt zwischen Autor und Chris* über Demonstration zu Tierrechten </a:t>
            </a:r>
          </a:p>
        </p:txBody>
      </p:sp>
      <p:sp>
        <p:nvSpPr>
          <p:cNvPr id="4" name="Foliennummernplatzhalter 3">
            <a:extLst>
              <a:ext uri="{FF2B5EF4-FFF2-40B4-BE49-F238E27FC236}">
                <a16:creationId xmlns:a16="http://schemas.microsoft.com/office/drawing/2014/main" id="{5D8FDDA4-621C-D2B1-FD00-A492157202EE}"/>
              </a:ext>
            </a:extLst>
          </p:cNvPr>
          <p:cNvSpPr>
            <a:spLocks noGrp="1"/>
          </p:cNvSpPr>
          <p:nvPr>
            <p:ph type="sldNum" sz="quarter" idx="11"/>
          </p:nvPr>
        </p:nvSpPr>
        <p:spPr/>
        <p:txBody>
          <a:bodyPr/>
          <a:lstStyle/>
          <a:p>
            <a:r>
              <a:rPr lang="de-DE" dirty="0"/>
              <a:t>Seite  </a:t>
            </a:r>
            <a:fld id="{3733AE7F-6935-469B-B7EA-A7DFC1F0D075}" type="slidenum">
              <a:rPr lang="de-DE" smtClean="0"/>
              <a:pPr/>
              <a:t>9</a:t>
            </a:fld>
            <a:endParaRPr lang="de-DE" dirty="0"/>
          </a:p>
        </p:txBody>
      </p:sp>
    </p:spTree>
    <p:extLst>
      <p:ext uri="{BB962C8B-B14F-4D97-AF65-F5344CB8AC3E}">
        <p14:creationId xmlns:p14="http://schemas.microsoft.com/office/powerpoint/2010/main" val="9403297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4"/>
</p:tagLst>
</file>

<file path=ppt/theme/theme1.xml><?xml version="1.0" encoding="utf-8"?>
<a:theme xmlns:a="http://schemas.openxmlformats.org/drawingml/2006/main" name="FH_blau">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FH_blau - mehr Platz">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1595</Words>
  <Application>Microsoft Office PowerPoint</Application>
  <PresentationFormat>Bildschirmpräsentation (4:3)</PresentationFormat>
  <Paragraphs>160</Paragraphs>
  <Slides>30</Slides>
  <Notes>0</Notes>
  <HiddenSlides>1</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30</vt:i4>
      </vt:variant>
    </vt:vector>
  </HeadingPairs>
  <TitlesOfParts>
    <vt:vector size="35" baseType="lpstr">
      <vt:lpstr>Arial</vt:lpstr>
      <vt:lpstr>Calibri</vt:lpstr>
      <vt:lpstr>Wingdings</vt:lpstr>
      <vt:lpstr>FH_blau</vt:lpstr>
      <vt:lpstr>FH_blau - mehr Platz</vt:lpstr>
      <vt:lpstr>Tiere als Nahrung in der Sozialen Arbeit II</vt:lpstr>
      <vt:lpstr>Alltäglichkeit des Konsums tierlicher Lebensmittel in Einrichtungen der Sozialen Arbeit</vt:lpstr>
      <vt:lpstr>Beispiel: Fallgeschichte aus Mutter-Kind-Heim </vt:lpstr>
      <vt:lpstr>zwei Ebenen der fachlichen Relevanz des Tierkonsums für Soziale Arbeit </vt:lpstr>
      <vt:lpstr>Ignoranz Sozialer Arbeit gegenüber ethischen und ökologischen Fragen des ‚Tierkonsums‘  im Verpflegungskonzept  </vt:lpstr>
      <vt:lpstr>Ausnahme: vegane Kitas als Versuch der tierfreien Verpflegung in pädagogischen Einrichtungen    </vt:lpstr>
      <vt:lpstr>Pressebericht über vegane Kita in München: https://www.sueddeutsche.de/muenchen/ vegane-kita-muenchen-kritik-1.4106693</vt:lpstr>
      <vt:lpstr>2018 Gründung des veganen Kinderladens ‚Mokita‘ vom Verein ‚Veggie-Kids e.V in Frankfurt am Main</vt:lpstr>
      <vt:lpstr>Jonas Fischer: Vegane Kitas. Einblicke in besondere sozialpädagogische Einrichtungen (i.E.) </vt:lpstr>
      <vt:lpstr>Jonas Fischer: Vegane Kitas. Einblicke in besondere sozialpädagogische Einrichtungen (i.E.) </vt:lpstr>
      <vt:lpstr>zwei Ebenen der fachlichen Relevanz des Tierkonsums für Soziale Arbeit </vt:lpstr>
      <vt:lpstr>fachlich stärker entwickelt: Sensibilisierung der Zielgruppen für kritische Seiten des ‚Tierkonsums‘ </vt:lpstr>
      <vt:lpstr>PowerPoint-Präsentation</vt:lpstr>
      <vt:lpstr>Anfang der 1970er</vt:lpstr>
      <vt:lpstr>Eklat um ein österreichisches Kinderbuch zur Tier Nutztierverwertung 2017  </vt:lpstr>
      <vt:lpstr>aktuellster Konfliktfall 2020: „Goofy“ </vt:lpstr>
      <vt:lpstr>Anlässe öffentlicher Aufregung</vt:lpstr>
      <vt:lpstr>Was veranlasst die öffentliche Aufregung? </vt:lpstr>
      <vt:lpstr>gesellschaftliche Kontroverse: Warum sollen Kinder (k)eine Schlachtung sehen? </vt:lpstr>
      <vt:lpstr>Normalität kindlicher Anwesenheit beim Schlachten in Vergangenheit  </vt:lpstr>
      <vt:lpstr>Bernardo Bertolucci: „1900“ (1976)</vt:lpstr>
      <vt:lpstr>PowerPoint-Präsentation</vt:lpstr>
      <vt:lpstr>Was wissen wir zum kindlichen Erleben von Hausschlachtungen? Wenig!</vt:lpstr>
      <vt:lpstr>J. Buchner-Fuhs (2010): Zeitreise in die Kindheit. Erinnerungen an die Fünfziger- und Sechziger Jahre in Thüringen </vt:lpstr>
      <vt:lpstr>Historie der Verdrängung der Kinder aus Schlachtereignissen </vt:lpstr>
      <vt:lpstr>Ergebnis der Entwicklungen</vt:lpstr>
      <vt:lpstr>Ergebnis der Entwicklungen</vt:lpstr>
      <vt:lpstr>Bildung tut sich schwer mit der Thematisierung des Nutztierschlachtung </vt:lpstr>
      <vt:lpstr>Fernsehserie  „Sarah und die Küchenkinder“ </vt:lpstr>
      <vt:lpstr>Fernsehserie „Sarah und die  Küchenkinder“: Untersuchung der kritischen Folge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Büro</dc:creator>
  <cp:lastModifiedBy>Rose, Lotte</cp:lastModifiedBy>
  <cp:revision>748</cp:revision>
  <dcterms:created xsi:type="dcterms:W3CDTF">2013-05-28T07:58:57Z</dcterms:created>
  <dcterms:modified xsi:type="dcterms:W3CDTF">2025-07-01T11:41:49Z</dcterms:modified>
</cp:coreProperties>
</file>