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31" r:id="rId2"/>
    <p:sldId id="443" r:id="rId3"/>
    <p:sldId id="445" r:id="rId4"/>
    <p:sldId id="395" r:id="rId5"/>
    <p:sldId id="444" r:id="rId6"/>
  </p:sldIdLst>
  <p:sldSz cx="9144000" cy="6858000" type="screen4x3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D32068F1-04C2-41B7-A231-8748C642EF39}" type="datetimeFigureOut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238E76F9-1C9B-40CB-827C-16639A329B5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7474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/>
            </a:lvl1pPr>
          </a:lstStyle>
          <a:p>
            <a:pPr>
              <a:defRPr/>
            </a:pPr>
            <a:fld id="{2DD5E401-3E2E-46B1-AB97-92F8937D249A}" type="datetimeFigureOut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/>
            </a:lvl1pPr>
          </a:lstStyle>
          <a:p>
            <a:pPr>
              <a:defRPr/>
            </a:pPr>
            <a:fld id="{70E43021-96FE-479B-9346-322E0FB5568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20909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E43021-96FE-479B-9346-322E0FB55683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170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0E43021-96FE-479B-9346-322E0FB55683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717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A5194-D416-49BC-A63C-345457E31DD2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A0032-6398-454E-BD3E-0DAFB590767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512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2F406-ED33-4F9F-B4FB-37C06A86BC4D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E2E21-36A2-448F-A744-924A0B64115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3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7498B-0828-40E4-AF4A-F3DE7B937A81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35B15-50A6-4998-AA57-BEC7ACA0B5D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520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D71B9-B531-4D36-9190-7E967C411EDE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646025-D7C1-40F4-96CB-4AC99416CB1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647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6399D-BCB2-4763-9218-143073EF3C5F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1A619C-B887-41EF-9BEC-D3978439F24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8409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F5B3F-E6E1-4EB5-891E-BF373A3CD412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00CA-1417-4D12-B7E7-544114CB42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5424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F434B-C794-41F1-BA3E-1B9EA4F325B4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BF10D-289D-4DC8-8C8A-0A1E63533EB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8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4AD87-3D8C-44B2-A3DF-8C993941CF02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964E4-61EF-4490-9994-8A2DAB7396D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117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67C7C-52B3-41EC-99A3-C69ECECD3070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F00DB-CDBB-4718-B90A-9DE203A0457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942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98DED-61DA-45E2-B785-F257DB30E86E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5766-6E78-434F-A604-787463337C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854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3925C-138D-45FD-8FF4-EEA4FFFA1B43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0592-EAEC-4E8C-989C-B37CD56409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517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title style</a:t>
            </a:r>
            <a:endParaRPr lang="de-DE" altLang="de-DE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smtClean="0"/>
              <a:t>Click to edit Master text styles</a:t>
            </a:r>
          </a:p>
          <a:p>
            <a:pPr lvl="1"/>
            <a:r>
              <a:rPr lang="en-US" altLang="de-DE" smtClean="0"/>
              <a:t>Second level</a:t>
            </a:r>
          </a:p>
          <a:p>
            <a:pPr lvl="2"/>
            <a:r>
              <a:rPr lang="en-US" altLang="de-DE" smtClean="0"/>
              <a:t>Third level</a:t>
            </a:r>
          </a:p>
          <a:p>
            <a:pPr lvl="3"/>
            <a:r>
              <a:rPr lang="en-US" altLang="de-DE" smtClean="0"/>
              <a:t>Fourth level</a:t>
            </a:r>
          </a:p>
          <a:p>
            <a:pPr lvl="4"/>
            <a:r>
              <a:rPr lang="en-US" altLang="de-DE" smtClean="0"/>
              <a:t>Fifth level</a:t>
            </a:r>
            <a:endParaRPr lang="de-DE" altLang="de-DE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26DA29-15E7-4171-ABC7-788EA12E2B87}" type="datetime1">
              <a:rPr lang="de-DE"/>
              <a:pPr>
                <a:defRPr/>
              </a:pPr>
              <a:t>19.10.2022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r>
              <a:rPr lang="de-DE"/>
              <a:t>Karin Boenkost - Dr. Peter Lambe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E2C475A-EF3C-42F0-94E2-7DCA7BDC9CF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body" idx="1"/>
          </p:nvPr>
        </p:nvSpPr>
        <p:spPr>
          <a:xfrm>
            <a:off x="1332928" y="3726210"/>
            <a:ext cx="7271519" cy="215106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63538" indent="-363538">
              <a:lnSpc>
                <a:spcPct val="150000"/>
              </a:lnSpc>
              <a:spcBef>
                <a:spcPts val="0"/>
              </a:spcBef>
            </a:pPr>
            <a:r>
              <a:rPr lang="de-DE" altLang="de-DE" sz="1800" dirty="0" smtClean="0"/>
              <a:t>Mehrfachzahlungen aperiodisch</a:t>
            </a:r>
          </a:p>
          <a:p>
            <a:pPr marL="363538" indent="-363538">
              <a:lnSpc>
                <a:spcPct val="150000"/>
              </a:lnSpc>
              <a:spcBef>
                <a:spcPts val="0"/>
              </a:spcBef>
            </a:pPr>
            <a:endParaRPr lang="de-DE" altLang="de-DE" sz="1800" dirty="0"/>
          </a:p>
          <a:p>
            <a:pPr marL="400050" lvl="1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altLang="de-DE" sz="1400" dirty="0" smtClean="0"/>
              <a:t>Alle Zahlungen sind separat zu betrachten</a:t>
            </a:r>
            <a:endParaRPr lang="de-DE" altLang="de-DE" sz="1400" dirty="0"/>
          </a:p>
        </p:txBody>
      </p:sp>
      <p:pic>
        <p:nvPicPr>
          <p:cNvPr id="880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871" y="836712"/>
            <a:ext cx="2709290" cy="1800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9" name="Title 1"/>
          <p:cNvSpPr>
            <a:spLocks/>
          </p:cNvSpPr>
          <p:nvPr/>
        </p:nvSpPr>
        <p:spPr bwMode="auto">
          <a:xfrm>
            <a:off x="1259632" y="1916832"/>
            <a:ext cx="4319587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de-DE" altLang="de-DE" sz="4000" dirty="0"/>
              <a:t/>
            </a:r>
            <a:br>
              <a:rPr lang="de-DE" altLang="de-DE" sz="4000" dirty="0"/>
            </a:br>
            <a:r>
              <a:rPr lang="de-DE" altLang="de-DE" sz="4000" dirty="0"/>
              <a:t>Finanzmathematik</a:t>
            </a:r>
          </a:p>
        </p:txBody>
      </p:sp>
      <p:sp>
        <p:nvSpPr>
          <p:cNvPr id="5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Dr. Peter Lambé</a:t>
            </a:r>
            <a:endParaRPr lang="de-DE" dirty="0"/>
          </a:p>
        </p:txBody>
      </p:sp>
      <p:sp>
        <p:nvSpPr>
          <p:cNvPr id="2" name="Rechteck 1"/>
          <p:cNvSpPr/>
          <p:nvPr/>
        </p:nvSpPr>
        <p:spPr>
          <a:xfrm>
            <a:off x="1311875" y="3203684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dirty="0"/>
              <a:t>Aufgaben</a:t>
            </a:r>
            <a:endParaRPr lang="de-DE" dirty="0"/>
          </a:p>
        </p:txBody>
      </p:sp>
      <p:sp>
        <p:nvSpPr>
          <p:cNvPr id="7" name="Rechteck 6"/>
          <p:cNvSpPr/>
          <p:nvPr/>
        </p:nvSpPr>
        <p:spPr>
          <a:xfrm>
            <a:off x="1857267" y="4139788"/>
            <a:ext cx="41655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Ohne </a:t>
            </a:r>
            <a:r>
              <a:rPr lang="de-DE" sz="2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RatenFormel</a:t>
            </a:r>
            <a:endParaRPr lang="de-DE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1AF9DA-B036-4A44-B7C6-1773B9F2428D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04A709B-FA7B-4E92-B9C9-DBCF53DB451E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540000" y="1260000"/>
            <a:ext cx="79469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3525" indent="-2635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endParaRPr lang="de-DE" altLang="de-DE" dirty="0" smtClean="0">
              <a:solidFill>
                <a:schemeClr val="bg1">
                  <a:lumMod val="85000"/>
                </a:schemeClr>
              </a:solidFill>
              <a:latin typeface="Calibri" pitchFamily="34" charset="0"/>
            </a:endParaRPr>
          </a:p>
          <a:p>
            <a:pPr marL="0" indent="0" algn="just"/>
            <a:endParaRPr lang="de-DE" altLang="de-DE" dirty="0">
              <a:latin typeface="+mn-lt"/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 bwMode="auto">
          <a:xfrm>
            <a:off x="539552" y="18864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de-DE" altLang="de-DE" sz="4000" b="1" dirty="0" smtClean="0"/>
              <a:t>Aufgaben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540000" y="1124744"/>
                <a:ext cx="8352480" cy="49394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b="1" dirty="0" smtClean="0">
                    <a:latin typeface="+mn-lt"/>
                  </a:rPr>
                  <a:t>Aufgabe 2.1    (aperiodische Einzahlung im linearen Modell – ohne Verrechnung)</a:t>
                </a:r>
                <a:endParaRPr lang="de-DE" b="1" dirty="0">
                  <a:latin typeface="+mn-lt"/>
                </a:endParaRP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Lisa und Malte wollen eigentlich monatlich etwas sparen.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Zu Beginn des Jahres legen sie zusammen und eröffnen ein </a:t>
                </a:r>
                <a:r>
                  <a:rPr lang="de-DE" b="1" u="sng" dirty="0">
                    <a:solidFill>
                      <a:srgbClr val="FF0000"/>
                    </a:solidFill>
                    <a:latin typeface="+mn-lt"/>
                  </a:rPr>
                  <a:t>Sparbuch</a:t>
                </a:r>
                <a:r>
                  <a:rPr lang="de-DE" dirty="0">
                    <a:solidFill>
                      <a:srgbClr val="FF0000"/>
                    </a:solidFill>
                    <a:latin typeface="+mn-lt"/>
                  </a:rPr>
                  <a:t> </a:t>
                </a:r>
                <a:r>
                  <a:rPr lang="de-DE" dirty="0">
                    <a:latin typeface="+mn-lt"/>
                  </a:rPr>
                  <a:t>mit 1.000 €.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Das Sparbuch sei mit 1% verzinst.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Erst Ende März können sie weitere 100€ einzahlen. Ende August folgen 300 € und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Anfang Dezember heben sie 50 € für Weihnachtsgeschenke ab.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Wie hoch ist ihr Kontostand am Ende des Jahres ?</a:t>
                </a:r>
              </a:p>
              <a:p>
                <a:pPr algn="just"/>
                <a:endParaRPr lang="de-DE" dirty="0">
                  <a:latin typeface="+mn-lt"/>
                </a:endParaRPr>
              </a:p>
              <a:p>
                <a:pPr algn="just"/>
                <a:r>
                  <a:rPr lang="de-DE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Lösung:</a:t>
                </a:r>
                <a:endParaRPr lang="de-DE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de-DE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1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.</m:t>
                    </m:r>
                    <m:r>
                      <a:rPr lang="de-DE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000</m:t>
                    </m:r>
                    <m:r>
                      <a:rPr lang="de-DE" b="0" i="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€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1+1%</m:t>
                        </m:r>
                      </m:e>
                    </m:d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   =1.010,00 € </m:t>
                    </m:r>
                  </m:oMath>
                </a14:m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  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100</m:t>
                    </m:r>
                    <m:r>
                      <a:rPr lang="de-D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€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d>
                      <m:d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1+</m:t>
                        </m:r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0,75</m:t>
                        </m:r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%</m:t>
                        </m:r>
                      </m:e>
                    </m:d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 100,75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€ </m:t>
                    </m:r>
                  </m:oMath>
                </a14:m>
                <a:r>
                  <a:rPr lang="de-DE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:endParaRPr lang="de-DE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300 €∙</m:t>
                    </m:r>
                    <m:d>
                      <m:d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1+0,</m:t>
                        </m:r>
                        <m:acc>
                          <m:accPr>
                            <m:chr m:val="̅"/>
                            <m:ctrlPr>
                              <a:rPr lang="de-DE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accPr>
                          <m:e>
                            <m:r>
                              <a:rPr lang="de-DE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3</m:t>
                            </m:r>
                          </m:e>
                        </m:acc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%</m:t>
                        </m:r>
                      </m:e>
                    </m:d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  301,00 € </m:t>
                    </m:r>
                  </m:oMath>
                </a14:m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−50 € ∙</m:t>
                    </m:r>
                    <m:d>
                      <m:d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1+</m:t>
                        </m:r>
                        <m:f>
                          <m:fPr>
                            <m:ctrlPr>
                              <a:rPr lang="de-DE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de-DE" i="1" dirty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1%</m:t>
                            </m:r>
                          </m:num>
                          <m:den>
                            <m:r>
                              <a:rPr lang="de-DE" b="0" i="1" dirty="0" smtClean="0">
                                <a:solidFill>
                                  <a:schemeClr val="tx2">
                                    <a:lumMod val="60000"/>
                                    <a:lumOff val="40000"/>
                                  </a:schemeClr>
                                </a:solidFill>
                                <a:latin typeface="Cambria Math"/>
                                <a:ea typeface="Cambria Math"/>
                              </a:rPr>
                              <m:t>12</m:t>
                            </m:r>
                          </m:den>
                        </m:f>
                      </m:e>
                    </m:d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   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  −50,04 € </m:t>
                    </m:r>
                  </m:oMath>
                </a14:m>
                <a:r>
                  <a:rPr lang="de-DE" dirty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</a:p>
              <a:p>
                <a:pPr algn="just"/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___________________________</a:t>
                </a:r>
              </a:p>
              <a:p>
                <a:r>
                  <a:rPr lang="de-DE" b="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                                   </a:t>
                </a:r>
                <a14:m>
                  <m:oMath xmlns:m="http://schemas.openxmlformats.org/officeDocument/2006/math">
                    <m:r>
                      <a:rPr lang="de-DE" b="0" i="0" u="dbl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1</m:t>
                    </m:r>
                    <m:r>
                      <a:rPr lang="de-DE" i="1" u="dbl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.361,71</m:t>
                    </m:r>
                    <m:r>
                      <a:rPr lang="de-DE" i="1" u="dbl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€ </m:t>
                    </m:r>
                  </m:oMath>
                </a14:m>
                <a:endParaRPr lang="de-DE" b="1" u="dbl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endParaRPr>
              </a:p>
              <a:p>
                <a:endParaRPr lang="de-DE" b="1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endParaRPr>
              </a:p>
              <a:p>
                <a:r>
                  <a:rPr lang="de-DE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Antwort</a:t>
                </a:r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: Kontostand am Ende des Jahre beträgt </a:t>
                </a:r>
                <a14:m>
                  <m:oMath xmlns:m="http://schemas.openxmlformats.org/officeDocument/2006/math">
                    <m:r>
                      <a:rPr lang="de-DE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1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.361,71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 € </m:t>
                    </m:r>
                  </m:oMath>
                </a14:m>
                <a:endParaRPr lang="de-DE" b="1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" y="1124744"/>
                <a:ext cx="8352480" cy="4939429"/>
              </a:xfrm>
              <a:prstGeom prst="rect">
                <a:avLst/>
              </a:prstGeom>
              <a:blipFill rotWithShape="1">
                <a:blip r:embed="rId2"/>
                <a:stretch>
                  <a:fillRect l="-657" t="-617" b="-111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dirty="0" smtClean="0"/>
              <a:t>Wirtschaftsmathematik - Kap. II</a:t>
            </a:r>
            <a:endParaRPr lang="de-DE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502997"/>
            <a:ext cx="3117032" cy="187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/>
          <p:cNvSpPr/>
          <p:nvPr/>
        </p:nvSpPr>
        <p:spPr>
          <a:xfrm>
            <a:off x="4582905" y="332656"/>
            <a:ext cx="41655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Ohne </a:t>
            </a:r>
            <a:r>
              <a:rPr lang="de-DE" sz="2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RatenFormel</a:t>
            </a:r>
            <a:endParaRPr lang="de-DE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124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1AF9DA-B036-4A44-B7C6-1773B9F2428D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04A709B-FA7B-4E92-B9C9-DBCF53DB451E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66567" name="Rectangle 6"/>
          <p:cNvSpPr>
            <a:spLocks noChangeArrowheads="1"/>
          </p:cNvSpPr>
          <p:nvPr/>
        </p:nvSpPr>
        <p:spPr bwMode="auto">
          <a:xfrm>
            <a:off x="540000" y="1260000"/>
            <a:ext cx="79469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63525" indent="-2635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endParaRPr lang="de-DE" altLang="de-DE" dirty="0" smtClean="0">
              <a:solidFill>
                <a:schemeClr val="bg1">
                  <a:lumMod val="85000"/>
                </a:schemeClr>
              </a:solidFill>
              <a:latin typeface="Calibri" pitchFamily="34" charset="0"/>
            </a:endParaRPr>
          </a:p>
          <a:p>
            <a:pPr marL="0" indent="0" algn="just"/>
            <a:endParaRPr lang="de-DE" altLang="de-DE" dirty="0">
              <a:latin typeface="+mn-lt"/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 bwMode="auto">
          <a:xfrm>
            <a:off x="539552" y="18864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de-DE" altLang="de-DE" sz="4000" b="1" dirty="0" smtClean="0"/>
              <a:t>Aufgaben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hteck 1"/>
              <p:cNvSpPr/>
              <p:nvPr/>
            </p:nvSpPr>
            <p:spPr>
              <a:xfrm>
                <a:off x="540000" y="1124744"/>
                <a:ext cx="8146800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de-DE" b="1" dirty="0" smtClean="0">
                    <a:latin typeface="+mn-lt"/>
                  </a:rPr>
                  <a:t>Aufgabe 2.2    (periodische Einzahlung im linearen Modell – ohne Verrechnung)</a:t>
                </a:r>
                <a:endParaRPr lang="de-DE" b="1" dirty="0">
                  <a:latin typeface="+mn-lt"/>
                </a:endParaRPr>
              </a:p>
              <a:p>
                <a:pPr marL="0" indent="0">
                  <a:buNone/>
                </a:pPr>
                <a:r>
                  <a:rPr lang="de-DE" b="1" u="sng" dirty="0" smtClean="0">
                    <a:solidFill>
                      <a:srgbClr val="FF0000"/>
                    </a:solidFill>
                    <a:latin typeface="+mn-lt"/>
                  </a:rPr>
                  <a:t>Fortsetzung</a:t>
                </a:r>
                <a:r>
                  <a:rPr lang="de-DE" dirty="0" smtClean="0">
                    <a:latin typeface="+mn-lt"/>
                  </a:rPr>
                  <a:t> der Aufgabe 2.1:  Lisa </a:t>
                </a:r>
                <a:r>
                  <a:rPr lang="de-DE" dirty="0">
                    <a:latin typeface="+mn-lt"/>
                  </a:rPr>
                  <a:t>und Malte zahlen im zweiten Jahr an jedem Monatsende </a:t>
                </a:r>
                <a14:m>
                  <m:oMath xmlns:m="http://schemas.openxmlformats.org/officeDocument/2006/math">
                    <m:r>
                      <a:rPr lang="de-DE" i="1" dirty="0">
                        <a:latin typeface="Cambria Math"/>
                      </a:rPr>
                      <m:t>100 € </m:t>
                    </m:r>
                  </m:oMath>
                </a14:m>
                <a:r>
                  <a:rPr lang="de-DE" dirty="0">
                    <a:latin typeface="+mn-lt"/>
                  </a:rPr>
                  <a:t>auf ihr Sparbuch ein. Weihnachtsgeschenke sind gestrichen.</a:t>
                </a:r>
              </a:p>
              <a:p>
                <a:pPr marL="0" indent="0">
                  <a:buNone/>
                </a:pPr>
                <a:r>
                  <a:rPr lang="de-DE" dirty="0">
                    <a:latin typeface="+mn-lt"/>
                  </a:rPr>
                  <a:t>Wie hoch ist ihr Kontostand am Ende des zweiten Jahres ?</a:t>
                </a:r>
              </a:p>
              <a:p>
                <a:pPr algn="just"/>
                <a:endParaRPr lang="de-DE" dirty="0">
                  <a:latin typeface="+mn-lt"/>
                </a:endParaRPr>
              </a:p>
              <a:p>
                <a:pPr algn="just"/>
                <a:r>
                  <a:rPr lang="de-DE" b="1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Lösung:</a:t>
                </a:r>
                <a:r>
                  <a:rPr lang="de-DE" dirty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 </a:t>
                </a:r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 </a:t>
                </a:r>
              </a:p>
              <a:p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</a:rPr>
                  <a:t>Am Ende des Jahres setzt sich der Kontostand aus dem aufgezinsten Anfangskapital den 12 Einzahlungen und den daraus entstanden Zinsen zusammen:</a:t>
                </a:r>
              </a:p>
              <a:p>
                <a:endParaRPr lang="de-DE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+mn-lt"/>
                </a:endParaRPr>
              </a:p>
              <a:p>
                <a:pPr algn="just"/>
                <a:endParaRPr lang="de-DE" dirty="0" smtClean="0">
                  <a:latin typeface="+mn-lt"/>
                </a:endParaRPr>
              </a:p>
            </p:txBody>
          </p:sp>
        </mc:Choice>
        <mc:Fallback xmlns="">
          <p:sp>
            <p:nvSpPr>
              <p:cNvPr id="2" name="Rechtec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000" y="1124744"/>
                <a:ext cx="8146800" cy="2862322"/>
              </a:xfrm>
              <a:prstGeom prst="rect">
                <a:avLst/>
              </a:prstGeom>
              <a:blipFill rotWithShape="1">
                <a:blip r:embed="rId2"/>
                <a:stretch>
                  <a:fillRect l="-674" t="-10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dirty="0" smtClean="0"/>
              <a:t>Wirtschaftsmathematik - Kap. II</a:t>
            </a:r>
            <a:endParaRPr lang="de-DE" dirty="0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722" y="3623270"/>
            <a:ext cx="447675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543951" y="3802400"/>
                <a:ext cx="3668009" cy="23748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de-DE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de-DE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de-DE" b="0" i="1" smtClean="0">
                              <a:solidFill>
                                <a:schemeClr val="tx2">
                                  <a:lumMod val="60000"/>
                                  <a:lumOff val="40000"/>
                                </a:schemeClr>
                              </a:solidFill>
                              <a:latin typeface="Cambria Math"/>
                            </a:rPr>
                            <m:t>𝐸</m:t>
                          </m:r>
                        </m:sub>
                      </m:sSub>
                      <m:r>
                        <a:rPr lang="de-DE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de-DE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136</m:t>
                      </m:r>
                      <m:r>
                        <a:rPr lang="de-DE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1,</m:t>
                      </m:r>
                      <m:r>
                        <a:rPr lang="de-DE" i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71</m:t>
                      </m:r>
                      <m:r>
                        <a:rPr lang="de-DE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de-DE" b="0" i="1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  <a:ea typeface="Cambria Math"/>
                        </a:rPr>
                        <m:t>1,01</m:t>
                      </m:r>
                      <m:r>
                        <a:rPr lang="de-DE" b="0" i="0" smtClean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Cambria Math"/>
                        </a:rPr>
                        <m:t>+1.200+ </m:t>
                      </m:r>
                    </m:oMath>
                  </m:oMathPara>
                </a14:m>
                <a:endParaRPr lang="de-DE" b="0" i="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Cambria Math"/>
                </a:endParaRPr>
              </a:p>
              <a:p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a:rPr lang="de-DE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100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11</m:t>
                        </m:r>
                      </m:num>
                      <m:den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%+100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0</m:t>
                        </m:r>
                      </m:num>
                      <m:den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%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+ …</m:t>
                    </m:r>
                  </m:oMath>
                </a14:m>
                <a:endParaRPr lang="de-DE" b="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endParaRPr lang="de-DE" b="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de-DE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de-DE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</m:t>
                    </m:r>
                    <m:r>
                      <a:rPr lang="de-DE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2</m:t>
                    </m:r>
                    <m:r>
                      <a:rPr lang="de-DE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.</m:t>
                    </m:r>
                    <m:r>
                      <a:rPr lang="de-DE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5</m:t>
                    </m:r>
                    <m:r>
                      <a:rPr lang="de-DE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75,33 €</m:t>
                    </m:r>
                    <m:r>
                      <a:rPr lang="de-DE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+ </m:t>
                    </m:r>
                  </m:oMath>
                </a14:m>
                <a:endParaRPr lang="de-DE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de-DE" b="0" i="0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         </m:t>
                    </m:r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  <m:r>
                      <a:rPr lang="de-DE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de-DE" b="0" i="1" dirty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(11+10+ …+1)</m:t>
                    </m:r>
                  </m:oMath>
                </a14:m>
                <a:endParaRPr lang="de-DE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endParaRPr lang="de-DE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  <a:p>
                <a:r>
                  <a:rPr lang="de-DE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𝐾</m:t>
                        </m:r>
                      </m:e>
                      <m:sub>
                        <m:r>
                          <a:rPr lang="de-DE" i="1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𝐸</m:t>
                        </m:r>
                      </m:sub>
                    </m:sSub>
                    <m:r>
                      <a:rPr lang="de-DE" i="1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=2.561,71</m:t>
                    </m:r>
                    <m:r>
                      <a:rPr lang="de-DE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+</m:t>
                    </m:r>
                    <m:r>
                      <a:rPr lang="de-DE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de-DE" b="0" i="1" dirty="0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66</m:t>
                        </m:r>
                      </m:num>
                      <m:den>
                        <m:r>
                          <a:rPr lang="de-DE" i="1" dirty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  <a:ea typeface="Cambria Math"/>
                          </a:rPr>
                          <m:t>12</m:t>
                        </m:r>
                      </m:den>
                    </m:f>
                    <m:r>
                      <a:rPr lang="de-DE" i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  <a:ea typeface="Cambria Math"/>
                      </a:rPr>
                      <m:t>=2.580,83 €</m:t>
                    </m:r>
                  </m:oMath>
                </a14:m>
                <a:endParaRPr lang="de-DE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951" y="3802400"/>
                <a:ext cx="3668009" cy="237488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hteck 10"/>
          <p:cNvSpPr/>
          <p:nvPr/>
        </p:nvSpPr>
        <p:spPr>
          <a:xfrm>
            <a:off x="4582905" y="332656"/>
            <a:ext cx="41655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Ohne </a:t>
            </a:r>
            <a:r>
              <a:rPr lang="de-DE" sz="2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RatenFormel</a:t>
            </a:r>
            <a:endParaRPr lang="de-DE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386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1AF9DA-B036-4A44-B7C6-1773B9F2428D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04A709B-FA7B-4E92-B9C9-DBCF53DB451E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 bwMode="auto">
          <a:xfrm>
            <a:off x="539552" y="18864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de-DE" altLang="de-DE" sz="4000" b="1" dirty="0" smtClean="0"/>
              <a:t>Aufgaben</a:t>
            </a:r>
          </a:p>
        </p:txBody>
      </p:sp>
      <p:sp>
        <p:nvSpPr>
          <p:cNvPr id="2" name="Rechteck 1"/>
          <p:cNvSpPr/>
          <p:nvPr/>
        </p:nvSpPr>
        <p:spPr>
          <a:xfrm>
            <a:off x="540000" y="1124744"/>
            <a:ext cx="835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 smtClean="0">
                <a:latin typeface="+mn-lt"/>
              </a:rPr>
              <a:t>Aufgabe 1.20   (aperiodische unterjährige Einzahlung)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dirty="0" smtClean="0"/>
              <a:t>Wirtschaftsmathematik - Kap. II</a:t>
            </a:r>
            <a:endParaRPr lang="de-DE" dirty="0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5555" y="1184558"/>
            <a:ext cx="22002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517501" y="1420337"/>
            <a:ext cx="55441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n-lt"/>
              </a:rPr>
              <a:t>Sandra </a:t>
            </a:r>
            <a:r>
              <a:rPr lang="de-DE" dirty="0">
                <a:latin typeface="+mn-lt"/>
              </a:rPr>
              <a:t>&amp; </a:t>
            </a:r>
            <a:r>
              <a:rPr lang="de-DE" dirty="0" smtClean="0">
                <a:latin typeface="+mn-lt"/>
              </a:rPr>
              <a:t>Wolfgang </a:t>
            </a:r>
            <a:r>
              <a:rPr lang="de-DE" dirty="0">
                <a:latin typeface="+mn-lt"/>
              </a:rPr>
              <a:t>haben im letzten Jahr </a:t>
            </a:r>
            <a:r>
              <a:rPr lang="de-DE" dirty="0" smtClean="0">
                <a:latin typeface="+mn-lt"/>
              </a:rPr>
              <a:t>die nebenstehenden drei </a:t>
            </a:r>
            <a:r>
              <a:rPr lang="de-DE" dirty="0">
                <a:latin typeface="+mn-lt"/>
              </a:rPr>
              <a:t>Beträge </a:t>
            </a:r>
            <a:r>
              <a:rPr lang="de-DE" dirty="0" smtClean="0">
                <a:latin typeface="+mn-lt"/>
              </a:rPr>
              <a:t>zu den genannten </a:t>
            </a:r>
            <a:r>
              <a:rPr lang="de-DE" dirty="0">
                <a:latin typeface="+mn-lt"/>
              </a:rPr>
              <a:t>Zeiträumen auf ihr </a:t>
            </a:r>
            <a:r>
              <a:rPr lang="de-DE" dirty="0" smtClean="0">
                <a:latin typeface="+mn-lt"/>
              </a:rPr>
              <a:t>Konto eingezahlt.</a:t>
            </a:r>
          </a:p>
          <a:p>
            <a:endParaRPr lang="de-DE" dirty="0" smtClean="0">
              <a:latin typeface="+mn-lt"/>
            </a:endParaRPr>
          </a:p>
          <a:p>
            <a:r>
              <a:rPr lang="de-DE" dirty="0" smtClean="0">
                <a:latin typeface="+mn-lt"/>
              </a:rPr>
              <a:t>1.  Wie hoch ist der Kontostand am Ende des Jahres bei</a:t>
            </a:r>
          </a:p>
          <a:p>
            <a:pPr marL="342900" indent="-342900">
              <a:buAutoNum type="alphaLcParenBoth"/>
            </a:pPr>
            <a:r>
              <a:rPr lang="de-DE" dirty="0" smtClean="0">
                <a:latin typeface="+mn-lt"/>
              </a:rPr>
              <a:t>Jährlicher Zinsverrechnung</a:t>
            </a:r>
          </a:p>
          <a:p>
            <a:pPr marL="342900" indent="-342900">
              <a:buAutoNum type="alphaLcParenBoth"/>
            </a:pPr>
            <a:r>
              <a:rPr lang="de-DE" dirty="0" smtClean="0">
                <a:latin typeface="+mn-lt"/>
              </a:rPr>
              <a:t>Monatlicher Zinsverrechnung</a:t>
            </a:r>
          </a:p>
          <a:p>
            <a:pPr marL="342900" indent="-342900">
              <a:buAutoNum type="alphaLcParenBoth"/>
            </a:pPr>
            <a:r>
              <a:rPr lang="de-DE" dirty="0" smtClean="0">
                <a:latin typeface="+mn-lt"/>
              </a:rPr>
              <a:t>Kontinuierliche Zinsverrechnung ?</a:t>
            </a:r>
          </a:p>
          <a:p>
            <a:endParaRPr lang="de-DE" dirty="0" smtClean="0">
              <a:latin typeface="+mn-lt"/>
            </a:endParaRPr>
          </a:p>
          <a:p>
            <a:r>
              <a:rPr lang="de-DE" dirty="0" smtClean="0">
                <a:latin typeface="+mn-lt"/>
              </a:rPr>
              <a:t>2. Welchen Betrag hätten Sie jeweils einmalig zu Beginn des Jahres einzahlen müssen, um den selben Kontostand zu erreichen ?</a:t>
            </a:r>
          </a:p>
          <a:p>
            <a:endParaRPr lang="de-DE" dirty="0" smtClean="0">
              <a:latin typeface="+mn-lt"/>
            </a:endParaRPr>
          </a:p>
          <a:p>
            <a:r>
              <a:rPr lang="de-DE" dirty="0" smtClean="0">
                <a:latin typeface="+mn-lt"/>
              </a:rPr>
              <a:t>3. Wieviel Zinsen fallen bei den verschiedenen Zinsverrechnungsmethoden an ?</a:t>
            </a:r>
          </a:p>
          <a:p>
            <a:endParaRPr lang="de-DE" dirty="0">
              <a:latin typeface="+mn-lt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4582905" y="332656"/>
            <a:ext cx="41655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Ohne </a:t>
            </a:r>
            <a:r>
              <a:rPr lang="de-DE" sz="2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RatenFormel</a:t>
            </a:r>
            <a:endParaRPr lang="de-DE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3896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1AF9DA-B036-4A44-B7C6-1773B9F2428D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5" name="Slide Number Placeholder 5"/>
          <p:cNvSpPr txBox="1">
            <a:spLocks noGrp="1"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04A709B-FA7B-4E92-B9C9-DBCF53DB451E}" type="slidenum">
              <a:rPr lang="de-DE"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de-DE" sz="1200" dirty="0">
              <a:solidFill>
                <a:schemeClr val="tx1">
                  <a:tint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 bwMode="auto">
          <a:xfrm>
            <a:off x="539552" y="18864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de-DE" altLang="de-DE" sz="4000" b="1" dirty="0" smtClean="0"/>
              <a:t>Aufgaben</a:t>
            </a:r>
          </a:p>
        </p:txBody>
      </p:sp>
      <p:sp>
        <p:nvSpPr>
          <p:cNvPr id="2" name="Rechteck 1"/>
          <p:cNvSpPr/>
          <p:nvPr/>
        </p:nvSpPr>
        <p:spPr>
          <a:xfrm>
            <a:off x="540000" y="1124744"/>
            <a:ext cx="835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 smtClean="0">
                <a:latin typeface="+mn-lt"/>
              </a:rPr>
              <a:t>Aufgabe 1.20   (aperiodische unterjährige Einzahlung)</a:t>
            </a:r>
          </a:p>
          <a:p>
            <a:endParaRPr lang="de-DE" b="1" dirty="0">
              <a:latin typeface="+mn-lt"/>
            </a:endParaRPr>
          </a:p>
        </p:txBody>
      </p:sp>
      <p:sp>
        <p:nvSpPr>
          <p:cNvPr id="9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de-DE" dirty="0" smtClean="0"/>
              <a:t>Wirtschaftsmathematik - Kap. II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540000" y="1628800"/>
            <a:ext cx="55441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+mn-lt"/>
              </a:rPr>
              <a:t>Sandra </a:t>
            </a:r>
            <a:r>
              <a:rPr lang="de-DE" dirty="0">
                <a:latin typeface="+mn-lt"/>
              </a:rPr>
              <a:t>&amp; </a:t>
            </a:r>
            <a:r>
              <a:rPr lang="de-DE" dirty="0" smtClean="0">
                <a:latin typeface="+mn-lt"/>
              </a:rPr>
              <a:t>Wolfgang </a:t>
            </a:r>
            <a:r>
              <a:rPr lang="de-DE" dirty="0">
                <a:latin typeface="+mn-lt"/>
              </a:rPr>
              <a:t>haben im letzten Jahr </a:t>
            </a:r>
            <a:r>
              <a:rPr lang="de-DE" dirty="0" smtClean="0">
                <a:latin typeface="+mn-lt"/>
              </a:rPr>
              <a:t>die nebenstehenden drei </a:t>
            </a:r>
            <a:r>
              <a:rPr lang="de-DE" dirty="0">
                <a:latin typeface="+mn-lt"/>
              </a:rPr>
              <a:t>Beträge </a:t>
            </a:r>
            <a:r>
              <a:rPr lang="de-DE" dirty="0" smtClean="0">
                <a:latin typeface="+mn-lt"/>
              </a:rPr>
              <a:t>zu den genannten Zeiträumen auf ihr Konto eingezahlt.</a:t>
            </a:r>
          </a:p>
          <a:p>
            <a:r>
              <a:rPr lang="de-D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Lösung:  siehe </a:t>
            </a:r>
            <a:r>
              <a:rPr lang="de-DE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excel</a:t>
            </a:r>
            <a:r>
              <a:rPr lang="de-DE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.</a:t>
            </a:r>
          </a:p>
          <a:p>
            <a:endParaRPr lang="de-DE" dirty="0">
              <a:latin typeface="+mn-lt"/>
            </a:endParaRPr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268760"/>
            <a:ext cx="1454671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4253" y="3232770"/>
            <a:ext cx="7684665" cy="2817874"/>
          </a:xfrm>
          <a:prstGeom prst="rect">
            <a:avLst/>
          </a:prstGeom>
        </p:spPr>
      </p:pic>
      <p:sp>
        <p:nvSpPr>
          <p:cNvPr id="13" name="Rechteck 12"/>
          <p:cNvSpPr/>
          <p:nvPr/>
        </p:nvSpPr>
        <p:spPr>
          <a:xfrm>
            <a:off x="4582905" y="332656"/>
            <a:ext cx="416555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e-DE" sz="2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Ohne </a:t>
            </a:r>
            <a:r>
              <a:rPr lang="de-DE" sz="2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RatenFormel</a:t>
            </a:r>
            <a:endParaRPr lang="de-DE" sz="2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845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Bildschirmpräsentation (4:3)</PresentationFormat>
  <Paragraphs>73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Cambria Math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Deutsche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Lambe, Peter</dc:creator>
  <cp:lastModifiedBy>Lambe</cp:lastModifiedBy>
  <cp:revision>478</cp:revision>
  <cp:lastPrinted>2017-05-14T21:36:48Z</cp:lastPrinted>
  <dcterms:created xsi:type="dcterms:W3CDTF">2011-04-28T12:47:42Z</dcterms:created>
  <dcterms:modified xsi:type="dcterms:W3CDTF">2022-10-19T19:33:40Z</dcterms:modified>
</cp:coreProperties>
</file>