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59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60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85" r:id="rId36"/>
    <p:sldId id="26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833" autoAdjust="0"/>
  </p:normalViewPr>
  <p:slideViewPr>
    <p:cSldViewPr snapToGrid="0" showGuides="1">
      <p:cViewPr varScale="1">
        <p:scale>
          <a:sx n="53" d="100"/>
          <a:sy n="53" d="100"/>
        </p:scale>
        <p:origin x="9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evin\Documents\Uni\Semester%20II\Projekte\Business%20English%20II\key%20ra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vin\Documents\Uni\Semester%20II\Projekte\Business%20English%20II\key%20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45006477700827E-2"/>
          <c:y val="0.10607935388451936"/>
          <c:w val="0.82562635372929194"/>
          <c:h val="0.72225227825738481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Tabelle1!$B$4</c:f>
              <c:strCache>
                <c:ptCount val="1"/>
                <c:pt idx="0">
                  <c:v>key interest</c:v>
                </c:pt>
              </c:strCache>
            </c:strRef>
          </c:tx>
          <c:marker>
            <c:symbol val="none"/>
          </c:marker>
          <c:cat>
            <c:numRef>
              <c:f>Tabelle1!$A$5:$A$44</c:f>
              <c:numCache>
                <c:formatCode>m/d/yyyy</c:formatCode>
                <c:ptCount val="40"/>
                <c:pt idx="0">
                  <c:v>39798</c:v>
                </c:pt>
                <c:pt idx="1">
                  <c:v>39750</c:v>
                </c:pt>
                <c:pt idx="2">
                  <c:v>39729</c:v>
                </c:pt>
                <c:pt idx="3">
                  <c:v>39568</c:v>
                </c:pt>
                <c:pt idx="4">
                  <c:v>39525</c:v>
                </c:pt>
                <c:pt idx="5">
                  <c:v>39477</c:v>
                </c:pt>
                <c:pt idx="6">
                  <c:v>39469</c:v>
                </c:pt>
                <c:pt idx="7">
                  <c:v>39427</c:v>
                </c:pt>
                <c:pt idx="8">
                  <c:v>39386</c:v>
                </c:pt>
                <c:pt idx="9">
                  <c:v>39343</c:v>
                </c:pt>
                <c:pt idx="10">
                  <c:v>38897</c:v>
                </c:pt>
                <c:pt idx="11">
                  <c:v>38847</c:v>
                </c:pt>
                <c:pt idx="12">
                  <c:v>38804</c:v>
                </c:pt>
                <c:pt idx="13">
                  <c:v>38748</c:v>
                </c:pt>
                <c:pt idx="14">
                  <c:v>38699</c:v>
                </c:pt>
                <c:pt idx="15">
                  <c:v>38657</c:v>
                </c:pt>
                <c:pt idx="16">
                  <c:v>38615</c:v>
                </c:pt>
                <c:pt idx="17">
                  <c:v>38573</c:v>
                </c:pt>
                <c:pt idx="18">
                  <c:v>38533</c:v>
                </c:pt>
                <c:pt idx="19">
                  <c:v>38475</c:v>
                </c:pt>
                <c:pt idx="20">
                  <c:v>38433</c:v>
                </c:pt>
                <c:pt idx="21">
                  <c:v>38385</c:v>
                </c:pt>
                <c:pt idx="22">
                  <c:v>38335</c:v>
                </c:pt>
                <c:pt idx="23">
                  <c:v>38311</c:v>
                </c:pt>
                <c:pt idx="24">
                  <c:v>38251</c:v>
                </c:pt>
                <c:pt idx="25">
                  <c:v>38209</c:v>
                </c:pt>
                <c:pt idx="26">
                  <c:v>38168</c:v>
                </c:pt>
                <c:pt idx="27">
                  <c:v>37797</c:v>
                </c:pt>
                <c:pt idx="28">
                  <c:v>37566</c:v>
                </c:pt>
                <c:pt idx="29">
                  <c:v>37236</c:v>
                </c:pt>
                <c:pt idx="30">
                  <c:v>37201</c:v>
                </c:pt>
                <c:pt idx="31">
                  <c:v>37166</c:v>
                </c:pt>
                <c:pt idx="32">
                  <c:v>37151</c:v>
                </c:pt>
                <c:pt idx="33">
                  <c:v>37124</c:v>
                </c:pt>
                <c:pt idx="34">
                  <c:v>37069</c:v>
                </c:pt>
                <c:pt idx="35">
                  <c:v>37026</c:v>
                </c:pt>
                <c:pt idx="36">
                  <c:v>36999</c:v>
                </c:pt>
                <c:pt idx="37">
                  <c:v>36970</c:v>
                </c:pt>
                <c:pt idx="38">
                  <c:v>36922</c:v>
                </c:pt>
                <c:pt idx="39">
                  <c:v>36894</c:v>
                </c:pt>
              </c:numCache>
            </c:numRef>
          </c:cat>
          <c:val>
            <c:numRef>
              <c:f>Tabelle1!$B$5:$B$44</c:f>
              <c:numCache>
                <c:formatCode>0%</c:formatCode>
                <c:ptCount val="40"/>
                <c:pt idx="0" formatCode="0.00%">
                  <c:v>2.5000000000000001E-3</c:v>
                </c:pt>
                <c:pt idx="1">
                  <c:v>0.01</c:v>
                </c:pt>
                <c:pt idx="2" formatCode="0.00%">
                  <c:v>1.4999999999999999E-2</c:v>
                </c:pt>
                <c:pt idx="3">
                  <c:v>0.02</c:v>
                </c:pt>
                <c:pt idx="4" formatCode="0.00%">
                  <c:v>2.2499999999999999E-2</c:v>
                </c:pt>
                <c:pt idx="5">
                  <c:v>0.03</c:v>
                </c:pt>
                <c:pt idx="6" formatCode="0.00%">
                  <c:v>3.7499999999999999E-2</c:v>
                </c:pt>
                <c:pt idx="7" formatCode="0.00%">
                  <c:v>4.2500000000000003E-2</c:v>
                </c:pt>
                <c:pt idx="8" formatCode="0.00%">
                  <c:v>4.4999999999999998E-2</c:v>
                </c:pt>
                <c:pt idx="9" formatCode="0.00%">
                  <c:v>4.7500000000000001E-2</c:v>
                </c:pt>
                <c:pt idx="10" formatCode="0.00%">
                  <c:v>5.2499999999999998E-2</c:v>
                </c:pt>
                <c:pt idx="11">
                  <c:v>0.05</c:v>
                </c:pt>
                <c:pt idx="12" formatCode="0.00%">
                  <c:v>4.7500000000000001E-2</c:v>
                </c:pt>
                <c:pt idx="13" formatCode="0.00%">
                  <c:v>4.4999999999999998E-2</c:v>
                </c:pt>
                <c:pt idx="14" formatCode="0.00%">
                  <c:v>4.2500000000000003E-2</c:v>
                </c:pt>
                <c:pt idx="15">
                  <c:v>0.04</c:v>
                </c:pt>
                <c:pt idx="16" formatCode="0.00%">
                  <c:v>3.7499999999999999E-2</c:v>
                </c:pt>
                <c:pt idx="17" formatCode="0.00%">
                  <c:v>3.5000000000000003E-2</c:v>
                </c:pt>
                <c:pt idx="18" formatCode="0.00%">
                  <c:v>3.2500000000000001E-2</c:v>
                </c:pt>
                <c:pt idx="19">
                  <c:v>0.03</c:v>
                </c:pt>
                <c:pt idx="20" formatCode="0.00%">
                  <c:v>2.75E-2</c:v>
                </c:pt>
                <c:pt idx="21" formatCode="0.00%">
                  <c:v>2.5000000000000001E-2</c:v>
                </c:pt>
                <c:pt idx="22" formatCode="0.00%">
                  <c:v>2.2499999999999999E-2</c:v>
                </c:pt>
                <c:pt idx="23">
                  <c:v>0.02</c:v>
                </c:pt>
                <c:pt idx="24" formatCode="0.00%">
                  <c:v>1.7500000000000002E-2</c:v>
                </c:pt>
                <c:pt idx="25" formatCode="0.00%">
                  <c:v>1.4999999999999999E-2</c:v>
                </c:pt>
                <c:pt idx="26" formatCode="0.00%">
                  <c:v>1.2500000000000001E-2</c:v>
                </c:pt>
                <c:pt idx="27">
                  <c:v>0.01</c:v>
                </c:pt>
                <c:pt idx="28" formatCode="0.00%">
                  <c:v>1.2500000000000001E-2</c:v>
                </c:pt>
                <c:pt idx="29" formatCode="0.00%">
                  <c:v>1.7500000000000002E-2</c:v>
                </c:pt>
                <c:pt idx="30">
                  <c:v>0.02</c:v>
                </c:pt>
                <c:pt idx="31" formatCode="0.00%">
                  <c:v>2.5000000000000001E-2</c:v>
                </c:pt>
                <c:pt idx="32">
                  <c:v>0.03</c:v>
                </c:pt>
                <c:pt idx="33" formatCode="0.00%">
                  <c:v>3.5000000000000003E-2</c:v>
                </c:pt>
                <c:pt idx="34" formatCode="0.00%">
                  <c:v>3.7499999999999999E-2</c:v>
                </c:pt>
                <c:pt idx="35">
                  <c:v>0.04</c:v>
                </c:pt>
                <c:pt idx="36" formatCode="0.00%">
                  <c:v>4.4999999999999998E-2</c:v>
                </c:pt>
                <c:pt idx="37">
                  <c:v>0.05</c:v>
                </c:pt>
                <c:pt idx="38" formatCode="0.00%">
                  <c:v>5.5E-2</c:v>
                </c:pt>
                <c:pt idx="39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F-464E-AF79-7DAA6D1A6ACD}"/>
            </c:ext>
          </c:extLst>
        </c:ser>
        <c:ser>
          <c:idx val="1"/>
          <c:order val="1"/>
          <c:tx>
            <c:strRef>
              <c:f>Tabelle1!$C$4</c:f>
              <c:strCache>
                <c:ptCount val="1"/>
                <c:pt idx="0">
                  <c:v>Tayler rule</c:v>
                </c:pt>
              </c:strCache>
            </c:strRef>
          </c:tx>
          <c:marker>
            <c:symbol val="none"/>
          </c:marker>
          <c:cat>
            <c:numRef>
              <c:f>Tabelle1!$A$5:$A$44</c:f>
              <c:numCache>
                <c:formatCode>m/d/yyyy</c:formatCode>
                <c:ptCount val="40"/>
                <c:pt idx="0">
                  <c:v>39798</c:v>
                </c:pt>
                <c:pt idx="1">
                  <c:v>39750</c:v>
                </c:pt>
                <c:pt idx="2">
                  <c:v>39729</c:v>
                </c:pt>
                <c:pt idx="3">
                  <c:v>39568</c:v>
                </c:pt>
                <c:pt idx="4">
                  <c:v>39525</c:v>
                </c:pt>
                <c:pt idx="5">
                  <c:v>39477</c:v>
                </c:pt>
                <c:pt idx="6">
                  <c:v>39469</c:v>
                </c:pt>
                <c:pt idx="7">
                  <c:v>39427</c:v>
                </c:pt>
                <c:pt idx="8">
                  <c:v>39386</c:v>
                </c:pt>
                <c:pt idx="9">
                  <c:v>39343</c:v>
                </c:pt>
                <c:pt idx="10">
                  <c:v>38897</c:v>
                </c:pt>
                <c:pt idx="11">
                  <c:v>38847</c:v>
                </c:pt>
                <c:pt idx="12">
                  <c:v>38804</c:v>
                </c:pt>
                <c:pt idx="13">
                  <c:v>38748</c:v>
                </c:pt>
                <c:pt idx="14">
                  <c:v>38699</c:v>
                </c:pt>
                <c:pt idx="15">
                  <c:v>38657</c:v>
                </c:pt>
                <c:pt idx="16">
                  <c:v>38615</c:v>
                </c:pt>
                <c:pt idx="17">
                  <c:v>38573</c:v>
                </c:pt>
                <c:pt idx="18">
                  <c:v>38533</c:v>
                </c:pt>
                <c:pt idx="19">
                  <c:v>38475</c:v>
                </c:pt>
                <c:pt idx="20">
                  <c:v>38433</c:v>
                </c:pt>
                <c:pt idx="21">
                  <c:v>38385</c:v>
                </c:pt>
                <c:pt idx="22">
                  <c:v>38335</c:v>
                </c:pt>
                <c:pt idx="23">
                  <c:v>38311</c:v>
                </c:pt>
                <c:pt idx="24">
                  <c:v>38251</c:v>
                </c:pt>
                <c:pt idx="25">
                  <c:v>38209</c:v>
                </c:pt>
                <c:pt idx="26">
                  <c:v>38168</c:v>
                </c:pt>
                <c:pt idx="27">
                  <c:v>37797</c:v>
                </c:pt>
                <c:pt idx="28">
                  <c:v>37566</c:v>
                </c:pt>
                <c:pt idx="29">
                  <c:v>37236</c:v>
                </c:pt>
                <c:pt idx="30">
                  <c:v>37201</c:v>
                </c:pt>
                <c:pt idx="31">
                  <c:v>37166</c:v>
                </c:pt>
                <c:pt idx="32">
                  <c:v>37151</c:v>
                </c:pt>
                <c:pt idx="33">
                  <c:v>37124</c:v>
                </c:pt>
                <c:pt idx="34">
                  <c:v>37069</c:v>
                </c:pt>
                <c:pt idx="35">
                  <c:v>37026</c:v>
                </c:pt>
                <c:pt idx="36">
                  <c:v>36999</c:v>
                </c:pt>
                <c:pt idx="37">
                  <c:v>36970</c:v>
                </c:pt>
                <c:pt idx="38">
                  <c:v>36922</c:v>
                </c:pt>
                <c:pt idx="39">
                  <c:v>36894</c:v>
                </c:pt>
              </c:numCache>
            </c:numRef>
          </c:cat>
          <c:val>
            <c:numRef>
              <c:f>Tabelle1!$C$5:$C$44</c:f>
              <c:numCache>
                <c:formatCode>General</c:formatCode>
                <c:ptCount val="40"/>
                <c:pt idx="10" formatCode="0.00%">
                  <c:v>5.2499999999999998E-2</c:v>
                </c:pt>
                <c:pt idx="20" formatCode="0.00%">
                  <c:v>5.2499999999999998E-2</c:v>
                </c:pt>
                <c:pt idx="29" formatCode="0.00%">
                  <c:v>1.7500000000000002E-2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7F-464E-AF79-7DAA6D1A6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0152"/>
        <c:axId val="200590240"/>
      </c:lineChart>
      <c:dateAx>
        <c:axId val="35101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200590240"/>
        <c:crosses val="autoZero"/>
        <c:auto val="1"/>
        <c:lblOffset val="100"/>
        <c:baseTimeUnit val="days"/>
      </c:dateAx>
      <c:valAx>
        <c:axId val="2005902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5101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Marginal lending facility</c:v>
                </c:pt>
              </c:strCache>
            </c:strRef>
          </c:tx>
          <c:marker>
            <c:symbol val="none"/>
          </c:marker>
          <c:cat>
            <c:numRef>
              <c:f>Tabelle1!$A$3:$A$13</c:f>
              <c:numCache>
                <c:formatCode>d\-mmm\-yy</c:formatCode>
                <c:ptCount val="11"/>
                <c:pt idx="0">
                  <c:v>39946</c:v>
                </c:pt>
                <c:pt idx="1">
                  <c:v>39911</c:v>
                </c:pt>
                <c:pt idx="2">
                  <c:v>39883</c:v>
                </c:pt>
                <c:pt idx="3">
                  <c:v>39834</c:v>
                </c:pt>
                <c:pt idx="4">
                  <c:v>39792</c:v>
                </c:pt>
                <c:pt idx="5">
                  <c:v>39764</c:v>
                </c:pt>
                <c:pt idx="6">
                  <c:v>39730</c:v>
                </c:pt>
                <c:pt idx="7">
                  <c:v>39729</c:v>
                </c:pt>
                <c:pt idx="8">
                  <c:v>39638</c:v>
                </c:pt>
                <c:pt idx="9">
                  <c:v>39246</c:v>
                </c:pt>
                <c:pt idx="10">
                  <c:v>39155</c:v>
                </c:pt>
              </c:numCache>
            </c:numRef>
          </c:cat>
          <c:val>
            <c:numRef>
              <c:f>Tabelle1!$B$3:$B$13</c:f>
              <c:numCache>
                <c:formatCode>0.00%</c:formatCode>
                <c:ptCount val="11"/>
                <c:pt idx="0">
                  <c:v>1.7500000000000002E-2</c:v>
                </c:pt>
                <c:pt idx="1">
                  <c:v>2.2499999999999999E-2</c:v>
                </c:pt>
                <c:pt idx="2">
                  <c:v>2.5000000000000001E-2</c:v>
                </c:pt>
                <c:pt idx="3" formatCode="0%">
                  <c:v>0.03</c:v>
                </c:pt>
                <c:pt idx="4" formatCode="0%">
                  <c:v>0.03</c:v>
                </c:pt>
                <c:pt idx="5">
                  <c:v>3.7499999999999999E-2</c:v>
                </c:pt>
                <c:pt idx="6">
                  <c:v>4.2500000000000003E-2</c:v>
                </c:pt>
                <c:pt idx="7">
                  <c:v>4.7500000000000001E-2</c:v>
                </c:pt>
                <c:pt idx="8">
                  <c:v>5.2499999999999998E-2</c:v>
                </c:pt>
                <c:pt idx="9" formatCode="0%">
                  <c:v>0.05</c:v>
                </c:pt>
                <c:pt idx="10">
                  <c:v>4.7500000000000001E-2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47-4BFC-B130-F609A18ADFBA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Deposit facility</c:v>
                </c:pt>
              </c:strCache>
            </c:strRef>
          </c:tx>
          <c:marker>
            <c:symbol val="none"/>
          </c:marker>
          <c:cat>
            <c:numRef>
              <c:f>Tabelle1!$A$3:$A$13</c:f>
              <c:numCache>
                <c:formatCode>d\-mmm\-yy</c:formatCode>
                <c:ptCount val="11"/>
                <c:pt idx="0">
                  <c:v>39946</c:v>
                </c:pt>
                <c:pt idx="1">
                  <c:v>39911</c:v>
                </c:pt>
                <c:pt idx="2">
                  <c:v>39883</c:v>
                </c:pt>
                <c:pt idx="3">
                  <c:v>39834</c:v>
                </c:pt>
                <c:pt idx="4">
                  <c:v>39792</c:v>
                </c:pt>
                <c:pt idx="5">
                  <c:v>39764</c:v>
                </c:pt>
                <c:pt idx="6">
                  <c:v>39730</c:v>
                </c:pt>
                <c:pt idx="7">
                  <c:v>39729</c:v>
                </c:pt>
                <c:pt idx="8">
                  <c:v>39638</c:v>
                </c:pt>
                <c:pt idx="9">
                  <c:v>39246</c:v>
                </c:pt>
                <c:pt idx="10">
                  <c:v>39155</c:v>
                </c:pt>
              </c:numCache>
            </c:numRef>
          </c:cat>
          <c:val>
            <c:numRef>
              <c:f>Tabelle1!$C$3:$C$13</c:f>
              <c:numCache>
                <c:formatCode>0.00%</c:formatCode>
                <c:ptCount val="11"/>
                <c:pt idx="0">
                  <c:v>2.5000000000000001E-3</c:v>
                </c:pt>
                <c:pt idx="1">
                  <c:v>2.5000000000000001E-3</c:v>
                </c:pt>
                <c:pt idx="2">
                  <c:v>5.0000000000000001E-3</c:v>
                </c:pt>
                <c:pt idx="3" formatCode="0%">
                  <c:v>0.01</c:v>
                </c:pt>
                <c:pt idx="4" formatCode="0%">
                  <c:v>0.02</c:v>
                </c:pt>
                <c:pt idx="5">
                  <c:v>2.75E-2</c:v>
                </c:pt>
                <c:pt idx="6">
                  <c:v>3.2500000000000001E-2</c:v>
                </c:pt>
                <c:pt idx="7">
                  <c:v>2.75E-2</c:v>
                </c:pt>
                <c:pt idx="8">
                  <c:v>3.2500000000000001E-2</c:v>
                </c:pt>
                <c:pt idx="9" formatCode="0%">
                  <c:v>0.03</c:v>
                </c:pt>
                <c:pt idx="10">
                  <c:v>2.75E-2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47-4BFC-B130-F609A18ADFBA}"/>
            </c:ext>
          </c:extLst>
        </c:ser>
        <c:ser>
          <c:idx val="2"/>
          <c:order val="2"/>
          <c:tx>
            <c:strRef>
              <c:f>Tabelle1!$D$2</c:f>
              <c:strCache>
                <c:ptCount val="1"/>
                <c:pt idx="0">
                  <c:v>Main refinancing operations</c:v>
                </c:pt>
              </c:strCache>
            </c:strRef>
          </c:tx>
          <c:marker>
            <c:symbol val="none"/>
          </c:marker>
          <c:cat>
            <c:numRef>
              <c:f>Tabelle1!$A$3:$A$13</c:f>
              <c:numCache>
                <c:formatCode>d\-mmm\-yy</c:formatCode>
                <c:ptCount val="11"/>
                <c:pt idx="0">
                  <c:v>39946</c:v>
                </c:pt>
                <c:pt idx="1">
                  <c:v>39911</c:v>
                </c:pt>
                <c:pt idx="2">
                  <c:v>39883</c:v>
                </c:pt>
                <c:pt idx="3">
                  <c:v>39834</c:v>
                </c:pt>
                <c:pt idx="4">
                  <c:v>39792</c:v>
                </c:pt>
                <c:pt idx="5">
                  <c:v>39764</c:v>
                </c:pt>
                <c:pt idx="6">
                  <c:v>39730</c:v>
                </c:pt>
                <c:pt idx="7">
                  <c:v>39729</c:v>
                </c:pt>
                <c:pt idx="8">
                  <c:v>39638</c:v>
                </c:pt>
                <c:pt idx="9">
                  <c:v>39246</c:v>
                </c:pt>
                <c:pt idx="10">
                  <c:v>39155</c:v>
                </c:pt>
              </c:numCache>
            </c:numRef>
          </c:cat>
          <c:val>
            <c:numRef>
              <c:f>Tabelle1!$D$3:$D$13</c:f>
              <c:numCache>
                <c:formatCode>0.00%</c:formatCode>
                <c:ptCount val="11"/>
                <c:pt idx="0" formatCode="0%">
                  <c:v>0.01</c:v>
                </c:pt>
                <c:pt idx="1">
                  <c:v>1.2500000000000001E-2</c:v>
                </c:pt>
                <c:pt idx="2">
                  <c:v>1.4999999999999999E-2</c:v>
                </c:pt>
                <c:pt idx="3" formatCode="0%">
                  <c:v>0.02</c:v>
                </c:pt>
                <c:pt idx="4">
                  <c:v>2.5000000000000001E-2</c:v>
                </c:pt>
                <c:pt idx="5">
                  <c:v>3.2500000000000001E-2</c:v>
                </c:pt>
                <c:pt idx="6">
                  <c:v>3.7499999999999999E-2</c:v>
                </c:pt>
                <c:pt idx="7">
                  <c:v>3.7499999999999999E-2</c:v>
                </c:pt>
                <c:pt idx="8">
                  <c:v>4.2500000000000003E-2</c:v>
                </c:pt>
                <c:pt idx="9" formatCode="0%">
                  <c:v>0.04</c:v>
                </c:pt>
                <c:pt idx="10">
                  <c:v>3.7499999999999999E-2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47-4BFC-B130-F609A18AD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960960"/>
        <c:axId val="258962136"/>
      </c:lineChart>
      <c:dateAx>
        <c:axId val="258960960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crossAx val="258962136"/>
        <c:crosses val="autoZero"/>
        <c:auto val="1"/>
        <c:lblOffset val="100"/>
        <c:baseTimeUnit val="days"/>
      </c:dateAx>
      <c:valAx>
        <c:axId val="2589621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589609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Marginal lending facility</c:v>
                </c:pt>
              </c:strCache>
            </c:strRef>
          </c:tx>
          <c:marker>
            <c:symbol val="none"/>
          </c:marker>
          <c:cat>
            <c:numRef>
              <c:f>Tabelle1!$A$3:$A$13</c:f>
              <c:numCache>
                <c:formatCode>d\-mmm\-yy</c:formatCode>
                <c:ptCount val="11"/>
                <c:pt idx="0">
                  <c:v>39946</c:v>
                </c:pt>
                <c:pt idx="1">
                  <c:v>39911</c:v>
                </c:pt>
                <c:pt idx="2">
                  <c:v>39883</c:v>
                </c:pt>
                <c:pt idx="3">
                  <c:v>39834</c:v>
                </c:pt>
                <c:pt idx="4">
                  <c:v>39792</c:v>
                </c:pt>
                <c:pt idx="5">
                  <c:v>39764</c:v>
                </c:pt>
                <c:pt idx="6">
                  <c:v>39730</c:v>
                </c:pt>
                <c:pt idx="7">
                  <c:v>39729</c:v>
                </c:pt>
                <c:pt idx="8">
                  <c:v>39638</c:v>
                </c:pt>
                <c:pt idx="9">
                  <c:v>39246</c:v>
                </c:pt>
                <c:pt idx="10">
                  <c:v>39155</c:v>
                </c:pt>
              </c:numCache>
            </c:numRef>
          </c:cat>
          <c:val>
            <c:numRef>
              <c:f>Tabelle1!$B$3:$B$13</c:f>
              <c:numCache>
                <c:formatCode>0.00%</c:formatCode>
                <c:ptCount val="11"/>
                <c:pt idx="0">
                  <c:v>1.7500000000000002E-2</c:v>
                </c:pt>
                <c:pt idx="1">
                  <c:v>2.2499999999999999E-2</c:v>
                </c:pt>
                <c:pt idx="2">
                  <c:v>2.5000000000000001E-2</c:v>
                </c:pt>
                <c:pt idx="3" formatCode="0%">
                  <c:v>0.03</c:v>
                </c:pt>
                <c:pt idx="4" formatCode="0%">
                  <c:v>0.03</c:v>
                </c:pt>
                <c:pt idx="5">
                  <c:v>3.7499999999999999E-2</c:v>
                </c:pt>
                <c:pt idx="6">
                  <c:v>4.2500000000000003E-2</c:v>
                </c:pt>
                <c:pt idx="7">
                  <c:v>4.7500000000000001E-2</c:v>
                </c:pt>
                <c:pt idx="8">
                  <c:v>5.2499999999999998E-2</c:v>
                </c:pt>
                <c:pt idx="9" formatCode="0%">
                  <c:v>0.05</c:v>
                </c:pt>
                <c:pt idx="10">
                  <c:v>4.7500000000000001E-2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58-4BD3-AAC3-19A4FF9BF713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Deposit facility</c:v>
                </c:pt>
              </c:strCache>
            </c:strRef>
          </c:tx>
          <c:marker>
            <c:symbol val="none"/>
          </c:marker>
          <c:cat>
            <c:numRef>
              <c:f>Tabelle1!$A$3:$A$13</c:f>
              <c:numCache>
                <c:formatCode>d\-mmm\-yy</c:formatCode>
                <c:ptCount val="11"/>
                <c:pt idx="0">
                  <c:v>39946</c:v>
                </c:pt>
                <c:pt idx="1">
                  <c:v>39911</c:v>
                </c:pt>
                <c:pt idx="2">
                  <c:v>39883</c:v>
                </c:pt>
                <c:pt idx="3">
                  <c:v>39834</c:v>
                </c:pt>
                <c:pt idx="4">
                  <c:v>39792</c:v>
                </c:pt>
                <c:pt idx="5">
                  <c:v>39764</c:v>
                </c:pt>
                <c:pt idx="6">
                  <c:v>39730</c:v>
                </c:pt>
                <c:pt idx="7">
                  <c:v>39729</c:v>
                </c:pt>
                <c:pt idx="8">
                  <c:v>39638</c:v>
                </c:pt>
                <c:pt idx="9">
                  <c:v>39246</c:v>
                </c:pt>
                <c:pt idx="10">
                  <c:v>39155</c:v>
                </c:pt>
              </c:numCache>
            </c:numRef>
          </c:cat>
          <c:val>
            <c:numRef>
              <c:f>Tabelle1!$C$3:$C$13</c:f>
              <c:numCache>
                <c:formatCode>0.00%</c:formatCode>
                <c:ptCount val="11"/>
                <c:pt idx="0">
                  <c:v>2.5000000000000001E-3</c:v>
                </c:pt>
                <c:pt idx="1">
                  <c:v>2.5000000000000001E-3</c:v>
                </c:pt>
                <c:pt idx="2">
                  <c:v>5.0000000000000001E-3</c:v>
                </c:pt>
                <c:pt idx="3" formatCode="0%">
                  <c:v>0.01</c:v>
                </c:pt>
                <c:pt idx="4" formatCode="0%">
                  <c:v>0.02</c:v>
                </c:pt>
                <c:pt idx="5">
                  <c:v>2.75E-2</c:v>
                </c:pt>
                <c:pt idx="6">
                  <c:v>3.2500000000000001E-2</c:v>
                </c:pt>
                <c:pt idx="7">
                  <c:v>2.75E-2</c:v>
                </c:pt>
                <c:pt idx="8">
                  <c:v>3.2500000000000001E-2</c:v>
                </c:pt>
                <c:pt idx="9" formatCode="0%">
                  <c:v>0.03</c:v>
                </c:pt>
                <c:pt idx="10">
                  <c:v>2.75E-2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58-4BD3-AAC3-19A4FF9BF713}"/>
            </c:ext>
          </c:extLst>
        </c:ser>
        <c:ser>
          <c:idx val="2"/>
          <c:order val="2"/>
          <c:tx>
            <c:strRef>
              <c:f>Tabelle1!$D$2</c:f>
              <c:strCache>
                <c:ptCount val="1"/>
                <c:pt idx="0">
                  <c:v>Main refinancing operations</c:v>
                </c:pt>
              </c:strCache>
            </c:strRef>
          </c:tx>
          <c:marker>
            <c:symbol val="none"/>
          </c:marker>
          <c:cat>
            <c:numRef>
              <c:f>Tabelle1!$A$3:$A$13</c:f>
              <c:numCache>
                <c:formatCode>d\-mmm\-yy</c:formatCode>
                <c:ptCount val="11"/>
                <c:pt idx="0">
                  <c:v>39946</c:v>
                </c:pt>
                <c:pt idx="1">
                  <c:v>39911</c:v>
                </c:pt>
                <c:pt idx="2">
                  <c:v>39883</c:v>
                </c:pt>
                <c:pt idx="3">
                  <c:v>39834</c:v>
                </c:pt>
                <c:pt idx="4">
                  <c:v>39792</c:v>
                </c:pt>
                <c:pt idx="5">
                  <c:v>39764</c:v>
                </c:pt>
                <c:pt idx="6">
                  <c:v>39730</c:v>
                </c:pt>
                <c:pt idx="7">
                  <c:v>39729</c:v>
                </c:pt>
                <c:pt idx="8">
                  <c:v>39638</c:v>
                </c:pt>
                <c:pt idx="9">
                  <c:v>39246</c:v>
                </c:pt>
                <c:pt idx="10">
                  <c:v>39155</c:v>
                </c:pt>
              </c:numCache>
            </c:numRef>
          </c:cat>
          <c:val>
            <c:numRef>
              <c:f>Tabelle1!$D$3:$D$13</c:f>
              <c:numCache>
                <c:formatCode>0.00%</c:formatCode>
                <c:ptCount val="11"/>
                <c:pt idx="0" formatCode="0%">
                  <c:v>0.01</c:v>
                </c:pt>
                <c:pt idx="1">
                  <c:v>1.2500000000000001E-2</c:v>
                </c:pt>
                <c:pt idx="2">
                  <c:v>1.4999999999999999E-2</c:v>
                </c:pt>
                <c:pt idx="3" formatCode="0%">
                  <c:v>0.02</c:v>
                </c:pt>
                <c:pt idx="4">
                  <c:v>2.5000000000000001E-2</c:v>
                </c:pt>
                <c:pt idx="5">
                  <c:v>3.2500000000000001E-2</c:v>
                </c:pt>
                <c:pt idx="6">
                  <c:v>3.7499999999999999E-2</c:v>
                </c:pt>
                <c:pt idx="7">
                  <c:v>3.7499999999999999E-2</c:v>
                </c:pt>
                <c:pt idx="8">
                  <c:v>4.2500000000000003E-2</c:v>
                </c:pt>
                <c:pt idx="9" formatCode="0%">
                  <c:v>0.04</c:v>
                </c:pt>
                <c:pt idx="10">
                  <c:v>3.7499999999999999E-2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58-4BD3-AAC3-19A4FF9BF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963312"/>
        <c:axId val="258963704"/>
      </c:lineChart>
      <c:dateAx>
        <c:axId val="258963312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crossAx val="258963704"/>
        <c:crosses val="autoZero"/>
        <c:auto val="1"/>
        <c:lblOffset val="100"/>
        <c:baseTimeUnit val="days"/>
      </c:dateAx>
      <c:valAx>
        <c:axId val="25896370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589633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CE712-41CD-5045-9936-43075E0B1D7E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BB9D640-E91B-0645-B2AE-AE82C37F316D}">
      <dgm:prSet/>
      <dgm:spPr/>
      <dgm:t>
        <a:bodyPr/>
        <a:lstStyle/>
        <a:p>
          <a:pPr rtl="0"/>
          <a:r>
            <a:rPr lang="de-DE" dirty="0" err="1"/>
            <a:t>Dot-com</a:t>
          </a:r>
          <a:r>
            <a:rPr lang="de-DE" dirty="0"/>
            <a:t> </a:t>
          </a:r>
          <a:r>
            <a:rPr lang="de-DE" dirty="0" err="1"/>
            <a:t>bubble</a:t>
          </a:r>
          <a:endParaRPr lang="de-DE" dirty="0"/>
        </a:p>
      </dgm:t>
    </dgm:pt>
    <dgm:pt modelId="{4E1C4DAF-6FB2-9B47-9A35-8B77F04865B5}" type="parTrans" cxnId="{F5951542-410D-5A4B-8B90-525EFFF698F3}">
      <dgm:prSet/>
      <dgm:spPr/>
      <dgm:t>
        <a:bodyPr/>
        <a:lstStyle/>
        <a:p>
          <a:endParaRPr lang="de-DE"/>
        </a:p>
      </dgm:t>
    </dgm:pt>
    <dgm:pt modelId="{C2FBC5AE-3251-1344-8A3A-0C511E657226}" type="sibTrans" cxnId="{F5951542-410D-5A4B-8B90-525EFFF698F3}">
      <dgm:prSet/>
      <dgm:spPr/>
      <dgm:t>
        <a:bodyPr/>
        <a:lstStyle/>
        <a:p>
          <a:endParaRPr lang="de-DE"/>
        </a:p>
      </dgm:t>
    </dgm:pt>
    <dgm:pt modelId="{AA4244E7-3444-2149-BD65-AC255224B145}">
      <dgm:prSet/>
      <dgm:spPr/>
      <dgm:t>
        <a:bodyPr/>
        <a:lstStyle/>
        <a:p>
          <a:pPr rtl="0"/>
          <a:r>
            <a:rPr lang="de-DE" dirty="0"/>
            <a:t>Low </a:t>
          </a:r>
          <a:r>
            <a:rPr lang="de-DE" dirty="0" err="1"/>
            <a:t>interest</a:t>
          </a:r>
          <a:r>
            <a:rPr lang="de-DE" dirty="0"/>
            <a:t> </a:t>
          </a:r>
          <a:r>
            <a:rPr lang="de-DE" dirty="0" err="1"/>
            <a:t>policy</a:t>
          </a:r>
          <a:endParaRPr lang="de-DE" dirty="0"/>
        </a:p>
      </dgm:t>
    </dgm:pt>
    <dgm:pt modelId="{598ED606-248B-794B-AB17-333D65C144FF}" type="parTrans" cxnId="{FA83E78B-AF82-D54D-896E-BB5034A5675E}">
      <dgm:prSet/>
      <dgm:spPr/>
      <dgm:t>
        <a:bodyPr/>
        <a:lstStyle/>
        <a:p>
          <a:endParaRPr lang="de-DE"/>
        </a:p>
      </dgm:t>
    </dgm:pt>
    <dgm:pt modelId="{C607B604-62B4-7340-BF0B-CB290F174655}" type="sibTrans" cxnId="{FA83E78B-AF82-D54D-896E-BB5034A5675E}">
      <dgm:prSet/>
      <dgm:spPr/>
      <dgm:t>
        <a:bodyPr/>
        <a:lstStyle/>
        <a:p>
          <a:endParaRPr lang="de-DE"/>
        </a:p>
      </dgm:t>
    </dgm:pt>
    <dgm:pt modelId="{C737192C-BD11-0A40-9FCB-C31BA7A2565A}">
      <dgm:prSet/>
      <dgm:spPr/>
      <dgm:t>
        <a:bodyPr/>
        <a:lstStyle/>
        <a:p>
          <a:pPr rtl="0"/>
          <a:r>
            <a:rPr lang="de-DE" dirty="0"/>
            <a:t>Sub-prime </a:t>
          </a:r>
          <a:r>
            <a:rPr lang="de-DE" dirty="0" err="1"/>
            <a:t>mortgages</a:t>
          </a:r>
          <a:endParaRPr lang="de-DE" dirty="0"/>
        </a:p>
      </dgm:t>
    </dgm:pt>
    <dgm:pt modelId="{0C3E48D1-DE11-634B-9B75-4ED7F4F28889}" type="parTrans" cxnId="{FFA85B06-5A31-8743-863A-CEBE980943BE}">
      <dgm:prSet/>
      <dgm:spPr/>
      <dgm:t>
        <a:bodyPr/>
        <a:lstStyle/>
        <a:p>
          <a:endParaRPr lang="de-DE"/>
        </a:p>
      </dgm:t>
    </dgm:pt>
    <dgm:pt modelId="{D398DB32-58DA-0248-A9AA-C4FF09BD8FCF}" type="sibTrans" cxnId="{FFA85B06-5A31-8743-863A-CEBE980943BE}">
      <dgm:prSet/>
      <dgm:spPr/>
      <dgm:t>
        <a:bodyPr/>
        <a:lstStyle/>
        <a:p>
          <a:endParaRPr lang="de-DE"/>
        </a:p>
      </dgm:t>
    </dgm:pt>
    <dgm:pt modelId="{2114FD09-D036-5043-9047-C78BA8AB8D4F}" type="pres">
      <dgm:prSet presAssocID="{5DFCE712-41CD-5045-9936-43075E0B1D7E}" presName="Name0" presStyleCnt="0">
        <dgm:presLayoutVars>
          <dgm:dir/>
          <dgm:resizeHandles val="exact"/>
        </dgm:presLayoutVars>
      </dgm:prSet>
      <dgm:spPr/>
    </dgm:pt>
    <dgm:pt modelId="{A20797AC-4D8A-5B45-8080-96F1797D86FB}" type="pres">
      <dgm:prSet presAssocID="{8BB9D640-E91B-0645-B2AE-AE82C37F316D}" presName="node" presStyleLbl="node1" presStyleIdx="0" presStyleCnt="3">
        <dgm:presLayoutVars>
          <dgm:bulletEnabled val="1"/>
        </dgm:presLayoutVars>
      </dgm:prSet>
      <dgm:spPr/>
    </dgm:pt>
    <dgm:pt modelId="{E0995F8B-4930-DE48-B7BB-BAE8654EE411}" type="pres">
      <dgm:prSet presAssocID="{C2FBC5AE-3251-1344-8A3A-0C511E657226}" presName="sibTrans" presStyleLbl="sibTrans2D1" presStyleIdx="0" presStyleCnt="2"/>
      <dgm:spPr/>
    </dgm:pt>
    <dgm:pt modelId="{703186B4-BB8F-F846-85BA-7BC11C477604}" type="pres">
      <dgm:prSet presAssocID="{C2FBC5AE-3251-1344-8A3A-0C511E657226}" presName="connectorText" presStyleLbl="sibTrans2D1" presStyleIdx="0" presStyleCnt="2"/>
      <dgm:spPr/>
    </dgm:pt>
    <dgm:pt modelId="{5C07CD1E-AAE7-AE46-9CA8-76F02BF553FE}" type="pres">
      <dgm:prSet presAssocID="{AA4244E7-3444-2149-BD65-AC255224B145}" presName="node" presStyleLbl="node1" presStyleIdx="1" presStyleCnt="3">
        <dgm:presLayoutVars>
          <dgm:bulletEnabled val="1"/>
        </dgm:presLayoutVars>
      </dgm:prSet>
      <dgm:spPr/>
    </dgm:pt>
    <dgm:pt modelId="{4BAEF868-142F-3F4D-98F1-197E14767734}" type="pres">
      <dgm:prSet presAssocID="{C607B604-62B4-7340-BF0B-CB290F174655}" presName="sibTrans" presStyleLbl="sibTrans2D1" presStyleIdx="1" presStyleCnt="2"/>
      <dgm:spPr/>
    </dgm:pt>
    <dgm:pt modelId="{0923BBC4-C955-124D-8327-E7E4BA8F52C9}" type="pres">
      <dgm:prSet presAssocID="{C607B604-62B4-7340-BF0B-CB290F174655}" presName="connectorText" presStyleLbl="sibTrans2D1" presStyleIdx="1" presStyleCnt="2"/>
      <dgm:spPr/>
    </dgm:pt>
    <dgm:pt modelId="{0857A3A3-7A5D-D74A-A7B1-D3013188BAC2}" type="pres">
      <dgm:prSet presAssocID="{C737192C-BD11-0A40-9FCB-C31BA7A2565A}" presName="node" presStyleLbl="node1" presStyleIdx="2" presStyleCnt="3">
        <dgm:presLayoutVars>
          <dgm:bulletEnabled val="1"/>
        </dgm:presLayoutVars>
      </dgm:prSet>
      <dgm:spPr/>
    </dgm:pt>
  </dgm:ptLst>
  <dgm:cxnLst>
    <dgm:cxn modelId="{FFA85B06-5A31-8743-863A-CEBE980943BE}" srcId="{5DFCE712-41CD-5045-9936-43075E0B1D7E}" destId="{C737192C-BD11-0A40-9FCB-C31BA7A2565A}" srcOrd="2" destOrd="0" parTransId="{0C3E48D1-DE11-634B-9B75-4ED7F4F28889}" sibTransId="{D398DB32-58DA-0248-A9AA-C4FF09BD8FCF}"/>
    <dgm:cxn modelId="{58CF3A5E-227C-4023-976C-D0BFF20728CB}" type="presOf" srcId="{8BB9D640-E91B-0645-B2AE-AE82C37F316D}" destId="{A20797AC-4D8A-5B45-8080-96F1797D86FB}" srcOrd="0" destOrd="0" presId="urn:microsoft.com/office/officeart/2005/8/layout/process1"/>
    <dgm:cxn modelId="{5BCA1161-C5A7-463D-B5F2-51C8D094B498}" type="presOf" srcId="{C2FBC5AE-3251-1344-8A3A-0C511E657226}" destId="{703186B4-BB8F-F846-85BA-7BC11C477604}" srcOrd="1" destOrd="0" presId="urn:microsoft.com/office/officeart/2005/8/layout/process1"/>
    <dgm:cxn modelId="{6A61AB61-80AC-4896-A119-57D23C659719}" type="presOf" srcId="{C607B604-62B4-7340-BF0B-CB290F174655}" destId="{0923BBC4-C955-124D-8327-E7E4BA8F52C9}" srcOrd="1" destOrd="0" presId="urn:microsoft.com/office/officeart/2005/8/layout/process1"/>
    <dgm:cxn modelId="{F5951542-410D-5A4B-8B90-525EFFF698F3}" srcId="{5DFCE712-41CD-5045-9936-43075E0B1D7E}" destId="{8BB9D640-E91B-0645-B2AE-AE82C37F316D}" srcOrd="0" destOrd="0" parTransId="{4E1C4DAF-6FB2-9B47-9A35-8B77F04865B5}" sibTransId="{C2FBC5AE-3251-1344-8A3A-0C511E657226}"/>
    <dgm:cxn modelId="{15F66B4A-5D7D-4776-869F-37B22D091DB1}" type="presOf" srcId="{C2FBC5AE-3251-1344-8A3A-0C511E657226}" destId="{E0995F8B-4930-DE48-B7BB-BAE8654EE411}" srcOrd="0" destOrd="0" presId="urn:microsoft.com/office/officeart/2005/8/layout/process1"/>
    <dgm:cxn modelId="{FA83E78B-AF82-D54D-896E-BB5034A5675E}" srcId="{5DFCE712-41CD-5045-9936-43075E0B1D7E}" destId="{AA4244E7-3444-2149-BD65-AC255224B145}" srcOrd="1" destOrd="0" parTransId="{598ED606-248B-794B-AB17-333D65C144FF}" sibTransId="{C607B604-62B4-7340-BF0B-CB290F174655}"/>
    <dgm:cxn modelId="{64552BD8-A2C7-4D21-A66E-056582E26180}" type="presOf" srcId="{C737192C-BD11-0A40-9FCB-C31BA7A2565A}" destId="{0857A3A3-7A5D-D74A-A7B1-D3013188BAC2}" srcOrd="0" destOrd="0" presId="urn:microsoft.com/office/officeart/2005/8/layout/process1"/>
    <dgm:cxn modelId="{11221ADA-C515-472D-94E8-125A8C4BEC78}" type="presOf" srcId="{AA4244E7-3444-2149-BD65-AC255224B145}" destId="{5C07CD1E-AAE7-AE46-9CA8-76F02BF553FE}" srcOrd="0" destOrd="0" presId="urn:microsoft.com/office/officeart/2005/8/layout/process1"/>
    <dgm:cxn modelId="{C2F199DE-0A05-4296-A508-00595B0B1042}" type="presOf" srcId="{5DFCE712-41CD-5045-9936-43075E0B1D7E}" destId="{2114FD09-D036-5043-9047-C78BA8AB8D4F}" srcOrd="0" destOrd="0" presId="urn:microsoft.com/office/officeart/2005/8/layout/process1"/>
    <dgm:cxn modelId="{A37EC2EB-9822-4A2A-B136-4427485022A9}" type="presOf" srcId="{C607B604-62B4-7340-BF0B-CB290F174655}" destId="{4BAEF868-142F-3F4D-98F1-197E14767734}" srcOrd="0" destOrd="0" presId="urn:microsoft.com/office/officeart/2005/8/layout/process1"/>
    <dgm:cxn modelId="{43240099-D7F6-41CD-B5B2-8D27AB18EE87}" type="presParOf" srcId="{2114FD09-D036-5043-9047-C78BA8AB8D4F}" destId="{A20797AC-4D8A-5B45-8080-96F1797D86FB}" srcOrd="0" destOrd="0" presId="urn:microsoft.com/office/officeart/2005/8/layout/process1"/>
    <dgm:cxn modelId="{EA484029-8243-4E68-9A9D-700BBAA56D1B}" type="presParOf" srcId="{2114FD09-D036-5043-9047-C78BA8AB8D4F}" destId="{E0995F8B-4930-DE48-B7BB-BAE8654EE411}" srcOrd="1" destOrd="0" presId="urn:microsoft.com/office/officeart/2005/8/layout/process1"/>
    <dgm:cxn modelId="{DC9CFA27-61F3-4F47-9204-570AC45A40D2}" type="presParOf" srcId="{E0995F8B-4930-DE48-B7BB-BAE8654EE411}" destId="{703186B4-BB8F-F846-85BA-7BC11C477604}" srcOrd="0" destOrd="0" presId="urn:microsoft.com/office/officeart/2005/8/layout/process1"/>
    <dgm:cxn modelId="{420715BC-CCC9-40E2-BBF1-BD5201685FA7}" type="presParOf" srcId="{2114FD09-D036-5043-9047-C78BA8AB8D4F}" destId="{5C07CD1E-AAE7-AE46-9CA8-76F02BF553FE}" srcOrd="2" destOrd="0" presId="urn:microsoft.com/office/officeart/2005/8/layout/process1"/>
    <dgm:cxn modelId="{9DA6E780-AA5C-4181-A558-7BE6EADFFC6B}" type="presParOf" srcId="{2114FD09-D036-5043-9047-C78BA8AB8D4F}" destId="{4BAEF868-142F-3F4D-98F1-197E14767734}" srcOrd="3" destOrd="0" presId="urn:microsoft.com/office/officeart/2005/8/layout/process1"/>
    <dgm:cxn modelId="{F7DDB245-B38D-46F7-A1F2-CE5F8FEC5E4F}" type="presParOf" srcId="{4BAEF868-142F-3F4D-98F1-197E14767734}" destId="{0923BBC4-C955-124D-8327-E7E4BA8F52C9}" srcOrd="0" destOrd="0" presId="urn:microsoft.com/office/officeart/2005/8/layout/process1"/>
    <dgm:cxn modelId="{BC48B317-C9E0-4DDF-8581-C6237FA8E33B}" type="presParOf" srcId="{2114FD09-D036-5043-9047-C78BA8AB8D4F}" destId="{0857A3A3-7A5D-D74A-A7B1-D3013188BA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9727D8-5179-3A40-8BB1-089031B65AEC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86A006B4-616E-0945-9701-1933013B3EF1}">
      <dgm:prSet phldrT="[Text]"/>
      <dgm:spPr/>
      <dgm:t>
        <a:bodyPr/>
        <a:lstStyle/>
        <a:p>
          <a:r>
            <a:rPr lang="de-DE" dirty="0"/>
            <a:t>Interest rate after </a:t>
          </a:r>
          <a:r>
            <a:rPr lang="de-DE"/>
            <a:t>March 2000 </a:t>
          </a:r>
          <a:endParaRPr lang="de-DE" dirty="0"/>
        </a:p>
      </dgm:t>
    </dgm:pt>
    <dgm:pt modelId="{5D1CB7EA-D0E8-8443-8D6C-4D35AAD06D3B}" type="parTrans" cxnId="{9F7A5F58-F61B-524B-BABD-BC954B1C1064}">
      <dgm:prSet/>
      <dgm:spPr/>
      <dgm:t>
        <a:bodyPr/>
        <a:lstStyle/>
        <a:p>
          <a:endParaRPr lang="de-DE"/>
        </a:p>
      </dgm:t>
    </dgm:pt>
    <dgm:pt modelId="{71CF273B-B20F-E544-B44B-83DA42917236}" type="sibTrans" cxnId="{9F7A5F58-F61B-524B-BABD-BC954B1C1064}">
      <dgm:prSet/>
      <dgm:spPr/>
      <dgm:t>
        <a:bodyPr/>
        <a:lstStyle/>
        <a:p>
          <a:endParaRPr lang="de-DE"/>
        </a:p>
      </dgm:t>
    </dgm:pt>
    <dgm:pt modelId="{6ED8E656-8606-EB45-AE40-33567429C382}">
      <dgm:prSet phldrT="[Text]"/>
      <dgm:spPr/>
      <dgm:t>
        <a:bodyPr/>
        <a:lstStyle/>
        <a:p>
          <a:r>
            <a:rPr lang="de-DE" dirty="0"/>
            <a:t>Cut </a:t>
          </a:r>
          <a:r>
            <a:rPr lang="de-DE" dirty="0" err="1"/>
            <a:t>to</a:t>
          </a:r>
          <a:r>
            <a:rPr lang="de-DE" dirty="0"/>
            <a:t> 1% </a:t>
          </a:r>
        </a:p>
      </dgm:t>
    </dgm:pt>
    <dgm:pt modelId="{FF502AE5-B9EB-1141-9128-5CE70471DABA}" type="parTrans" cxnId="{DEDE8CDF-783A-5947-BBB7-515A12386150}">
      <dgm:prSet/>
      <dgm:spPr/>
      <dgm:t>
        <a:bodyPr/>
        <a:lstStyle/>
        <a:p>
          <a:endParaRPr lang="de-DE"/>
        </a:p>
      </dgm:t>
    </dgm:pt>
    <dgm:pt modelId="{FD43D994-BBD6-D54D-B8D2-9149C7382186}" type="sibTrans" cxnId="{DEDE8CDF-783A-5947-BBB7-515A12386150}">
      <dgm:prSet/>
      <dgm:spPr/>
      <dgm:t>
        <a:bodyPr/>
        <a:lstStyle/>
        <a:p>
          <a:endParaRPr lang="de-DE"/>
        </a:p>
      </dgm:t>
    </dgm:pt>
    <dgm:pt modelId="{A7017989-40BB-FB49-8539-04A8C9BB2F43}">
      <dgm:prSet phldrT="[Text]"/>
      <dgm:spPr/>
      <dgm:t>
        <a:bodyPr/>
        <a:lstStyle/>
        <a:p>
          <a:r>
            <a:rPr lang="de-DE" dirty="0" err="1"/>
            <a:t>Cheap</a:t>
          </a:r>
          <a:r>
            <a:rPr lang="de-DE" dirty="0"/>
            <a:t> </a:t>
          </a:r>
          <a:r>
            <a:rPr lang="de-DE" dirty="0" err="1"/>
            <a:t>money</a:t>
          </a:r>
          <a:r>
            <a:rPr lang="de-DE" dirty="0"/>
            <a:t> </a:t>
          </a:r>
          <a:r>
            <a:rPr lang="de-DE" dirty="0" err="1"/>
            <a:t>for</a:t>
          </a:r>
          <a:r>
            <a:rPr lang="de-DE" dirty="0"/>
            <a:t> </a:t>
          </a:r>
          <a:r>
            <a:rPr lang="de-DE" dirty="0" err="1"/>
            <a:t>banks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</a:t>
          </a:r>
          <a:r>
            <a:rPr lang="de-DE" dirty="0" err="1"/>
            <a:t>consumers</a:t>
          </a:r>
          <a:endParaRPr lang="de-DE" dirty="0"/>
        </a:p>
      </dgm:t>
    </dgm:pt>
    <dgm:pt modelId="{34676321-BA91-C044-B225-FB81FBC351E0}" type="parTrans" cxnId="{891BB5CA-6330-D340-9757-E0BF6C9D85FA}">
      <dgm:prSet/>
      <dgm:spPr/>
      <dgm:t>
        <a:bodyPr/>
        <a:lstStyle/>
        <a:p>
          <a:endParaRPr lang="de-DE"/>
        </a:p>
      </dgm:t>
    </dgm:pt>
    <dgm:pt modelId="{8532CE38-7780-694F-9667-151B9F97EAA1}" type="sibTrans" cxnId="{891BB5CA-6330-D340-9757-E0BF6C9D85FA}">
      <dgm:prSet/>
      <dgm:spPr/>
      <dgm:t>
        <a:bodyPr/>
        <a:lstStyle/>
        <a:p>
          <a:endParaRPr lang="de-DE"/>
        </a:p>
      </dgm:t>
    </dgm:pt>
    <dgm:pt modelId="{52444DE8-4FD3-564B-84E0-796F0FD3AD85}" type="pres">
      <dgm:prSet presAssocID="{299727D8-5179-3A40-8BB1-089031B65AEC}" presName="Name0" presStyleCnt="0">
        <dgm:presLayoutVars>
          <dgm:dir/>
          <dgm:resizeHandles val="exact"/>
        </dgm:presLayoutVars>
      </dgm:prSet>
      <dgm:spPr/>
    </dgm:pt>
    <dgm:pt modelId="{6550300A-13C0-BA4A-92D6-385269C96978}" type="pres">
      <dgm:prSet presAssocID="{86A006B4-616E-0945-9701-1933013B3EF1}" presName="node" presStyleLbl="node1" presStyleIdx="0" presStyleCnt="3">
        <dgm:presLayoutVars>
          <dgm:bulletEnabled val="1"/>
        </dgm:presLayoutVars>
      </dgm:prSet>
      <dgm:spPr/>
    </dgm:pt>
    <dgm:pt modelId="{19C5FAC5-982D-5749-B091-9318B4E3726D}" type="pres">
      <dgm:prSet presAssocID="{71CF273B-B20F-E544-B44B-83DA42917236}" presName="sibTrans" presStyleLbl="sibTrans2D1" presStyleIdx="0" presStyleCnt="2"/>
      <dgm:spPr/>
    </dgm:pt>
    <dgm:pt modelId="{45FE0B4C-70E1-CC49-942D-5C5E9039A885}" type="pres">
      <dgm:prSet presAssocID="{71CF273B-B20F-E544-B44B-83DA42917236}" presName="connectorText" presStyleLbl="sibTrans2D1" presStyleIdx="0" presStyleCnt="2"/>
      <dgm:spPr/>
    </dgm:pt>
    <dgm:pt modelId="{126E9008-F140-FE4B-B3E0-47FAA8C8A3F9}" type="pres">
      <dgm:prSet presAssocID="{6ED8E656-8606-EB45-AE40-33567429C382}" presName="node" presStyleLbl="node1" presStyleIdx="1" presStyleCnt="3">
        <dgm:presLayoutVars>
          <dgm:bulletEnabled val="1"/>
        </dgm:presLayoutVars>
      </dgm:prSet>
      <dgm:spPr/>
    </dgm:pt>
    <dgm:pt modelId="{31BB5FA5-FC87-9B47-98BD-819BAD1F4CF9}" type="pres">
      <dgm:prSet presAssocID="{FD43D994-BBD6-D54D-B8D2-9149C7382186}" presName="sibTrans" presStyleLbl="sibTrans2D1" presStyleIdx="1" presStyleCnt="2"/>
      <dgm:spPr/>
    </dgm:pt>
    <dgm:pt modelId="{74BC9192-58AB-D747-B60A-56E8087D352D}" type="pres">
      <dgm:prSet presAssocID="{FD43D994-BBD6-D54D-B8D2-9149C7382186}" presName="connectorText" presStyleLbl="sibTrans2D1" presStyleIdx="1" presStyleCnt="2"/>
      <dgm:spPr/>
    </dgm:pt>
    <dgm:pt modelId="{30878412-05B2-A94C-8715-B80C47479B6F}" type="pres">
      <dgm:prSet presAssocID="{A7017989-40BB-FB49-8539-04A8C9BB2F43}" presName="node" presStyleLbl="node1" presStyleIdx="2" presStyleCnt="3">
        <dgm:presLayoutVars>
          <dgm:bulletEnabled val="1"/>
        </dgm:presLayoutVars>
      </dgm:prSet>
      <dgm:spPr/>
    </dgm:pt>
  </dgm:ptLst>
  <dgm:cxnLst>
    <dgm:cxn modelId="{AA2D7C01-CE5D-4798-B36D-6A8D0B241184}" type="presOf" srcId="{71CF273B-B20F-E544-B44B-83DA42917236}" destId="{19C5FAC5-982D-5749-B091-9318B4E3726D}" srcOrd="0" destOrd="0" presId="urn:microsoft.com/office/officeart/2005/8/layout/process1"/>
    <dgm:cxn modelId="{90BB8507-DFB6-42C7-B454-E2CFE97908E9}" type="presOf" srcId="{6ED8E656-8606-EB45-AE40-33567429C382}" destId="{126E9008-F140-FE4B-B3E0-47FAA8C8A3F9}" srcOrd="0" destOrd="0" presId="urn:microsoft.com/office/officeart/2005/8/layout/process1"/>
    <dgm:cxn modelId="{8A89D46D-7549-4CB7-BEDC-8C788155DB7C}" type="presOf" srcId="{71CF273B-B20F-E544-B44B-83DA42917236}" destId="{45FE0B4C-70E1-CC49-942D-5C5E9039A885}" srcOrd="1" destOrd="0" presId="urn:microsoft.com/office/officeart/2005/8/layout/process1"/>
    <dgm:cxn modelId="{9F7A5F58-F61B-524B-BABD-BC954B1C1064}" srcId="{299727D8-5179-3A40-8BB1-089031B65AEC}" destId="{86A006B4-616E-0945-9701-1933013B3EF1}" srcOrd="0" destOrd="0" parTransId="{5D1CB7EA-D0E8-8443-8D6C-4D35AAD06D3B}" sibTransId="{71CF273B-B20F-E544-B44B-83DA42917236}"/>
    <dgm:cxn modelId="{B509FBB0-4145-49E7-8AD6-33A0460D7932}" type="presOf" srcId="{FD43D994-BBD6-D54D-B8D2-9149C7382186}" destId="{31BB5FA5-FC87-9B47-98BD-819BAD1F4CF9}" srcOrd="0" destOrd="0" presId="urn:microsoft.com/office/officeart/2005/8/layout/process1"/>
    <dgm:cxn modelId="{1F177EB5-4F33-4FD4-A78B-E271138D486C}" type="presOf" srcId="{299727D8-5179-3A40-8BB1-089031B65AEC}" destId="{52444DE8-4FD3-564B-84E0-796F0FD3AD85}" srcOrd="0" destOrd="0" presId="urn:microsoft.com/office/officeart/2005/8/layout/process1"/>
    <dgm:cxn modelId="{877CA0BC-CF3E-4BFD-8F54-C114116CCC3C}" type="presOf" srcId="{FD43D994-BBD6-D54D-B8D2-9149C7382186}" destId="{74BC9192-58AB-D747-B60A-56E8087D352D}" srcOrd="1" destOrd="0" presId="urn:microsoft.com/office/officeart/2005/8/layout/process1"/>
    <dgm:cxn modelId="{891BB5CA-6330-D340-9757-E0BF6C9D85FA}" srcId="{299727D8-5179-3A40-8BB1-089031B65AEC}" destId="{A7017989-40BB-FB49-8539-04A8C9BB2F43}" srcOrd="2" destOrd="0" parTransId="{34676321-BA91-C044-B225-FB81FBC351E0}" sibTransId="{8532CE38-7780-694F-9667-151B9F97EAA1}"/>
    <dgm:cxn modelId="{98A67BD5-B55A-4992-BD20-304251F72C5A}" type="presOf" srcId="{86A006B4-616E-0945-9701-1933013B3EF1}" destId="{6550300A-13C0-BA4A-92D6-385269C96978}" srcOrd="0" destOrd="0" presId="urn:microsoft.com/office/officeart/2005/8/layout/process1"/>
    <dgm:cxn modelId="{DEDE8CDF-783A-5947-BBB7-515A12386150}" srcId="{299727D8-5179-3A40-8BB1-089031B65AEC}" destId="{6ED8E656-8606-EB45-AE40-33567429C382}" srcOrd="1" destOrd="0" parTransId="{FF502AE5-B9EB-1141-9128-5CE70471DABA}" sibTransId="{FD43D994-BBD6-D54D-B8D2-9149C7382186}"/>
    <dgm:cxn modelId="{B68175E5-BC05-4273-9A71-2062424001A9}" type="presOf" srcId="{A7017989-40BB-FB49-8539-04A8C9BB2F43}" destId="{30878412-05B2-A94C-8715-B80C47479B6F}" srcOrd="0" destOrd="0" presId="urn:microsoft.com/office/officeart/2005/8/layout/process1"/>
    <dgm:cxn modelId="{65C0650C-1DD4-4E44-AFAE-CBF99112C77C}" type="presParOf" srcId="{52444DE8-4FD3-564B-84E0-796F0FD3AD85}" destId="{6550300A-13C0-BA4A-92D6-385269C96978}" srcOrd="0" destOrd="0" presId="urn:microsoft.com/office/officeart/2005/8/layout/process1"/>
    <dgm:cxn modelId="{84EB7BEE-ED5B-4A7C-A497-83516FF5ECA7}" type="presParOf" srcId="{52444DE8-4FD3-564B-84E0-796F0FD3AD85}" destId="{19C5FAC5-982D-5749-B091-9318B4E3726D}" srcOrd="1" destOrd="0" presId="urn:microsoft.com/office/officeart/2005/8/layout/process1"/>
    <dgm:cxn modelId="{4EFC71D1-B592-4BF7-A0D3-EC6C58C34308}" type="presParOf" srcId="{19C5FAC5-982D-5749-B091-9318B4E3726D}" destId="{45FE0B4C-70E1-CC49-942D-5C5E9039A885}" srcOrd="0" destOrd="0" presId="urn:microsoft.com/office/officeart/2005/8/layout/process1"/>
    <dgm:cxn modelId="{30CC179D-0C41-4EC6-B9FC-F15B19440CD9}" type="presParOf" srcId="{52444DE8-4FD3-564B-84E0-796F0FD3AD85}" destId="{126E9008-F140-FE4B-B3E0-47FAA8C8A3F9}" srcOrd="2" destOrd="0" presId="urn:microsoft.com/office/officeart/2005/8/layout/process1"/>
    <dgm:cxn modelId="{82C1B23D-FC04-45D9-964C-FEE6D0B269B4}" type="presParOf" srcId="{52444DE8-4FD3-564B-84E0-796F0FD3AD85}" destId="{31BB5FA5-FC87-9B47-98BD-819BAD1F4CF9}" srcOrd="3" destOrd="0" presId="urn:microsoft.com/office/officeart/2005/8/layout/process1"/>
    <dgm:cxn modelId="{8BD67DB5-36F6-426F-877A-7725DE21FC05}" type="presParOf" srcId="{31BB5FA5-FC87-9B47-98BD-819BAD1F4CF9}" destId="{74BC9192-58AB-D747-B60A-56E8087D352D}" srcOrd="0" destOrd="0" presId="urn:microsoft.com/office/officeart/2005/8/layout/process1"/>
    <dgm:cxn modelId="{E6246B74-724B-4D12-A2A1-632355314A29}" type="presParOf" srcId="{52444DE8-4FD3-564B-84E0-796F0FD3AD85}" destId="{30878412-05B2-A94C-8715-B80C47479B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F817E9-7048-A145-BDD0-34608CBC549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95D2B76-EB5F-F149-A3D8-9C5B2CE5D323}">
      <dgm:prSet phldrT="[Text]"/>
      <dgm:spPr/>
      <dgm:t>
        <a:bodyPr/>
        <a:lstStyle/>
        <a:p>
          <a:r>
            <a:rPr lang="de-DE" dirty="0" err="1"/>
            <a:t>Cheap</a:t>
          </a:r>
          <a:r>
            <a:rPr lang="de-DE" dirty="0"/>
            <a:t> </a:t>
          </a:r>
          <a:r>
            <a:rPr lang="de-DE" dirty="0" err="1"/>
            <a:t>money</a:t>
          </a:r>
          <a:r>
            <a:rPr lang="de-DE" dirty="0"/>
            <a:t> </a:t>
          </a:r>
          <a:r>
            <a:rPr lang="de-DE" dirty="0" err="1"/>
            <a:t>from</a:t>
          </a:r>
          <a:r>
            <a:rPr lang="de-DE" dirty="0"/>
            <a:t> </a:t>
          </a:r>
          <a:r>
            <a:rPr lang="de-DE" dirty="0" err="1"/>
            <a:t>banks</a:t>
          </a:r>
          <a:endParaRPr lang="de-DE" dirty="0"/>
        </a:p>
      </dgm:t>
    </dgm:pt>
    <dgm:pt modelId="{CAF0628D-AF39-D44C-9521-7ECBA7C7F5DA}" type="parTrans" cxnId="{48E9E791-B60B-2C4E-BF55-63E374A0DC79}">
      <dgm:prSet/>
      <dgm:spPr/>
      <dgm:t>
        <a:bodyPr/>
        <a:lstStyle/>
        <a:p>
          <a:endParaRPr lang="de-DE"/>
        </a:p>
      </dgm:t>
    </dgm:pt>
    <dgm:pt modelId="{DE9FC8FC-0E76-3C4C-B4F5-11A69EAF2BAE}" type="sibTrans" cxnId="{48E9E791-B60B-2C4E-BF55-63E374A0DC79}">
      <dgm:prSet/>
      <dgm:spPr/>
      <dgm:t>
        <a:bodyPr/>
        <a:lstStyle/>
        <a:p>
          <a:endParaRPr lang="de-DE"/>
        </a:p>
      </dgm:t>
    </dgm:pt>
    <dgm:pt modelId="{FD53A343-DE52-F94D-956F-A2C9FEC8A9B1}">
      <dgm:prSet phldrT="[Text]"/>
      <dgm:spPr/>
      <dgm:t>
        <a:bodyPr/>
        <a:lstStyle/>
        <a:p>
          <a:r>
            <a:rPr lang="de-DE" dirty="0" err="1"/>
            <a:t>Rising</a:t>
          </a:r>
          <a:r>
            <a:rPr lang="de-DE" dirty="0"/>
            <a:t> </a:t>
          </a:r>
          <a:r>
            <a:rPr lang="de-DE" dirty="0" err="1"/>
            <a:t>property</a:t>
          </a:r>
          <a:r>
            <a:rPr lang="de-DE" dirty="0"/>
            <a:t> </a:t>
          </a:r>
          <a:r>
            <a:rPr lang="de-DE" dirty="0" err="1"/>
            <a:t>market</a:t>
          </a:r>
          <a:endParaRPr lang="de-DE" dirty="0"/>
        </a:p>
      </dgm:t>
    </dgm:pt>
    <dgm:pt modelId="{4C0078C2-3637-D744-B4E8-002E0526D1B2}" type="parTrans" cxnId="{6CD62F52-4A08-B246-9A4C-1C2ED9E2CE93}">
      <dgm:prSet/>
      <dgm:spPr/>
      <dgm:t>
        <a:bodyPr/>
        <a:lstStyle/>
        <a:p>
          <a:endParaRPr lang="de-DE"/>
        </a:p>
      </dgm:t>
    </dgm:pt>
    <dgm:pt modelId="{22F752F6-0830-9049-BA23-580527F66320}" type="sibTrans" cxnId="{6CD62F52-4A08-B246-9A4C-1C2ED9E2CE93}">
      <dgm:prSet/>
      <dgm:spPr/>
      <dgm:t>
        <a:bodyPr/>
        <a:lstStyle/>
        <a:p>
          <a:endParaRPr lang="de-DE"/>
        </a:p>
      </dgm:t>
    </dgm:pt>
    <dgm:pt modelId="{C51FFEC2-2A87-6948-8887-22B8ABB6D030}">
      <dgm:prSet phldrT="[Text]"/>
      <dgm:spPr/>
      <dgm:t>
        <a:bodyPr/>
        <a:lstStyle/>
        <a:p>
          <a:r>
            <a:rPr lang="de-DE" dirty="0" err="1"/>
            <a:t>Record</a:t>
          </a:r>
          <a:r>
            <a:rPr lang="de-DE" dirty="0"/>
            <a:t> </a:t>
          </a:r>
          <a:r>
            <a:rPr lang="de-DE" dirty="0" err="1"/>
            <a:t>default</a:t>
          </a:r>
          <a:r>
            <a:rPr lang="de-DE" dirty="0"/>
            <a:t> rate on sub-prime </a:t>
          </a:r>
          <a:r>
            <a:rPr lang="de-DE" dirty="0" err="1"/>
            <a:t>mortgages</a:t>
          </a:r>
          <a:endParaRPr lang="de-DE" dirty="0"/>
        </a:p>
      </dgm:t>
    </dgm:pt>
    <dgm:pt modelId="{0CE2466C-FB5F-CB46-9617-2F4F20B5DAAB}" type="parTrans" cxnId="{AC769899-4E96-D043-AE44-3F04B0D535ED}">
      <dgm:prSet/>
      <dgm:spPr/>
      <dgm:t>
        <a:bodyPr/>
        <a:lstStyle/>
        <a:p>
          <a:endParaRPr lang="de-DE"/>
        </a:p>
      </dgm:t>
    </dgm:pt>
    <dgm:pt modelId="{4A7EA47A-4478-5B41-A2AF-2CD471EF0B78}" type="sibTrans" cxnId="{AC769899-4E96-D043-AE44-3F04B0D535ED}">
      <dgm:prSet/>
      <dgm:spPr/>
      <dgm:t>
        <a:bodyPr/>
        <a:lstStyle/>
        <a:p>
          <a:endParaRPr lang="de-DE"/>
        </a:p>
      </dgm:t>
    </dgm:pt>
    <dgm:pt modelId="{FF810570-28E8-DE4D-B8D4-E29FAEAD80A1}">
      <dgm:prSet phldrT="[Text]"/>
      <dgm:spPr/>
      <dgm:t>
        <a:bodyPr/>
        <a:lstStyle/>
        <a:p>
          <a:r>
            <a:rPr lang="de-DE" dirty="0" err="1"/>
            <a:t>Rising</a:t>
          </a:r>
          <a:r>
            <a:rPr lang="de-DE" dirty="0"/>
            <a:t> </a:t>
          </a:r>
          <a:r>
            <a:rPr lang="de-DE" dirty="0" err="1"/>
            <a:t>interest</a:t>
          </a:r>
          <a:r>
            <a:rPr lang="de-DE" dirty="0"/>
            <a:t> rate </a:t>
          </a:r>
          <a:r>
            <a:rPr lang="de-DE" dirty="0" err="1"/>
            <a:t>to</a:t>
          </a:r>
          <a:r>
            <a:rPr lang="de-DE" dirty="0"/>
            <a:t> 5.53%</a:t>
          </a:r>
        </a:p>
      </dgm:t>
    </dgm:pt>
    <dgm:pt modelId="{45C28120-5DC2-4B4F-A755-3896D1B7D7C2}" type="parTrans" cxnId="{38DF7AF2-1336-884A-945B-84235955C80D}">
      <dgm:prSet/>
      <dgm:spPr/>
      <dgm:t>
        <a:bodyPr/>
        <a:lstStyle/>
        <a:p>
          <a:endParaRPr lang="de-DE"/>
        </a:p>
      </dgm:t>
    </dgm:pt>
    <dgm:pt modelId="{291B8B08-1CD6-3E49-93E7-E887FBDD437D}" type="sibTrans" cxnId="{38DF7AF2-1336-884A-945B-84235955C80D}">
      <dgm:prSet/>
      <dgm:spPr/>
      <dgm:t>
        <a:bodyPr/>
        <a:lstStyle/>
        <a:p>
          <a:endParaRPr lang="de-DE"/>
        </a:p>
      </dgm:t>
    </dgm:pt>
    <dgm:pt modelId="{76725F8B-3644-B549-B06C-3EC2C2428DC0}" type="pres">
      <dgm:prSet presAssocID="{24F817E9-7048-A145-BDD0-34608CBC5496}" presName="Name0" presStyleCnt="0">
        <dgm:presLayoutVars>
          <dgm:dir/>
          <dgm:resizeHandles val="exact"/>
        </dgm:presLayoutVars>
      </dgm:prSet>
      <dgm:spPr/>
    </dgm:pt>
    <dgm:pt modelId="{03BF2AC6-6385-EE44-B6B2-A0146C5300C0}" type="pres">
      <dgm:prSet presAssocID="{995D2B76-EB5F-F149-A3D8-9C5B2CE5D323}" presName="node" presStyleLbl="node1" presStyleIdx="0" presStyleCnt="4">
        <dgm:presLayoutVars>
          <dgm:bulletEnabled val="1"/>
        </dgm:presLayoutVars>
      </dgm:prSet>
      <dgm:spPr/>
    </dgm:pt>
    <dgm:pt modelId="{40420F72-0213-4645-A46D-D0BB9223640B}" type="pres">
      <dgm:prSet presAssocID="{DE9FC8FC-0E76-3C4C-B4F5-11A69EAF2BAE}" presName="sibTrans" presStyleLbl="sibTrans2D1" presStyleIdx="0" presStyleCnt="3"/>
      <dgm:spPr/>
    </dgm:pt>
    <dgm:pt modelId="{6F697FA8-99E3-F24B-8D34-01CF975C9F83}" type="pres">
      <dgm:prSet presAssocID="{DE9FC8FC-0E76-3C4C-B4F5-11A69EAF2BAE}" presName="connectorText" presStyleLbl="sibTrans2D1" presStyleIdx="0" presStyleCnt="3"/>
      <dgm:spPr/>
    </dgm:pt>
    <dgm:pt modelId="{32A28549-F95B-644C-89D7-6B050AD9CCBA}" type="pres">
      <dgm:prSet presAssocID="{FD53A343-DE52-F94D-956F-A2C9FEC8A9B1}" presName="node" presStyleLbl="node1" presStyleIdx="1" presStyleCnt="4">
        <dgm:presLayoutVars>
          <dgm:bulletEnabled val="1"/>
        </dgm:presLayoutVars>
      </dgm:prSet>
      <dgm:spPr/>
    </dgm:pt>
    <dgm:pt modelId="{14EE8257-CDF7-574E-AAE4-02D242DA56B7}" type="pres">
      <dgm:prSet presAssocID="{22F752F6-0830-9049-BA23-580527F66320}" presName="sibTrans" presStyleLbl="sibTrans2D1" presStyleIdx="1" presStyleCnt="3"/>
      <dgm:spPr/>
    </dgm:pt>
    <dgm:pt modelId="{1BAA0F96-2BC5-ED46-ACD0-E0D4C1E061D9}" type="pres">
      <dgm:prSet presAssocID="{22F752F6-0830-9049-BA23-580527F66320}" presName="connectorText" presStyleLbl="sibTrans2D1" presStyleIdx="1" presStyleCnt="3"/>
      <dgm:spPr/>
    </dgm:pt>
    <dgm:pt modelId="{DF7C7BBD-050B-E94A-B7FA-1F06ACFD9351}" type="pres">
      <dgm:prSet presAssocID="{FF810570-28E8-DE4D-B8D4-E29FAEAD80A1}" presName="node" presStyleLbl="node1" presStyleIdx="2" presStyleCnt="4">
        <dgm:presLayoutVars>
          <dgm:bulletEnabled val="1"/>
        </dgm:presLayoutVars>
      </dgm:prSet>
      <dgm:spPr/>
    </dgm:pt>
    <dgm:pt modelId="{5B14703D-8956-8D43-B8CA-4A1A2D4A6CF3}" type="pres">
      <dgm:prSet presAssocID="{291B8B08-1CD6-3E49-93E7-E887FBDD437D}" presName="sibTrans" presStyleLbl="sibTrans2D1" presStyleIdx="2" presStyleCnt="3"/>
      <dgm:spPr/>
    </dgm:pt>
    <dgm:pt modelId="{90DEC984-F2EF-B14E-A3EA-1F19E7CBB4C0}" type="pres">
      <dgm:prSet presAssocID="{291B8B08-1CD6-3E49-93E7-E887FBDD437D}" presName="connectorText" presStyleLbl="sibTrans2D1" presStyleIdx="2" presStyleCnt="3"/>
      <dgm:spPr/>
    </dgm:pt>
    <dgm:pt modelId="{20D9FB9F-24E3-2D40-A546-AD18C68DC5D3}" type="pres">
      <dgm:prSet presAssocID="{C51FFEC2-2A87-6948-8887-22B8ABB6D030}" presName="node" presStyleLbl="node1" presStyleIdx="3" presStyleCnt="4">
        <dgm:presLayoutVars>
          <dgm:bulletEnabled val="1"/>
        </dgm:presLayoutVars>
      </dgm:prSet>
      <dgm:spPr/>
    </dgm:pt>
  </dgm:ptLst>
  <dgm:cxnLst>
    <dgm:cxn modelId="{54980508-914D-487F-9206-675BC7F0FBDF}" type="presOf" srcId="{DE9FC8FC-0E76-3C4C-B4F5-11A69EAF2BAE}" destId="{40420F72-0213-4645-A46D-D0BB9223640B}" srcOrd="0" destOrd="0" presId="urn:microsoft.com/office/officeart/2005/8/layout/process1"/>
    <dgm:cxn modelId="{9CDE341C-AC3D-4FB9-A07C-62B40703F344}" type="presOf" srcId="{24F817E9-7048-A145-BDD0-34608CBC5496}" destId="{76725F8B-3644-B549-B06C-3EC2C2428DC0}" srcOrd="0" destOrd="0" presId="urn:microsoft.com/office/officeart/2005/8/layout/process1"/>
    <dgm:cxn modelId="{DF9FC262-EA91-4D93-AED0-4CD18082391D}" type="presOf" srcId="{291B8B08-1CD6-3E49-93E7-E887FBDD437D}" destId="{5B14703D-8956-8D43-B8CA-4A1A2D4A6CF3}" srcOrd="0" destOrd="0" presId="urn:microsoft.com/office/officeart/2005/8/layout/process1"/>
    <dgm:cxn modelId="{F36BFF62-D0B5-4B6E-8D44-325A33014F43}" type="presOf" srcId="{FD53A343-DE52-F94D-956F-A2C9FEC8A9B1}" destId="{32A28549-F95B-644C-89D7-6B050AD9CCBA}" srcOrd="0" destOrd="0" presId="urn:microsoft.com/office/officeart/2005/8/layout/process1"/>
    <dgm:cxn modelId="{6CD62F52-4A08-B246-9A4C-1C2ED9E2CE93}" srcId="{24F817E9-7048-A145-BDD0-34608CBC5496}" destId="{FD53A343-DE52-F94D-956F-A2C9FEC8A9B1}" srcOrd="1" destOrd="0" parTransId="{4C0078C2-3637-D744-B4E8-002E0526D1B2}" sibTransId="{22F752F6-0830-9049-BA23-580527F66320}"/>
    <dgm:cxn modelId="{D99DD378-481D-4579-A32E-6DA7F7E09156}" type="presOf" srcId="{22F752F6-0830-9049-BA23-580527F66320}" destId="{14EE8257-CDF7-574E-AAE4-02D242DA56B7}" srcOrd="0" destOrd="0" presId="urn:microsoft.com/office/officeart/2005/8/layout/process1"/>
    <dgm:cxn modelId="{8BF03F85-95E6-4E0D-BC9C-0588BAE71C3A}" type="presOf" srcId="{FF810570-28E8-DE4D-B8D4-E29FAEAD80A1}" destId="{DF7C7BBD-050B-E94A-B7FA-1F06ACFD9351}" srcOrd="0" destOrd="0" presId="urn:microsoft.com/office/officeart/2005/8/layout/process1"/>
    <dgm:cxn modelId="{48E9E791-B60B-2C4E-BF55-63E374A0DC79}" srcId="{24F817E9-7048-A145-BDD0-34608CBC5496}" destId="{995D2B76-EB5F-F149-A3D8-9C5B2CE5D323}" srcOrd="0" destOrd="0" parTransId="{CAF0628D-AF39-D44C-9521-7ECBA7C7F5DA}" sibTransId="{DE9FC8FC-0E76-3C4C-B4F5-11A69EAF2BAE}"/>
    <dgm:cxn modelId="{C5404398-7B45-4899-8EC1-F78B525E50B2}" type="presOf" srcId="{995D2B76-EB5F-F149-A3D8-9C5B2CE5D323}" destId="{03BF2AC6-6385-EE44-B6B2-A0146C5300C0}" srcOrd="0" destOrd="0" presId="urn:microsoft.com/office/officeart/2005/8/layout/process1"/>
    <dgm:cxn modelId="{AC769899-4E96-D043-AE44-3F04B0D535ED}" srcId="{24F817E9-7048-A145-BDD0-34608CBC5496}" destId="{C51FFEC2-2A87-6948-8887-22B8ABB6D030}" srcOrd="3" destOrd="0" parTransId="{0CE2466C-FB5F-CB46-9617-2F4F20B5DAAB}" sibTransId="{4A7EA47A-4478-5B41-A2AF-2CD471EF0B78}"/>
    <dgm:cxn modelId="{34C06FA3-245C-4B21-B053-CF38A44E5634}" type="presOf" srcId="{291B8B08-1CD6-3E49-93E7-E887FBDD437D}" destId="{90DEC984-F2EF-B14E-A3EA-1F19E7CBB4C0}" srcOrd="1" destOrd="0" presId="urn:microsoft.com/office/officeart/2005/8/layout/process1"/>
    <dgm:cxn modelId="{C2AE7FC2-1F21-44BF-B92A-48C362DA6094}" type="presOf" srcId="{C51FFEC2-2A87-6948-8887-22B8ABB6D030}" destId="{20D9FB9F-24E3-2D40-A546-AD18C68DC5D3}" srcOrd="0" destOrd="0" presId="urn:microsoft.com/office/officeart/2005/8/layout/process1"/>
    <dgm:cxn modelId="{A201FDD4-DD85-474F-817D-1F1374F46B46}" type="presOf" srcId="{DE9FC8FC-0E76-3C4C-B4F5-11A69EAF2BAE}" destId="{6F697FA8-99E3-F24B-8D34-01CF975C9F83}" srcOrd="1" destOrd="0" presId="urn:microsoft.com/office/officeart/2005/8/layout/process1"/>
    <dgm:cxn modelId="{C2D3D6D7-0991-4D42-A6A8-53AA4CE0246B}" type="presOf" srcId="{22F752F6-0830-9049-BA23-580527F66320}" destId="{1BAA0F96-2BC5-ED46-ACD0-E0D4C1E061D9}" srcOrd="1" destOrd="0" presId="urn:microsoft.com/office/officeart/2005/8/layout/process1"/>
    <dgm:cxn modelId="{38DF7AF2-1336-884A-945B-84235955C80D}" srcId="{24F817E9-7048-A145-BDD0-34608CBC5496}" destId="{FF810570-28E8-DE4D-B8D4-E29FAEAD80A1}" srcOrd="2" destOrd="0" parTransId="{45C28120-5DC2-4B4F-A755-3896D1B7D7C2}" sibTransId="{291B8B08-1CD6-3E49-93E7-E887FBDD437D}"/>
    <dgm:cxn modelId="{96F76F49-8CD7-41AD-B7FD-6AECD9E1DCAE}" type="presParOf" srcId="{76725F8B-3644-B549-B06C-3EC2C2428DC0}" destId="{03BF2AC6-6385-EE44-B6B2-A0146C5300C0}" srcOrd="0" destOrd="0" presId="urn:microsoft.com/office/officeart/2005/8/layout/process1"/>
    <dgm:cxn modelId="{6522851B-8A79-4C4A-8E92-78484358D95B}" type="presParOf" srcId="{76725F8B-3644-B549-B06C-3EC2C2428DC0}" destId="{40420F72-0213-4645-A46D-D0BB9223640B}" srcOrd="1" destOrd="0" presId="urn:microsoft.com/office/officeart/2005/8/layout/process1"/>
    <dgm:cxn modelId="{1B937D96-AA21-4B0F-83B4-1DEA771C7B52}" type="presParOf" srcId="{40420F72-0213-4645-A46D-D0BB9223640B}" destId="{6F697FA8-99E3-F24B-8D34-01CF975C9F83}" srcOrd="0" destOrd="0" presId="urn:microsoft.com/office/officeart/2005/8/layout/process1"/>
    <dgm:cxn modelId="{A86A37BD-071B-4883-AE17-4F1E35D8C15D}" type="presParOf" srcId="{76725F8B-3644-B549-B06C-3EC2C2428DC0}" destId="{32A28549-F95B-644C-89D7-6B050AD9CCBA}" srcOrd="2" destOrd="0" presId="urn:microsoft.com/office/officeart/2005/8/layout/process1"/>
    <dgm:cxn modelId="{4BAF0B76-8678-4D08-9823-693EFB51CAD7}" type="presParOf" srcId="{76725F8B-3644-B549-B06C-3EC2C2428DC0}" destId="{14EE8257-CDF7-574E-AAE4-02D242DA56B7}" srcOrd="3" destOrd="0" presId="urn:microsoft.com/office/officeart/2005/8/layout/process1"/>
    <dgm:cxn modelId="{D470718C-DEEE-440F-B2EA-0514C1CADFA9}" type="presParOf" srcId="{14EE8257-CDF7-574E-AAE4-02D242DA56B7}" destId="{1BAA0F96-2BC5-ED46-ACD0-E0D4C1E061D9}" srcOrd="0" destOrd="0" presId="urn:microsoft.com/office/officeart/2005/8/layout/process1"/>
    <dgm:cxn modelId="{5BE1E13D-D195-4B73-B309-991A8C38D5FB}" type="presParOf" srcId="{76725F8B-3644-B549-B06C-3EC2C2428DC0}" destId="{DF7C7BBD-050B-E94A-B7FA-1F06ACFD9351}" srcOrd="4" destOrd="0" presId="urn:microsoft.com/office/officeart/2005/8/layout/process1"/>
    <dgm:cxn modelId="{49BFE019-3CD7-4F38-A3C8-4433AE7F563E}" type="presParOf" srcId="{76725F8B-3644-B549-B06C-3EC2C2428DC0}" destId="{5B14703D-8956-8D43-B8CA-4A1A2D4A6CF3}" srcOrd="5" destOrd="0" presId="urn:microsoft.com/office/officeart/2005/8/layout/process1"/>
    <dgm:cxn modelId="{E84D4DBC-7BEA-4795-895E-140823F63430}" type="presParOf" srcId="{5B14703D-8956-8D43-B8CA-4A1A2D4A6CF3}" destId="{90DEC984-F2EF-B14E-A3EA-1F19E7CBB4C0}" srcOrd="0" destOrd="0" presId="urn:microsoft.com/office/officeart/2005/8/layout/process1"/>
    <dgm:cxn modelId="{E58365E7-4574-474B-A5F7-0BAC3EE543CF}" type="presParOf" srcId="{76725F8B-3644-B549-B06C-3EC2C2428DC0}" destId="{20D9FB9F-24E3-2D40-A546-AD18C68DC5D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AF1D00-4530-5046-86AE-697E391A400F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424C001-F368-7B43-852B-0A237584233D}">
      <dgm:prSet phldrT="[Text]"/>
      <dgm:spPr/>
      <dgm:t>
        <a:bodyPr/>
        <a:lstStyle/>
        <a:p>
          <a:r>
            <a:rPr lang="de-DE" dirty="0"/>
            <a:t>2007</a:t>
          </a:r>
        </a:p>
      </dgm:t>
    </dgm:pt>
    <dgm:pt modelId="{A369BE98-D356-3C4C-A485-B46C80F70506}" type="parTrans" cxnId="{69FF09CA-FF38-A34B-82D3-26AB4281861D}">
      <dgm:prSet/>
      <dgm:spPr/>
      <dgm:t>
        <a:bodyPr/>
        <a:lstStyle/>
        <a:p>
          <a:endParaRPr lang="de-DE"/>
        </a:p>
      </dgm:t>
    </dgm:pt>
    <dgm:pt modelId="{D2ADBF9A-7A99-1647-9A78-2DC9F83D485D}" type="sibTrans" cxnId="{69FF09CA-FF38-A34B-82D3-26AB4281861D}">
      <dgm:prSet/>
      <dgm:spPr/>
      <dgm:t>
        <a:bodyPr/>
        <a:lstStyle/>
        <a:p>
          <a:endParaRPr lang="de-DE"/>
        </a:p>
      </dgm:t>
    </dgm:pt>
    <dgm:pt modelId="{CC083284-C076-2748-88D1-5DBC9AC560C7}">
      <dgm:prSet phldrT="[Text]"/>
      <dgm:spPr/>
      <dgm:t>
        <a:bodyPr/>
        <a:lstStyle/>
        <a:p>
          <a:r>
            <a:rPr lang="de-DE" dirty="0"/>
            <a:t>Northern Rock</a:t>
          </a:r>
        </a:p>
      </dgm:t>
    </dgm:pt>
    <dgm:pt modelId="{20D8FEFF-1573-334C-9C58-A026E969E680}" type="parTrans" cxnId="{9051DE8F-394E-A843-95A9-7BBB67D6DC60}">
      <dgm:prSet/>
      <dgm:spPr/>
      <dgm:t>
        <a:bodyPr/>
        <a:lstStyle/>
        <a:p>
          <a:endParaRPr lang="de-DE"/>
        </a:p>
      </dgm:t>
    </dgm:pt>
    <dgm:pt modelId="{8B4CA646-4610-1E43-9BDF-B0F90679A105}" type="sibTrans" cxnId="{9051DE8F-394E-A843-95A9-7BBB67D6DC60}">
      <dgm:prSet/>
      <dgm:spPr/>
      <dgm:t>
        <a:bodyPr/>
        <a:lstStyle/>
        <a:p>
          <a:endParaRPr lang="de-DE"/>
        </a:p>
      </dgm:t>
    </dgm:pt>
    <dgm:pt modelId="{CF036FAD-5B2B-1B41-B1A6-9FE25F34840D}">
      <dgm:prSet phldrT="[Text]"/>
      <dgm:spPr/>
      <dgm:t>
        <a:bodyPr/>
        <a:lstStyle/>
        <a:p>
          <a:r>
            <a:rPr lang="de-DE" dirty="0"/>
            <a:t>UBS	</a:t>
          </a:r>
        </a:p>
      </dgm:t>
    </dgm:pt>
    <dgm:pt modelId="{2ABA9EEA-EB7C-364F-B1AE-C74B85391D72}" type="parTrans" cxnId="{9E8222DA-3167-724E-B86B-7554D1D1A66D}">
      <dgm:prSet/>
      <dgm:spPr/>
      <dgm:t>
        <a:bodyPr/>
        <a:lstStyle/>
        <a:p>
          <a:endParaRPr lang="de-DE"/>
        </a:p>
      </dgm:t>
    </dgm:pt>
    <dgm:pt modelId="{08F553A0-3004-E34D-A648-E6EA7ABAFEFB}" type="sibTrans" cxnId="{9E8222DA-3167-724E-B86B-7554D1D1A66D}">
      <dgm:prSet/>
      <dgm:spPr/>
      <dgm:t>
        <a:bodyPr/>
        <a:lstStyle/>
        <a:p>
          <a:endParaRPr lang="de-DE"/>
        </a:p>
      </dgm:t>
    </dgm:pt>
    <dgm:pt modelId="{24C5CF42-C31C-CD49-8F16-575EABAEA083}">
      <dgm:prSet phldrT="[Text]"/>
      <dgm:spPr/>
      <dgm:t>
        <a:bodyPr/>
        <a:lstStyle/>
        <a:p>
          <a:r>
            <a:rPr lang="de-DE" dirty="0"/>
            <a:t>City Group</a:t>
          </a:r>
        </a:p>
      </dgm:t>
    </dgm:pt>
    <dgm:pt modelId="{3FC101C6-DB73-4847-8114-00715C9B2991}" type="parTrans" cxnId="{C915E032-6773-E042-B966-79418D29FE16}">
      <dgm:prSet/>
      <dgm:spPr/>
      <dgm:t>
        <a:bodyPr/>
        <a:lstStyle/>
        <a:p>
          <a:endParaRPr lang="de-DE"/>
        </a:p>
      </dgm:t>
    </dgm:pt>
    <dgm:pt modelId="{E463B6E1-761C-6C4F-9B3A-BA6E9CAE8C36}" type="sibTrans" cxnId="{C915E032-6773-E042-B966-79418D29FE16}">
      <dgm:prSet/>
      <dgm:spPr/>
      <dgm:t>
        <a:bodyPr/>
        <a:lstStyle/>
        <a:p>
          <a:endParaRPr lang="de-DE"/>
        </a:p>
      </dgm:t>
    </dgm:pt>
    <dgm:pt modelId="{DDD5D6E4-8671-1248-9FB1-126B20C25D46}">
      <dgm:prSet phldrT="[Text]"/>
      <dgm:spPr/>
      <dgm:t>
        <a:bodyPr/>
        <a:lstStyle/>
        <a:p>
          <a:r>
            <a:rPr lang="de-DE" dirty="0" err="1"/>
            <a:t>Meryll</a:t>
          </a:r>
          <a:r>
            <a:rPr lang="de-DE" dirty="0"/>
            <a:t> Lynch</a:t>
          </a:r>
        </a:p>
      </dgm:t>
    </dgm:pt>
    <dgm:pt modelId="{06546C1D-2AE7-3C46-8603-7E0429F01B0E}" type="parTrans" cxnId="{37B0ADC1-6E2B-C44B-97F9-B8FF464366EE}">
      <dgm:prSet/>
      <dgm:spPr/>
      <dgm:t>
        <a:bodyPr/>
        <a:lstStyle/>
        <a:p>
          <a:endParaRPr lang="de-DE"/>
        </a:p>
      </dgm:t>
    </dgm:pt>
    <dgm:pt modelId="{A11C4E92-0AEA-3B4D-82AE-A8F5DEAE71D5}" type="sibTrans" cxnId="{37B0ADC1-6E2B-C44B-97F9-B8FF464366EE}">
      <dgm:prSet/>
      <dgm:spPr/>
      <dgm:t>
        <a:bodyPr/>
        <a:lstStyle/>
        <a:p>
          <a:endParaRPr lang="de-DE"/>
        </a:p>
      </dgm:t>
    </dgm:pt>
    <dgm:pt modelId="{C241D2AA-489E-E54E-AD7E-34AE202DA734}">
      <dgm:prSet phldrT="[Text]"/>
      <dgm:spPr/>
      <dgm:t>
        <a:bodyPr/>
        <a:lstStyle/>
        <a:p>
          <a:r>
            <a:rPr lang="de-DE" dirty="0" err="1"/>
            <a:t>Liquidity</a:t>
          </a:r>
          <a:r>
            <a:rPr lang="de-DE" dirty="0"/>
            <a:t> </a:t>
          </a:r>
          <a:r>
            <a:rPr lang="de-DE" dirty="0" err="1"/>
            <a:t>crisis</a:t>
          </a:r>
          <a:endParaRPr lang="de-DE" dirty="0"/>
        </a:p>
      </dgm:t>
    </dgm:pt>
    <dgm:pt modelId="{83D4A1BA-9AC9-CD4B-B0B8-F4C39D3396BD}" type="parTrans" cxnId="{833C9822-18C6-8348-8D53-C401B60885C8}">
      <dgm:prSet/>
      <dgm:spPr/>
      <dgm:t>
        <a:bodyPr/>
        <a:lstStyle/>
        <a:p>
          <a:endParaRPr lang="de-DE"/>
        </a:p>
      </dgm:t>
    </dgm:pt>
    <dgm:pt modelId="{06E47C71-1F99-154B-B6A0-29717F91668B}" type="sibTrans" cxnId="{833C9822-18C6-8348-8D53-C401B60885C8}">
      <dgm:prSet/>
      <dgm:spPr/>
      <dgm:t>
        <a:bodyPr/>
        <a:lstStyle/>
        <a:p>
          <a:endParaRPr lang="de-DE"/>
        </a:p>
      </dgm:t>
    </dgm:pt>
    <dgm:pt modelId="{A2A677A2-6BBC-2A47-8F33-A5F1275F5928}">
      <dgm:prSet phldrT="[Text]"/>
      <dgm:spPr/>
      <dgm:t>
        <a:bodyPr/>
        <a:lstStyle/>
        <a:p>
          <a:r>
            <a:rPr lang="de-DE" dirty="0" err="1"/>
            <a:t>losses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$3.4bn </a:t>
          </a:r>
        </a:p>
      </dgm:t>
    </dgm:pt>
    <dgm:pt modelId="{9394B616-47BE-5941-B07A-DDDBFF6C7A75}" type="parTrans" cxnId="{6109D321-2CD0-C54D-B182-E729602DB2FF}">
      <dgm:prSet/>
      <dgm:spPr/>
      <dgm:t>
        <a:bodyPr/>
        <a:lstStyle/>
        <a:p>
          <a:endParaRPr lang="de-DE"/>
        </a:p>
      </dgm:t>
    </dgm:pt>
    <dgm:pt modelId="{E7578C32-8048-CF43-825E-420D0AF8B0D0}" type="sibTrans" cxnId="{6109D321-2CD0-C54D-B182-E729602DB2FF}">
      <dgm:prSet/>
      <dgm:spPr/>
      <dgm:t>
        <a:bodyPr/>
        <a:lstStyle/>
        <a:p>
          <a:endParaRPr lang="de-DE"/>
        </a:p>
      </dgm:t>
    </dgm:pt>
    <dgm:pt modelId="{F600BEF0-7E01-8544-BDBC-289C0D0C41BC}">
      <dgm:prSet phldrT="[Text]"/>
      <dgm:spPr/>
      <dgm:t>
        <a:bodyPr/>
        <a:lstStyle/>
        <a:p>
          <a:r>
            <a:rPr lang="de-DE" dirty="0" err="1"/>
            <a:t>losses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$3.1bn</a:t>
          </a:r>
        </a:p>
      </dgm:t>
    </dgm:pt>
    <dgm:pt modelId="{B1417238-4235-C548-A1F1-B86296F120F9}" type="parTrans" cxnId="{EA08EDF6-249F-C54B-A181-6094EBB49DC8}">
      <dgm:prSet/>
      <dgm:spPr/>
      <dgm:t>
        <a:bodyPr/>
        <a:lstStyle/>
        <a:p>
          <a:endParaRPr lang="de-DE"/>
        </a:p>
      </dgm:t>
    </dgm:pt>
    <dgm:pt modelId="{99F67E71-58CC-5440-B968-530CD8D25B7E}" type="sibTrans" cxnId="{EA08EDF6-249F-C54B-A181-6094EBB49DC8}">
      <dgm:prSet/>
      <dgm:spPr/>
      <dgm:t>
        <a:bodyPr/>
        <a:lstStyle/>
        <a:p>
          <a:endParaRPr lang="de-DE"/>
        </a:p>
      </dgm:t>
    </dgm:pt>
    <dgm:pt modelId="{36F03B59-D8E4-2E42-B489-D2018CA79516}">
      <dgm:prSet phldrT="[Text]"/>
      <dgm:spPr/>
      <dgm:t>
        <a:bodyPr/>
        <a:lstStyle/>
        <a:p>
          <a:r>
            <a:rPr lang="de-DE" dirty="0" err="1"/>
            <a:t>exposure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$7.9bn </a:t>
          </a:r>
        </a:p>
      </dgm:t>
    </dgm:pt>
    <dgm:pt modelId="{040D8C6F-D0C2-0C45-A1B3-76DB0AC53F84}" type="parTrans" cxnId="{6A2BC93E-973E-5F47-BF17-71C66379B22A}">
      <dgm:prSet/>
      <dgm:spPr/>
      <dgm:t>
        <a:bodyPr/>
        <a:lstStyle/>
        <a:p>
          <a:endParaRPr lang="de-DE"/>
        </a:p>
      </dgm:t>
    </dgm:pt>
    <dgm:pt modelId="{D6646C1A-1A38-8746-AD2E-6A7C01330563}" type="sibTrans" cxnId="{6A2BC93E-973E-5F47-BF17-71C66379B22A}">
      <dgm:prSet/>
      <dgm:spPr/>
      <dgm:t>
        <a:bodyPr/>
        <a:lstStyle/>
        <a:p>
          <a:endParaRPr lang="de-DE"/>
        </a:p>
      </dgm:t>
    </dgm:pt>
    <dgm:pt modelId="{004A8D2D-4392-3848-A31E-559AE84F4171}" type="pres">
      <dgm:prSet presAssocID="{66AF1D00-4530-5046-86AE-697E391A40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D513BE-C90E-2E43-A98E-35E165BD17F9}" type="pres">
      <dgm:prSet presAssocID="{0424C001-F368-7B43-852B-0A237584233D}" presName="vertOne" presStyleCnt="0"/>
      <dgm:spPr/>
    </dgm:pt>
    <dgm:pt modelId="{C9087E81-76F3-3C41-AB72-6EA28508D546}" type="pres">
      <dgm:prSet presAssocID="{0424C001-F368-7B43-852B-0A237584233D}" presName="txOne" presStyleLbl="node0" presStyleIdx="0" presStyleCnt="1">
        <dgm:presLayoutVars>
          <dgm:chPref val="3"/>
        </dgm:presLayoutVars>
      </dgm:prSet>
      <dgm:spPr/>
    </dgm:pt>
    <dgm:pt modelId="{2AA33650-BC7D-ED4C-9A02-6134648082E4}" type="pres">
      <dgm:prSet presAssocID="{0424C001-F368-7B43-852B-0A237584233D}" presName="parTransOne" presStyleCnt="0"/>
      <dgm:spPr/>
    </dgm:pt>
    <dgm:pt modelId="{F7B757AA-603F-A443-B44C-D0BF1259C2DF}" type="pres">
      <dgm:prSet presAssocID="{0424C001-F368-7B43-852B-0A237584233D}" presName="horzOne" presStyleCnt="0"/>
      <dgm:spPr/>
    </dgm:pt>
    <dgm:pt modelId="{9B0ACF2B-4BF2-9C42-98C1-C21EF0FEEEC8}" type="pres">
      <dgm:prSet presAssocID="{CC083284-C076-2748-88D1-5DBC9AC560C7}" presName="vertTwo" presStyleCnt="0"/>
      <dgm:spPr/>
    </dgm:pt>
    <dgm:pt modelId="{2341F0DF-F580-8A48-8F8D-F4FA918ECEB0}" type="pres">
      <dgm:prSet presAssocID="{CC083284-C076-2748-88D1-5DBC9AC560C7}" presName="txTwo" presStyleLbl="node2" presStyleIdx="0" presStyleCnt="4">
        <dgm:presLayoutVars>
          <dgm:chPref val="3"/>
        </dgm:presLayoutVars>
      </dgm:prSet>
      <dgm:spPr/>
    </dgm:pt>
    <dgm:pt modelId="{CD73D0E1-4B07-E246-8B6F-94C06724C8BE}" type="pres">
      <dgm:prSet presAssocID="{CC083284-C076-2748-88D1-5DBC9AC560C7}" presName="parTransTwo" presStyleCnt="0"/>
      <dgm:spPr/>
    </dgm:pt>
    <dgm:pt modelId="{963F0862-778E-7D4E-A08F-7E90C9A11802}" type="pres">
      <dgm:prSet presAssocID="{CC083284-C076-2748-88D1-5DBC9AC560C7}" presName="horzTwo" presStyleCnt="0"/>
      <dgm:spPr/>
    </dgm:pt>
    <dgm:pt modelId="{21B73DEB-B43E-9549-B498-CC6D72444253}" type="pres">
      <dgm:prSet presAssocID="{C241D2AA-489E-E54E-AD7E-34AE202DA734}" presName="vertThree" presStyleCnt="0"/>
      <dgm:spPr/>
    </dgm:pt>
    <dgm:pt modelId="{85C4A9DE-F87F-5048-9A96-4442147C36E0}" type="pres">
      <dgm:prSet presAssocID="{C241D2AA-489E-E54E-AD7E-34AE202DA734}" presName="txThree" presStyleLbl="node3" presStyleIdx="0" presStyleCnt="4">
        <dgm:presLayoutVars>
          <dgm:chPref val="3"/>
        </dgm:presLayoutVars>
      </dgm:prSet>
      <dgm:spPr/>
    </dgm:pt>
    <dgm:pt modelId="{6278E1B5-1788-5F4A-B98E-94B0A0D990F6}" type="pres">
      <dgm:prSet presAssocID="{C241D2AA-489E-E54E-AD7E-34AE202DA734}" presName="horzThree" presStyleCnt="0"/>
      <dgm:spPr/>
    </dgm:pt>
    <dgm:pt modelId="{64F7CDF3-FCE0-464A-B952-865E60C7F41E}" type="pres">
      <dgm:prSet presAssocID="{8B4CA646-4610-1E43-9BDF-B0F90679A105}" presName="sibSpaceTwo" presStyleCnt="0"/>
      <dgm:spPr/>
    </dgm:pt>
    <dgm:pt modelId="{84CEC171-8150-F64B-B2AE-FB3EF2E57F4C}" type="pres">
      <dgm:prSet presAssocID="{CF036FAD-5B2B-1B41-B1A6-9FE25F34840D}" presName="vertTwo" presStyleCnt="0"/>
      <dgm:spPr/>
    </dgm:pt>
    <dgm:pt modelId="{90FC4F8B-FC8F-134D-A8BE-A93058220E10}" type="pres">
      <dgm:prSet presAssocID="{CF036FAD-5B2B-1B41-B1A6-9FE25F34840D}" presName="txTwo" presStyleLbl="node2" presStyleIdx="1" presStyleCnt="4">
        <dgm:presLayoutVars>
          <dgm:chPref val="3"/>
        </dgm:presLayoutVars>
      </dgm:prSet>
      <dgm:spPr/>
    </dgm:pt>
    <dgm:pt modelId="{9618952D-1CCE-BB46-8A4A-6FDA75502DF2}" type="pres">
      <dgm:prSet presAssocID="{CF036FAD-5B2B-1B41-B1A6-9FE25F34840D}" presName="parTransTwo" presStyleCnt="0"/>
      <dgm:spPr/>
    </dgm:pt>
    <dgm:pt modelId="{B96F818B-39F0-9B49-9E11-93604C4BA22D}" type="pres">
      <dgm:prSet presAssocID="{CF036FAD-5B2B-1B41-B1A6-9FE25F34840D}" presName="horzTwo" presStyleCnt="0"/>
      <dgm:spPr/>
    </dgm:pt>
    <dgm:pt modelId="{0E1536BF-B606-864F-AAAC-A7EB5D81A700}" type="pres">
      <dgm:prSet presAssocID="{A2A677A2-6BBC-2A47-8F33-A5F1275F5928}" presName="vertThree" presStyleCnt="0"/>
      <dgm:spPr/>
    </dgm:pt>
    <dgm:pt modelId="{6EFF8ABC-EA45-C54C-A0AA-4330AEF756F5}" type="pres">
      <dgm:prSet presAssocID="{A2A677A2-6BBC-2A47-8F33-A5F1275F5928}" presName="txThree" presStyleLbl="node3" presStyleIdx="1" presStyleCnt="4">
        <dgm:presLayoutVars>
          <dgm:chPref val="3"/>
        </dgm:presLayoutVars>
      </dgm:prSet>
      <dgm:spPr/>
    </dgm:pt>
    <dgm:pt modelId="{F591609A-333A-BF48-8D1B-D65F95DD5634}" type="pres">
      <dgm:prSet presAssocID="{A2A677A2-6BBC-2A47-8F33-A5F1275F5928}" presName="horzThree" presStyleCnt="0"/>
      <dgm:spPr/>
    </dgm:pt>
    <dgm:pt modelId="{D8888B70-66BB-904F-8CF8-4BE64E8CF452}" type="pres">
      <dgm:prSet presAssocID="{08F553A0-3004-E34D-A648-E6EA7ABAFEFB}" presName="sibSpaceTwo" presStyleCnt="0"/>
      <dgm:spPr/>
    </dgm:pt>
    <dgm:pt modelId="{6A72046A-57FA-A04A-8C6D-C141CAF88530}" type="pres">
      <dgm:prSet presAssocID="{24C5CF42-C31C-CD49-8F16-575EABAEA083}" presName="vertTwo" presStyleCnt="0"/>
      <dgm:spPr/>
    </dgm:pt>
    <dgm:pt modelId="{37DBE24E-E247-6846-A819-301984B2AC52}" type="pres">
      <dgm:prSet presAssocID="{24C5CF42-C31C-CD49-8F16-575EABAEA083}" presName="txTwo" presStyleLbl="node2" presStyleIdx="2" presStyleCnt="4">
        <dgm:presLayoutVars>
          <dgm:chPref val="3"/>
        </dgm:presLayoutVars>
      </dgm:prSet>
      <dgm:spPr/>
    </dgm:pt>
    <dgm:pt modelId="{6F222128-3279-B24F-A630-AEC4C2D364A3}" type="pres">
      <dgm:prSet presAssocID="{24C5CF42-C31C-CD49-8F16-575EABAEA083}" presName="parTransTwo" presStyleCnt="0"/>
      <dgm:spPr/>
    </dgm:pt>
    <dgm:pt modelId="{B0921A44-B1DE-1C49-956C-258D937B7EF8}" type="pres">
      <dgm:prSet presAssocID="{24C5CF42-C31C-CD49-8F16-575EABAEA083}" presName="horzTwo" presStyleCnt="0"/>
      <dgm:spPr/>
    </dgm:pt>
    <dgm:pt modelId="{B75A4317-1E7B-824E-ABA5-B0A109298B63}" type="pres">
      <dgm:prSet presAssocID="{F600BEF0-7E01-8544-BDBC-289C0D0C41BC}" presName="vertThree" presStyleCnt="0"/>
      <dgm:spPr/>
    </dgm:pt>
    <dgm:pt modelId="{56E9B4B0-90CE-D442-973D-1A9A239E97C9}" type="pres">
      <dgm:prSet presAssocID="{F600BEF0-7E01-8544-BDBC-289C0D0C41BC}" presName="txThree" presStyleLbl="node3" presStyleIdx="2" presStyleCnt="4">
        <dgm:presLayoutVars>
          <dgm:chPref val="3"/>
        </dgm:presLayoutVars>
      </dgm:prSet>
      <dgm:spPr/>
    </dgm:pt>
    <dgm:pt modelId="{160EE61F-CA03-0B48-A7B8-6BA9996BE2BD}" type="pres">
      <dgm:prSet presAssocID="{F600BEF0-7E01-8544-BDBC-289C0D0C41BC}" presName="horzThree" presStyleCnt="0"/>
      <dgm:spPr/>
    </dgm:pt>
    <dgm:pt modelId="{142A2E6F-8193-5F4E-8E0E-6057DD332C37}" type="pres">
      <dgm:prSet presAssocID="{E463B6E1-761C-6C4F-9B3A-BA6E9CAE8C36}" presName="sibSpaceTwo" presStyleCnt="0"/>
      <dgm:spPr/>
    </dgm:pt>
    <dgm:pt modelId="{169B3536-8F22-6640-ACED-170D56E90E80}" type="pres">
      <dgm:prSet presAssocID="{DDD5D6E4-8671-1248-9FB1-126B20C25D46}" presName="vertTwo" presStyleCnt="0"/>
      <dgm:spPr/>
    </dgm:pt>
    <dgm:pt modelId="{B793FBD4-D7BC-5F42-AE79-64C887FEEF8E}" type="pres">
      <dgm:prSet presAssocID="{DDD5D6E4-8671-1248-9FB1-126B20C25D46}" presName="txTwo" presStyleLbl="node2" presStyleIdx="3" presStyleCnt="4">
        <dgm:presLayoutVars>
          <dgm:chPref val="3"/>
        </dgm:presLayoutVars>
      </dgm:prSet>
      <dgm:spPr/>
    </dgm:pt>
    <dgm:pt modelId="{DA1519D0-B3D9-5344-9539-8279FDB803CC}" type="pres">
      <dgm:prSet presAssocID="{DDD5D6E4-8671-1248-9FB1-126B20C25D46}" presName="parTransTwo" presStyleCnt="0"/>
      <dgm:spPr/>
    </dgm:pt>
    <dgm:pt modelId="{6553FA86-4C96-8F4C-BB9C-9CED8C23F70E}" type="pres">
      <dgm:prSet presAssocID="{DDD5D6E4-8671-1248-9FB1-126B20C25D46}" presName="horzTwo" presStyleCnt="0"/>
      <dgm:spPr/>
    </dgm:pt>
    <dgm:pt modelId="{54577FBF-54CF-8E4F-93A2-10FF093EA26C}" type="pres">
      <dgm:prSet presAssocID="{36F03B59-D8E4-2E42-B489-D2018CA79516}" presName="vertThree" presStyleCnt="0"/>
      <dgm:spPr/>
    </dgm:pt>
    <dgm:pt modelId="{1BFA0A33-6F80-A44D-931D-99872EEB78C7}" type="pres">
      <dgm:prSet presAssocID="{36F03B59-D8E4-2E42-B489-D2018CA79516}" presName="txThree" presStyleLbl="node3" presStyleIdx="3" presStyleCnt="4">
        <dgm:presLayoutVars>
          <dgm:chPref val="3"/>
        </dgm:presLayoutVars>
      </dgm:prSet>
      <dgm:spPr/>
    </dgm:pt>
    <dgm:pt modelId="{335FF2E3-374A-6141-8BAF-D0D39EA3BEFF}" type="pres">
      <dgm:prSet presAssocID="{36F03B59-D8E4-2E42-B489-D2018CA79516}" presName="horzThree" presStyleCnt="0"/>
      <dgm:spPr/>
    </dgm:pt>
  </dgm:ptLst>
  <dgm:cxnLst>
    <dgm:cxn modelId="{5AF49B04-BB7F-44BD-8326-FFD2539677F5}" type="presOf" srcId="{C241D2AA-489E-E54E-AD7E-34AE202DA734}" destId="{85C4A9DE-F87F-5048-9A96-4442147C36E0}" srcOrd="0" destOrd="0" presId="urn:microsoft.com/office/officeart/2005/8/layout/hierarchy4"/>
    <dgm:cxn modelId="{607B3709-E727-4831-9E95-AB736B1679B7}" type="presOf" srcId="{CC083284-C076-2748-88D1-5DBC9AC560C7}" destId="{2341F0DF-F580-8A48-8F8D-F4FA918ECEB0}" srcOrd="0" destOrd="0" presId="urn:microsoft.com/office/officeart/2005/8/layout/hierarchy4"/>
    <dgm:cxn modelId="{B0AD0C1B-E11F-43E5-A6C0-F921FF18B5D5}" type="presOf" srcId="{36F03B59-D8E4-2E42-B489-D2018CA79516}" destId="{1BFA0A33-6F80-A44D-931D-99872EEB78C7}" srcOrd="0" destOrd="0" presId="urn:microsoft.com/office/officeart/2005/8/layout/hierarchy4"/>
    <dgm:cxn modelId="{6109D321-2CD0-C54D-B182-E729602DB2FF}" srcId="{CF036FAD-5B2B-1B41-B1A6-9FE25F34840D}" destId="{A2A677A2-6BBC-2A47-8F33-A5F1275F5928}" srcOrd="0" destOrd="0" parTransId="{9394B616-47BE-5941-B07A-DDDBFF6C7A75}" sibTransId="{E7578C32-8048-CF43-825E-420D0AF8B0D0}"/>
    <dgm:cxn modelId="{833C9822-18C6-8348-8D53-C401B60885C8}" srcId="{CC083284-C076-2748-88D1-5DBC9AC560C7}" destId="{C241D2AA-489E-E54E-AD7E-34AE202DA734}" srcOrd="0" destOrd="0" parTransId="{83D4A1BA-9AC9-CD4B-B0B8-F4C39D3396BD}" sibTransId="{06E47C71-1F99-154B-B6A0-29717F91668B}"/>
    <dgm:cxn modelId="{C5659F25-BD48-4C1C-A568-C675C32B9068}" type="presOf" srcId="{0424C001-F368-7B43-852B-0A237584233D}" destId="{C9087E81-76F3-3C41-AB72-6EA28508D546}" srcOrd="0" destOrd="0" presId="urn:microsoft.com/office/officeart/2005/8/layout/hierarchy4"/>
    <dgm:cxn modelId="{C915E032-6773-E042-B966-79418D29FE16}" srcId="{0424C001-F368-7B43-852B-0A237584233D}" destId="{24C5CF42-C31C-CD49-8F16-575EABAEA083}" srcOrd="2" destOrd="0" parTransId="{3FC101C6-DB73-4847-8114-00715C9B2991}" sibTransId="{E463B6E1-761C-6C4F-9B3A-BA6E9CAE8C36}"/>
    <dgm:cxn modelId="{6A2BC93E-973E-5F47-BF17-71C66379B22A}" srcId="{DDD5D6E4-8671-1248-9FB1-126B20C25D46}" destId="{36F03B59-D8E4-2E42-B489-D2018CA79516}" srcOrd="0" destOrd="0" parTransId="{040D8C6F-D0C2-0C45-A1B3-76DB0AC53F84}" sibTransId="{D6646C1A-1A38-8746-AD2E-6A7C01330563}"/>
    <dgm:cxn modelId="{46BDD83E-7019-4317-AC03-7CB3146FF0CB}" type="presOf" srcId="{66AF1D00-4530-5046-86AE-697E391A400F}" destId="{004A8D2D-4392-3848-A31E-559AE84F4171}" srcOrd="0" destOrd="0" presId="urn:microsoft.com/office/officeart/2005/8/layout/hierarchy4"/>
    <dgm:cxn modelId="{A076595E-2AFE-454B-A20E-2DCF3D607A51}" type="presOf" srcId="{24C5CF42-C31C-CD49-8F16-575EABAEA083}" destId="{37DBE24E-E247-6846-A819-301984B2AC52}" srcOrd="0" destOrd="0" presId="urn:microsoft.com/office/officeart/2005/8/layout/hierarchy4"/>
    <dgm:cxn modelId="{348C7863-059F-47B0-8D7F-F734A2294620}" type="presOf" srcId="{CF036FAD-5B2B-1B41-B1A6-9FE25F34840D}" destId="{90FC4F8B-FC8F-134D-A8BE-A93058220E10}" srcOrd="0" destOrd="0" presId="urn:microsoft.com/office/officeart/2005/8/layout/hierarchy4"/>
    <dgm:cxn modelId="{6E79B863-C500-4207-B802-BD90AD70BF5E}" type="presOf" srcId="{A2A677A2-6BBC-2A47-8F33-A5F1275F5928}" destId="{6EFF8ABC-EA45-C54C-A0AA-4330AEF756F5}" srcOrd="0" destOrd="0" presId="urn:microsoft.com/office/officeart/2005/8/layout/hierarchy4"/>
    <dgm:cxn modelId="{038A2171-CB1B-43BF-AD69-0397154D02E9}" type="presOf" srcId="{F600BEF0-7E01-8544-BDBC-289C0D0C41BC}" destId="{56E9B4B0-90CE-D442-973D-1A9A239E97C9}" srcOrd="0" destOrd="0" presId="urn:microsoft.com/office/officeart/2005/8/layout/hierarchy4"/>
    <dgm:cxn modelId="{9051DE8F-394E-A843-95A9-7BBB67D6DC60}" srcId="{0424C001-F368-7B43-852B-0A237584233D}" destId="{CC083284-C076-2748-88D1-5DBC9AC560C7}" srcOrd="0" destOrd="0" parTransId="{20D8FEFF-1573-334C-9C58-A026E969E680}" sibTransId="{8B4CA646-4610-1E43-9BDF-B0F90679A105}"/>
    <dgm:cxn modelId="{37B0ADC1-6E2B-C44B-97F9-B8FF464366EE}" srcId="{0424C001-F368-7B43-852B-0A237584233D}" destId="{DDD5D6E4-8671-1248-9FB1-126B20C25D46}" srcOrd="3" destOrd="0" parTransId="{06546C1D-2AE7-3C46-8603-7E0429F01B0E}" sibTransId="{A11C4E92-0AEA-3B4D-82AE-A8F5DEAE71D5}"/>
    <dgm:cxn modelId="{69FF09CA-FF38-A34B-82D3-26AB4281861D}" srcId="{66AF1D00-4530-5046-86AE-697E391A400F}" destId="{0424C001-F368-7B43-852B-0A237584233D}" srcOrd="0" destOrd="0" parTransId="{A369BE98-D356-3C4C-A485-B46C80F70506}" sibTransId="{D2ADBF9A-7A99-1647-9A78-2DC9F83D485D}"/>
    <dgm:cxn modelId="{9E8222DA-3167-724E-B86B-7554D1D1A66D}" srcId="{0424C001-F368-7B43-852B-0A237584233D}" destId="{CF036FAD-5B2B-1B41-B1A6-9FE25F34840D}" srcOrd="1" destOrd="0" parTransId="{2ABA9EEA-EB7C-364F-B1AE-C74B85391D72}" sibTransId="{08F553A0-3004-E34D-A648-E6EA7ABAFEFB}"/>
    <dgm:cxn modelId="{0FE2D1DD-1A23-4F19-804D-F325F674721B}" type="presOf" srcId="{DDD5D6E4-8671-1248-9FB1-126B20C25D46}" destId="{B793FBD4-D7BC-5F42-AE79-64C887FEEF8E}" srcOrd="0" destOrd="0" presId="urn:microsoft.com/office/officeart/2005/8/layout/hierarchy4"/>
    <dgm:cxn modelId="{EA08EDF6-249F-C54B-A181-6094EBB49DC8}" srcId="{24C5CF42-C31C-CD49-8F16-575EABAEA083}" destId="{F600BEF0-7E01-8544-BDBC-289C0D0C41BC}" srcOrd="0" destOrd="0" parTransId="{B1417238-4235-C548-A1F1-B86296F120F9}" sibTransId="{99F67E71-58CC-5440-B968-530CD8D25B7E}"/>
    <dgm:cxn modelId="{0416512C-CCA0-4C97-B9AA-4B54FAB0D3A8}" type="presParOf" srcId="{004A8D2D-4392-3848-A31E-559AE84F4171}" destId="{A8D513BE-C90E-2E43-A98E-35E165BD17F9}" srcOrd="0" destOrd="0" presId="urn:microsoft.com/office/officeart/2005/8/layout/hierarchy4"/>
    <dgm:cxn modelId="{A5712ECD-BCF3-4D8C-972E-2C3D58C116FB}" type="presParOf" srcId="{A8D513BE-C90E-2E43-A98E-35E165BD17F9}" destId="{C9087E81-76F3-3C41-AB72-6EA28508D546}" srcOrd="0" destOrd="0" presId="urn:microsoft.com/office/officeart/2005/8/layout/hierarchy4"/>
    <dgm:cxn modelId="{A68C06FB-7F62-43F8-BF1F-52FCB8609968}" type="presParOf" srcId="{A8D513BE-C90E-2E43-A98E-35E165BD17F9}" destId="{2AA33650-BC7D-ED4C-9A02-6134648082E4}" srcOrd="1" destOrd="0" presId="urn:microsoft.com/office/officeart/2005/8/layout/hierarchy4"/>
    <dgm:cxn modelId="{31B8F2EF-32C2-40F6-8316-3D2DD004A57C}" type="presParOf" srcId="{A8D513BE-C90E-2E43-A98E-35E165BD17F9}" destId="{F7B757AA-603F-A443-B44C-D0BF1259C2DF}" srcOrd="2" destOrd="0" presId="urn:microsoft.com/office/officeart/2005/8/layout/hierarchy4"/>
    <dgm:cxn modelId="{A662896C-DA18-4E0B-8CB2-27015DE35E56}" type="presParOf" srcId="{F7B757AA-603F-A443-B44C-D0BF1259C2DF}" destId="{9B0ACF2B-4BF2-9C42-98C1-C21EF0FEEEC8}" srcOrd="0" destOrd="0" presId="urn:microsoft.com/office/officeart/2005/8/layout/hierarchy4"/>
    <dgm:cxn modelId="{68A650CC-39F4-4EA8-A6AD-473CF812409F}" type="presParOf" srcId="{9B0ACF2B-4BF2-9C42-98C1-C21EF0FEEEC8}" destId="{2341F0DF-F580-8A48-8F8D-F4FA918ECEB0}" srcOrd="0" destOrd="0" presId="urn:microsoft.com/office/officeart/2005/8/layout/hierarchy4"/>
    <dgm:cxn modelId="{4719CCCA-B432-4C1E-8C7F-6B277E18F593}" type="presParOf" srcId="{9B0ACF2B-4BF2-9C42-98C1-C21EF0FEEEC8}" destId="{CD73D0E1-4B07-E246-8B6F-94C06724C8BE}" srcOrd="1" destOrd="0" presId="urn:microsoft.com/office/officeart/2005/8/layout/hierarchy4"/>
    <dgm:cxn modelId="{674698AF-3660-4AAF-A560-966E409469AF}" type="presParOf" srcId="{9B0ACF2B-4BF2-9C42-98C1-C21EF0FEEEC8}" destId="{963F0862-778E-7D4E-A08F-7E90C9A11802}" srcOrd="2" destOrd="0" presId="urn:microsoft.com/office/officeart/2005/8/layout/hierarchy4"/>
    <dgm:cxn modelId="{B4EF973F-CB14-4244-9A59-F51056C22EE8}" type="presParOf" srcId="{963F0862-778E-7D4E-A08F-7E90C9A11802}" destId="{21B73DEB-B43E-9549-B498-CC6D72444253}" srcOrd="0" destOrd="0" presId="urn:microsoft.com/office/officeart/2005/8/layout/hierarchy4"/>
    <dgm:cxn modelId="{E196BC17-3EB2-45A4-8EBD-3F2DD9520BCE}" type="presParOf" srcId="{21B73DEB-B43E-9549-B498-CC6D72444253}" destId="{85C4A9DE-F87F-5048-9A96-4442147C36E0}" srcOrd="0" destOrd="0" presId="urn:microsoft.com/office/officeart/2005/8/layout/hierarchy4"/>
    <dgm:cxn modelId="{B3682968-773C-45CA-8BCF-3E0E56134631}" type="presParOf" srcId="{21B73DEB-B43E-9549-B498-CC6D72444253}" destId="{6278E1B5-1788-5F4A-B98E-94B0A0D990F6}" srcOrd="1" destOrd="0" presId="urn:microsoft.com/office/officeart/2005/8/layout/hierarchy4"/>
    <dgm:cxn modelId="{2912D474-DE34-4F98-95DE-15DE83B724AC}" type="presParOf" srcId="{F7B757AA-603F-A443-B44C-D0BF1259C2DF}" destId="{64F7CDF3-FCE0-464A-B952-865E60C7F41E}" srcOrd="1" destOrd="0" presId="urn:microsoft.com/office/officeart/2005/8/layout/hierarchy4"/>
    <dgm:cxn modelId="{66F7F103-FD33-4B23-82C6-7DF593CE9540}" type="presParOf" srcId="{F7B757AA-603F-A443-B44C-D0BF1259C2DF}" destId="{84CEC171-8150-F64B-B2AE-FB3EF2E57F4C}" srcOrd="2" destOrd="0" presId="urn:microsoft.com/office/officeart/2005/8/layout/hierarchy4"/>
    <dgm:cxn modelId="{1FB88FBB-6B43-4185-B0B6-BB27F7C346C9}" type="presParOf" srcId="{84CEC171-8150-F64B-B2AE-FB3EF2E57F4C}" destId="{90FC4F8B-FC8F-134D-A8BE-A93058220E10}" srcOrd="0" destOrd="0" presId="urn:microsoft.com/office/officeart/2005/8/layout/hierarchy4"/>
    <dgm:cxn modelId="{6EEE077D-15AD-4A8C-BCB6-D0B3F4E4268E}" type="presParOf" srcId="{84CEC171-8150-F64B-B2AE-FB3EF2E57F4C}" destId="{9618952D-1CCE-BB46-8A4A-6FDA75502DF2}" srcOrd="1" destOrd="0" presId="urn:microsoft.com/office/officeart/2005/8/layout/hierarchy4"/>
    <dgm:cxn modelId="{F06231D9-DD6A-4541-8E2F-D602FAB6B4E1}" type="presParOf" srcId="{84CEC171-8150-F64B-B2AE-FB3EF2E57F4C}" destId="{B96F818B-39F0-9B49-9E11-93604C4BA22D}" srcOrd="2" destOrd="0" presId="urn:microsoft.com/office/officeart/2005/8/layout/hierarchy4"/>
    <dgm:cxn modelId="{A6601AF4-8AE5-47E9-A964-C8C3D9BD7282}" type="presParOf" srcId="{B96F818B-39F0-9B49-9E11-93604C4BA22D}" destId="{0E1536BF-B606-864F-AAAC-A7EB5D81A700}" srcOrd="0" destOrd="0" presId="urn:microsoft.com/office/officeart/2005/8/layout/hierarchy4"/>
    <dgm:cxn modelId="{920B723D-E399-4D10-AAEB-0176E40D4542}" type="presParOf" srcId="{0E1536BF-B606-864F-AAAC-A7EB5D81A700}" destId="{6EFF8ABC-EA45-C54C-A0AA-4330AEF756F5}" srcOrd="0" destOrd="0" presId="urn:microsoft.com/office/officeart/2005/8/layout/hierarchy4"/>
    <dgm:cxn modelId="{DAB43ED5-C642-4CF6-8967-562910C7FD45}" type="presParOf" srcId="{0E1536BF-B606-864F-AAAC-A7EB5D81A700}" destId="{F591609A-333A-BF48-8D1B-D65F95DD5634}" srcOrd="1" destOrd="0" presId="urn:microsoft.com/office/officeart/2005/8/layout/hierarchy4"/>
    <dgm:cxn modelId="{01FA0538-9F56-45FB-A429-9639C70D8D61}" type="presParOf" srcId="{F7B757AA-603F-A443-B44C-D0BF1259C2DF}" destId="{D8888B70-66BB-904F-8CF8-4BE64E8CF452}" srcOrd="3" destOrd="0" presId="urn:microsoft.com/office/officeart/2005/8/layout/hierarchy4"/>
    <dgm:cxn modelId="{EE2E238E-3593-43A1-A323-0A5E31DF8E3E}" type="presParOf" srcId="{F7B757AA-603F-A443-B44C-D0BF1259C2DF}" destId="{6A72046A-57FA-A04A-8C6D-C141CAF88530}" srcOrd="4" destOrd="0" presId="urn:microsoft.com/office/officeart/2005/8/layout/hierarchy4"/>
    <dgm:cxn modelId="{81F9DF22-8444-441E-9FB3-84C8672D1A55}" type="presParOf" srcId="{6A72046A-57FA-A04A-8C6D-C141CAF88530}" destId="{37DBE24E-E247-6846-A819-301984B2AC52}" srcOrd="0" destOrd="0" presId="urn:microsoft.com/office/officeart/2005/8/layout/hierarchy4"/>
    <dgm:cxn modelId="{7A8F7C83-E8B6-47B4-913C-4E846AF142AB}" type="presParOf" srcId="{6A72046A-57FA-A04A-8C6D-C141CAF88530}" destId="{6F222128-3279-B24F-A630-AEC4C2D364A3}" srcOrd="1" destOrd="0" presId="urn:microsoft.com/office/officeart/2005/8/layout/hierarchy4"/>
    <dgm:cxn modelId="{2F4EA5FC-69DF-4CC8-AFEE-395F5A5997BD}" type="presParOf" srcId="{6A72046A-57FA-A04A-8C6D-C141CAF88530}" destId="{B0921A44-B1DE-1C49-956C-258D937B7EF8}" srcOrd="2" destOrd="0" presId="urn:microsoft.com/office/officeart/2005/8/layout/hierarchy4"/>
    <dgm:cxn modelId="{8435F12C-B896-431E-BE7C-F2C46677BA3D}" type="presParOf" srcId="{B0921A44-B1DE-1C49-956C-258D937B7EF8}" destId="{B75A4317-1E7B-824E-ABA5-B0A109298B63}" srcOrd="0" destOrd="0" presId="urn:microsoft.com/office/officeart/2005/8/layout/hierarchy4"/>
    <dgm:cxn modelId="{DA40F652-1DC4-494C-8C37-928EED77CB43}" type="presParOf" srcId="{B75A4317-1E7B-824E-ABA5-B0A109298B63}" destId="{56E9B4B0-90CE-D442-973D-1A9A239E97C9}" srcOrd="0" destOrd="0" presId="urn:microsoft.com/office/officeart/2005/8/layout/hierarchy4"/>
    <dgm:cxn modelId="{D8EFE836-0520-46CB-B3C8-6E3E23AEFC96}" type="presParOf" srcId="{B75A4317-1E7B-824E-ABA5-B0A109298B63}" destId="{160EE61F-CA03-0B48-A7B8-6BA9996BE2BD}" srcOrd="1" destOrd="0" presId="urn:microsoft.com/office/officeart/2005/8/layout/hierarchy4"/>
    <dgm:cxn modelId="{0AE01238-6FAF-4464-9258-B70D5B0056BB}" type="presParOf" srcId="{F7B757AA-603F-A443-B44C-D0BF1259C2DF}" destId="{142A2E6F-8193-5F4E-8E0E-6057DD332C37}" srcOrd="5" destOrd="0" presId="urn:microsoft.com/office/officeart/2005/8/layout/hierarchy4"/>
    <dgm:cxn modelId="{6782AAB2-2E6E-41F6-9052-EB136DFDD2C9}" type="presParOf" srcId="{F7B757AA-603F-A443-B44C-D0BF1259C2DF}" destId="{169B3536-8F22-6640-ACED-170D56E90E80}" srcOrd="6" destOrd="0" presId="urn:microsoft.com/office/officeart/2005/8/layout/hierarchy4"/>
    <dgm:cxn modelId="{22C3AF24-4DC1-4C33-8154-474BCE0B6E21}" type="presParOf" srcId="{169B3536-8F22-6640-ACED-170D56E90E80}" destId="{B793FBD4-D7BC-5F42-AE79-64C887FEEF8E}" srcOrd="0" destOrd="0" presId="urn:microsoft.com/office/officeart/2005/8/layout/hierarchy4"/>
    <dgm:cxn modelId="{AD8F65E1-8B22-4D0A-B2A1-E80D89A62F56}" type="presParOf" srcId="{169B3536-8F22-6640-ACED-170D56E90E80}" destId="{DA1519D0-B3D9-5344-9539-8279FDB803CC}" srcOrd="1" destOrd="0" presId="urn:microsoft.com/office/officeart/2005/8/layout/hierarchy4"/>
    <dgm:cxn modelId="{B06E848F-6F04-4085-B90E-E4C32124249D}" type="presParOf" srcId="{169B3536-8F22-6640-ACED-170D56E90E80}" destId="{6553FA86-4C96-8F4C-BB9C-9CED8C23F70E}" srcOrd="2" destOrd="0" presId="urn:microsoft.com/office/officeart/2005/8/layout/hierarchy4"/>
    <dgm:cxn modelId="{C8AC3BF3-19D8-4D14-821E-7A328F1A6E98}" type="presParOf" srcId="{6553FA86-4C96-8F4C-BB9C-9CED8C23F70E}" destId="{54577FBF-54CF-8E4F-93A2-10FF093EA26C}" srcOrd="0" destOrd="0" presId="urn:microsoft.com/office/officeart/2005/8/layout/hierarchy4"/>
    <dgm:cxn modelId="{B6641E9F-C429-43D4-9EF9-64E45A5AE4EA}" type="presParOf" srcId="{54577FBF-54CF-8E4F-93A2-10FF093EA26C}" destId="{1BFA0A33-6F80-A44D-931D-99872EEB78C7}" srcOrd="0" destOrd="0" presId="urn:microsoft.com/office/officeart/2005/8/layout/hierarchy4"/>
    <dgm:cxn modelId="{F72A014C-30A7-4B8C-8185-DD438322AAC8}" type="presParOf" srcId="{54577FBF-54CF-8E4F-93A2-10FF093EA26C}" destId="{335FF2E3-374A-6141-8BAF-D0D39EA3BEF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AF1D00-4530-5046-86AE-697E391A400F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424C001-F368-7B43-852B-0A237584233D}">
      <dgm:prSet phldrT="[Text]"/>
      <dgm:spPr/>
      <dgm:t>
        <a:bodyPr/>
        <a:lstStyle/>
        <a:p>
          <a:r>
            <a:rPr lang="de-DE" dirty="0"/>
            <a:t>Jan. – Sept. 2008</a:t>
          </a:r>
        </a:p>
      </dgm:t>
    </dgm:pt>
    <dgm:pt modelId="{A369BE98-D356-3C4C-A485-B46C80F70506}" type="parTrans" cxnId="{69FF09CA-FF38-A34B-82D3-26AB4281861D}">
      <dgm:prSet/>
      <dgm:spPr/>
      <dgm:t>
        <a:bodyPr/>
        <a:lstStyle/>
        <a:p>
          <a:endParaRPr lang="de-DE"/>
        </a:p>
      </dgm:t>
    </dgm:pt>
    <dgm:pt modelId="{D2ADBF9A-7A99-1647-9A78-2DC9F83D485D}" type="sibTrans" cxnId="{69FF09CA-FF38-A34B-82D3-26AB4281861D}">
      <dgm:prSet/>
      <dgm:spPr/>
      <dgm:t>
        <a:bodyPr/>
        <a:lstStyle/>
        <a:p>
          <a:endParaRPr lang="de-DE"/>
        </a:p>
      </dgm:t>
    </dgm:pt>
    <dgm:pt modelId="{CC083284-C076-2748-88D1-5DBC9AC560C7}">
      <dgm:prSet phldrT="[Text]"/>
      <dgm:spPr/>
      <dgm:t>
        <a:bodyPr/>
        <a:lstStyle/>
        <a:p>
          <a:r>
            <a:rPr lang="de-DE" dirty="0"/>
            <a:t>British </a:t>
          </a:r>
          <a:r>
            <a:rPr lang="de-DE" dirty="0" err="1"/>
            <a:t>bank</a:t>
          </a:r>
          <a:r>
            <a:rPr lang="de-DE" dirty="0"/>
            <a:t> Northern Rock</a:t>
          </a:r>
        </a:p>
      </dgm:t>
    </dgm:pt>
    <dgm:pt modelId="{20D8FEFF-1573-334C-9C58-A026E969E680}" type="parTrans" cxnId="{9051DE8F-394E-A843-95A9-7BBB67D6DC60}">
      <dgm:prSet/>
      <dgm:spPr/>
      <dgm:t>
        <a:bodyPr/>
        <a:lstStyle/>
        <a:p>
          <a:endParaRPr lang="de-DE"/>
        </a:p>
      </dgm:t>
    </dgm:pt>
    <dgm:pt modelId="{8B4CA646-4610-1E43-9BDF-B0F90679A105}" type="sibTrans" cxnId="{9051DE8F-394E-A843-95A9-7BBB67D6DC60}">
      <dgm:prSet/>
      <dgm:spPr/>
      <dgm:t>
        <a:bodyPr/>
        <a:lstStyle/>
        <a:p>
          <a:endParaRPr lang="de-DE"/>
        </a:p>
      </dgm:t>
    </dgm:pt>
    <dgm:pt modelId="{CF036FAD-5B2B-1B41-B1A6-9FE25F34840D}">
      <dgm:prSet phldrT="[Text]"/>
      <dgm:spPr/>
      <dgm:t>
        <a:bodyPr/>
        <a:lstStyle/>
        <a:p>
          <a:r>
            <a:rPr lang="de-DE" dirty="0" err="1"/>
            <a:t>Bear</a:t>
          </a:r>
          <a:r>
            <a:rPr lang="de-DE" dirty="0"/>
            <a:t> Stearns</a:t>
          </a:r>
        </a:p>
      </dgm:t>
    </dgm:pt>
    <dgm:pt modelId="{2ABA9EEA-EB7C-364F-B1AE-C74B85391D72}" type="parTrans" cxnId="{9E8222DA-3167-724E-B86B-7554D1D1A66D}">
      <dgm:prSet/>
      <dgm:spPr/>
      <dgm:t>
        <a:bodyPr/>
        <a:lstStyle/>
        <a:p>
          <a:endParaRPr lang="de-DE"/>
        </a:p>
      </dgm:t>
    </dgm:pt>
    <dgm:pt modelId="{08F553A0-3004-E34D-A648-E6EA7ABAFEFB}" type="sibTrans" cxnId="{9E8222DA-3167-724E-B86B-7554D1D1A66D}">
      <dgm:prSet/>
      <dgm:spPr/>
      <dgm:t>
        <a:bodyPr/>
        <a:lstStyle/>
        <a:p>
          <a:endParaRPr lang="de-DE"/>
        </a:p>
      </dgm:t>
    </dgm:pt>
    <dgm:pt modelId="{C241D2AA-489E-E54E-AD7E-34AE202DA734}">
      <dgm:prSet phldrT="[Text]"/>
      <dgm:spPr/>
      <dgm:t>
        <a:bodyPr/>
        <a:lstStyle/>
        <a:p>
          <a:r>
            <a:rPr lang="de-DE" dirty="0"/>
            <a:t>State </a:t>
          </a:r>
          <a:r>
            <a:rPr lang="de-DE" dirty="0" err="1"/>
            <a:t>ownership</a:t>
          </a:r>
          <a:endParaRPr lang="de-DE" dirty="0"/>
        </a:p>
      </dgm:t>
    </dgm:pt>
    <dgm:pt modelId="{83D4A1BA-9AC9-CD4B-B0B8-F4C39D3396BD}" type="parTrans" cxnId="{833C9822-18C6-8348-8D53-C401B60885C8}">
      <dgm:prSet/>
      <dgm:spPr/>
      <dgm:t>
        <a:bodyPr/>
        <a:lstStyle/>
        <a:p>
          <a:endParaRPr lang="de-DE"/>
        </a:p>
      </dgm:t>
    </dgm:pt>
    <dgm:pt modelId="{06E47C71-1F99-154B-B6A0-29717F91668B}" type="sibTrans" cxnId="{833C9822-18C6-8348-8D53-C401B60885C8}">
      <dgm:prSet/>
      <dgm:spPr/>
      <dgm:t>
        <a:bodyPr/>
        <a:lstStyle/>
        <a:p>
          <a:endParaRPr lang="de-DE"/>
        </a:p>
      </dgm:t>
    </dgm:pt>
    <dgm:pt modelId="{A2A677A2-6BBC-2A47-8F33-A5F1275F5928}">
      <dgm:prSet phldrT="[Text]"/>
      <dgm:spPr/>
      <dgm:t>
        <a:bodyPr/>
        <a:lstStyle/>
        <a:p>
          <a:r>
            <a:rPr lang="de-DE" dirty="0" err="1"/>
            <a:t>Taken</a:t>
          </a:r>
          <a:r>
            <a:rPr lang="de-DE" dirty="0"/>
            <a:t> </a:t>
          </a:r>
          <a:r>
            <a:rPr lang="de-DE" dirty="0" err="1"/>
            <a:t>over</a:t>
          </a:r>
          <a:r>
            <a:rPr lang="de-DE" dirty="0"/>
            <a:t> </a:t>
          </a:r>
          <a:r>
            <a:rPr lang="de-DE" dirty="0" err="1"/>
            <a:t>by</a:t>
          </a:r>
          <a:r>
            <a:rPr lang="de-DE" dirty="0"/>
            <a:t> </a:t>
          </a:r>
          <a:br>
            <a:rPr lang="de-DE" dirty="0"/>
          </a:br>
          <a:r>
            <a:rPr lang="de-DE" dirty="0"/>
            <a:t>JP Morgan</a:t>
          </a:r>
        </a:p>
      </dgm:t>
    </dgm:pt>
    <dgm:pt modelId="{9394B616-47BE-5941-B07A-DDDBFF6C7A75}" type="parTrans" cxnId="{6109D321-2CD0-C54D-B182-E729602DB2FF}">
      <dgm:prSet/>
      <dgm:spPr/>
      <dgm:t>
        <a:bodyPr/>
        <a:lstStyle/>
        <a:p>
          <a:endParaRPr lang="de-DE"/>
        </a:p>
      </dgm:t>
    </dgm:pt>
    <dgm:pt modelId="{E7578C32-8048-CF43-825E-420D0AF8B0D0}" type="sibTrans" cxnId="{6109D321-2CD0-C54D-B182-E729602DB2FF}">
      <dgm:prSet/>
      <dgm:spPr/>
      <dgm:t>
        <a:bodyPr/>
        <a:lstStyle/>
        <a:p>
          <a:endParaRPr lang="de-DE"/>
        </a:p>
      </dgm:t>
    </dgm:pt>
    <dgm:pt modelId="{FA8BACDC-CBD5-644C-89FA-251C8289F746}">
      <dgm:prSet/>
      <dgm:spPr/>
      <dgm:t>
        <a:bodyPr/>
        <a:lstStyle/>
        <a:p>
          <a:r>
            <a:rPr lang="de-DE" dirty="0"/>
            <a:t>Fannie Mae</a:t>
          </a:r>
        </a:p>
      </dgm:t>
    </dgm:pt>
    <dgm:pt modelId="{320BD25E-750B-D947-A589-F19496A6D583}" type="parTrans" cxnId="{43D8BF65-8687-1E45-807F-A13F80601207}">
      <dgm:prSet/>
      <dgm:spPr/>
      <dgm:t>
        <a:bodyPr/>
        <a:lstStyle/>
        <a:p>
          <a:endParaRPr lang="de-DE"/>
        </a:p>
      </dgm:t>
    </dgm:pt>
    <dgm:pt modelId="{B77198E5-F3BC-C04D-A564-01AF6B6295B1}" type="sibTrans" cxnId="{43D8BF65-8687-1E45-807F-A13F80601207}">
      <dgm:prSet/>
      <dgm:spPr/>
      <dgm:t>
        <a:bodyPr/>
        <a:lstStyle/>
        <a:p>
          <a:endParaRPr lang="de-DE"/>
        </a:p>
      </dgm:t>
    </dgm:pt>
    <dgm:pt modelId="{BAD446DF-CE78-9C42-BC54-A165FB4D550B}">
      <dgm:prSet/>
      <dgm:spPr/>
      <dgm:t>
        <a:bodyPr/>
        <a:lstStyle/>
        <a:p>
          <a:r>
            <a:rPr lang="de-DE" dirty="0"/>
            <a:t>Freddie Mac</a:t>
          </a:r>
        </a:p>
      </dgm:t>
    </dgm:pt>
    <dgm:pt modelId="{513FAA19-A161-5645-8824-58AA9001CD49}" type="parTrans" cxnId="{43BC9412-7FE8-ED49-9CD5-26A35E29D48A}">
      <dgm:prSet/>
      <dgm:spPr/>
      <dgm:t>
        <a:bodyPr/>
        <a:lstStyle/>
        <a:p>
          <a:endParaRPr lang="de-DE"/>
        </a:p>
      </dgm:t>
    </dgm:pt>
    <dgm:pt modelId="{C8EE5931-AB4F-C742-805F-2588CCC2E26C}" type="sibTrans" cxnId="{43BC9412-7FE8-ED49-9CD5-26A35E29D48A}">
      <dgm:prSet/>
      <dgm:spPr/>
      <dgm:t>
        <a:bodyPr/>
        <a:lstStyle/>
        <a:p>
          <a:endParaRPr lang="de-DE"/>
        </a:p>
      </dgm:t>
    </dgm:pt>
    <dgm:pt modelId="{250C8C56-EBE1-E949-9FE3-EA74C4EDAC0E}">
      <dgm:prSet/>
      <dgm:spPr/>
      <dgm:t>
        <a:bodyPr/>
        <a:lstStyle/>
        <a:p>
          <a:r>
            <a:rPr lang="de-DE" dirty="0" err="1"/>
            <a:t>Bailed</a:t>
          </a:r>
          <a:r>
            <a:rPr lang="de-DE" dirty="0"/>
            <a:t> out </a:t>
          </a:r>
          <a:r>
            <a:rPr lang="de-DE" dirty="0" err="1"/>
            <a:t>by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US </a:t>
          </a:r>
          <a:r>
            <a:rPr lang="de-DE" dirty="0" err="1"/>
            <a:t>government</a:t>
          </a:r>
          <a:endParaRPr lang="de-DE" dirty="0"/>
        </a:p>
      </dgm:t>
    </dgm:pt>
    <dgm:pt modelId="{936645AD-E34A-0646-8E26-FDCC731CA2EF}" type="parTrans" cxnId="{239E0ADE-18EF-AB42-9E15-6D4C7E72D294}">
      <dgm:prSet/>
      <dgm:spPr/>
      <dgm:t>
        <a:bodyPr/>
        <a:lstStyle/>
        <a:p>
          <a:endParaRPr lang="de-DE"/>
        </a:p>
      </dgm:t>
    </dgm:pt>
    <dgm:pt modelId="{413BA4E2-0E30-1D48-8876-AA394B430626}" type="sibTrans" cxnId="{239E0ADE-18EF-AB42-9E15-6D4C7E72D294}">
      <dgm:prSet/>
      <dgm:spPr/>
      <dgm:t>
        <a:bodyPr/>
        <a:lstStyle/>
        <a:p>
          <a:endParaRPr lang="de-DE"/>
        </a:p>
      </dgm:t>
    </dgm:pt>
    <dgm:pt modelId="{4B4FC326-D204-3447-99CB-FC3E2E5A6486}">
      <dgm:prSet/>
      <dgm:spPr/>
      <dgm:t>
        <a:bodyPr/>
        <a:lstStyle/>
        <a:p>
          <a:r>
            <a:rPr lang="de-DE" dirty="0" err="1"/>
            <a:t>Bailed</a:t>
          </a:r>
          <a:r>
            <a:rPr lang="de-DE" dirty="0"/>
            <a:t> out </a:t>
          </a:r>
          <a:r>
            <a:rPr lang="de-DE" dirty="0" err="1"/>
            <a:t>by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US </a:t>
          </a:r>
          <a:r>
            <a:rPr lang="de-DE" dirty="0" err="1"/>
            <a:t>government</a:t>
          </a:r>
          <a:endParaRPr lang="de-DE" dirty="0"/>
        </a:p>
      </dgm:t>
    </dgm:pt>
    <dgm:pt modelId="{62BFAE0F-23CB-2243-B341-22BA2CD24234}" type="parTrans" cxnId="{C93E5437-2BC8-3740-B3D9-147BF43F29F8}">
      <dgm:prSet/>
      <dgm:spPr/>
      <dgm:t>
        <a:bodyPr/>
        <a:lstStyle/>
        <a:p>
          <a:endParaRPr lang="de-DE"/>
        </a:p>
      </dgm:t>
    </dgm:pt>
    <dgm:pt modelId="{1307CC0E-2313-5C4E-8DDD-E771EEF4FB4F}" type="sibTrans" cxnId="{C93E5437-2BC8-3740-B3D9-147BF43F29F8}">
      <dgm:prSet/>
      <dgm:spPr/>
      <dgm:t>
        <a:bodyPr/>
        <a:lstStyle/>
        <a:p>
          <a:endParaRPr lang="de-DE"/>
        </a:p>
      </dgm:t>
    </dgm:pt>
    <dgm:pt modelId="{004A8D2D-4392-3848-A31E-559AE84F4171}" type="pres">
      <dgm:prSet presAssocID="{66AF1D00-4530-5046-86AE-697E391A40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D513BE-C90E-2E43-A98E-35E165BD17F9}" type="pres">
      <dgm:prSet presAssocID="{0424C001-F368-7B43-852B-0A237584233D}" presName="vertOne" presStyleCnt="0"/>
      <dgm:spPr/>
    </dgm:pt>
    <dgm:pt modelId="{C9087E81-76F3-3C41-AB72-6EA28508D546}" type="pres">
      <dgm:prSet presAssocID="{0424C001-F368-7B43-852B-0A237584233D}" presName="txOne" presStyleLbl="node0" presStyleIdx="0" presStyleCnt="1">
        <dgm:presLayoutVars>
          <dgm:chPref val="3"/>
        </dgm:presLayoutVars>
      </dgm:prSet>
      <dgm:spPr/>
    </dgm:pt>
    <dgm:pt modelId="{2AA33650-BC7D-ED4C-9A02-6134648082E4}" type="pres">
      <dgm:prSet presAssocID="{0424C001-F368-7B43-852B-0A237584233D}" presName="parTransOne" presStyleCnt="0"/>
      <dgm:spPr/>
    </dgm:pt>
    <dgm:pt modelId="{F7B757AA-603F-A443-B44C-D0BF1259C2DF}" type="pres">
      <dgm:prSet presAssocID="{0424C001-F368-7B43-852B-0A237584233D}" presName="horzOne" presStyleCnt="0"/>
      <dgm:spPr/>
    </dgm:pt>
    <dgm:pt modelId="{9B0ACF2B-4BF2-9C42-98C1-C21EF0FEEEC8}" type="pres">
      <dgm:prSet presAssocID="{CC083284-C076-2748-88D1-5DBC9AC560C7}" presName="vertTwo" presStyleCnt="0"/>
      <dgm:spPr/>
    </dgm:pt>
    <dgm:pt modelId="{2341F0DF-F580-8A48-8F8D-F4FA918ECEB0}" type="pres">
      <dgm:prSet presAssocID="{CC083284-C076-2748-88D1-5DBC9AC560C7}" presName="txTwo" presStyleLbl="node2" presStyleIdx="0" presStyleCnt="4">
        <dgm:presLayoutVars>
          <dgm:chPref val="3"/>
        </dgm:presLayoutVars>
      </dgm:prSet>
      <dgm:spPr/>
    </dgm:pt>
    <dgm:pt modelId="{CD73D0E1-4B07-E246-8B6F-94C06724C8BE}" type="pres">
      <dgm:prSet presAssocID="{CC083284-C076-2748-88D1-5DBC9AC560C7}" presName="parTransTwo" presStyleCnt="0"/>
      <dgm:spPr/>
    </dgm:pt>
    <dgm:pt modelId="{963F0862-778E-7D4E-A08F-7E90C9A11802}" type="pres">
      <dgm:prSet presAssocID="{CC083284-C076-2748-88D1-5DBC9AC560C7}" presName="horzTwo" presStyleCnt="0"/>
      <dgm:spPr/>
    </dgm:pt>
    <dgm:pt modelId="{21B73DEB-B43E-9549-B498-CC6D72444253}" type="pres">
      <dgm:prSet presAssocID="{C241D2AA-489E-E54E-AD7E-34AE202DA734}" presName="vertThree" presStyleCnt="0"/>
      <dgm:spPr/>
    </dgm:pt>
    <dgm:pt modelId="{85C4A9DE-F87F-5048-9A96-4442147C36E0}" type="pres">
      <dgm:prSet presAssocID="{C241D2AA-489E-E54E-AD7E-34AE202DA734}" presName="txThree" presStyleLbl="node3" presStyleIdx="0" presStyleCnt="4">
        <dgm:presLayoutVars>
          <dgm:chPref val="3"/>
        </dgm:presLayoutVars>
      </dgm:prSet>
      <dgm:spPr/>
    </dgm:pt>
    <dgm:pt modelId="{6278E1B5-1788-5F4A-B98E-94B0A0D990F6}" type="pres">
      <dgm:prSet presAssocID="{C241D2AA-489E-E54E-AD7E-34AE202DA734}" presName="horzThree" presStyleCnt="0"/>
      <dgm:spPr/>
    </dgm:pt>
    <dgm:pt modelId="{64F7CDF3-FCE0-464A-B952-865E60C7F41E}" type="pres">
      <dgm:prSet presAssocID="{8B4CA646-4610-1E43-9BDF-B0F90679A105}" presName="sibSpaceTwo" presStyleCnt="0"/>
      <dgm:spPr/>
    </dgm:pt>
    <dgm:pt modelId="{84CEC171-8150-F64B-B2AE-FB3EF2E57F4C}" type="pres">
      <dgm:prSet presAssocID="{CF036FAD-5B2B-1B41-B1A6-9FE25F34840D}" presName="vertTwo" presStyleCnt="0"/>
      <dgm:spPr/>
    </dgm:pt>
    <dgm:pt modelId="{90FC4F8B-FC8F-134D-A8BE-A93058220E10}" type="pres">
      <dgm:prSet presAssocID="{CF036FAD-5B2B-1B41-B1A6-9FE25F34840D}" presName="txTwo" presStyleLbl="node2" presStyleIdx="1" presStyleCnt="4">
        <dgm:presLayoutVars>
          <dgm:chPref val="3"/>
        </dgm:presLayoutVars>
      </dgm:prSet>
      <dgm:spPr/>
    </dgm:pt>
    <dgm:pt modelId="{9618952D-1CCE-BB46-8A4A-6FDA75502DF2}" type="pres">
      <dgm:prSet presAssocID="{CF036FAD-5B2B-1B41-B1A6-9FE25F34840D}" presName="parTransTwo" presStyleCnt="0"/>
      <dgm:spPr/>
    </dgm:pt>
    <dgm:pt modelId="{B96F818B-39F0-9B49-9E11-93604C4BA22D}" type="pres">
      <dgm:prSet presAssocID="{CF036FAD-5B2B-1B41-B1A6-9FE25F34840D}" presName="horzTwo" presStyleCnt="0"/>
      <dgm:spPr/>
    </dgm:pt>
    <dgm:pt modelId="{0E1536BF-B606-864F-AAAC-A7EB5D81A700}" type="pres">
      <dgm:prSet presAssocID="{A2A677A2-6BBC-2A47-8F33-A5F1275F5928}" presName="vertThree" presStyleCnt="0"/>
      <dgm:spPr/>
    </dgm:pt>
    <dgm:pt modelId="{6EFF8ABC-EA45-C54C-A0AA-4330AEF756F5}" type="pres">
      <dgm:prSet presAssocID="{A2A677A2-6BBC-2A47-8F33-A5F1275F5928}" presName="txThree" presStyleLbl="node3" presStyleIdx="1" presStyleCnt="4">
        <dgm:presLayoutVars>
          <dgm:chPref val="3"/>
        </dgm:presLayoutVars>
      </dgm:prSet>
      <dgm:spPr/>
    </dgm:pt>
    <dgm:pt modelId="{F591609A-333A-BF48-8D1B-D65F95DD5634}" type="pres">
      <dgm:prSet presAssocID="{A2A677A2-6BBC-2A47-8F33-A5F1275F5928}" presName="horzThree" presStyleCnt="0"/>
      <dgm:spPr/>
    </dgm:pt>
    <dgm:pt modelId="{D8888B70-66BB-904F-8CF8-4BE64E8CF452}" type="pres">
      <dgm:prSet presAssocID="{08F553A0-3004-E34D-A648-E6EA7ABAFEFB}" presName="sibSpaceTwo" presStyleCnt="0"/>
      <dgm:spPr/>
    </dgm:pt>
    <dgm:pt modelId="{5BB9E5DC-1C59-4E47-B0BB-599395D2C161}" type="pres">
      <dgm:prSet presAssocID="{FA8BACDC-CBD5-644C-89FA-251C8289F746}" presName="vertTwo" presStyleCnt="0"/>
      <dgm:spPr/>
    </dgm:pt>
    <dgm:pt modelId="{45B601A0-8628-4545-A77E-4C5B086F9484}" type="pres">
      <dgm:prSet presAssocID="{FA8BACDC-CBD5-644C-89FA-251C8289F746}" presName="txTwo" presStyleLbl="node2" presStyleIdx="2" presStyleCnt="4">
        <dgm:presLayoutVars>
          <dgm:chPref val="3"/>
        </dgm:presLayoutVars>
      </dgm:prSet>
      <dgm:spPr/>
    </dgm:pt>
    <dgm:pt modelId="{CCC0B590-1231-C447-815F-EBBAC482C9B4}" type="pres">
      <dgm:prSet presAssocID="{FA8BACDC-CBD5-644C-89FA-251C8289F746}" presName="parTransTwo" presStyleCnt="0"/>
      <dgm:spPr/>
    </dgm:pt>
    <dgm:pt modelId="{93C795AB-830A-FA4F-AC1C-99DE7E76ABE7}" type="pres">
      <dgm:prSet presAssocID="{FA8BACDC-CBD5-644C-89FA-251C8289F746}" presName="horzTwo" presStyleCnt="0"/>
      <dgm:spPr/>
    </dgm:pt>
    <dgm:pt modelId="{2B2FFD88-BAE9-0044-88F8-CB2C289F7596}" type="pres">
      <dgm:prSet presAssocID="{250C8C56-EBE1-E949-9FE3-EA74C4EDAC0E}" presName="vertThree" presStyleCnt="0"/>
      <dgm:spPr/>
    </dgm:pt>
    <dgm:pt modelId="{05653B1E-A686-AA44-8474-DF5069988EA6}" type="pres">
      <dgm:prSet presAssocID="{250C8C56-EBE1-E949-9FE3-EA74C4EDAC0E}" presName="txThree" presStyleLbl="node3" presStyleIdx="2" presStyleCnt="4">
        <dgm:presLayoutVars>
          <dgm:chPref val="3"/>
        </dgm:presLayoutVars>
      </dgm:prSet>
      <dgm:spPr/>
    </dgm:pt>
    <dgm:pt modelId="{55A0B336-DFE8-2D4D-98CF-5D1442CDB1BB}" type="pres">
      <dgm:prSet presAssocID="{250C8C56-EBE1-E949-9FE3-EA74C4EDAC0E}" presName="horzThree" presStyleCnt="0"/>
      <dgm:spPr/>
    </dgm:pt>
    <dgm:pt modelId="{67A938E0-B0DD-C746-99E6-7CFCBCE7AB21}" type="pres">
      <dgm:prSet presAssocID="{B77198E5-F3BC-C04D-A564-01AF6B6295B1}" presName="sibSpaceTwo" presStyleCnt="0"/>
      <dgm:spPr/>
    </dgm:pt>
    <dgm:pt modelId="{DF36B5E5-D0DA-E14D-9E18-280E79D5AA0C}" type="pres">
      <dgm:prSet presAssocID="{BAD446DF-CE78-9C42-BC54-A165FB4D550B}" presName="vertTwo" presStyleCnt="0"/>
      <dgm:spPr/>
    </dgm:pt>
    <dgm:pt modelId="{0761194E-5D4A-C647-A1EF-79F4772EE603}" type="pres">
      <dgm:prSet presAssocID="{BAD446DF-CE78-9C42-BC54-A165FB4D550B}" presName="txTwo" presStyleLbl="node2" presStyleIdx="3" presStyleCnt="4">
        <dgm:presLayoutVars>
          <dgm:chPref val="3"/>
        </dgm:presLayoutVars>
      </dgm:prSet>
      <dgm:spPr/>
    </dgm:pt>
    <dgm:pt modelId="{B4204980-9500-B841-85D5-5B7D1CDA2456}" type="pres">
      <dgm:prSet presAssocID="{BAD446DF-CE78-9C42-BC54-A165FB4D550B}" presName="parTransTwo" presStyleCnt="0"/>
      <dgm:spPr/>
    </dgm:pt>
    <dgm:pt modelId="{85DD3787-A1FA-5B4B-845F-90EA6DB5CB30}" type="pres">
      <dgm:prSet presAssocID="{BAD446DF-CE78-9C42-BC54-A165FB4D550B}" presName="horzTwo" presStyleCnt="0"/>
      <dgm:spPr/>
    </dgm:pt>
    <dgm:pt modelId="{E3C18E83-D969-DA46-80EC-522121CAA258}" type="pres">
      <dgm:prSet presAssocID="{4B4FC326-D204-3447-99CB-FC3E2E5A6486}" presName="vertThree" presStyleCnt="0"/>
      <dgm:spPr/>
    </dgm:pt>
    <dgm:pt modelId="{52F12E26-5A61-1C4A-9821-075A6909DB60}" type="pres">
      <dgm:prSet presAssocID="{4B4FC326-D204-3447-99CB-FC3E2E5A6486}" presName="txThree" presStyleLbl="node3" presStyleIdx="3" presStyleCnt="4">
        <dgm:presLayoutVars>
          <dgm:chPref val="3"/>
        </dgm:presLayoutVars>
      </dgm:prSet>
      <dgm:spPr/>
    </dgm:pt>
    <dgm:pt modelId="{15660F31-6508-EC41-8E49-2E30346524BC}" type="pres">
      <dgm:prSet presAssocID="{4B4FC326-D204-3447-99CB-FC3E2E5A6486}" presName="horzThree" presStyleCnt="0"/>
      <dgm:spPr/>
    </dgm:pt>
  </dgm:ptLst>
  <dgm:cxnLst>
    <dgm:cxn modelId="{8DBBFA00-A18E-4020-A4D8-C9D24921A569}" type="presOf" srcId="{C241D2AA-489E-E54E-AD7E-34AE202DA734}" destId="{85C4A9DE-F87F-5048-9A96-4442147C36E0}" srcOrd="0" destOrd="0" presId="urn:microsoft.com/office/officeart/2005/8/layout/hierarchy4"/>
    <dgm:cxn modelId="{E3383D06-12DA-4A8B-AEE2-4010C604F838}" type="presOf" srcId="{250C8C56-EBE1-E949-9FE3-EA74C4EDAC0E}" destId="{05653B1E-A686-AA44-8474-DF5069988EA6}" srcOrd="0" destOrd="0" presId="urn:microsoft.com/office/officeart/2005/8/layout/hierarchy4"/>
    <dgm:cxn modelId="{43BC9412-7FE8-ED49-9CD5-26A35E29D48A}" srcId="{0424C001-F368-7B43-852B-0A237584233D}" destId="{BAD446DF-CE78-9C42-BC54-A165FB4D550B}" srcOrd="3" destOrd="0" parTransId="{513FAA19-A161-5645-8824-58AA9001CD49}" sibTransId="{C8EE5931-AB4F-C742-805F-2588CCC2E26C}"/>
    <dgm:cxn modelId="{DFD46C1B-3A76-4136-BAE4-EA738FB87452}" type="presOf" srcId="{0424C001-F368-7B43-852B-0A237584233D}" destId="{C9087E81-76F3-3C41-AB72-6EA28508D546}" srcOrd="0" destOrd="0" presId="urn:microsoft.com/office/officeart/2005/8/layout/hierarchy4"/>
    <dgm:cxn modelId="{6109D321-2CD0-C54D-B182-E729602DB2FF}" srcId="{CF036FAD-5B2B-1B41-B1A6-9FE25F34840D}" destId="{A2A677A2-6BBC-2A47-8F33-A5F1275F5928}" srcOrd="0" destOrd="0" parTransId="{9394B616-47BE-5941-B07A-DDDBFF6C7A75}" sibTransId="{E7578C32-8048-CF43-825E-420D0AF8B0D0}"/>
    <dgm:cxn modelId="{833C9822-18C6-8348-8D53-C401B60885C8}" srcId="{CC083284-C076-2748-88D1-5DBC9AC560C7}" destId="{C241D2AA-489E-E54E-AD7E-34AE202DA734}" srcOrd="0" destOrd="0" parTransId="{83D4A1BA-9AC9-CD4B-B0B8-F4C39D3396BD}" sibTransId="{06E47C71-1F99-154B-B6A0-29717F91668B}"/>
    <dgm:cxn modelId="{C93E5437-2BC8-3740-B3D9-147BF43F29F8}" srcId="{BAD446DF-CE78-9C42-BC54-A165FB4D550B}" destId="{4B4FC326-D204-3447-99CB-FC3E2E5A6486}" srcOrd="0" destOrd="0" parTransId="{62BFAE0F-23CB-2243-B341-22BA2CD24234}" sibTransId="{1307CC0E-2313-5C4E-8DDD-E771EEF4FB4F}"/>
    <dgm:cxn modelId="{69102F3F-0E58-4327-8284-3A79A718CD09}" type="presOf" srcId="{CF036FAD-5B2B-1B41-B1A6-9FE25F34840D}" destId="{90FC4F8B-FC8F-134D-A8BE-A93058220E10}" srcOrd="0" destOrd="0" presId="urn:microsoft.com/office/officeart/2005/8/layout/hierarchy4"/>
    <dgm:cxn modelId="{C9674A40-C0F2-4481-BBF4-4DD8BB8315F9}" type="presOf" srcId="{CC083284-C076-2748-88D1-5DBC9AC560C7}" destId="{2341F0DF-F580-8A48-8F8D-F4FA918ECEB0}" srcOrd="0" destOrd="0" presId="urn:microsoft.com/office/officeart/2005/8/layout/hierarchy4"/>
    <dgm:cxn modelId="{43D8BF65-8687-1E45-807F-A13F80601207}" srcId="{0424C001-F368-7B43-852B-0A237584233D}" destId="{FA8BACDC-CBD5-644C-89FA-251C8289F746}" srcOrd="2" destOrd="0" parTransId="{320BD25E-750B-D947-A589-F19496A6D583}" sibTransId="{B77198E5-F3BC-C04D-A564-01AF6B6295B1}"/>
    <dgm:cxn modelId="{CA684D78-BEA2-4DD1-B955-7909C03BE4B0}" type="presOf" srcId="{66AF1D00-4530-5046-86AE-697E391A400F}" destId="{004A8D2D-4392-3848-A31E-559AE84F4171}" srcOrd="0" destOrd="0" presId="urn:microsoft.com/office/officeart/2005/8/layout/hierarchy4"/>
    <dgm:cxn modelId="{9051DE8F-394E-A843-95A9-7BBB67D6DC60}" srcId="{0424C001-F368-7B43-852B-0A237584233D}" destId="{CC083284-C076-2748-88D1-5DBC9AC560C7}" srcOrd="0" destOrd="0" parTransId="{20D8FEFF-1573-334C-9C58-A026E969E680}" sibTransId="{8B4CA646-4610-1E43-9BDF-B0F90679A105}"/>
    <dgm:cxn modelId="{6CEC93A5-BEA2-419C-B4EE-0472A78E19A6}" type="presOf" srcId="{4B4FC326-D204-3447-99CB-FC3E2E5A6486}" destId="{52F12E26-5A61-1C4A-9821-075A6909DB60}" srcOrd="0" destOrd="0" presId="urn:microsoft.com/office/officeart/2005/8/layout/hierarchy4"/>
    <dgm:cxn modelId="{F44806B9-E305-4F47-924D-0A0AE9CCB61E}" type="presOf" srcId="{A2A677A2-6BBC-2A47-8F33-A5F1275F5928}" destId="{6EFF8ABC-EA45-C54C-A0AA-4330AEF756F5}" srcOrd="0" destOrd="0" presId="urn:microsoft.com/office/officeart/2005/8/layout/hierarchy4"/>
    <dgm:cxn modelId="{6A6AA2BF-15A7-43BB-BE5E-2F4D829DDE24}" type="presOf" srcId="{FA8BACDC-CBD5-644C-89FA-251C8289F746}" destId="{45B601A0-8628-4545-A77E-4C5B086F9484}" srcOrd="0" destOrd="0" presId="urn:microsoft.com/office/officeart/2005/8/layout/hierarchy4"/>
    <dgm:cxn modelId="{69FF09CA-FF38-A34B-82D3-26AB4281861D}" srcId="{66AF1D00-4530-5046-86AE-697E391A400F}" destId="{0424C001-F368-7B43-852B-0A237584233D}" srcOrd="0" destOrd="0" parTransId="{A369BE98-D356-3C4C-A485-B46C80F70506}" sibTransId="{D2ADBF9A-7A99-1647-9A78-2DC9F83D485D}"/>
    <dgm:cxn modelId="{9E8222DA-3167-724E-B86B-7554D1D1A66D}" srcId="{0424C001-F368-7B43-852B-0A237584233D}" destId="{CF036FAD-5B2B-1B41-B1A6-9FE25F34840D}" srcOrd="1" destOrd="0" parTransId="{2ABA9EEA-EB7C-364F-B1AE-C74B85391D72}" sibTransId="{08F553A0-3004-E34D-A648-E6EA7ABAFEFB}"/>
    <dgm:cxn modelId="{416149DD-4F9E-4B14-975B-4603EC90D6CE}" type="presOf" srcId="{BAD446DF-CE78-9C42-BC54-A165FB4D550B}" destId="{0761194E-5D4A-C647-A1EF-79F4772EE603}" srcOrd="0" destOrd="0" presId="urn:microsoft.com/office/officeart/2005/8/layout/hierarchy4"/>
    <dgm:cxn modelId="{239E0ADE-18EF-AB42-9E15-6D4C7E72D294}" srcId="{FA8BACDC-CBD5-644C-89FA-251C8289F746}" destId="{250C8C56-EBE1-E949-9FE3-EA74C4EDAC0E}" srcOrd="0" destOrd="0" parTransId="{936645AD-E34A-0646-8E26-FDCC731CA2EF}" sibTransId="{413BA4E2-0E30-1D48-8876-AA394B430626}"/>
    <dgm:cxn modelId="{B49D3F13-5B30-4783-A4B9-576C78FE9895}" type="presParOf" srcId="{004A8D2D-4392-3848-A31E-559AE84F4171}" destId="{A8D513BE-C90E-2E43-A98E-35E165BD17F9}" srcOrd="0" destOrd="0" presId="urn:microsoft.com/office/officeart/2005/8/layout/hierarchy4"/>
    <dgm:cxn modelId="{95957E74-BA26-494B-9F63-048A88750836}" type="presParOf" srcId="{A8D513BE-C90E-2E43-A98E-35E165BD17F9}" destId="{C9087E81-76F3-3C41-AB72-6EA28508D546}" srcOrd="0" destOrd="0" presId="urn:microsoft.com/office/officeart/2005/8/layout/hierarchy4"/>
    <dgm:cxn modelId="{D264B2E9-7CFB-4102-8509-59821F4A9F45}" type="presParOf" srcId="{A8D513BE-C90E-2E43-A98E-35E165BD17F9}" destId="{2AA33650-BC7D-ED4C-9A02-6134648082E4}" srcOrd="1" destOrd="0" presId="urn:microsoft.com/office/officeart/2005/8/layout/hierarchy4"/>
    <dgm:cxn modelId="{3A3D4A4F-4F6A-4362-9F91-8CBC49E4230C}" type="presParOf" srcId="{A8D513BE-C90E-2E43-A98E-35E165BD17F9}" destId="{F7B757AA-603F-A443-B44C-D0BF1259C2DF}" srcOrd="2" destOrd="0" presId="urn:microsoft.com/office/officeart/2005/8/layout/hierarchy4"/>
    <dgm:cxn modelId="{BF5A0183-24EC-4876-AFB2-19B107FFD426}" type="presParOf" srcId="{F7B757AA-603F-A443-B44C-D0BF1259C2DF}" destId="{9B0ACF2B-4BF2-9C42-98C1-C21EF0FEEEC8}" srcOrd="0" destOrd="0" presId="urn:microsoft.com/office/officeart/2005/8/layout/hierarchy4"/>
    <dgm:cxn modelId="{3F1B1340-B103-4FE8-8B41-4C746128BEDA}" type="presParOf" srcId="{9B0ACF2B-4BF2-9C42-98C1-C21EF0FEEEC8}" destId="{2341F0DF-F580-8A48-8F8D-F4FA918ECEB0}" srcOrd="0" destOrd="0" presId="urn:microsoft.com/office/officeart/2005/8/layout/hierarchy4"/>
    <dgm:cxn modelId="{D60040E2-9862-41A0-AD00-D8F1C5A90E23}" type="presParOf" srcId="{9B0ACF2B-4BF2-9C42-98C1-C21EF0FEEEC8}" destId="{CD73D0E1-4B07-E246-8B6F-94C06724C8BE}" srcOrd="1" destOrd="0" presId="urn:microsoft.com/office/officeart/2005/8/layout/hierarchy4"/>
    <dgm:cxn modelId="{BDD1ECDD-317A-49FC-944A-A9E896BC414B}" type="presParOf" srcId="{9B0ACF2B-4BF2-9C42-98C1-C21EF0FEEEC8}" destId="{963F0862-778E-7D4E-A08F-7E90C9A11802}" srcOrd="2" destOrd="0" presId="urn:microsoft.com/office/officeart/2005/8/layout/hierarchy4"/>
    <dgm:cxn modelId="{669540C3-92D5-40D5-AE08-8F350B4ECFCC}" type="presParOf" srcId="{963F0862-778E-7D4E-A08F-7E90C9A11802}" destId="{21B73DEB-B43E-9549-B498-CC6D72444253}" srcOrd="0" destOrd="0" presId="urn:microsoft.com/office/officeart/2005/8/layout/hierarchy4"/>
    <dgm:cxn modelId="{BDB8E115-E86D-4733-8084-1074FC517667}" type="presParOf" srcId="{21B73DEB-B43E-9549-B498-CC6D72444253}" destId="{85C4A9DE-F87F-5048-9A96-4442147C36E0}" srcOrd="0" destOrd="0" presId="urn:microsoft.com/office/officeart/2005/8/layout/hierarchy4"/>
    <dgm:cxn modelId="{2D61EE6D-2129-4304-884A-469A9A32E1ED}" type="presParOf" srcId="{21B73DEB-B43E-9549-B498-CC6D72444253}" destId="{6278E1B5-1788-5F4A-B98E-94B0A0D990F6}" srcOrd="1" destOrd="0" presId="urn:microsoft.com/office/officeart/2005/8/layout/hierarchy4"/>
    <dgm:cxn modelId="{478B19CE-8644-48FB-965E-1E4CCF4F29DE}" type="presParOf" srcId="{F7B757AA-603F-A443-B44C-D0BF1259C2DF}" destId="{64F7CDF3-FCE0-464A-B952-865E60C7F41E}" srcOrd="1" destOrd="0" presId="urn:microsoft.com/office/officeart/2005/8/layout/hierarchy4"/>
    <dgm:cxn modelId="{35BFA845-42E8-48E4-B07D-7D54E2872017}" type="presParOf" srcId="{F7B757AA-603F-A443-B44C-D0BF1259C2DF}" destId="{84CEC171-8150-F64B-B2AE-FB3EF2E57F4C}" srcOrd="2" destOrd="0" presId="urn:microsoft.com/office/officeart/2005/8/layout/hierarchy4"/>
    <dgm:cxn modelId="{E3B0A695-D304-41FF-BC8F-69AB95F5A0B4}" type="presParOf" srcId="{84CEC171-8150-F64B-B2AE-FB3EF2E57F4C}" destId="{90FC4F8B-FC8F-134D-A8BE-A93058220E10}" srcOrd="0" destOrd="0" presId="urn:microsoft.com/office/officeart/2005/8/layout/hierarchy4"/>
    <dgm:cxn modelId="{700EA2BE-69B5-453E-AFF3-E915C8ACC98F}" type="presParOf" srcId="{84CEC171-8150-F64B-B2AE-FB3EF2E57F4C}" destId="{9618952D-1CCE-BB46-8A4A-6FDA75502DF2}" srcOrd="1" destOrd="0" presId="urn:microsoft.com/office/officeart/2005/8/layout/hierarchy4"/>
    <dgm:cxn modelId="{EE26C371-3398-4A45-AAB0-7617F435262F}" type="presParOf" srcId="{84CEC171-8150-F64B-B2AE-FB3EF2E57F4C}" destId="{B96F818B-39F0-9B49-9E11-93604C4BA22D}" srcOrd="2" destOrd="0" presId="urn:microsoft.com/office/officeart/2005/8/layout/hierarchy4"/>
    <dgm:cxn modelId="{26DA4426-43BD-4358-8D8C-C16BC7299F8A}" type="presParOf" srcId="{B96F818B-39F0-9B49-9E11-93604C4BA22D}" destId="{0E1536BF-B606-864F-AAAC-A7EB5D81A700}" srcOrd="0" destOrd="0" presId="urn:microsoft.com/office/officeart/2005/8/layout/hierarchy4"/>
    <dgm:cxn modelId="{D30977D2-9F39-44D1-9A89-FE7B9246DD31}" type="presParOf" srcId="{0E1536BF-B606-864F-AAAC-A7EB5D81A700}" destId="{6EFF8ABC-EA45-C54C-A0AA-4330AEF756F5}" srcOrd="0" destOrd="0" presId="urn:microsoft.com/office/officeart/2005/8/layout/hierarchy4"/>
    <dgm:cxn modelId="{1C0486F5-ECCB-43DD-BBB4-599BF7FDA879}" type="presParOf" srcId="{0E1536BF-B606-864F-AAAC-A7EB5D81A700}" destId="{F591609A-333A-BF48-8D1B-D65F95DD5634}" srcOrd="1" destOrd="0" presId="urn:microsoft.com/office/officeart/2005/8/layout/hierarchy4"/>
    <dgm:cxn modelId="{540ECCD0-8ADB-46F7-ABEA-3A92023FD239}" type="presParOf" srcId="{F7B757AA-603F-A443-B44C-D0BF1259C2DF}" destId="{D8888B70-66BB-904F-8CF8-4BE64E8CF452}" srcOrd="3" destOrd="0" presId="urn:microsoft.com/office/officeart/2005/8/layout/hierarchy4"/>
    <dgm:cxn modelId="{F3763AF1-1993-4588-9B93-9C23CB618BC0}" type="presParOf" srcId="{F7B757AA-603F-A443-B44C-D0BF1259C2DF}" destId="{5BB9E5DC-1C59-4E47-B0BB-599395D2C161}" srcOrd="4" destOrd="0" presId="urn:microsoft.com/office/officeart/2005/8/layout/hierarchy4"/>
    <dgm:cxn modelId="{E1247D23-B73A-4436-88EB-DDEFE0364471}" type="presParOf" srcId="{5BB9E5DC-1C59-4E47-B0BB-599395D2C161}" destId="{45B601A0-8628-4545-A77E-4C5B086F9484}" srcOrd="0" destOrd="0" presId="urn:microsoft.com/office/officeart/2005/8/layout/hierarchy4"/>
    <dgm:cxn modelId="{719CCBC1-E2A8-4EC2-B551-9DAC42A034B8}" type="presParOf" srcId="{5BB9E5DC-1C59-4E47-B0BB-599395D2C161}" destId="{CCC0B590-1231-C447-815F-EBBAC482C9B4}" srcOrd="1" destOrd="0" presId="urn:microsoft.com/office/officeart/2005/8/layout/hierarchy4"/>
    <dgm:cxn modelId="{543FEFE0-B013-4E33-8C4C-F08896CDC203}" type="presParOf" srcId="{5BB9E5DC-1C59-4E47-B0BB-599395D2C161}" destId="{93C795AB-830A-FA4F-AC1C-99DE7E76ABE7}" srcOrd="2" destOrd="0" presId="urn:microsoft.com/office/officeart/2005/8/layout/hierarchy4"/>
    <dgm:cxn modelId="{EC9A0773-FCF7-4542-9A73-8D636346EEC6}" type="presParOf" srcId="{93C795AB-830A-FA4F-AC1C-99DE7E76ABE7}" destId="{2B2FFD88-BAE9-0044-88F8-CB2C289F7596}" srcOrd="0" destOrd="0" presId="urn:microsoft.com/office/officeart/2005/8/layout/hierarchy4"/>
    <dgm:cxn modelId="{9D5644B9-BFC3-43B5-A8DF-9BA0BB938C18}" type="presParOf" srcId="{2B2FFD88-BAE9-0044-88F8-CB2C289F7596}" destId="{05653B1E-A686-AA44-8474-DF5069988EA6}" srcOrd="0" destOrd="0" presId="urn:microsoft.com/office/officeart/2005/8/layout/hierarchy4"/>
    <dgm:cxn modelId="{FC828313-6152-48CA-876B-DD18B1039DFC}" type="presParOf" srcId="{2B2FFD88-BAE9-0044-88F8-CB2C289F7596}" destId="{55A0B336-DFE8-2D4D-98CF-5D1442CDB1BB}" srcOrd="1" destOrd="0" presId="urn:microsoft.com/office/officeart/2005/8/layout/hierarchy4"/>
    <dgm:cxn modelId="{44A122D5-F8A2-45E7-8B44-586E686E8C36}" type="presParOf" srcId="{F7B757AA-603F-A443-B44C-D0BF1259C2DF}" destId="{67A938E0-B0DD-C746-99E6-7CFCBCE7AB21}" srcOrd="5" destOrd="0" presId="urn:microsoft.com/office/officeart/2005/8/layout/hierarchy4"/>
    <dgm:cxn modelId="{A127CE7C-0150-4550-BE0C-5CCDC8B5D66D}" type="presParOf" srcId="{F7B757AA-603F-A443-B44C-D0BF1259C2DF}" destId="{DF36B5E5-D0DA-E14D-9E18-280E79D5AA0C}" srcOrd="6" destOrd="0" presId="urn:microsoft.com/office/officeart/2005/8/layout/hierarchy4"/>
    <dgm:cxn modelId="{2F12E7E8-3211-4A79-87E0-4043A2FB0C4B}" type="presParOf" srcId="{DF36B5E5-D0DA-E14D-9E18-280E79D5AA0C}" destId="{0761194E-5D4A-C647-A1EF-79F4772EE603}" srcOrd="0" destOrd="0" presId="urn:microsoft.com/office/officeart/2005/8/layout/hierarchy4"/>
    <dgm:cxn modelId="{D4FCCE48-5843-45B9-8FDB-E8383BC0F327}" type="presParOf" srcId="{DF36B5E5-D0DA-E14D-9E18-280E79D5AA0C}" destId="{B4204980-9500-B841-85D5-5B7D1CDA2456}" srcOrd="1" destOrd="0" presId="urn:microsoft.com/office/officeart/2005/8/layout/hierarchy4"/>
    <dgm:cxn modelId="{9C641064-21AB-44E4-A8E2-6F66AF511B7E}" type="presParOf" srcId="{DF36B5E5-D0DA-E14D-9E18-280E79D5AA0C}" destId="{85DD3787-A1FA-5B4B-845F-90EA6DB5CB30}" srcOrd="2" destOrd="0" presId="urn:microsoft.com/office/officeart/2005/8/layout/hierarchy4"/>
    <dgm:cxn modelId="{FAE113DB-8496-4360-B2D7-D8315A126D95}" type="presParOf" srcId="{85DD3787-A1FA-5B4B-845F-90EA6DB5CB30}" destId="{E3C18E83-D969-DA46-80EC-522121CAA258}" srcOrd="0" destOrd="0" presId="urn:microsoft.com/office/officeart/2005/8/layout/hierarchy4"/>
    <dgm:cxn modelId="{746A3A54-D78B-436A-82BD-9300497BDB73}" type="presParOf" srcId="{E3C18E83-D969-DA46-80EC-522121CAA258}" destId="{52F12E26-5A61-1C4A-9821-075A6909DB60}" srcOrd="0" destOrd="0" presId="urn:microsoft.com/office/officeart/2005/8/layout/hierarchy4"/>
    <dgm:cxn modelId="{6084F4B0-F724-414F-9289-3114578E6EE1}" type="presParOf" srcId="{E3C18E83-D969-DA46-80EC-522121CAA258}" destId="{15660F31-6508-EC41-8E49-2E30346524B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AF1D00-4530-5046-86AE-697E391A400F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424C001-F368-7B43-852B-0A237584233D}">
      <dgm:prSet phldrT="[Text]"/>
      <dgm:spPr/>
      <dgm:t>
        <a:bodyPr/>
        <a:lstStyle/>
        <a:p>
          <a:r>
            <a:rPr lang="de-DE" dirty="0"/>
            <a:t>Sept. – </a:t>
          </a:r>
          <a:r>
            <a:rPr lang="de-DE" dirty="0" err="1"/>
            <a:t>Dec</a:t>
          </a:r>
          <a:r>
            <a:rPr lang="de-DE" dirty="0"/>
            <a:t>. 2008</a:t>
          </a:r>
        </a:p>
      </dgm:t>
    </dgm:pt>
    <dgm:pt modelId="{A369BE98-D356-3C4C-A485-B46C80F70506}" type="parTrans" cxnId="{69FF09CA-FF38-A34B-82D3-26AB4281861D}">
      <dgm:prSet/>
      <dgm:spPr/>
      <dgm:t>
        <a:bodyPr/>
        <a:lstStyle/>
        <a:p>
          <a:endParaRPr lang="de-DE"/>
        </a:p>
      </dgm:t>
    </dgm:pt>
    <dgm:pt modelId="{D2ADBF9A-7A99-1647-9A78-2DC9F83D485D}" type="sibTrans" cxnId="{69FF09CA-FF38-A34B-82D3-26AB4281861D}">
      <dgm:prSet/>
      <dgm:spPr/>
      <dgm:t>
        <a:bodyPr/>
        <a:lstStyle/>
        <a:p>
          <a:endParaRPr lang="de-DE"/>
        </a:p>
      </dgm:t>
    </dgm:pt>
    <dgm:pt modelId="{24C5CF42-C31C-CD49-8F16-575EABAEA083}">
      <dgm:prSet phldrT="[Text]"/>
      <dgm:spPr/>
      <dgm:t>
        <a:bodyPr/>
        <a:lstStyle/>
        <a:p>
          <a:r>
            <a:rPr lang="de-DE" dirty="0"/>
            <a:t>Lehmann Brothers</a:t>
          </a:r>
        </a:p>
      </dgm:t>
    </dgm:pt>
    <dgm:pt modelId="{3FC101C6-DB73-4847-8114-00715C9B2991}" type="parTrans" cxnId="{C915E032-6773-E042-B966-79418D29FE16}">
      <dgm:prSet/>
      <dgm:spPr/>
      <dgm:t>
        <a:bodyPr/>
        <a:lstStyle/>
        <a:p>
          <a:endParaRPr lang="de-DE"/>
        </a:p>
      </dgm:t>
    </dgm:pt>
    <dgm:pt modelId="{E463B6E1-761C-6C4F-9B3A-BA6E9CAE8C36}" type="sibTrans" cxnId="{C915E032-6773-E042-B966-79418D29FE16}">
      <dgm:prSet/>
      <dgm:spPr/>
      <dgm:t>
        <a:bodyPr/>
        <a:lstStyle/>
        <a:p>
          <a:endParaRPr lang="de-DE"/>
        </a:p>
      </dgm:t>
    </dgm:pt>
    <dgm:pt modelId="{DDD5D6E4-8671-1248-9FB1-126B20C25D46}">
      <dgm:prSet phldrT="[Text]"/>
      <dgm:spPr/>
      <dgm:t>
        <a:bodyPr/>
        <a:lstStyle/>
        <a:p>
          <a:r>
            <a:rPr lang="de-DE" dirty="0" err="1"/>
            <a:t>Meryll</a:t>
          </a:r>
          <a:r>
            <a:rPr lang="de-DE" dirty="0"/>
            <a:t> Lynch</a:t>
          </a:r>
        </a:p>
      </dgm:t>
    </dgm:pt>
    <dgm:pt modelId="{06546C1D-2AE7-3C46-8603-7E0429F01B0E}" type="parTrans" cxnId="{37B0ADC1-6E2B-C44B-97F9-B8FF464366EE}">
      <dgm:prSet/>
      <dgm:spPr/>
      <dgm:t>
        <a:bodyPr/>
        <a:lstStyle/>
        <a:p>
          <a:endParaRPr lang="de-DE"/>
        </a:p>
      </dgm:t>
    </dgm:pt>
    <dgm:pt modelId="{A11C4E92-0AEA-3B4D-82AE-A8F5DEAE71D5}" type="sibTrans" cxnId="{37B0ADC1-6E2B-C44B-97F9-B8FF464366EE}">
      <dgm:prSet/>
      <dgm:spPr/>
      <dgm:t>
        <a:bodyPr/>
        <a:lstStyle/>
        <a:p>
          <a:endParaRPr lang="de-DE"/>
        </a:p>
      </dgm:t>
    </dgm:pt>
    <dgm:pt modelId="{F600BEF0-7E01-8544-BDBC-289C0D0C41BC}">
      <dgm:prSet phldrT="[Text]"/>
      <dgm:spPr/>
      <dgm:t>
        <a:bodyPr/>
        <a:lstStyle/>
        <a:p>
          <a:r>
            <a:rPr lang="de-DE" dirty="0" err="1"/>
            <a:t>bankruptcy</a:t>
          </a:r>
          <a:endParaRPr lang="de-DE" dirty="0"/>
        </a:p>
      </dgm:t>
    </dgm:pt>
    <dgm:pt modelId="{B1417238-4235-C548-A1F1-B86296F120F9}" type="parTrans" cxnId="{EA08EDF6-249F-C54B-A181-6094EBB49DC8}">
      <dgm:prSet/>
      <dgm:spPr/>
      <dgm:t>
        <a:bodyPr/>
        <a:lstStyle/>
        <a:p>
          <a:endParaRPr lang="de-DE"/>
        </a:p>
      </dgm:t>
    </dgm:pt>
    <dgm:pt modelId="{99F67E71-58CC-5440-B968-530CD8D25B7E}" type="sibTrans" cxnId="{EA08EDF6-249F-C54B-A181-6094EBB49DC8}">
      <dgm:prSet/>
      <dgm:spPr/>
      <dgm:t>
        <a:bodyPr/>
        <a:lstStyle/>
        <a:p>
          <a:endParaRPr lang="de-DE"/>
        </a:p>
      </dgm:t>
    </dgm:pt>
    <dgm:pt modelId="{36F03B59-D8E4-2E42-B489-D2018CA79516}">
      <dgm:prSet phldrT="[Text]"/>
      <dgm:spPr/>
      <dgm:t>
        <a:bodyPr/>
        <a:lstStyle/>
        <a:p>
          <a:r>
            <a:rPr lang="de-DE" dirty="0" err="1"/>
            <a:t>Taken</a:t>
          </a:r>
          <a:r>
            <a:rPr lang="de-DE" dirty="0"/>
            <a:t> </a:t>
          </a:r>
          <a:r>
            <a:rPr lang="de-DE" dirty="0" err="1"/>
            <a:t>over</a:t>
          </a:r>
          <a:r>
            <a:rPr lang="de-DE" dirty="0"/>
            <a:t> </a:t>
          </a:r>
          <a:r>
            <a:rPr lang="de-DE" dirty="0" err="1"/>
            <a:t>by</a:t>
          </a:r>
          <a:r>
            <a:rPr lang="de-DE" dirty="0"/>
            <a:t> </a:t>
          </a:r>
          <a:br>
            <a:rPr lang="de-DE" dirty="0"/>
          </a:br>
          <a:r>
            <a:rPr lang="de-DE" dirty="0"/>
            <a:t>Bank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America</a:t>
          </a:r>
          <a:endParaRPr lang="de-DE" dirty="0"/>
        </a:p>
      </dgm:t>
    </dgm:pt>
    <dgm:pt modelId="{040D8C6F-D0C2-0C45-A1B3-76DB0AC53F84}" type="parTrans" cxnId="{6A2BC93E-973E-5F47-BF17-71C66379B22A}">
      <dgm:prSet/>
      <dgm:spPr/>
      <dgm:t>
        <a:bodyPr/>
        <a:lstStyle/>
        <a:p>
          <a:endParaRPr lang="de-DE"/>
        </a:p>
      </dgm:t>
    </dgm:pt>
    <dgm:pt modelId="{D6646C1A-1A38-8746-AD2E-6A7C01330563}" type="sibTrans" cxnId="{6A2BC93E-973E-5F47-BF17-71C66379B22A}">
      <dgm:prSet/>
      <dgm:spPr/>
      <dgm:t>
        <a:bodyPr/>
        <a:lstStyle/>
        <a:p>
          <a:endParaRPr lang="de-DE"/>
        </a:p>
      </dgm:t>
    </dgm:pt>
    <dgm:pt modelId="{2E4DB9CC-449F-5C45-A51A-05B4901A70AE}">
      <dgm:prSet/>
      <dgm:spPr/>
      <dgm:t>
        <a:bodyPr/>
        <a:lstStyle/>
        <a:p>
          <a:r>
            <a:rPr lang="de-DE" dirty="0"/>
            <a:t>Washington Mutual</a:t>
          </a:r>
        </a:p>
      </dgm:t>
    </dgm:pt>
    <dgm:pt modelId="{A01433E5-DC5F-124E-BEA3-E83332FA675E}" type="parTrans" cxnId="{6C36FE8A-9418-754B-B513-1169BFD8A2B0}">
      <dgm:prSet/>
      <dgm:spPr/>
      <dgm:t>
        <a:bodyPr/>
        <a:lstStyle/>
        <a:p>
          <a:endParaRPr lang="de-DE"/>
        </a:p>
      </dgm:t>
    </dgm:pt>
    <dgm:pt modelId="{53B957D9-C62E-EE4F-BEF7-09AC4A6DCAD9}" type="sibTrans" cxnId="{6C36FE8A-9418-754B-B513-1169BFD8A2B0}">
      <dgm:prSet/>
      <dgm:spPr/>
      <dgm:t>
        <a:bodyPr/>
        <a:lstStyle/>
        <a:p>
          <a:endParaRPr lang="de-DE"/>
        </a:p>
      </dgm:t>
    </dgm:pt>
    <dgm:pt modelId="{1AE25531-4F10-0442-AF03-0C9E776728DD}">
      <dgm:prSet/>
      <dgm:spPr/>
      <dgm:t>
        <a:bodyPr/>
        <a:lstStyle/>
        <a:p>
          <a:r>
            <a:rPr lang="de-DE" dirty="0" err="1"/>
            <a:t>Taken</a:t>
          </a:r>
          <a:r>
            <a:rPr lang="de-DE" dirty="0"/>
            <a:t> </a:t>
          </a:r>
          <a:r>
            <a:rPr lang="de-DE" dirty="0" err="1"/>
            <a:t>over</a:t>
          </a:r>
          <a:r>
            <a:rPr lang="de-DE" dirty="0"/>
            <a:t> </a:t>
          </a:r>
          <a:r>
            <a:rPr lang="de-DE" dirty="0" err="1"/>
            <a:t>by</a:t>
          </a:r>
          <a:r>
            <a:rPr lang="de-DE" dirty="0"/>
            <a:t> </a:t>
          </a:r>
          <a:br>
            <a:rPr lang="de-DE" dirty="0"/>
          </a:br>
          <a:r>
            <a:rPr lang="de-DE" dirty="0"/>
            <a:t>JP Morgan</a:t>
          </a:r>
        </a:p>
      </dgm:t>
    </dgm:pt>
    <dgm:pt modelId="{BCD6AD5C-4025-A247-B3CB-3E6F2C3AE1D2}" type="parTrans" cxnId="{D5EC1CD5-4DC1-8342-8FAA-F475BA809B03}">
      <dgm:prSet/>
      <dgm:spPr/>
      <dgm:t>
        <a:bodyPr/>
        <a:lstStyle/>
        <a:p>
          <a:endParaRPr lang="de-DE"/>
        </a:p>
      </dgm:t>
    </dgm:pt>
    <dgm:pt modelId="{794FC2FA-3AE2-C84A-B82A-0CED9C3FE45A}" type="sibTrans" cxnId="{D5EC1CD5-4DC1-8342-8FAA-F475BA809B03}">
      <dgm:prSet/>
      <dgm:spPr/>
      <dgm:t>
        <a:bodyPr/>
        <a:lstStyle/>
        <a:p>
          <a:endParaRPr lang="de-DE"/>
        </a:p>
      </dgm:t>
    </dgm:pt>
    <dgm:pt modelId="{1AD79196-C170-3B4A-943A-A46AE205F857}">
      <dgm:prSet/>
      <dgm:spPr/>
      <dgm:t>
        <a:bodyPr/>
        <a:lstStyle/>
        <a:p>
          <a:r>
            <a:rPr lang="de-DE" dirty="0" err="1"/>
            <a:t>Hypo</a:t>
          </a:r>
          <a:r>
            <a:rPr lang="de-DE" dirty="0"/>
            <a:t> Real Estate</a:t>
          </a:r>
        </a:p>
      </dgm:t>
    </dgm:pt>
    <dgm:pt modelId="{EC054E10-9BDC-A749-8978-AAA8FAA7A27A}" type="parTrans" cxnId="{F4E925B6-6D9E-9341-ADF8-EEAC5F010C07}">
      <dgm:prSet/>
      <dgm:spPr/>
      <dgm:t>
        <a:bodyPr/>
        <a:lstStyle/>
        <a:p>
          <a:endParaRPr lang="de-DE"/>
        </a:p>
      </dgm:t>
    </dgm:pt>
    <dgm:pt modelId="{4B85B4B5-ED53-654F-A8DF-080C75600D70}" type="sibTrans" cxnId="{F4E925B6-6D9E-9341-ADF8-EEAC5F010C07}">
      <dgm:prSet/>
      <dgm:spPr/>
      <dgm:t>
        <a:bodyPr/>
        <a:lstStyle/>
        <a:p>
          <a:endParaRPr lang="de-DE"/>
        </a:p>
      </dgm:t>
    </dgm:pt>
    <dgm:pt modelId="{196925EC-6C6E-6E43-A9CD-0A36619B2DC5}">
      <dgm:prSet/>
      <dgm:spPr/>
      <dgm:t>
        <a:bodyPr/>
        <a:lstStyle/>
        <a:p>
          <a:r>
            <a:rPr lang="de-DE" dirty="0" err="1"/>
            <a:t>Bailed</a:t>
          </a:r>
          <a:r>
            <a:rPr lang="de-DE" dirty="0"/>
            <a:t> out </a:t>
          </a:r>
          <a:r>
            <a:rPr lang="de-DE" dirty="0" err="1"/>
            <a:t>by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German </a:t>
          </a:r>
          <a:r>
            <a:rPr lang="de-DE" dirty="0" err="1"/>
            <a:t>government</a:t>
          </a:r>
          <a:endParaRPr lang="de-DE" dirty="0"/>
        </a:p>
      </dgm:t>
    </dgm:pt>
    <dgm:pt modelId="{7ADC5429-8EB5-F04E-A8C5-9AB290119ED0}" type="parTrans" cxnId="{EEFD0ADB-5770-7F41-AD7C-2B967759B1DC}">
      <dgm:prSet/>
      <dgm:spPr/>
      <dgm:t>
        <a:bodyPr/>
        <a:lstStyle/>
        <a:p>
          <a:endParaRPr lang="de-DE"/>
        </a:p>
      </dgm:t>
    </dgm:pt>
    <dgm:pt modelId="{C66E57F2-AAFE-B544-BBBC-9A0D0EAEB361}" type="sibTrans" cxnId="{EEFD0ADB-5770-7F41-AD7C-2B967759B1DC}">
      <dgm:prSet/>
      <dgm:spPr/>
      <dgm:t>
        <a:bodyPr/>
        <a:lstStyle/>
        <a:p>
          <a:endParaRPr lang="de-DE"/>
        </a:p>
      </dgm:t>
    </dgm:pt>
    <dgm:pt modelId="{004A8D2D-4392-3848-A31E-559AE84F4171}" type="pres">
      <dgm:prSet presAssocID="{66AF1D00-4530-5046-86AE-697E391A40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D513BE-C90E-2E43-A98E-35E165BD17F9}" type="pres">
      <dgm:prSet presAssocID="{0424C001-F368-7B43-852B-0A237584233D}" presName="vertOne" presStyleCnt="0"/>
      <dgm:spPr/>
    </dgm:pt>
    <dgm:pt modelId="{C9087E81-76F3-3C41-AB72-6EA28508D546}" type="pres">
      <dgm:prSet presAssocID="{0424C001-F368-7B43-852B-0A237584233D}" presName="txOne" presStyleLbl="node0" presStyleIdx="0" presStyleCnt="1">
        <dgm:presLayoutVars>
          <dgm:chPref val="3"/>
        </dgm:presLayoutVars>
      </dgm:prSet>
      <dgm:spPr/>
    </dgm:pt>
    <dgm:pt modelId="{2AA33650-BC7D-ED4C-9A02-6134648082E4}" type="pres">
      <dgm:prSet presAssocID="{0424C001-F368-7B43-852B-0A237584233D}" presName="parTransOne" presStyleCnt="0"/>
      <dgm:spPr/>
    </dgm:pt>
    <dgm:pt modelId="{F7B757AA-603F-A443-B44C-D0BF1259C2DF}" type="pres">
      <dgm:prSet presAssocID="{0424C001-F368-7B43-852B-0A237584233D}" presName="horzOne" presStyleCnt="0"/>
      <dgm:spPr/>
    </dgm:pt>
    <dgm:pt modelId="{6A72046A-57FA-A04A-8C6D-C141CAF88530}" type="pres">
      <dgm:prSet presAssocID="{24C5CF42-C31C-CD49-8F16-575EABAEA083}" presName="vertTwo" presStyleCnt="0"/>
      <dgm:spPr/>
    </dgm:pt>
    <dgm:pt modelId="{37DBE24E-E247-6846-A819-301984B2AC52}" type="pres">
      <dgm:prSet presAssocID="{24C5CF42-C31C-CD49-8F16-575EABAEA083}" presName="txTwo" presStyleLbl="node2" presStyleIdx="0" presStyleCnt="4">
        <dgm:presLayoutVars>
          <dgm:chPref val="3"/>
        </dgm:presLayoutVars>
      </dgm:prSet>
      <dgm:spPr/>
    </dgm:pt>
    <dgm:pt modelId="{6F222128-3279-B24F-A630-AEC4C2D364A3}" type="pres">
      <dgm:prSet presAssocID="{24C5CF42-C31C-CD49-8F16-575EABAEA083}" presName="parTransTwo" presStyleCnt="0"/>
      <dgm:spPr/>
    </dgm:pt>
    <dgm:pt modelId="{B0921A44-B1DE-1C49-956C-258D937B7EF8}" type="pres">
      <dgm:prSet presAssocID="{24C5CF42-C31C-CD49-8F16-575EABAEA083}" presName="horzTwo" presStyleCnt="0"/>
      <dgm:spPr/>
    </dgm:pt>
    <dgm:pt modelId="{B75A4317-1E7B-824E-ABA5-B0A109298B63}" type="pres">
      <dgm:prSet presAssocID="{F600BEF0-7E01-8544-BDBC-289C0D0C41BC}" presName="vertThree" presStyleCnt="0"/>
      <dgm:spPr/>
    </dgm:pt>
    <dgm:pt modelId="{56E9B4B0-90CE-D442-973D-1A9A239E97C9}" type="pres">
      <dgm:prSet presAssocID="{F600BEF0-7E01-8544-BDBC-289C0D0C41BC}" presName="txThree" presStyleLbl="node3" presStyleIdx="0" presStyleCnt="4">
        <dgm:presLayoutVars>
          <dgm:chPref val="3"/>
        </dgm:presLayoutVars>
      </dgm:prSet>
      <dgm:spPr/>
    </dgm:pt>
    <dgm:pt modelId="{160EE61F-CA03-0B48-A7B8-6BA9996BE2BD}" type="pres">
      <dgm:prSet presAssocID="{F600BEF0-7E01-8544-BDBC-289C0D0C41BC}" presName="horzThree" presStyleCnt="0"/>
      <dgm:spPr/>
    </dgm:pt>
    <dgm:pt modelId="{142A2E6F-8193-5F4E-8E0E-6057DD332C37}" type="pres">
      <dgm:prSet presAssocID="{E463B6E1-761C-6C4F-9B3A-BA6E9CAE8C36}" presName="sibSpaceTwo" presStyleCnt="0"/>
      <dgm:spPr/>
    </dgm:pt>
    <dgm:pt modelId="{169B3536-8F22-6640-ACED-170D56E90E80}" type="pres">
      <dgm:prSet presAssocID="{DDD5D6E4-8671-1248-9FB1-126B20C25D46}" presName="vertTwo" presStyleCnt="0"/>
      <dgm:spPr/>
    </dgm:pt>
    <dgm:pt modelId="{B793FBD4-D7BC-5F42-AE79-64C887FEEF8E}" type="pres">
      <dgm:prSet presAssocID="{DDD5D6E4-8671-1248-9FB1-126B20C25D46}" presName="txTwo" presStyleLbl="node2" presStyleIdx="1" presStyleCnt="4">
        <dgm:presLayoutVars>
          <dgm:chPref val="3"/>
        </dgm:presLayoutVars>
      </dgm:prSet>
      <dgm:spPr/>
    </dgm:pt>
    <dgm:pt modelId="{DA1519D0-B3D9-5344-9539-8279FDB803CC}" type="pres">
      <dgm:prSet presAssocID="{DDD5D6E4-8671-1248-9FB1-126B20C25D46}" presName="parTransTwo" presStyleCnt="0"/>
      <dgm:spPr/>
    </dgm:pt>
    <dgm:pt modelId="{6553FA86-4C96-8F4C-BB9C-9CED8C23F70E}" type="pres">
      <dgm:prSet presAssocID="{DDD5D6E4-8671-1248-9FB1-126B20C25D46}" presName="horzTwo" presStyleCnt="0"/>
      <dgm:spPr/>
    </dgm:pt>
    <dgm:pt modelId="{54577FBF-54CF-8E4F-93A2-10FF093EA26C}" type="pres">
      <dgm:prSet presAssocID="{36F03B59-D8E4-2E42-B489-D2018CA79516}" presName="vertThree" presStyleCnt="0"/>
      <dgm:spPr/>
    </dgm:pt>
    <dgm:pt modelId="{1BFA0A33-6F80-A44D-931D-99872EEB78C7}" type="pres">
      <dgm:prSet presAssocID="{36F03B59-D8E4-2E42-B489-D2018CA79516}" presName="txThree" presStyleLbl="node3" presStyleIdx="1" presStyleCnt="4">
        <dgm:presLayoutVars>
          <dgm:chPref val="3"/>
        </dgm:presLayoutVars>
      </dgm:prSet>
      <dgm:spPr/>
    </dgm:pt>
    <dgm:pt modelId="{335FF2E3-374A-6141-8BAF-D0D39EA3BEFF}" type="pres">
      <dgm:prSet presAssocID="{36F03B59-D8E4-2E42-B489-D2018CA79516}" presName="horzThree" presStyleCnt="0"/>
      <dgm:spPr/>
    </dgm:pt>
    <dgm:pt modelId="{00A7CFE0-FCEA-EC45-BB5F-511FA238ABD0}" type="pres">
      <dgm:prSet presAssocID="{A11C4E92-0AEA-3B4D-82AE-A8F5DEAE71D5}" presName="sibSpaceTwo" presStyleCnt="0"/>
      <dgm:spPr/>
    </dgm:pt>
    <dgm:pt modelId="{A0D984A3-ABE5-3140-8DB4-8CDF5A3976B3}" type="pres">
      <dgm:prSet presAssocID="{2E4DB9CC-449F-5C45-A51A-05B4901A70AE}" presName="vertTwo" presStyleCnt="0"/>
      <dgm:spPr/>
    </dgm:pt>
    <dgm:pt modelId="{AD8E4F70-DE7D-3542-968A-CA64E1D1FF6C}" type="pres">
      <dgm:prSet presAssocID="{2E4DB9CC-449F-5C45-A51A-05B4901A70AE}" presName="txTwo" presStyleLbl="node2" presStyleIdx="2" presStyleCnt="4">
        <dgm:presLayoutVars>
          <dgm:chPref val="3"/>
        </dgm:presLayoutVars>
      </dgm:prSet>
      <dgm:spPr/>
    </dgm:pt>
    <dgm:pt modelId="{A0BE1FED-4A2E-DA42-97FE-319CC456585E}" type="pres">
      <dgm:prSet presAssocID="{2E4DB9CC-449F-5C45-A51A-05B4901A70AE}" presName="parTransTwo" presStyleCnt="0"/>
      <dgm:spPr/>
    </dgm:pt>
    <dgm:pt modelId="{06D0B478-0C1E-A640-A859-14C53FCA3364}" type="pres">
      <dgm:prSet presAssocID="{2E4DB9CC-449F-5C45-A51A-05B4901A70AE}" presName="horzTwo" presStyleCnt="0"/>
      <dgm:spPr/>
    </dgm:pt>
    <dgm:pt modelId="{BCB9518D-66B2-A841-B8A7-F261F5BB9485}" type="pres">
      <dgm:prSet presAssocID="{1AE25531-4F10-0442-AF03-0C9E776728DD}" presName="vertThree" presStyleCnt="0"/>
      <dgm:spPr/>
    </dgm:pt>
    <dgm:pt modelId="{948AF120-BD63-1640-B473-50C231F4825B}" type="pres">
      <dgm:prSet presAssocID="{1AE25531-4F10-0442-AF03-0C9E776728DD}" presName="txThree" presStyleLbl="node3" presStyleIdx="2" presStyleCnt="4">
        <dgm:presLayoutVars>
          <dgm:chPref val="3"/>
        </dgm:presLayoutVars>
      </dgm:prSet>
      <dgm:spPr/>
    </dgm:pt>
    <dgm:pt modelId="{26968080-EA00-424A-984F-D7581B92B43F}" type="pres">
      <dgm:prSet presAssocID="{1AE25531-4F10-0442-AF03-0C9E776728DD}" presName="horzThree" presStyleCnt="0"/>
      <dgm:spPr/>
    </dgm:pt>
    <dgm:pt modelId="{57C7A5B4-E3D8-0D47-808E-60BD06984F17}" type="pres">
      <dgm:prSet presAssocID="{53B957D9-C62E-EE4F-BEF7-09AC4A6DCAD9}" presName="sibSpaceTwo" presStyleCnt="0"/>
      <dgm:spPr/>
    </dgm:pt>
    <dgm:pt modelId="{90FD4625-9C47-9940-B077-B425263F6F48}" type="pres">
      <dgm:prSet presAssocID="{1AD79196-C170-3B4A-943A-A46AE205F857}" presName="vertTwo" presStyleCnt="0"/>
      <dgm:spPr/>
    </dgm:pt>
    <dgm:pt modelId="{F4190392-7173-504D-A982-6C385BBD408F}" type="pres">
      <dgm:prSet presAssocID="{1AD79196-C170-3B4A-943A-A46AE205F857}" presName="txTwo" presStyleLbl="node2" presStyleIdx="3" presStyleCnt="4">
        <dgm:presLayoutVars>
          <dgm:chPref val="3"/>
        </dgm:presLayoutVars>
      </dgm:prSet>
      <dgm:spPr/>
    </dgm:pt>
    <dgm:pt modelId="{FEAFBF54-46C2-484A-923F-8F493CE74DEF}" type="pres">
      <dgm:prSet presAssocID="{1AD79196-C170-3B4A-943A-A46AE205F857}" presName="parTransTwo" presStyleCnt="0"/>
      <dgm:spPr/>
    </dgm:pt>
    <dgm:pt modelId="{831AE7BC-570E-CC4F-A7BB-9AB812579E1B}" type="pres">
      <dgm:prSet presAssocID="{1AD79196-C170-3B4A-943A-A46AE205F857}" presName="horzTwo" presStyleCnt="0"/>
      <dgm:spPr/>
    </dgm:pt>
    <dgm:pt modelId="{6F384BE8-DF59-E742-835C-5E574FC0416D}" type="pres">
      <dgm:prSet presAssocID="{196925EC-6C6E-6E43-A9CD-0A36619B2DC5}" presName="vertThree" presStyleCnt="0"/>
      <dgm:spPr/>
    </dgm:pt>
    <dgm:pt modelId="{54E5B117-C966-9A41-9265-16D1053DF31C}" type="pres">
      <dgm:prSet presAssocID="{196925EC-6C6E-6E43-A9CD-0A36619B2DC5}" presName="txThree" presStyleLbl="node3" presStyleIdx="3" presStyleCnt="4">
        <dgm:presLayoutVars>
          <dgm:chPref val="3"/>
        </dgm:presLayoutVars>
      </dgm:prSet>
      <dgm:spPr/>
    </dgm:pt>
    <dgm:pt modelId="{13E40549-D732-314E-9803-A64F74612FB9}" type="pres">
      <dgm:prSet presAssocID="{196925EC-6C6E-6E43-A9CD-0A36619B2DC5}" presName="horzThree" presStyleCnt="0"/>
      <dgm:spPr/>
    </dgm:pt>
  </dgm:ptLst>
  <dgm:cxnLst>
    <dgm:cxn modelId="{E26A420B-3FEC-4B9D-A5C6-A12D03B81AEF}" type="presOf" srcId="{66AF1D00-4530-5046-86AE-697E391A400F}" destId="{004A8D2D-4392-3848-A31E-559AE84F4171}" srcOrd="0" destOrd="0" presId="urn:microsoft.com/office/officeart/2005/8/layout/hierarchy4"/>
    <dgm:cxn modelId="{A9D9380C-FA53-4C07-82A1-AD811F0E5F4E}" type="presOf" srcId="{DDD5D6E4-8671-1248-9FB1-126B20C25D46}" destId="{B793FBD4-D7BC-5F42-AE79-64C887FEEF8E}" srcOrd="0" destOrd="0" presId="urn:microsoft.com/office/officeart/2005/8/layout/hierarchy4"/>
    <dgm:cxn modelId="{8D037C0E-9F9D-48B6-87AF-54A7C5611A89}" type="presOf" srcId="{24C5CF42-C31C-CD49-8F16-575EABAEA083}" destId="{37DBE24E-E247-6846-A819-301984B2AC52}" srcOrd="0" destOrd="0" presId="urn:microsoft.com/office/officeart/2005/8/layout/hierarchy4"/>
    <dgm:cxn modelId="{E5CEBD23-4423-4090-99CE-AECC10D95390}" type="presOf" srcId="{196925EC-6C6E-6E43-A9CD-0A36619B2DC5}" destId="{54E5B117-C966-9A41-9265-16D1053DF31C}" srcOrd="0" destOrd="0" presId="urn:microsoft.com/office/officeart/2005/8/layout/hierarchy4"/>
    <dgm:cxn modelId="{C915E032-6773-E042-B966-79418D29FE16}" srcId="{0424C001-F368-7B43-852B-0A237584233D}" destId="{24C5CF42-C31C-CD49-8F16-575EABAEA083}" srcOrd="0" destOrd="0" parTransId="{3FC101C6-DB73-4847-8114-00715C9B2991}" sibTransId="{E463B6E1-761C-6C4F-9B3A-BA6E9CAE8C36}"/>
    <dgm:cxn modelId="{6A2BC93E-973E-5F47-BF17-71C66379B22A}" srcId="{DDD5D6E4-8671-1248-9FB1-126B20C25D46}" destId="{36F03B59-D8E4-2E42-B489-D2018CA79516}" srcOrd="0" destOrd="0" parTransId="{040D8C6F-D0C2-0C45-A1B3-76DB0AC53F84}" sibTransId="{D6646C1A-1A38-8746-AD2E-6A7C01330563}"/>
    <dgm:cxn modelId="{54CADC62-E43C-4989-AB53-88C6A7EF2D5D}" type="presOf" srcId="{1AD79196-C170-3B4A-943A-A46AE205F857}" destId="{F4190392-7173-504D-A982-6C385BBD408F}" srcOrd="0" destOrd="0" presId="urn:microsoft.com/office/officeart/2005/8/layout/hierarchy4"/>
    <dgm:cxn modelId="{905A2976-461A-42D6-B644-BA6E85932DE6}" type="presOf" srcId="{F600BEF0-7E01-8544-BDBC-289C0D0C41BC}" destId="{56E9B4B0-90CE-D442-973D-1A9A239E97C9}" srcOrd="0" destOrd="0" presId="urn:microsoft.com/office/officeart/2005/8/layout/hierarchy4"/>
    <dgm:cxn modelId="{963FCD7D-E746-4CDD-9D40-1627E651100B}" type="presOf" srcId="{1AE25531-4F10-0442-AF03-0C9E776728DD}" destId="{948AF120-BD63-1640-B473-50C231F4825B}" srcOrd="0" destOrd="0" presId="urn:microsoft.com/office/officeart/2005/8/layout/hierarchy4"/>
    <dgm:cxn modelId="{6C36FE8A-9418-754B-B513-1169BFD8A2B0}" srcId="{0424C001-F368-7B43-852B-0A237584233D}" destId="{2E4DB9CC-449F-5C45-A51A-05B4901A70AE}" srcOrd="2" destOrd="0" parTransId="{A01433E5-DC5F-124E-BEA3-E83332FA675E}" sibTransId="{53B957D9-C62E-EE4F-BEF7-09AC4A6DCAD9}"/>
    <dgm:cxn modelId="{DDFC74AC-397B-41E5-8644-A6745CF22B02}" type="presOf" srcId="{0424C001-F368-7B43-852B-0A237584233D}" destId="{C9087E81-76F3-3C41-AB72-6EA28508D546}" srcOrd="0" destOrd="0" presId="urn:microsoft.com/office/officeart/2005/8/layout/hierarchy4"/>
    <dgm:cxn modelId="{F4E925B6-6D9E-9341-ADF8-EEAC5F010C07}" srcId="{0424C001-F368-7B43-852B-0A237584233D}" destId="{1AD79196-C170-3B4A-943A-A46AE205F857}" srcOrd="3" destOrd="0" parTransId="{EC054E10-9BDC-A749-8978-AAA8FAA7A27A}" sibTransId="{4B85B4B5-ED53-654F-A8DF-080C75600D70}"/>
    <dgm:cxn modelId="{37B0ADC1-6E2B-C44B-97F9-B8FF464366EE}" srcId="{0424C001-F368-7B43-852B-0A237584233D}" destId="{DDD5D6E4-8671-1248-9FB1-126B20C25D46}" srcOrd="1" destOrd="0" parTransId="{06546C1D-2AE7-3C46-8603-7E0429F01B0E}" sibTransId="{A11C4E92-0AEA-3B4D-82AE-A8F5DEAE71D5}"/>
    <dgm:cxn modelId="{69FF09CA-FF38-A34B-82D3-26AB4281861D}" srcId="{66AF1D00-4530-5046-86AE-697E391A400F}" destId="{0424C001-F368-7B43-852B-0A237584233D}" srcOrd="0" destOrd="0" parTransId="{A369BE98-D356-3C4C-A485-B46C80F70506}" sibTransId="{D2ADBF9A-7A99-1647-9A78-2DC9F83D485D}"/>
    <dgm:cxn modelId="{D5EC1CD5-4DC1-8342-8FAA-F475BA809B03}" srcId="{2E4DB9CC-449F-5C45-A51A-05B4901A70AE}" destId="{1AE25531-4F10-0442-AF03-0C9E776728DD}" srcOrd="0" destOrd="0" parTransId="{BCD6AD5C-4025-A247-B3CB-3E6F2C3AE1D2}" sibTransId="{794FC2FA-3AE2-C84A-B82A-0CED9C3FE45A}"/>
    <dgm:cxn modelId="{5740F6D5-0BE3-4499-B3DA-4BC760D5394B}" type="presOf" srcId="{2E4DB9CC-449F-5C45-A51A-05B4901A70AE}" destId="{AD8E4F70-DE7D-3542-968A-CA64E1D1FF6C}" srcOrd="0" destOrd="0" presId="urn:microsoft.com/office/officeart/2005/8/layout/hierarchy4"/>
    <dgm:cxn modelId="{EEFD0ADB-5770-7F41-AD7C-2B967759B1DC}" srcId="{1AD79196-C170-3B4A-943A-A46AE205F857}" destId="{196925EC-6C6E-6E43-A9CD-0A36619B2DC5}" srcOrd="0" destOrd="0" parTransId="{7ADC5429-8EB5-F04E-A8C5-9AB290119ED0}" sibTransId="{C66E57F2-AAFE-B544-BBBC-9A0D0EAEB361}"/>
    <dgm:cxn modelId="{96BBB6DE-140A-4A29-9125-7655AFA4FCA2}" type="presOf" srcId="{36F03B59-D8E4-2E42-B489-D2018CA79516}" destId="{1BFA0A33-6F80-A44D-931D-99872EEB78C7}" srcOrd="0" destOrd="0" presId="urn:microsoft.com/office/officeart/2005/8/layout/hierarchy4"/>
    <dgm:cxn modelId="{EA08EDF6-249F-C54B-A181-6094EBB49DC8}" srcId="{24C5CF42-C31C-CD49-8F16-575EABAEA083}" destId="{F600BEF0-7E01-8544-BDBC-289C0D0C41BC}" srcOrd="0" destOrd="0" parTransId="{B1417238-4235-C548-A1F1-B86296F120F9}" sibTransId="{99F67E71-58CC-5440-B968-530CD8D25B7E}"/>
    <dgm:cxn modelId="{AD2BD8AC-D2D4-42C3-BE91-5359C63514F4}" type="presParOf" srcId="{004A8D2D-4392-3848-A31E-559AE84F4171}" destId="{A8D513BE-C90E-2E43-A98E-35E165BD17F9}" srcOrd="0" destOrd="0" presId="urn:microsoft.com/office/officeart/2005/8/layout/hierarchy4"/>
    <dgm:cxn modelId="{5B13AE6C-5B94-429D-B382-1E5E58D458E7}" type="presParOf" srcId="{A8D513BE-C90E-2E43-A98E-35E165BD17F9}" destId="{C9087E81-76F3-3C41-AB72-6EA28508D546}" srcOrd="0" destOrd="0" presId="urn:microsoft.com/office/officeart/2005/8/layout/hierarchy4"/>
    <dgm:cxn modelId="{E7B9A23D-1BFA-4682-B368-1594A821AB7B}" type="presParOf" srcId="{A8D513BE-C90E-2E43-A98E-35E165BD17F9}" destId="{2AA33650-BC7D-ED4C-9A02-6134648082E4}" srcOrd="1" destOrd="0" presId="urn:microsoft.com/office/officeart/2005/8/layout/hierarchy4"/>
    <dgm:cxn modelId="{7BD560E6-CECA-4BFB-A0C7-097D62A0ADA4}" type="presParOf" srcId="{A8D513BE-C90E-2E43-A98E-35E165BD17F9}" destId="{F7B757AA-603F-A443-B44C-D0BF1259C2DF}" srcOrd="2" destOrd="0" presId="urn:microsoft.com/office/officeart/2005/8/layout/hierarchy4"/>
    <dgm:cxn modelId="{5B0B13A6-EDAC-4752-8E6A-12CA3FC5F7E7}" type="presParOf" srcId="{F7B757AA-603F-A443-B44C-D0BF1259C2DF}" destId="{6A72046A-57FA-A04A-8C6D-C141CAF88530}" srcOrd="0" destOrd="0" presId="urn:microsoft.com/office/officeart/2005/8/layout/hierarchy4"/>
    <dgm:cxn modelId="{1FB89450-B32A-4D88-B035-25EF46A2BF5E}" type="presParOf" srcId="{6A72046A-57FA-A04A-8C6D-C141CAF88530}" destId="{37DBE24E-E247-6846-A819-301984B2AC52}" srcOrd="0" destOrd="0" presId="urn:microsoft.com/office/officeart/2005/8/layout/hierarchy4"/>
    <dgm:cxn modelId="{BAD19F3B-F0BC-4329-99DE-39272786ECA3}" type="presParOf" srcId="{6A72046A-57FA-A04A-8C6D-C141CAF88530}" destId="{6F222128-3279-B24F-A630-AEC4C2D364A3}" srcOrd="1" destOrd="0" presId="urn:microsoft.com/office/officeart/2005/8/layout/hierarchy4"/>
    <dgm:cxn modelId="{DB2D1D31-16DB-4669-9300-A5E7E92673F4}" type="presParOf" srcId="{6A72046A-57FA-A04A-8C6D-C141CAF88530}" destId="{B0921A44-B1DE-1C49-956C-258D937B7EF8}" srcOrd="2" destOrd="0" presId="urn:microsoft.com/office/officeart/2005/8/layout/hierarchy4"/>
    <dgm:cxn modelId="{B8F863C6-1AFF-4DD5-BBBE-B33266DAB6D1}" type="presParOf" srcId="{B0921A44-B1DE-1C49-956C-258D937B7EF8}" destId="{B75A4317-1E7B-824E-ABA5-B0A109298B63}" srcOrd="0" destOrd="0" presId="urn:microsoft.com/office/officeart/2005/8/layout/hierarchy4"/>
    <dgm:cxn modelId="{8C4BD76E-5325-40A1-8735-9061AC845781}" type="presParOf" srcId="{B75A4317-1E7B-824E-ABA5-B0A109298B63}" destId="{56E9B4B0-90CE-D442-973D-1A9A239E97C9}" srcOrd="0" destOrd="0" presId="urn:microsoft.com/office/officeart/2005/8/layout/hierarchy4"/>
    <dgm:cxn modelId="{EAC089BC-C223-439A-9993-13D414BA7559}" type="presParOf" srcId="{B75A4317-1E7B-824E-ABA5-B0A109298B63}" destId="{160EE61F-CA03-0B48-A7B8-6BA9996BE2BD}" srcOrd="1" destOrd="0" presId="urn:microsoft.com/office/officeart/2005/8/layout/hierarchy4"/>
    <dgm:cxn modelId="{1F1851DC-D221-4DB6-8196-356B3FD380E2}" type="presParOf" srcId="{F7B757AA-603F-A443-B44C-D0BF1259C2DF}" destId="{142A2E6F-8193-5F4E-8E0E-6057DD332C37}" srcOrd="1" destOrd="0" presId="urn:microsoft.com/office/officeart/2005/8/layout/hierarchy4"/>
    <dgm:cxn modelId="{0DDAACFE-8338-4598-B05F-43EB34A64DF0}" type="presParOf" srcId="{F7B757AA-603F-A443-B44C-D0BF1259C2DF}" destId="{169B3536-8F22-6640-ACED-170D56E90E80}" srcOrd="2" destOrd="0" presId="urn:microsoft.com/office/officeart/2005/8/layout/hierarchy4"/>
    <dgm:cxn modelId="{CE1906F7-5B8D-4D3F-B97F-EA24BB65A3D4}" type="presParOf" srcId="{169B3536-8F22-6640-ACED-170D56E90E80}" destId="{B793FBD4-D7BC-5F42-AE79-64C887FEEF8E}" srcOrd="0" destOrd="0" presId="urn:microsoft.com/office/officeart/2005/8/layout/hierarchy4"/>
    <dgm:cxn modelId="{508665BA-9670-40BD-9E27-6A8D46F0C4A0}" type="presParOf" srcId="{169B3536-8F22-6640-ACED-170D56E90E80}" destId="{DA1519D0-B3D9-5344-9539-8279FDB803CC}" srcOrd="1" destOrd="0" presId="urn:microsoft.com/office/officeart/2005/8/layout/hierarchy4"/>
    <dgm:cxn modelId="{48A010A3-5DAE-463A-BA7D-9F9A4CD4DFD4}" type="presParOf" srcId="{169B3536-8F22-6640-ACED-170D56E90E80}" destId="{6553FA86-4C96-8F4C-BB9C-9CED8C23F70E}" srcOrd="2" destOrd="0" presId="urn:microsoft.com/office/officeart/2005/8/layout/hierarchy4"/>
    <dgm:cxn modelId="{3ECE130A-ABAB-4010-8F26-DF720DBFFD20}" type="presParOf" srcId="{6553FA86-4C96-8F4C-BB9C-9CED8C23F70E}" destId="{54577FBF-54CF-8E4F-93A2-10FF093EA26C}" srcOrd="0" destOrd="0" presId="urn:microsoft.com/office/officeart/2005/8/layout/hierarchy4"/>
    <dgm:cxn modelId="{981012D5-F1B9-4C2D-B96A-204C7ABCA3E7}" type="presParOf" srcId="{54577FBF-54CF-8E4F-93A2-10FF093EA26C}" destId="{1BFA0A33-6F80-A44D-931D-99872EEB78C7}" srcOrd="0" destOrd="0" presId="urn:microsoft.com/office/officeart/2005/8/layout/hierarchy4"/>
    <dgm:cxn modelId="{22CBC689-5112-4308-AA5F-1ED16427BF1A}" type="presParOf" srcId="{54577FBF-54CF-8E4F-93A2-10FF093EA26C}" destId="{335FF2E3-374A-6141-8BAF-D0D39EA3BEFF}" srcOrd="1" destOrd="0" presId="urn:microsoft.com/office/officeart/2005/8/layout/hierarchy4"/>
    <dgm:cxn modelId="{6B1C079B-8943-40BD-9764-936F9560E1B4}" type="presParOf" srcId="{F7B757AA-603F-A443-B44C-D0BF1259C2DF}" destId="{00A7CFE0-FCEA-EC45-BB5F-511FA238ABD0}" srcOrd="3" destOrd="0" presId="urn:microsoft.com/office/officeart/2005/8/layout/hierarchy4"/>
    <dgm:cxn modelId="{0D275373-085F-4689-9B2D-58AFDCDBAC1B}" type="presParOf" srcId="{F7B757AA-603F-A443-B44C-D0BF1259C2DF}" destId="{A0D984A3-ABE5-3140-8DB4-8CDF5A3976B3}" srcOrd="4" destOrd="0" presId="urn:microsoft.com/office/officeart/2005/8/layout/hierarchy4"/>
    <dgm:cxn modelId="{0AA0CC31-07FF-416B-80D7-B5A81D64E18F}" type="presParOf" srcId="{A0D984A3-ABE5-3140-8DB4-8CDF5A3976B3}" destId="{AD8E4F70-DE7D-3542-968A-CA64E1D1FF6C}" srcOrd="0" destOrd="0" presId="urn:microsoft.com/office/officeart/2005/8/layout/hierarchy4"/>
    <dgm:cxn modelId="{D53807B9-3539-4CCE-A674-8FB73BFB3A32}" type="presParOf" srcId="{A0D984A3-ABE5-3140-8DB4-8CDF5A3976B3}" destId="{A0BE1FED-4A2E-DA42-97FE-319CC456585E}" srcOrd="1" destOrd="0" presId="urn:microsoft.com/office/officeart/2005/8/layout/hierarchy4"/>
    <dgm:cxn modelId="{C37CF075-CB49-429A-B5D6-C114E4E03D2C}" type="presParOf" srcId="{A0D984A3-ABE5-3140-8DB4-8CDF5A3976B3}" destId="{06D0B478-0C1E-A640-A859-14C53FCA3364}" srcOrd="2" destOrd="0" presId="urn:microsoft.com/office/officeart/2005/8/layout/hierarchy4"/>
    <dgm:cxn modelId="{7C9CBC20-318C-49FF-A2BD-117EEF4439EA}" type="presParOf" srcId="{06D0B478-0C1E-A640-A859-14C53FCA3364}" destId="{BCB9518D-66B2-A841-B8A7-F261F5BB9485}" srcOrd="0" destOrd="0" presId="urn:microsoft.com/office/officeart/2005/8/layout/hierarchy4"/>
    <dgm:cxn modelId="{0FD984F0-EE10-4368-A5E5-670416AB1DB4}" type="presParOf" srcId="{BCB9518D-66B2-A841-B8A7-F261F5BB9485}" destId="{948AF120-BD63-1640-B473-50C231F4825B}" srcOrd="0" destOrd="0" presId="urn:microsoft.com/office/officeart/2005/8/layout/hierarchy4"/>
    <dgm:cxn modelId="{78F9DFA9-389C-4C59-9088-CBB5E054AC05}" type="presParOf" srcId="{BCB9518D-66B2-A841-B8A7-F261F5BB9485}" destId="{26968080-EA00-424A-984F-D7581B92B43F}" srcOrd="1" destOrd="0" presId="urn:microsoft.com/office/officeart/2005/8/layout/hierarchy4"/>
    <dgm:cxn modelId="{C9EFC156-C38D-4957-BBF2-B319DACDF1B3}" type="presParOf" srcId="{F7B757AA-603F-A443-B44C-D0BF1259C2DF}" destId="{57C7A5B4-E3D8-0D47-808E-60BD06984F17}" srcOrd="5" destOrd="0" presId="urn:microsoft.com/office/officeart/2005/8/layout/hierarchy4"/>
    <dgm:cxn modelId="{61892624-84C2-4BE7-A114-842236F21B85}" type="presParOf" srcId="{F7B757AA-603F-A443-B44C-D0BF1259C2DF}" destId="{90FD4625-9C47-9940-B077-B425263F6F48}" srcOrd="6" destOrd="0" presId="urn:microsoft.com/office/officeart/2005/8/layout/hierarchy4"/>
    <dgm:cxn modelId="{A2347FC6-A09A-4BB2-B376-725F8CD009DC}" type="presParOf" srcId="{90FD4625-9C47-9940-B077-B425263F6F48}" destId="{F4190392-7173-504D-A982-6C385BBD408F}" srcOrd="0" destOrd="0" presId="urn:microsoft.com/office/officeart/2005/8/layout/hierarchy4"/>
    <dgm:cxn modelId="{F0B208BA-A54C-41A3-AC9F-4BC237A8EACC}" type="presParOf" srcId="{90FD4625-9C47-9940-B077-B425263F6F48}" destId="{FEAFBF54-46C2-484A-923F-8F493CE74DEF}" srcOrd="1" destOrd="0" presId="urn:microsoft.com/office/officeart/2005/8/layout/hierarchy4"/>
    <dgm:cxn modelId="{6E30574C-E06E-49EE-BFF0-3D9999664CF9}" type="presParOf" srcId="{90FD4625-9C47-9940-B077-B425263F6F48}" destId="{831AE7BC-570E-CC4F-A7BB-9AB812579E1B}" srcOrd="2" destOrd="0" presId="urn:microsoft.com/office/officeart/2005/8/layout/hierarchy4"/>
    <dgm:cxn modelId="{40B89BE6-8E18-4BB6-A067-B00DAAC74729}" type="presParOf" srcId="{831AE7BC-570E-CC4F-A7BB-9AB812579E1B}" destId="{6F384BE8-DF59-E742-835C-5E574FC0416D}" srcOrd="0" destOrd="0" presId="urn:microsoft.com/office/officeart/2005/8/layout/hierarchy4"/>
    <dgm:cxn modelId="{2BE3BF86-61B2-4A0A-8959-88C633904243}" type="presParOf" srcId="{6F384BE8-DF59-E742-835C-5E574FC0416D}" destId="{54E5B117-C966-9A41-9265-16D1053DF31C}" srcOrd="0" destOrd="0" presId="urn:microsoft.com/office/officeart/2005/8/layout/hierarchy4"/>
    <dgm:cxn modelId="{286E121B-D6F7-485E-AEFD-12565ED01956}" type="presParOf" srcId="{6F384BE8-DF59-E742-835C-5E574FC0416D}" destId="{13E40549-D732-314E-9803-A64F74612F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797AC-4D8A-5B45-8080-96F1797D86FB}">
      <dsp:nvSpPr>
        <dsp:cNvPr id="0" name=""/>
        <dsp:cNvSpPr/>
      </dsp:nvSpPr>
      <dsp:spPr>
        <a:xfrm>
          <a:off x="7233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 err="1"/>
            <a:t>Dot-com</a:t>
          </a:r>
          <a:r>
            <a:rPr lang="de-DE" sz="2900" kern="1200" dirty="0"/>
            <a:t> </a:t>
          </a:r>
          <a:r>
            <a:rPr lang="de-DE" sz="2900" kern="1200" dirty="0" err="1"/>
            <a:t>bubble</a:t>
          </a:r>
          <a:endParaRPr lang="de-DE" sz="2900" kern="1200" dirty="0"/>
        </a:p>
      </dsp:txBody>
      <dsp:txXfrm>
        <a:off x="45225" y="1652410"/>
        <a:ext cx="2085893" cy="1221142"/>
      </dsp:txXfrm>
    </dsp:sp>
    <dsp:sp modelId="{E0995F8B-4930-DE48-B7BB-BAE8654EE411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2385298" y="2102137"/>
        <a:ext cx="320822" cy="321687"/>
      </dsp:txXfrm>
    </dsp:sp>
    <dsp:sp modelId="{5C07CD1E-AAE7-AE46-9CA8-76F02BF553FE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Low </a:t>
          </a:r>
          <a:r>
            <a:rPr lang="de-DE" sz="2900" kern="1200" dirty="0" err="1"/>
            <a:t>interest</a:t>
          </a:r>
          <a:r>
            <a:rPr lang="de-DE" sz="2900" kern="1200" dirty="0"/>
            <a:t> </a:t>
          </a:r>
          <a:r>
            <a:rPr lang="de-DE" sz="2900" kern="1200" dirty="0" err="1"/>
            <a:t>policy</a:t>
          </a:r>
          <a:endParaRPr lang="de-DE" sz="2900" kern="1200" dirty="0"/>
        </a:p>
      </dsp:txBody>
      <dsp:txXfrm>
        <a:off x="3071853" y="1652410"/>
        <a:ext cx="2085893" cy="1221142"/>
      </dsp:txXfrm>
    </dsp:sp>
    <dsp:sp modelId="{4BAEF868-142F-3F4D-98F1-197E14767734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/>
        </a:p>
      </dsp:txBody>
      <dsp:txXfrm>
        <a:off x="5411926" y="2102137"/>
        <a:ext cx="320822" cy="321687"/>
      </dsp:txXfrm>
    </dsp:sp>
    <dsp:sp modelId="{0857A3A3-7A5D-D74A-A7B1-D3013188BAC2}">
      <dsp:nvSpPr>
        <dsp:cNvPr id="0" name=""/>
        <dsp:cNvSpPr/>
      </dsp:nvSpPr>
      <dsp:spPr>
        <a:xfrm>
          <a:off x="6060489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Sub-prime </a:t>
          </a:r>
          <a:r>
            <a:rPr lang="de-DE" sz="2900" kern="1200" dirty="0" err="1"/>
            <a:t>mortgages</a:t>
          </a:r>
          <a:endParaRPr lang="de-DE" sz="2900" kern="1200" dirty="0"/>
        </a:p>
      </dsp:txBody>
      <dsp:txXfrm>
        <a:off x="6098481" y="1652410"/>
        <a:ext cx="2085893" cy="1221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0300A-13C0-BA4A-92D6-385269C96978}">
      <dsp:nvSpPr>
        <dsp:cNvPr id="0" name=""/>
        <dsp:cNvSpPr/>
      </dsp:nvSpPr>
      <dsp:spPr>
        <a:xfrm>
          <a:off x="7233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Interest rate after </a:t>
          </a:r>
          <a:r>
            <a:rPr lang="de-DE" sz="2400" kern="1200"/>
            <a:t>March 2000 </a:t>
          </a:r>
          <a:endParaRPr lang="de-DE" sz="2400" kern="1200" dirty="0"/>
        </a:p>
      </dsp:txBody>
      <dsp:txXfrm>
        <a:off x="45225" y="1652410"/>
        <a:ext cx="2085893" cy="1221142"/>
      </dsp:txXfrm>
    </dsp:sp>
    <dsp:sp modelId="{19C5FAC5-982D-5749-B091-9318B4E3726D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2385298" y="2102137"/>
        <a:ext cx="320822" cy="321687"/>
      </dsp:txXfrm>
    </dsp:sp>
    <dsp:sp modelId="{126E9008-F140-FE4B-B3E0-47FAA8C8A3F9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Cut </a:t>
          </a:r>
          <a:r>
            <a:rPr lang="de-DE" sz="2400" kern="1200" dirty="0" err="1"/>
            <a:t>to</a:t>
          </a:r>
          <a:r>
            <a:rPr lang="de-DE" sz="2400" kern="1200" dirty="0"/>
            <a:t> 1% </a:t>
          </a:r>
        </a:p>
      </dsp:txBody>
      <dsp:txXfrm>
        <a:off x="3071853" y="1652410"/>
        <a:ext cx="2085893" cy="1221142"/>
      </dsp:txXfrm>
    </dsp:sp>
    <dsp:sp modelId="{31BB5FA5-FC87-9B47-98BD-819BAD1F4CF9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5411926" y="2102137"/>
        <a:ext cx="320822" cy="321687"/>
      </dsp:txXfrm>
    </dsp:sp>
    <dsp:sp modelId="{30878412-05B2-A94C-8715-B80C47479B6F}">
      <dsp:nvSpPr>
        <dsp:cNvPr id="0" name=""/>
        <dsp:cNvSpPr/>
      </dsp:nvSpPr>
      <dsp:spPr>
        <a:xfrm>
          <a:off x="6060489" y="1614418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Cheap</a:t>
          </a:r>
          <a:r>
            <a:rPr lang="de-DE" sz="2400" kern="1200" dirty="0"/>
            <a:t> </a:t>
          </a:r>
          <a:r>
            <a:rPr lang="de-DE" sz="2400" kern="1200" dirty="0" err="1"/>
            <a:t>money</a:t>
          </a:r>
          <a:r>
            <a:rPr lang="de-DE" sz="2400" kern="1200" dirty="0"/>
            <a:t> </a:t>
          </a:r>
          <a:r>
            <a:rPr lang="de-DE" sz="2400" kern="1200" dirty="0" err="1"/>
            <a:t>for</a:t>
          </a:r>
          <a:r>
            <a:rPr lang="de-DE" sz="2400" kern="1200" dirty="0"/>
            <a:t> </a:t>
          </a:r>
          <a:r>
            <a:rPr lang="de-DE" sz="2400" kern="1200" dirty="0" err="1"/>
            <a:t>banks</a:t>
          </a:r>
          <a:r>
            <a:rPr lang="de-DE" sz="2400" kern="1200" dirty="0"/>
            <a:t> </a:t>
          </a:r>
          <a:r>
            <a:rPr lang="de-DE" sz="2400" kern="1200" dirty="0" err="1"/>
            <a:t>and</a:t>
          </a:r>
          <a:r>
            <a:rPr lang="de-DE" sz="2400" kern="1200" dirty="0"/>
            <a:t> </a:t>
          </a:r>
          <a:r>
            <a:rPr lang="de-DE" sz="2400" kern="1200" dirty="0" err="1"/>
            <a:t>consumers</a:t>
          </a:r>
          <a:endParaRPr lang="de-DE" sz="2400" kern="1200" dirty="0"/>
        </a:p>
      </dsp:txBody>
      <dsp:txXfrm>
        <a:off x="6098481" y="1652410"/>
        <a:ext cx="2085893" cy="122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F2AC6-6385-EE44-B6B2-A0146C5300C0}">
      <dsp:nvSpPr>
        <dsp:cNvPr id="0" name=""/>
        <dsp:cNvSpPr/>
      </dsp:nvSpPr>
      <dsp:spPr>
        <a:xfrm>
          <a:off x="3616" y="1655198"/>
          <a:ext cx="1581224" cy="1215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Cheap</a:t>
          </a:r>
          <a:r>
            <a:rPr lang="de-DE" sz="1800" kern="1200" dirty="0"/>
            <a:t> </a:t>
          </a:r>
          <a:r>
            <a:rPr lang="de-DE" sz="1800" kern="1200" dirty="0" err="1"/>
            <a:t>money</a:t>
          </a:r>
          <a:r>
            <a:rPr lang="de-DE" sz="1800" kern="1200" dirty="0"/>
            <a:t> </a:t>
          </a:r>
          <a:r>
            <a:rPr lang="de-DE" sz="1800" kern="1200" dirty="0" err="1"/>
            <a:t>from</a:t>
          </a:r>
          <a:r>
            <a:rPr lang="de-DE" sz="1800" kern="1200" dirty="0"/>
            <a:t> </a:t>
          </a:r>
          <a:r>
            <a:rPr lang="de-DE" sz="1800" kern="1200" dirty="0" err="1"/>
            <a:t>banks</a:t>
          </a:r>
          <a:endParaRPr lang="de-DE" sz="1800" kern="1200" dirty="0"/>
        </a:p>
      </dsp:txBody>
      <dsp:txXfrm>
        <a:off x="39219" y="1690801"/>
        <a:ext cx="1510018" cy="1144360"/>
      </dsp:txXfrm>
    </dsp:sp>
    <dsp:sp modelId="{40420F72-0213-4645-A46D-D0BB9223640B}">
      <dsp:nvSpPr>
        <dsp:cNvPr id="0" name=""/>
        <dsp:cNvSpPr/>
      </dsp:nvSpPr>
      <dsp:spPr>
        <a:xfrm>
          <a:off x="1742963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1742963" y="2145338"/>
        <a:ext cx="234653" cy="235285"/>
      </dsp:txXfrm>
    </dsp:sp>
    <dsp:sp modelId="{32A28549-F95B-644C-89D7-6B050AD9CCBA}">
      <dsp:nvSpPr>
        <dsp:cNvPr id="0" name=""/>
        <dsp:cNvSpPr/>
      </dsp:nvSpPr>
      <dsp:spPr>
        <a:xfrm>
          <a:off x="2217330" y="1655198"/>
          <a:ext cx="1581224" cy="1215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Rising</a:t>
          </a:r>
          <a:r>
            <a:rPr lang="de-DE" sz="1800" kern="1200" dirty="0"/>
            <a:t> </a:t>
          </a:r>
          <a:r>
            <a:rPr lang="de-DE" sz="1800" kern="1200" dirty="0" err="1"/>
            <a:t>property</a:t>
          </a:r>
          <a:r>
            <a:rPr lang="de-DE" sz="1800" kern="1200" dirty="0"/>
            <a:t> </a:t>
          </a:r>
          <a:r>
            <a:rPr lang="de-DE" sz="1800" kern="1200" dirty="0" err="1"/>
            <a:t>market</a:t>
          </a:r>
          <a:endParaRPr lang="de-DE" sz="1800" kern="1200" dirty="0"/>
        </a:p>
      </dsp:txBody>
      <dsp:txXfrm>
        <a:off x="2252933" y="1690801"/>
        <a:ext cx="1510018" cy="1144360"/>
      </dsp:txXfrm>
    </dsp:sp>
    <dsp:sp modelId="{14EE8257-CDF7-574E-AAE4-02D242DA56B7}">
      <dsp:nvSpPr>
        <dsp:cNvPr id="0" name=""/>
        <dsp:cNvSpPr/>
      </dsp:nvSpPr>
      <dsp:spPr>
        <a:xfrm>
          <a:off x="3956677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3956677" y="2145338"/>
        <a:ext cx="234653" cy="235285"/>
      </dsp:txXfrm>
    </dsp:sp>
    <dsp:sp modelId="{DF7C7BBD-050B-E94A-B7FA-1F06ACFD9351}">
      <dsp:nvSpPr>
        <dsp:cNvPr id="0" name=""/>
        <dsp:cNvSpPr/>
      </dsp:nvSpPr>
      <dsp:spPr>
        <a:xfrm>
          <a:off x="4431044" y="1655198"/>
          <a:ext cx="1581224" cy="1215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Rising</a:t>
          </a:r>
          <a:r>
            <a:rPr lang="de-DE" sz="1800" kern="1200" dirty="0"/>
            <a:t> </a:t>
          </a:r>
          <a:r>
            <a:rPr lang="de-DE" sz="1800" kern="1200" dirty="0" err="1"/>
            <a:t>interest</a:t>
          </a:r>
          <a:r>
            <a:rPr lang="de-DE" sz="1800" kern="1200" dirty="0"/>
            <a:t> rate </a:t>
          </a:r>
          <a:r>
            <a:rPr lang="de-DE" sz="1800" kern="1200" dirty="0" err="1"/>
            <a:t>to</a:t>
          </a:r>
          <a:r>
            <a:rPr lang="de-DE" sz="1800" kern="1200" dirty="0"/>
            <a:t> 5.53%</a:t>
          </a:r>
        </a:p>
      </dsp:txBody>
      <dsp:txXfrm>
        <a:off x="4466647" y="1690801"/>
        <a:ext cx="1510018" cy="1144360"/>
      </dsp:txXfrm>
    </dsp:sp>
    <dsp:sp modelId="{5B14703D-8956-8D43-B8CA-4A1A2D4A6CF3}">
      <dsp:nvSpPr>
        <dsp:cNvPr id="0" name=""/>
        <dsp:cNvSpPr/>
      </dsp:nvSpPr>
      <dsp:spPr>
        <a:xfrm>
          <a:off x="6170391" y="2066909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/>
        </a:p>
      </dsp:txBody>
      <dsp:txXfrm>
        <a:off x="6170391" y="2145338"/>
        <a:ext cx="234653" cy="235285"/>
      </dsp:txXfrm>
    </dsp:sp>
    <dsp:sp modelId="{20D9FB9F-24E3-2D40-A546-AD18C68DC5D3}">
      <dsp:nvSpPr>
        <dsp:cNvPr id="0" name=""/>
        <dsp:cNvSpPr/>
      </dsp:nvSpPr>
      <dsp:spPr>
        <a:xfrm>
          <a:off x="6644759" y="1655198"/>
          <a:ext cx="1581224" cy="1215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Record</a:t>
          </a:r>
          <a:r>
            <a:rPr lang="de-DE" sz="1800" kern="1200" dirty="0"/>
            <a:t> </a:t>
          </a:r>
          <a:r>
            <a:rPr lang="de-DE" sz="1800" kern="1200" dirty="0" err="1"/>
            <a:t>default</a:t>
          </a:r>
          <a:r>
            <a:rPr lang="de-DE" sz="1800" kern="1200" dirty="0"/>
            <a:t> rate on sub-prime </a:t>
          </a:r>
          <a:r>
            <a:rPr lang="de-DE" sz="1800" kern="1200" dirty="0" err="1"/>
            <a:t>mortgages</a:t>
          </a:r>
          <a:endParaRPr lang="de-DE" sz="1800" kern="1200" dirty="0"/>
        </a:p>
      </dsp:txBody>
      <dsp:txXfrm>
        <a:off x="6680362" y="1690801"/>
        <a:ext cx="1510018" cy="1144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7E81-76F3-3C41-AB72-6EA28508D546}">
      <dsp:nvSpPr>
        <dsp:cNvPr id="0" name=""/>
        <dsp:cNvSpPr/>
      </dsp:nvSpPr>
      <dsp:spPr>
        <a:xfrm>
          <a:off x="1325" y="1870"/>
          <a:ext cx="8197641" cy="131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700" kern="1200" dirty="0"/>
            <a:t>2007</a:t>
          </a:r>
        </a:p>
      </dsp:txBody>
      <dsp:txXfrm>
        <a:off x="39772" y="40317"/>
        <a:ext cx="8120747" cy="1235795"/>
      </dsp:txXfrm>
    </dsp:sp>
    <dsp:sp modelId="{2341F0DF-F580-8A48-8F8D-F4FA918ECEB0}">
      <dsp:nvSpPr>
        <dsp:cNvPr id="0" name=""/>
        <dsp:cNvSpPr/>
      </dsp:nvSpPr>
      <dsp:spPr>
        <a:xfrm>
          <a:off x="1325" y="1457168"/>
          <a:ext cx="1927949" cy="131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Northern Rock</a:t>
          </a:r>
        </a:p>
      </dsp:txBody>
      <dsp:txXfrm>
        <a:off x="39772" y="1495615"/>
        <a:ext cx="1851055" cy="1235795"/>
      </dsp:txXfrm>
    </dsp:sp>
    <dsp:sp modelId="{85C4A9DE-F87F-5048-9A96-4442147C36E0}">
      <dsp:nvSpPr>
        <dsp:cNvPr id="0" name=""/>
        <dsp:cNvSpPr/>
      </dsp:nvSpPr>
      <dsp:spPr>
        <a:xfrm>
          <a:off x="1325" y="2912466"/>
          <a:ext cx="1927949" cy="131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/>
            <a:t>Liquidity</a:t>
          </a:r>
          <a:r>
            <a:rPr lang="de-DE" sz="3200" kern="1200" dirty="0"/>
            <a:t> </a:t>
          </a:r>
          <a:r>
            <a:rPr lang="de-DE" sz="3200" kern="1200" dirty="0" err="1"/>
            <a:t>crisis</a:t>
          </a:r>
          <a:endParaRPr lang="de-DE" sz="3200" kern="1200" dirty="0"/>
        </a:p>
      </dsp:txBody>
      <dsp:txXfrm>
        <a:off x="39772" y="2950913"/>
        <a:ext cx="1851055" cy="1235795"/>
      </dsp:txXfrm>
    </dsp:sp>
    <dsp:sp modelId="{90FC4F8B-FC8F-134D-A8BE-A93058220E10}">
      <dsp:nvSpPr>
        <dsp:cNvPr id="0" name=""/>
        <dsp:cNvSpPr/>
      </dsp:nvSpPr>
      <dsp:spPr>
        <a:xfrm>
          <a:off x="2091222" y="1457168"/>
          <a:ext cx="1927949" cy="131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UBS	</a:t>
          </a:r>
        </a:p>
      </dsp:txBody>
      <dsp:txXfrm>
        <a:off x="2129669" y="1495615"/>
        <a:ext cx="1851055" cy="1235795"/>
      </dsp:txXfrm>
    </dsp:sp>
    <dsp:sp modelId="{6EFF8ABC-EA45-C54C-A0AA-4330AEF756F5}">
      <dsp:nvSpPr>
        <dsp:cNvPr id="0" name=""/>
        <dsp:cNvSpPr/>
      </dsp:nvSpPr>
      <dsp:spPr>
        <a:xfrm>
          <a:off x="2091222" y="2912466"/>
          <a:ext cx="1927949" cy="131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/>
            <a:t>losses</a:t>
          </a:r>
          <a:r>
            <a:rPr lang="de-DE" sz="3200" kern="1200" dirty="0"/>
            <a:t> </a:t>
          </a:r>
          <a:r>
            <a:rPr lang="de-DE" sz="3200" kern="1200" dirty="0" err="1"/>
            <a:t>of</a:t>
          </a:r>
          <a:r>
            <a:rPr lang="de-DE" sz="3200" kern="1200" dirty="0"/>
            <a:t> $3.4bn </a:t>
          </a:r>
        </a:p>
      </dsp:txBody>
      <dsp:txXfrm>
        <a:off x="2129669" y="2950913"/>
        <a:ext cx="1851055" cy="1235795"/>
      </dsp:txXfrm>
    </dsp:sp>
    <dsp:sp modelId="{37DBE24E-E247-6846-A819-301984B2AC52}">
      <dsp:nvSpPr>
        <dsp:cNvPr id="0" name=""/>
        <dsp:cNvSpPr/>
      </dsp:nvSpPr>
      <dsp:spPr>
        <a:xfrm>
          <a:off x="4181119" y="1457168"/>
          <a:ext cx="1927949" cy="131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City Group</a:t>
          </a:r>
        </a:p>
      </dsp:txBody>
      <dsp:txXfrm>
        <a:off x="4219566" y="1495615"/>
        <a:ext cx="1851055" cy="1235795"/>
      </dsp:txXfrm>
    </dsp:sp>
    <dsp:sp modelId="{56E9B4B0-90CE-D442-973D-1A9A239E97C9}">
      <dsp:nvSpPr>
        <dsp:cNvPr id="0" name=""/>
        <dsp:cNvSpPr/>
      </dsp:nvSpPr>
      <dsp:spPr>
        <a:xfrm>
          <a:off x="4181119" y="2912466"/>
          <a:ext cx="1927949" cy="131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/>
            <a:t>losses</a:t>
          </a:r>
          <a:r>
            <a:rPr lang="de-DE" sz="3200" kern="1200" dirty="0"/>
            <a:t> </a:t>
          </a:r>
          <a:r>
            <a:rPr lang="de-DE" sz="3200" kern="1200" dirty="0" err="1"/>
            <a:t>of</a:t>
          </a:r>
          <a:r>
            <a:rPr lang="de-DE" sz="3200" kern="1200" dirty="0"/>
            <a:t> $3.1bn</a:t>
          </a:r>
        </a:p>
      </dsp:txBody>
      <dsp:txXfrm>
        <a:off x="4219566" y="2950913"/>
        <a:ext cx="1851055" cy="1235795"/>
      </dsp:txXfrm>
    </dsp:sp>
    <dsp:sp modelId="{B793FBD4-D7BC-5F42-AE79-64C887FEEF8E}">
      <dsp:nvSpPr>
        <dsp:cNvPr id="0" name=""/>
        <dsp:cNvSpPr/>
      </dsp:nvSpPr>
      <dsp:spPr>
        <a:xfrm>
          <a:off x="6271017" y="1457168"/>
          <a:ext cx="1927949" cy="131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/>
            <a:t>Meryll</a:t>
          </a:r>
          <a:r>
            <a:rPr lang="de-DE" sz="3200" kern="1200" dirty="0"/>
            <a:t> Lynch</a:t>
          </a:r>
        </a:p>
      </dsp:txBody>
      <dsp:txXfrm>
        <a:off x="6309464" y="1495615"/>
        <a:ext cx="1851055" cy="1235795"/>
      </dsp:txXfrm>
    </dsp:sp>
    <dsp:sp modelId="{1BFA0A33-6F80-A44D-931D-99872EEB78C7}">
      <dsp:nvSpPr>
        <dsp:cNvPr id="0" name=""/>
        <dsp:cNvSpPr/>
      </dsp:nvSpPr>
      <dsp:spPr>
        <a:xfrm>
          <a:off x="6271017" y="2912466"/>
          <a:ext cx="1927949" cy="131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 err="1"/>
            <a:t>exposure</a:t>
          </a:r>
          <a:r>
            <a:rPr lang="de-DE" sz="3200" kern="1200" dirty="0"/>
            <a:t> </a:t>
          </a:r>
          <a:r>
            <a:rPr lang="de-DE" sz="3200" kern="1200" dirty="0" err="1"/>
            <a:t>of</a:t>
          </a:r>
          <a:r>
            <a:rPr lang="de-DE" sz="3200" kern="1200" dirty="0"/>
            <a:t> $7.9bn </a:t>
          </a:r>
        </a:p>
      </dsp:txBody>
      <dsp:txXfrm>
        <a:off x="6309464" y="2950913"/>
        <a:ext cx="1851055" cy="1235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7E81-76F3-3C41-AB72-6EA28508D546}">
      <dsp:nvSpPr>
        <dsp:cNvPr id="0" name=""/>
        <dsp:cNvSpPr/>
      </dsp:nvSpPr>
      <dsp:spPr>
        <a:xfrm>
          <a:off x="1330" y="958"/>
          <a:ext cx="8226939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100" kern="1200" dirty="0"/>
            <a:t>Jan. – Sept. 2008</a:t>
          </a:r>
        </a:p>
      </dsp:txBody>
      <dsp:txXfrm>
        <a:off x="42691" y="42319"/>
        <a:ext cx="8144217" cy="1329431"/>
      </dsp:txXfrm>
    </dsp:sp>
    <dsp:sp modelId="{2341F0DF-F580-8A48-8F8D-F4FA918ECEB0}">
      <dsp:nvSpPr>
        <dsp:cNvPr id="0" name=""/>
        <dsp:cNvSpPr/>
      </dsp:nvSpPr>
      <dsp:spPr>
        <a:xfrm>
          <a:off x="1330" y="1556904"/>
          <a:ext cx="193484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British </a:t>
          </a:r>
          <a:r>
            <a:rPr lang="de-DE" sz="2600" kern="1200" dirty="0" err="1"/>
            <a:t>bank</a:t>
          </a:r>
          <a:r>
            <a:rPr lang="de-DE" sz="2600" kern="1200" dirty="0"/>
            <a:t> Northern Rock</a:t>
          </a:r>
        </a:p>
      </dsp:txBody>
      <dsp:txXfrm>
        <a:off x="42691" y="1598265"/>
        <a:ext cx="1852118" cy="1329431"/>
      </dsp:txXfrm>
    </dsp:sp>
    <dsp:sp modelId="{85C4A9DE-F87F-5048-9A96-4442147C36E0}">
      <dsp:nvSpPr>
        <dsp:cNvPr id="0" name=""/>
        <dsp:cNvSpPr/>
      </dsp:nvSpPr>
      <dsp:spPr>
        <a:xfrm>
          <a:off x="1330" y="3112851"/>
          <a:ext cx="193484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State </a:t>
          </a:r>
          <a:r>
            <a:rPr lang="de-DE" sz="2500" kern="1200" dirty="0" err="1"/>
            <a:t>ownership</a:t>
          </a:r>
          <a:endParaRPr lang="de-DE" sz="2500" kern="1200" dirty="0"/>
        </a:p>
      </dsp:txBody>
      <dsp:txXfrm>
        <a:off x="42691" y="3154212"/>
        <a:ext cx="1852118" cy="1329431"/>
      </dsp:txXfrm>
    </dsp:sp>
    <dsp:sp modelId="{90FC4F8B-FC8F-134D-A8BE-A93058220E10}">
      <dsp:nvSpPr>
        <dsp:cNvPr id="0" name=""/>
        <dsp:cNvSpPr/>
      </dsp:nvSpPr>
      <dsp:spPr>
        <a:xfrm>
          <a:off x="2098696" y="1556904"/>
          <a:ext cx="193484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Bear</a:t>
          </a:r>
          <a:r>
            <a:rPr lang="de-DE" sz="2600" kern="1200" dirty="0"/>
            <a:t> Stearns</a:t>
          </a:r>
        </a:p>
      </dsp:txBody>
      <dsp:txXfrm>
        <a:off x="2140057" y="1598265"/>
        <a:ext cx="1852118" cy="1329431"/>
      </dsp:txXfrm>
    </dsp:sp>
    <dsp:sp modelId="{6EFF8ABC-EA45-C54C-A0AA-4330AEF756F5}">
      <dsp:nvSpPr>
        <dsp:cNvPr id="0" name=""/>
        <dsp:cNvSpPr/>
      </dsp:nvSpPr>
      <dsp:spPr>
        <a:xfrm>
          <a:off x="2098696" y="3112851"/>
          <a:ext cx="193484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Taken</a:t>
          </a:r>
          <a:r>
            <a:rPr lang="de-DE" sz="2500" kern="1200" dirty="0"/>
            <a:t> </a:t>
          </a:r>
          <a:r>
            <a:rPr lang="de-DE" sz="2500" kern="1200" dirty="0" err="1"/>
            <a:t>over</a:t>
          </a:r>
          <a:r>
            <a:rPr lang="de-DE" sz="2500" kern="1200" dirty="0"/>
            <a:t> </a:t>
          </a:r>
          <a:r>
            <a:rPr lang="de-DE" sz="2500" kern="1200" dirty="0" err="1"/>
            <a:t>by</a:t>
          </a:r>
          <a:r>
            <a:rPr lang="de-DE" sz="2500" kern="1200" dirty="0"/>
            <a:t> </a:t>
          </a:r>
          <a:br>
            <a:rPr lang="de-DE" sz="2500" kern="1200" dirty="0"/>
          </a:br>
          <a:r>
            <a:rPr lang="de-DE" sz="2500" kern="1200" dirty="0"/>
            <a:t>JP Morgan</a:t>
          </a:r>
        </a:p>
      </dsp:txBody>
      <dsp:txXfrm>
        <a:off x="2140057" y="3154212"/>
        <a:ext cx="1852118" cy="1329431"/>
      </dsp:txXfrm>
    </dsp:sp>
    <dsp:sp modelId="{45B601A0-8628-4545-A77E-4C5B086F9484}">
      <dsp:nvSpPr>
        <dsp:cNvPr id="0" name=""/>
        <dsp:cNvSpPr/>
      </dsp:nvSpPr>
      <dsp:spPr>
        <a:xfrm>
          <a:off x="4196063" y="1556904"/>
          <a:ext cx="193484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Fannie Mae</a:t>
          </a:r>
        </a:p>
      </dsp:txBody>
      <dsp:txXfrm>
        <a:off x="4237424" y="1598265"/>
        <a:ext cx="1852118" cy="1329431"/>
      </dsp:txXfrm>
    </dsp:sp>
    <dsp:sp modelId="{05653B1E-A686-AA44-8474-DF5069988EA6}">
      <dsp:nvSpPr>
        <dsp:cNvPr id="0" name=""/>
        <dsp:cNvSpPr/>
      </dsp:nvSpPr>
      <dsp:spPr>
        <a:xfrm>
          <a:off x="4196063" y="3112851"/>
          <a:ext cx="193484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Bailed</a:t>
          </a:r>
          <a:r>
            <a:rPr lang="de-DE" sz="2500" kern="1200" dirty="0"/>
            <a:t> out </a:t>
          </a:r>
          <a:r>
            <a:rPr lang="de-DE" sz="2500" kern="1200" dirty="0" err="1"/>
            <a:t>by</a:t>
          </a:r>
          <a:r>
            <a:rPr lang="de-DE" sz="2500" kern="1200" dirty="0"/>
            <a:t> </a:t>
          </a:r>
          <a:r>
            <a:rPr lang="de-DE" sz="2500" kern="1200" dirty="0" err="1"/>
            <a:t>the</a:t>
          </a:r>
          <a:r>
            <a:rPr lang="de-DE" sz="2500" kern="1200" dirty="0"/>
            <a:t> US </a:t>
          </a:r>
          <a:r>
            <a:rPr lang="de-DE" sz="2500" kern="1200" dirty="0" err="1"/>
            <a:t>government</a:t>
          </a:r>
          <a:endParaRPr lang="de-DE" sz="2500" kern="1200" dirty="0"/>
        </a:p>
      </dsp:txBody>
      <dsp:txXfrm>
        <a:off x="4237424" y="3154212"/>
        <a:ext cx="1852118" cy="1329431"/>
      </dsp:txXfrm>
    </dsp:sp>
    <dsp:sp modelId="{0761194E-5D4A-C647-A1EF-79F4772EE603}">
      <dsp:nvSpPr>
        <dsp:cNvPr id="0" name=""/>
        <dsp:cNvSpPr/>
      </dsp:nvSpPr>
      <dsp:spPr>
        <a:xfrm>
          <a:off x="6293429" y="1556904"/>
          <a:ext cx="193484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Freddie Mac</a:t>
          </a:r>
        </a:p>
      </dsp:txBody>
      <dsp:txXfrm>
        <a:off x="6334790" y="1598265"/>
        <a:ext cx="1852118" cy="1329431"/>
      </dsp:txXfrm>
    </dsp:sp>
    <dsp:sp modelId="{52F12E26-5A61-1C4A-9821-075A6909DB60}">
      <dsp:nvSpPr>
        <dsp:cNvPr id="0" name=""/>
        <dsp:cNvSpPr/>
      </dsp:nvSpPr>
      <dsp:spPr>
        <a:xfrm>
          <a:off x="6293429" y="3112851"/>
          <a:ext cx="1934840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Bailed</a:t>
          </a:r>
          <a:r>
            <a:rPr lang="de-DE" sz="2500" kern="1200" dirty="0"/>
            <a:t> out </a:t>
          </a:r>
          <a:r>
            <a:rPr lang="de-DE" sz="2500" kern="1200" dirty="0" err="1"/>
            <a:t>by</a:t>
          </a:r>
          <a:r>
            <a:rPr lang="de-DE" sz="2500" kern="1200" dirty="0"/>
            <a:t> </a:t>
          </a:r>
          <a:r>
            <a:rPr lang="de-DE" sz="2500" kern="1200" dirty="0" err="1"/>
            <a:t>the</a:t>
          </a:r>
          <a:r>
            <a:rPr lang="de-DE" sz="2500" kern="1200" dirty="0"/>
            <a:t> US </a:t>
          </a:r>
          <a:r>
            <a:rPr lang="de-DE" sz="2500" kern="1200" dirty="0" err="1"/>
            <a:t>government</a:t>
          </a:r>
          <a:endParaRPr lang="de-DE" sz="2500" kern="1200" dirty="0"/>
        </a:p>
      </dsp:txBody>
      <dsp:txXfrm>
        <a:off x="6334790" y="3154212"/>
        <a:ext cx="1852118" cy="1329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7E81-76F3-3C41-AB72-6EA28508D546}">
      <dsp:nvSpPr>
        <dsp:cNvPr id="0" name=""/>
        <dsp:cNvSpPr/>
      </dsp:nvSpPr>
      <dsp:spPr>
        <a:xfrm>
          <a:off x="1279" y="1283"/>
          <a:ext cx="7916698" cy="1327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700" kern="1200" dirty="0"/>
            <a:t>Sept. – </a:t>
          </a:r>
          <a:r>
            <a:rPr lang="de-DE" sz="5700" kern="1200" dirty="0" err="1"/>
            <a:t>Dec</a:t>
          </a:r>
          <a:r>
            <a:rPr lang="de-DE" sz="5700" kern="1200" dirty="0"/>
            <a:t>. 2008</a:t>
          </a:r>
        </a:p>
      </dsp:txBody>
      <dsp:txXfrm>
        <a:off x="40168" y="40172"/>
        <a:ext cx="7838920" cy="1249995"/>
      </dsp:txXfrm>
    </dsp:sp>
    <dsp:sp modelId="{37DBE24E-E247-6846-A819-301984B2AC52}">
      <dsp:nvSpPr>
        <dsp:cNvPr id="0" name=""/>
        <dsp:cNvSpPr/>
      </dsp:nvSpPr>
      <dsp:spPr>
        <a:xfrm>
          <a:off x="1279" y="1467210"/>
          <a:ext cx="1861876" cy="1327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Lehmann Brothers</a:t>
          </a:r>
        </a:p>
      </dsp:txBody>
      <dsp:txXfrm>
        <a:off x="40168" y="1506099"/>
        <a:ext cx="1784098" cy="1249995"/>
      </dsp:txXfrm>
    </dsp:sp>
    <dsp:sp modelId="{56E9B4B0-90CE-D442-973D-1A9A239E97C9}">
      <dsp:nvSpPr>
        <dsp:cNvPr id="0" name=""/>
        <dsp:cNvSpPr/>
      </dsp:nvSpPr>
      <dsp:spPr>
        <a:xfrm>
          <a:off x="1279" y="2933138"/>
          <a:ext cx="1861876" cy="1327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bankruptcy</a:t>
          </a:r>
          <a:endParaRPr lang="de-DE" sz="2200" kern="1200" dirty="0"/>
        </a:p>
      </dsp:txBody>
      <dsp:txXfrm>
        <a:off x="40168" y="2972027"/>
        <a:ext cx="1784098" cy="1249995"/>
      </dsp:txXfrm>
    </dsp:sp>
    <dsp:sp modelId="{B793FBD4-D7BC-5F42-AE79-64C887FEEF8E}">
      <dsp:nvSpPr>
        <dsp:cNvPr id="0" name=""/>
        <dsp:cNvSpPr/>
      </dsp:nvSpPr>
      <dsp:spPr>
        <a:xfrm>
          <a:off x="2019553" y="1467210"/>
          <a:ext cx="1861876" cy="1327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Meryll</a:t>
          </a:r>
          <a:r>
            <a:rPr lang="de-DE" sz="2500" kern="1200" dirty="0"/>
            <a:t> Lynch</a:t>
          </a:r>
        </a:p>
      </dsp:txBody>
      <dsp:txXfrm>
        <a:off x="2058442" y="1506099"/>
        <a:ext cx="1784098" cy="1249995"/>
      </dsp:txXfrm>
    </dsp:sp>
    <dsp:sp modelId="{1BFA0A33-6F80-A44D-931D-99872EEB78C7}">
      <dsp:nvSpPr>
        <dsp:cNvPr id="0" name=""/>
        <dsp:cNvSpPr/>
      </dsp:nvSpPr>
      <dsp:spPr>
        <a:xfrm>
          <a:off x="2019553" y="2933138"/>
          <a:ext cx="1861876" cy="1327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Taken</a:t>
          </a:r>
          <a:r>
            <a:rPr lang="de-DE" sz="2200" kern="1200" dirty="0"/>
            <a:t> </a:t>
          </a:r>
          <a:r>
            <a:rPr lang="de-DE" sz="2200" kern="1200" dirty="0" err="1"/>
            <a:t>over</a:t>
          </a:r>
          <a:r>
            <a:rPr lang="de-DE" sz="2200" kern="1200" dirty="0"/>
            <a:t> </a:t>
          </a:r>
          <a:r>
            <a:rPr lang="de-DE" sz="2200" kern="1200" dirty="0" err="1"/>
            <a:t>by</a:t>
          </a:r>
          <a:r>
            <a:rPr lang="de-DE" sz="2200" kern="1200" dirty="0"/>
            <a:t> </a:t>
          </a:r>
          <a:br>
            <a:rPr lang="de-DE" sz="2200" kern="1200" dirty="0"/>
          </a:br>
          <a:r>
            <a:rPr lang="de-DE" sz="2200" kern="1200" dirty="0"/>
            <a:t>Bank </a:t>
          </a:r>
          <a:r>
            <a:rPr lang="de-DE" sz="2200" kern="1200" dirty="0" err="1"/>
            <a:t>of</a:t>
          </a:r>
          <a:r>
            <a:rPr lang="de-DE" sz="2200" kern="1200" dirty="0"/>
            <a:t> </a:t>
          </a:r>
          <a:r>
            <a:rPr lang="de-DE" sz="2200" kern="1200" dirty="0" err="1"/>
            <a:t>America</a:t>
          </a:r>
          <a:endParaRPr lang="de-DE" sz="2200" kern="1200" dirty="0"/>
        </a:p>
      </dsp:txBody>
      <dsp:txXfrm>
        <a:off x="2058442" y="2972027"/>
        <a:ext cx="1784098" cy="1249995"/>
      </dsp:txXfrm>
    </dsp:sp>
    <dsp:sp modelId="{AD8E4F70-DE7D-3542-968A-CA64E1D1FF6C}">
      <dsp:nvSpPr>
        <dsp:cNvPr id="0" name=""/>
        <dsp:cNvSpPr/>
      </dsp:nvSpPr>
      <dsp:spPr>
        <a:xfrm>
          <a:off x="4037827" y="1467210"/>
          <a:ext cx="1861876" cy="1327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Washington Mutual</a:t>
          </a:r>
        </a:p>
      </dsp:txBody>
      <dsp:txXfrm>
        <a:off x="4076716" y="1506099"/>
        <a:ext cx="1784098" cy="1249995"/>
      </dsp:txXfrm>
    </dsp:sp>
    <dsp:sp modelId="{948AF120-BD63-1640-B473-50C231F4825B}">
      <dsp:nvSpPr>
        <dsp:cNvPr id="0" name=""/>
        <dsp:cNvSpPr/>
      </dsp:nvSpPr>
      <dsp:spPr>
        <a:xfrm>
          <a:off x="4037827" y="2933138"/>
          <a:ext cx="1861876" cy="1327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Taken</a:t>
          </a:r>
          <a:r>
            <a:rPr lang="de-DE" sz="2200" kern="1200" dirty="0"/>
            <a:t> </a:t>
          </a:r>
          <a:r>
            <a:rPr lang="de-DE" sz="2200" kern="1200" dirty="0" err="1"/>
            <a:t>over</a:t>
          </a:r>
          <a:r>
            <a:rPr lang="de-DE" sz="2200" kern="1200" dirty="0"/>
            <a:t> </a:t>
          </a:r>
          <a:r>
            <a:rPr lang="de-DE" sz="2200" kern="1200" dirty="0" err="1"/>
            <a:t>by</a:t>
          </a:r>
          <a:r>
            <a:rPr lang="de-DE" sz="2200" kern="1200" dirty="0"/>
            <a:t> </a:t>
          </a:r>
          <a:br>
            <a:rPr lang="de-DE" sz="2200" kern="1200" dirty="0"/>
          </a:br>
          <a:r>
            <a:rPr lang="de-DE" sz="2200" kern="1200" dirty="0"/>
            <a:t>JP Morgan</a:t>
          </a:r>
        </a:p>
      </dsp:txBody>
      <dsp:txXfrm>
        <a:off x="4076716" y="2972027"/>
        <a:ext cx="1784098" cy="1249995"/>
      </dsp:txXfrm>
    </dsp:sp>
    <dsp:sp modelId="{F4190392-7173-504D-A982-6C385BBD408F}">
      <dsp:nvSpPr>
        <dsp:cNvPr id="0" name=""/>
        <dsp:cNvSpPr/>
      </dsp:nvSpPr>
      <dsp:spPr>
        <a:xfrm>
          <a:off x="6056101" y="1467210"/>
          <a:ext cx="1861876" cy="1327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Hypo</a:t>
          </a:r>
          <a:r>
            <a:rPr lang="de-DE" sz="2500" kern="1200" dirty="0"/>
            <a:t> Real Estate</a:t>
          </a:r>
        </a:p>
      </dsp:txBody>
      <dsp:txXfrm>
        <a:off x="6094990" y="1506099"/>
        <a:ext cx="1784098" cy="1249995"/>
      </dsp:txXfrm>
    </dsp:sp>
    <dsp:sp modelId="{54E5B117-C966-9A41-9265-16D1053DF31C}">
      <dsp:nvSpPr>
        <dsp:cNvPr id="0" name=""/>
        <dsp:cNvSpPr/>
      </dsp:nvSpPr>
      <dsp:spPr>
        <a:xfrm>
          <a:off x="6056101" y="2933138"/>
          <a:ext cx="1861876" cy="1327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Bailed</a:t>
          </a:r>
          <a:r>
            <a:rPr lang="de-DE" sz="2200" kern="1200" dirty="0"/>
            <a:t> out </a:t>
          </a:r>
          <a:r>
            <a:rPr lang="de-DE" sz="2200" kern="1200" dirty="0" err="1"/>
            <a:t>by</a:t>
          </a:r>
          <a:r>
            <a:rPr lang="de-DE" sz="2200" kern="1200" dirty="0"/>
            <a:t> </a:t>
          </a:r>
          <a:r>
            <a:rPr lang="de-DE" sz="2200" kern="1200" dirty="0" err="1"/>
            <a:t>the</a:t>
          </a:r>
          <a:r>
            <a:rPr lang="de-DE" sz="2200" kern="1200" dirty="0"/>
            <a:t> German </a:t>
          </a:r>
          <a:r>
            <a:rPr lang="de-DE" sz="2200" kern="1200" dirty="0" err="1"/>
            <a:t>government</a:t>
          </a:r>
          <a:endParaRPr lang="de-DE" sz="2200" kern="1200" dirty="0"/>
        </a:p>
      </dsp:txBody>
      <dsp:txXfrm>
        <a:off x="6094990" y="2972027"/>
        <a:ext cx="1784098" cy="1249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0.57627</cdr:x>
      <cdr:y>0</cdr:y>
    </cdr:from>
    <cdr:to>
      <cdr:x>0.65254</cdr:x>
      <cdr:y>0.55891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4896544" y="-1428750"/>
          <a:ext cx="648072" cy="28083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89FFB-2005-4756-90EA-4222889ECF5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2580E-1C90-41AD-BE63-4FBCF20D6B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9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5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have</a:t>
            </a:r>
            <a:r>
              <a:rPr lang="en-US" baseline="0" dirty="0"/>
              <a:t> heard, a reason for the financial crisis was the </a:t>
            </a:r>
            <a:r>
              <a:rPr lang="en-US" baseline="0" dirty="0" err="1"/>
              <a:t>supprime</a:t>
            </a:r>
            <a:r>
              <a:rPr lang="en-US" baseline="0" dirty="0"/>
              <a:t> market in the USA.</a:t>
            </a:r>
          </a:p>
          <a:p>
            <a:r>
              <a:rPr lang="en-US" baseline="0" dirty="0"/>
              <a:t>Because of </a:t>
            </a:r>
            <a:r>
              <a:rPr lang="en-US" baseline="0" dirty="0" err="1"/>
              <a:t>rised</a:t>
            </a:r>
            <a:r>
              <a:rPr lang="en-US" baseline="0" dirty="0"/>
              <a:t> interest rates, many lend could not be paid back. A main problem were the international sold bonds of these lends. And at the 15</a:t>
            </a:r>
            <a:r>
              <a:rPr lang="en-US" baseline="30000" dirty="0"/>
              <a:t>th</a:t>
            </a:r>
            <a:r>
              <a:rPr lang="en-US" baseline="0" dirty="0"/>
              <a:t> of </a:t>
            </a:r>
            <a:r>
              <a:rPr lang="en-US" baseline="0" dirty="0" err="1"/>
              <a:t>september</a:t>
            </a:r>
            <a:r>
              <a:rPr lang="en-US" baseline="0" dirty="0"/>
              <a:t> 2008 many investment banks busted.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6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economists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warned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central</a:t>
            </a:r>
            <a:r>
              <a:rPr lang="de-DE" baseline="0" dirty="0"/>
              <a:t> </a:t>
            </a:r>
            <a:r>
              <a:rPr lang="de-DE" baseline="0" dirty="0" err="1"/>
              <a:t>banks</a:t>
            </a:r>
            <a:r>
              <a:rPr lang="de-DE" baseline="0" dirty="0"/>
              <a:t>. </a:t>
            </a:r>
            <a:r>
              <a:rPr lang="de-DE" baseline="0" dirty="0" err="1"/>
              <a:t>One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them</a:t>
            </a:r>
            <a:r>
              <a:rPr lang="de-DE" baseline="0" dirty="0"/>
              <a:t> was John B Taylor. </a:t>
            </a:r>
            <a:r>
              <a:rPr lang="de-DE" dirty="0"/>
              <a:t>The</a:t>
            </a:r>
            <a:r>
              <a:rPr lang="de-DE" baseline="0" dirty="0"/>
              <a:t> Taylor </a:t>
            </a:r>
            <a:r>
              <a:rPr lang="de-DE" baseline="0" dirty="0" err="1"/>
              <a:t>rule</a:t>
            </a:r>
            <a:r>
              <a:rPr lang="de-DE" baseline="0" dirty="0"/>
              <a:t> </a:t>
            </a:r>
            <a:r>
              <a:rPr lang="de-DE" baseline="0" dirty="0" err="1"/>
              <a:t>discribes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target</a:t>
            </a:r>
            <a:r>
              <a:rPr lang="de-DE" baseline="0" dirty="0"/>
              <a:t> </a:t>
            </a:r>
            <a:r>
              <a:rPr lang="de-DE" baseline="0" dirty="0" err="1"/>
              <a:t>level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key</a:t>
            </a:r>
            <a:r>
              <a:rPr lang="de-DE" baseline="0" dirty="0"/>
              <a:t> </a:t>
            </a:r>
            <a:r>
              <a:rPr lang="de-DE" baseline="0" dirty="0" err="1"/>
              <a:t>interest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FED. So ist </a:t>
            </a:r>
            <a:r>
              <a:rPr lang="de-DE" baseline="0" dirty="0" err="1"/>
              <a:t>obvious</a:t>
            </a:r>
            <a:r>
              <a:rPr lang="de-DE" baseline="0" dirty="0"/>
              <a:t> </a:t>
            </a:r>
            <a:r>
              <a:rPr lang="de-DE" baseline="0" dirty="0" err="1"/>
              <a:t>since</a:t>
            </a:r>
            <a:r>
              <a:rPr lang="de-DE" baseline="0" dirty="0"/>
              <a:t> 2002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FED </a:t>
            </a:r>
            <a:r>
              <a:rPr lang="de-DE" baseline="0" dirty="0" err="1"/>
              <a:t>does</a:t>
            </a:r>
            <a:r>
              <a:rPr lang="de-DE" baseline="0" dirty="0"/>
              <a:t> not </a:t>
            </a:r>
            <a:r>
              <a:rPr lang="de-DE" baseline="0" dirty="0" err="1"/>
              <a:t>act</a:t>
            </a:r>
            <a:r>
              <a:rPr lang="de-DE" baseline="0" dirty="0"/>
              <a:t> </a:t>
            </a:r>
            <a:r>
              <a:rPr lang="de-DE" baseline="0" dirty="0" err="1"/>
              <a:t>correctly</a:t>
            </a:r>
            <a:r>
              <a:rPr lang="de-DE" baseline="0" dirty="0"/>
              <a:t> like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taylor</a:t>
            </a:r>
            <a:r>
              <a:rPr lang="de-DE" baseline="0" dirty="0"/>
              <a:t> </a:t>
            </a:r>
            <a:r>
              <a:rPr lang="de-DE" baseline="0" dirty="0" err="1"/>
              <a:t>rule</a:t>
            </a:r>
            <a:r>
              <a:rPr lang="de-DE" baseline="0" dirty="0"/>
              <a:t> </a:t>
            </a:r>
            <a:r>
              <a:rPr lang="de-DE" baseline="0" dirty="0" err="1"/>
              <a:t>discribes</a:t>
            </a:r>
            <a:r>
              <a:rPr lang="de-DE" baseline="0" dirty="0"/>
              <a:t> it. The </a:t>
            </a:r>
            <a:r>
              <a:rPr lang="de-DE" baseline="0" dirty="0" err="1"/>
              <a:t>rise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interest</a:t>
            </a:r>
            <a:r>
              <a:rPr lang="de-DE" baseline="0" dirty="0"/>
              <a:t> </a:t>
            </a:r>
            <a:r>
              <a:rPr lang="de-DE" baseline="0" dirty="0" err="1"/>
              <a:t>rates</a:t>
            </a:r>
            <a:r>
              <a:rPr lang="de-DE" baseline="0" dirty="0"/>
              <a:t> </a:t>
            </a:r>
            <a:r>
              <a:rPr lang="de-DE" baseline="0" dirty="0" err="1"/>
              <a:t>came</a:t>
            </a:r>
            <a:r>
              <a:rPr lang="de-DE" baseline="0" dirty="0"/>
              <a:t> </a:t>
            </a:r>
            <a:r>
              <a:rPr lang="de-DE" baseline="0" dirty="0" err="1"/>
              <a:t>late</a:t>
            </a:r>
            <a:r>
              <a:rPr lang="de-DE" baseline="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C5DE-4F22-4736-B033-06AD1027F6E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030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FED</a:t>
            </a:r>
            <a:r>
              <a:rPr lang="en-US" baseline="0" dirty="0"/>
              <a:t> </a:t>
            </a:r>
            <a:r>
              <a:rPr lang="en-US" baseline="0" dirty="0" err="1"/>
              <a:t>lowerd</a:t>
            </a:r>
            <a:r>
              <a:rPr lang="en-US" baseline="0" dirty="0"/>
              <a:t> the rates to supply the </a:t>
            </a:r>
            <a:r>
              <a:rPr lang="en-US" baseline="0" dirty="0" err="1"/>
              <a:t>marktes</a:t>
            </a:r>
            <a:r>
              <a:rPr lang="en-US" baseline="0" dirty="0"/>
              <a:t> with cheap money. And because of the still rising estate prices, the House owners payed their loans with new loans. The main problem was the </a:t>
            </a:r>
            <a:r>
              <a:rPr lang="en-US" baseline="0" dirty="0" err="1"/>
              <a:t>variale</a:t>
            </a:r>
            <a:r>
              <a:rPr lang="en-US" baseline="0" dirty="0"/>
              <a:t> rates in the contracts.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09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(Go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Malpractice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2005 </a:t>
            </a:r>
            <a:r>
              <a:rPr lang="de-DE" dirty="0" err="1"/>
              <a:t>to</a:t>
            </a:r>
            <a:r>
              <a:rPr lang="de-DE" dirty="0"/>
              <a:t> 2006 </a:t>
            </a:r>
            <a:r>
              <a:rPr lang="de-DE" dirty="0" err="1"/>
              <a:t>thhe</a:t>
            </a:r>
            <a:r>
              <a:rPr lang="de-DE" dirty="0"/>
              <a:t> </a:t>
            </a:r>
            <a:r>
              <a:rPr lang="de-DE" dirty="0" err="1"/>
              <a:t>raising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So after</a:t>
            </a:r>
            <a:r>
              <a:rPr lang="de-DE" baseline="0" dirty="0"/>
              <a:t> </a:t>
            </a:r>
            <a:r>
              <a:rPr lang="de-DE" baseline="0" dirty="0" err="1"/>
              <a:t>rising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key</a:t>
            </a:r>
            <a:r>
              <a:rPr lang="de-DE" baseline="0" dirty="0"/>
              <a:t> </a:t>
            </a:r>
            <a:r>
              <a:rPr lang="de-DE" baseline="0" dirty="0" err="1"/>
              <a:t>rates</a:t>
            </a:r>
            <a:r>
              <a:rPr lang="de-DE" baseline="0" dirty="0"/>
              <a:t>, </a:t>
            </a:r>
            <a:r>
              <a:rPr lang="de-DE" baseline="0" dirty="0" err="1"/>
              <a:t>because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rising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rates</a:t>
            </a:r>
            <a:r>
              <a:rPr lang="de-DE" baseline="0" dirty="0"/>
              <a:t> after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crash</a:t>
            </a:r>
            <a:r>
              <a:rPr lang="de-DE" baseline="0" dirty="0"/>
              <a:t>,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rates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loans</a:t>
            </a:r>
            <a:r>
              <a:rPr lang="de-DE" baseline="0" dirty="0"/>
              <a:t> </a:t>
            </a:r>
            <a:r>
              <a:rPr lang="de-DE" baseline="0" dirty="0" err="1"/>
              <a:t>explode</a:t>
            </a:r>
            <a:r>
              <a:rPr lang="de-DE" baseline="0" dirty="0"/>
              <a:t>.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many</a:t>
            </a:r>
            <a:r>
              <a:rPr lang="de-DE" baseline="0" dirty="0"/>
              <a:t> </a:t>
            </a:r>
            <a:r>
              <a:rPr lang="de-DE" baseline="0" dirty="0" err="1"/>
              <a:t>house</a:t>
            </a:r>
            <a:r>
              <a:rPr lang="de-DE" baseline="0" dirty="0"/>
              <a:t> </a:t>
            </a:r>
            <a:r>
              <a:rPr lang="de-DE" baseline="0" dirty="0" err="1"/>
              <a:t>owners</a:t>
            </a:r>
            <a:r>
              <a:rPr lang="de-DE" baseline="0" dirty="0"/>
              <a:t> </a:t>
            </a:r>
            <a:r>
              <a:rPr lang="de-DE" baseline="0" dirty="0" err="1"/>
              <a:t>could</a:t>
            </a:r>
            <a:r>
              <a:rPr lang="de-DE" baseline="0" dirty="0"/>
              <a:t> not </a:t>
            </a:r>
            <a:r>
              <a:rPr lang="de-DE" baseline="0" dirty="0" err="1"/>
              <a:t>paid</a:t>
            </a:r>
            <a:r>
              <a:rPr lang="de-DE" baseline="0" dirty="0"/>
              <a:t> </a:t>
            </a:r>
            <a:r>
              <a:rPr lang="de-DE" baseline="0" dirty="0" err="1"/>
              <a:t>their</a:t>
            </a:r>
            <a:r>
              <a:rPr lang="de-DE" baseline="0" dirty="0"/>
              <a:t> </a:t>
            </a:r>
            <a:r>
              <a:rPr lang="de-DE" baseline="0" dirty="0" err="1"/>
              <a:t>loans</a:t>
            </a:r>
            <a:r>
              <a:rPr lang="de-DE" baseline="0" dirty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C5DE-4F22-4736-B033-06AD1027F6E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561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few short points to the market behavior.</a:t>
            </a:r>
          </a:p>
          <a:p>
            <a:r>
              <a:rPr lang="en-US" baseline="0" dirty="0"/>
              <a:t>The Market has acted with these high risk papers like MBS (mortgage [</a:t>
            </a:r>
            <a:r>
              <a:rPr lang="en-US" baseline="0" dirty="0" err="1"/>
              <a:t>morgetsch</a:t>
            </a:r>
            <a:r>
              <a:rPr lang="en-US" baseline="0" dirty="0"/>
              <a:t>]- backed </a:t>
            </a:r>
            <a:r>
              <a:rPr lang="en-US" baseline="0" dirty="0" err="1"/>
              <a:t>securitys</a:t>
            </a:r>
            <a:r>
              <a:rPr lang="en-US" baseline="0" dirty="0"/>
              <a:t>) and CDOs, pools of different papers. 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95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</a:t>
            </a:r>
            <a:r>
              <a:rPr lang="en-US" baseline="0" dirty="0"/>
              <a:t> because of the unclear situation the commercial banks didn’t trust each other. At least after the crash of </a:t>
            </a:r>
            <a:r>
              <a:rPr lang="en-US" baseline="0" dirty="0" err="1"/>
              <a:t>lehman</a:t>
            </a:r>
            <a:r>
              <a:rPr lang="en-US" baseline="0" dirty="0"/>
              <a:t> brothers.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13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action</a:t>
            </a:r>
            <a:r>
              <a:rPr lang="en-US" baseline="0" dirty="0"/>
              <a:t> on the part of the ECB was to provide credits in each high for the banks in the </a:t>
            </a:r>
            <a:r>
              <a:rPr lang="en-US" baseline="0" dirty="0" err="1"/>
              <a:t>european</a:t>
            </a:r>
            <a:r>
              <a:rPr lang="en-US" baseline="0" dirty="0"/>
              <a:t> area. In 2008 the ECB intervened by rising the key rates because of an rising inflation.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6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a</a:t>
            </a:r>
            <a:r>
              <a:rPr lang="en-US" baseline="0" dirty="0"/>
              <a:t> bad economic situation </a:t>
            </a:r>
            <a:r>
              <a:rPr lang="en-US" baseline="0" dirty="0" err="1"/>
              <a:t>compeled</a:t>
            </a:r>
            <a:r>
              <a:rPr lang="en-US" baseline="0" dirty="0"/>
              <a:t> the central bank to reduce the </a:t>
            </a:r>
            <a:r>
              <a:rPr lang="en-US" baseline="0" dirty="0" err="1"/>
              <a:t>keyrates</a:t>
            </a:r>
            <a:r>
              <a:rPr lang="en-US" baseline="0" dirty="0"/>
              <a:t> quick. As you can see rates had </a:t>
            </a:r>
            <a:r>
              <a:rPr lang="en-US" baseline="0" dirty="0" err="1"/>
              <a:t>falen</a:t>
            </a:r>
            <a:r>
              <a:rPr lang="en-US" baseline="0" dirty="0"/>
              <a:t> consistently from July 2008 to may 2009.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ECB also reduce the </a:t>
            </a:r>
            <a:r>
              <a:rPr lang="en-US" baseline="0" dirty="0" err="1"/>
              <a:t>panical</a:t>
            </a:r>
            <a:r>
              <a:rPr lang="en-US" baseline="0" dirty="0"/>
              <a:t> reactions at the </a:t>
            </a:r>
            <a:r>
              <a:rPr lang="en-US" baseline="0" dirty="0" err="1"/>
              <a:t>finacial</a:t>
            </a:r>
            <a:r>
              <a:rPr lang="en-US" baseline="0" dirty="0"/>
              <a:t> markets. So the key rates were </a:t>
            </a:r>
            <a:r>
              <a:rPr lang="en-US" baseline="0" dirty="0" err="1"/>
              <a:t>fited</a:t>
            </a:r>
            <a:r>
              <a:rPr lang="en-US" baseline="0" dirty="0"/>
              <a:t> more often to stimulate the monetary flow.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5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say</a:t>
            </a:r>
            <a:r>
              <a:rPr lang="de-DE" baseline="0" dirty="0"/>
              <a:t>:</a:t>
            </a:r>
          </a:p>
          <a:p>
            <a:endParaRPr lang="de-DE" baseline="0" dirty="0"/>
          </a:p>
          <a:p>
            <a:pPr marL="228600" indent="-228600">
              <a:buAutoNum type="arabicPeriod"/>
            </a:pPr>
            <a:r>
              <a:rPr lang="de-DE" baseline="0" dirty="0"/>
              <a:t>After </a:t>
            </a:r>
            <a:r>
              <a:rPr lang="de-DE" baseline="0" dirty="0" err="1"/>
              <a:t>the</a:t>
            </a:r>
            <a:r>
              <a:rPr lang="de-DE" baseline="0" dirty="0"/>
              <a:t> so </a:t>
            </a:r>
            <a:r>
              <a:rPr lang="de-DE" baseline="0" dirty="0" err="1"/>
              <a:t>called</a:t>
            </a:r>
            <a:r>
              <a:rPr lang="de-DE" baseline="0" dirty="0"/>
              <a:t> </a:t>
            </a:r>
            <a:r>
              <a:rPr lang="de-DE" baseline="0" dirty="0" err="1"/>
              <a:t>dot-com</a:t>
            </a:r>
            <a:r>
              <a:rPr lang="de-DE" baseline="0" dirty="0"/>
              <a:t> </a:t>
            </a:r>
            <a:r>
              <a:rPr lang="de-DE" baseline="0" dirty="0" err="1"/>
              <a:t>bubble</a:t>
            </a:r>
            <a:r>
              <a:rPr lang="de-DE" baseline="0" dirty="0"/>
              <a:t> in 2000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Us</a:t>
            </a:r>
            <a:r>
              <a:rPr lang="de-DE" baseline="0" dirty="0"/>
              <a:t> </a:t>
            </a:r>
            <a:r>
              <a:rPr lang="de-DE" baseline="0" dirty="0" err="1"/>
              <a:t>government</a:t>
            </a:r>
            <a:r>
              <a:rPr lang="de-DE" baseline="0" dirty="0"/>
              <a:t> </a:t>
            </a:r>
            <a:r>
              <a:rPr lang="de-DE" baseline="0" dirty="0" err="1"/>
              <a:t>decided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cjamge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a </a:t>
            </a:r>
            <a:r>
              <a:rPr lang="de-DE" baseline="0" dirty="0" err="1"/>
              <a:t>policy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low</a:t>
            </a:r>
            <a:r>
              <a:rPr lang="de-DE" baseline="0" dirty="0"/>
              <a:t> </a:t>
            </a:r>
            <a:r>
              <a:rPr lang="de-DE" baseline="0" dirty="0" err="1"/>
              <a:t>interst</a:t>
            </a:r>
            <a:r>
              <a:rPr lang="de-DE" baseline="0" dirty="0"/>
              <a:t> </a:t>
            </a:r>
            <a:r>
              <a:rPr lang="de-DE" baseline="0" dirty="0" err="1"/>
              <a:t>rates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bolster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US </a:t>
            </a:r>
            <a:r>
              <a:rPr lang="de-DE" baseline="0" dirty="0" err="1"/>
              <a:t>economy</a:t>
            </a:r>
            <a:r>
              <a:rPr lang="de-DE" baseline="0" dirty="0"/>
              <a:t>.</a:t>
            </a:r>
          </a:p>
          <a:p>
            <a:pPr marL="228600" indent="-228600">
              <a:buAutoNum type="arabicPeriod"/>
            </a:pPr>
            <a:endParaRPr lang="de-DE" baseline="0" dirty="0"/>
          </a:p>
          <a:p>
            <a:pPr marL="228600" indent="-228600">
              <a:buAutoNum type="arabicPeriod"/>
            </a:pPr>
            <a:r>
              <a:rPr lang="de-DE" baseline="0" dirty="0"/>
              <a:t>This </a:t>
            </a:r>
            <a:r>
              <a:rPr lang="de-DE" baseline="0" dirty="0" err="1"/>
              <a:t>very</a:t>
            </a:r>
            <a:r>
              <a:rPr lang="de-DE" baseline="0" dirty="0"/>
              <a:t> </a:t>
            </a:r>
            <a:r>
              <a:rPr lang="de-DE" baseline="0" dirty="0" err="1"/>
              <a:t>low</a:t>
            </a:r>
            <a:r>
              <a:rPr lang="de-DE" baseline="0" dirty="0"/>
              <a:t> </a:t>
            </a:r>
            <a:r>
              <a:rPr lang="de-DE" baseline="0" dirty="0" err="1"/>
              <a:t>interst</a:t>
            </a:r>
            <a:r>
              <a:rPr lang="de-DE" baseline="0" dirty="0"/>
              <a:t> rate </a:t>
            </a:r>
            <a:r>
              <a:rPr lang="de-DE" baseline="0" dirty="0" err="1"/>
              <a:t>creates</a:t>
            </a:r>
            <a:r>
              <a:rPr lang="de-DE" baseline="0" dirty="0"/>
              <a:t> an </a:t>
            </a:r>
            <a:r>
              <a:rPr lang="de-DE" baseline="0" dirty="0" err="1"/>
              <a:t>incentive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banks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give</a:t>
            </a:r>
            <a:r>
              <a:rPr lang="de-DE" baseline="0" dirty="0"/>
              <a:t> </a:t>
            </a:r>
            <a:r>
              <a:rPr lang="de-DE" baseline="0" dirty="0" err="1"/>
              <a:t>even</a:t>
            </a:r>
            <a:r>
              <a:rPr lang="de-DE" baseline="0" dirty="0"/>
              <a:t> </a:t>
            </a:r>
            <a:r>
              <a:rPr lang="de-DE" baseline="0" dirty="0" err="1"/>
              <a:t>people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a </a:t>
            </a:r>
            <a:r>
              <a:rPr lang="de-DE" baseline="0" dirty="0" err="1"/>
              <a:t>bad</a:t>
            </a:r>
            <a:r>
              <a:rPr lang="de-DE" baseline="0" dirty="0"/>
              <a:t> </a:t>
            </a:r>
            <a:r>
              <a:rPr lang="de-DE" baseline="0" dirty="0" err="1"/>
              <a:t>credit</a:t>
            </a:r>
            <a:r>
              <a:rPr lang="de-DE" baseline="0" dirty="0"/>
              <a:t> </a:t>
            </a:r>
            <a:r>
              <a:rPr lang="de-DE" baseline="0" dirty="0" err="1"/>
              <a:t>history</a:t>
            </a:r>
            <a:r>
              <a:rPr lang="de-DE" baseline="0" dirty="0"/>
              <a:t> </a:t>
            </a:r>
            <a:r>
              <a:rPr lang="de-DE" baseline="0" dirty="0" err="1"/>
              <a:t>money</a:t>
            </a:r>
            <a:r>
              <a:rPr lang="de-DE" baseline="0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8E33-F186-7646-AD9B-4CE96A22833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579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this party here.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</a:t>
            </a:r>
            <a:r>
              <a:rPr lang="en-US" baseline="0" dirty="0"/>
              <a:t> actions of the central banks were the supply of the ECB by the FED with US Dollar. This should be a signal to the commercial banks to stop their bunkering of money and to give the market the chance of funding.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71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1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8E33-F186-7646-AD9B-4CE96A22833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438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The </a:t>
            </a:r>
            <a:r>
              <a:rPr lang="de-DE" baseline="0" dirty="0" err="1"/>
              <a:t>result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policy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low</a:t>
            </a:r>
            <a:r>
              <a:rPr lang="de-DE" baseline="0" dirty="0"/>
              <a:t> </a:t>
            </a:r>
            <a:r>
              <a:rPr lang="de-DE" baseline="0" dirty="0" err="1"/>
              <a:t>interes</a:t>
            </a:r>
            <a:r>
              <a:rPr lang="de-DE" baseline="0" dirty="0"/>
              <a:t> </a:t>
            </a:r>
            <a:r>
              <a:rPr lang="de-DE" baseline="0" dirty="0" err="1"/>
              <a:t>rates</a:t>
            </a:r>
            <a:r>
              <a:rPr lang="de-DE" baseline="0" dirty="0"/>
              <a:t> was a </a:t>
            </a:r>
            <a:r>
              <a:rPr lang="de-DE" baseline="0" dirty="0" err="1"/>
              <a:t>rise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property</a:t>
            </a:r>
            <a:r>
              <a:rPr lang="de-DE" baseline="0" dirty="0"/>
              <a:t> </a:t>
            </a:r>
            <a:r>
              <a:rPr lang="de-DE" baseline="0" dirty="0" err="1"/>
              <a:t>market</a:t>
            </a:r>
            <a:r>
              <a:rPr lang="de-DE" baseline="0" dirty="0"/>
              <a:t>. </a:t>
            </a:r>
            <a:r>
              <a:rPr lang="de-DE" baseline="0" dirty="0" err="1"/>
              <a:t>Because</a:t>
            </a:r>
            <a:r>
              <a:rPr lang="de-DE" baseline="0" dirty="0"/>
              <a:t> </a:t>
            </a:r>
            <a:r>
              <a:rPr lang="de-DE" baseline="0" dirty="0" err="1"/>
              <a:t>banks</a:t>
            </a:r>
            <a:r>
              <a:rPr lang="de-DE" baseline="0" dirty="0"/>
              <a:t> </a:t>
            </a:r>
            <a:r>
              <a:rPr lang="de-DE" baseline="0" dirty="0" err="1"/>
              <a:t>could</a:t>
            </a:r>
            <a:r>
              <a:rPr lang="de-DE" baseline="0" dirty="0"/>
              <a:t> </a:t>
            </a:r>
            <a:r>
              <a:rPr lang="de-DE" baseline="0" dirty="0" err="1"/>
              <a:t>lend</a:t>
            </a:r>
            <a:r>
              <a:rPr lang="de-DE" baseline="0" dirty="0"/>
              <a:t> </a:t>
            </a:r>
            <a:r>
              <a:rPr lang="de-DE" baseline="0" dirty="0" err="1"/>
              <a:t>money</a:t>
            </a:r>
            <a:r>
              <a:rPr lang="de-DE" baseline="0" dirty="0"/>
              <a:t> </a:t>
            </a:r>
            <a:r>
              <a:rPr lang="de-DE" baseline="0" dirty="0" err="1"/>
              <a:t>very</a:t>
            </a:r>
            <a:r>
              <a:rPr lang="de-DE" baseline="0" dirty="0"/>
              <a:t> </a:t>
            </a:r>
            <a:r>
              <a:rPr lang="de-DE" baseline="0" dirty="0" err="1"/>
              <a:t>cheap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central</a:t>
            </a:r>
            <a:r>
              <a:rPr lang="de-DE" baseline="0" dirty="0"/>
              <a:t> </a:t>
            </a:r>
            <a:r>
              <a:rPr lang="de-DE" baseline="0" dirty="0" err="1"/>
              <a:t>banks</a:t>
            </a:r>
            <a:r>
              <a:rPr lang="de-DE" baseline="0" dirty="0"/>
              <a:t> </a:t>
            </a:r>
            <a:r>
              <a:rPr lang="de-DE" baseline="0" dirty="0" err="1"/>
              <a:t>they</a:t>
            </a:r>
            <a:r>
              <a:rPr lang="de-DE" baseline="0" dirty="0"/>
              <a:t> </a:t>
            </a:r>
            <a:r>
              <a:rPr lang="de-DE" baseline="0" dirty="0" err="1"/>
              <a:t>gave</a:t>
            </a:r>
            <a:r>
              <a:rPr lang="de-DE" baseline="0" dirty="0"/>
              <a:t> </a:t>
            </a:r>
            <a:r>
              <a:rPr lang="de-DE" baseline="0" dirty="0" err="1"/>
              <a:t>even</a:t>
            </a:r>
            <a:r>
              <a:rPr lang="de-DE" baseline="0" dirty="0"/>
              <a:t> </a:t>
            </a:r>
            <a:r>
              <a:rPr lang="de-DE" baseline="0" dirty="0" err="1"/>
              <a:t>people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a </a:t>
            </a:r>
            <a:r>
              <a:rPr lang="de-DE" baseline="0" dirty="0" err="1"/>
              <a:t>verby</a:t>
            </a:r>
            <a:r>
              <a:rPr lang="de-DE" baseline="0" dirty="0"/>
              <a:t> </a:t>
            </a:r>
            <a:r>
              <a:rPr lang="de-DE" baseline="0" dirty="0" err="1"/>
              <a:t>bad</a:t>
            </a:r>
            <a:r>
              <a:rPr lang="de-DE" baseline="0" dirty="0"/>
              <a:t> </a:t>
            </a:r>
            <a:r>
              <a:rPr lang="de-DE" baseline="0" dirty="0" err="1"/>
              <a:t>credit</a:t>
            </a:r>
            <a:r>
              <a:rPr lang="de-DE" baseline="0" dirty="0"/>
              <a:t> </a:t>
            </a:r>
            <a:r>
              <a:rPr lang="de-DE" baseline="0" dirty="0" err="1"/>
              <a:t>history</a:t>
            </a:r>
            <a:r>
              <a:rPr lang="de-DE" baseline="0" dirty="0"/>
              <a:t> </a:t>
            </a:r>
            <a:r>
              <a:rPr lang="de-DE" baseline="0" dirty="0" err="1"/>
              <a:t>loans</a:t>
            </a:r>
            <a:r>
              <a:rPr lang="de-DE" baseline="0" dirty="0"/>
              <a:t>. As </a:t>
            </a:r>
            <a:r>
              <a:rPr lang="de-DE" baseline="0" dirty="0" err="1"/>
              <a:t>long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interest</a:t>
            </a:r>
            <a:r>
              <a:rPr lang="de-DE" baseline="0" dirty="0"/>
              <a:t> rate </a:t>
            </a:r>
            <a:r>
              <a:rPr lang="de-DE" baseline="0" dirty="0" err="1"/>
              <a:t>didn´t</a:t>
            </a:r>
            <a:r>
              <a:rPr lang="de-DE" baseline="0" dirty="0"/>
              <a:t> </a:t>
            </a:r>
            <a:r>
              <a:rPr lang="de-DE" baseline="0" dirty="0" err="1"/>
              <a:t>rose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system</a:t>
            </a:r>
            <a:r>
              <a:rPr lang="de-DE" baseline="0" dirty="0"/>
              <a:t> </a:t>
            </a:r>
            <a:r>
              <a:rPr lang="de-DE" baseline="0" dirty="0" err="1"/>
              <a:t>worked</a:t>
            </a:r>
            <a:r>
              <a:rPr lang="de-DE" baseline="0" dirty="0"/>
              <a:t>. </a:t>
            </a:r>
            <a:r>
              <a:rPr lang="de-DE" baseline="0" dirty="0" err="1"/>
              <a:t>There</a:t>
            </a:r>
            <a:r>
              <a:rPr lang="de-DE" baseline="0" dirty="0"/>
              <a:t> </a:t>
            </a:r>
            <a:r>
              <a:rPr lang="de-DE" baseline="0" dirty="0" err="1"/>
              <a:t>were</a:t>
            </a:r>
            <a:r>
              <a:rPr lang="de-DE" baseline="0" dirty="0"/>
              <a:t> </a:t>
            </a:r>
            <a:r>
              <a:rPr lang="de-DE" baseline="0" dirty="0" err="1"/>
              <a:t>no</a:t>
            </a:r>
            <a:r>
              <a:rPr lang="de-DE" baseline="0" dirty="0"/>
              <a:t> high </a:t>
            </a:r>
            <a:r>
              <a:rPr lang="de-DE" baseline="0" dirty="0" err="1"/>
              <a:t>default</a:t>
            </a:r>
            <a:r>
              <a:rPr lang="de-DE" baseline="0" dirty="0"/>
              <a:t> </a:t>
            </a:r>
            <a:r>
              <a:rPr lang="de-DE" baseline="0" dirty="0" err="1"/>
              <a:t>rates</a:t>
            </a:r>
            <a:r>
              <a:rPr lang="de-DE" baseline="0" dirty="0"/>
              <a:t>. </a:t>
            </a:r>
            <a:r>
              <a:rPr lang="de-DE" baseline="0" dirty="0" err="1"/>
              <a:t>During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time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interst</a:t>
            </a:r>
            <a:r>
              <a:rPr lang="de-DE" baseline="0" dirty="0"/>
              <a:t> rate </a:t>
            </a:r>
            <a:r>
              <a:rPr lang="de-DE" baseline="0" dirty="0" err="1"/>
              <a:t>rose</a:t>
            </a:r>
            <a:r>
              <a:rPr lang="de-DE" baseline="0" dirty="0"/>
              <a:t> </a:t>
            </a:r>
            <a:r>
              <a:rPr lang="de-DE" baseline="0" dirty="0" err="1"/>
              <a:t>because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rising</a:t>
            </a:r>
            <a:r>
              <a:rPr lang="de-DE" baseline="0" dirty="0"/>
              <a:t> </a:t>
            </a:r>
            <a:r>
              <a:rPr lang="de-DE" baseline="0" dirty="0" err="1"/>
              <a:t>property</a:t>
            </a:r>
            <a:r>
              <a:rPr lang="de-DE" baseline="0" dirty="0"/>
              <a:t> </a:t>
            </a:r>
            <a:r>
              <a:rPr lang="de-DE" baseline="0" dirty="0" err="1"/>
              <a:t>market</a:t>
            </a:r>
            <a:r>
              <a:rPr lang="de-DE" baseline="0" dirty="0"/>
              <a:t>. </a:t>
            </a:r>
            <a:r>
              <a:rPr lang="de-DE" baseline="0" dirty="0" err="1"/>
              <a:t>Now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situation</a:t>
            </a:r>
            <a:r>
              <a:rPr lang="de-DE" baseline="0" dirty="0"/>
              <a:t> </a:t>
            </a:r>
            <a:r>
              <a:rPr lang="de-DE" baseline="0" dirty="0" err="1"/>
              <a:t>changed</a:t>
            </a:r>
            <a:r>
              <a:rPr lang="de-DE" baseline="0" dirty="0"/>
              <a:t>. </a:t>
            </a:r>
            <a:r>
              <a:rPr lang="de-DE" baseline="0" dirty="0" err="1"/>
              <a:t>Owners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a sub-prime </a:t>
            </a:r>
            <a:r>
              <a:rPr lang="de-DE" baseline="0" dirty="0" err="1"/>
              <a:t>mortgage</a:t>
            </a:r>
            <a:r>
              <a:rPr lang="de-DE" baseline="0" dirty="0"/>
              <a:t> </a:t>
            </a:r>
            <a:r>
              <a:rPr lang="de-DE" baseline="0" dirty="0" err="1"/>
              <a:t>could</a:t>
            </a:r>
            <a:r>
              <a:rPr lang="de-DE" baseline="0" dirty="0"/>
              <a:t> </a:t>
            </a:r>
            <a:r>
              <a:rPr lang="de-DE" baseline="0" dirty="0" err="1"/>
              <a:t>pay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higher</a:t>
            </a:r>
            <a:r>
              <a:rPr lang="de-DE" baseline="0" dirty="0"/>
              <a:t> rate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bank</a:t>
            </a:r>
            <a:r>
              <a:rPr lang="de-DE" baseline="0" dirty="0"/>
              <a:t>. </a:t>
            </a:r>
            <a:r>
              <a:rPr lang="de-DE" baseline="0" dirty="0" err="1"/>
              <a:t>Because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mass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defaults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prices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houses</a:t>
            </a:r>
            <a:r>
              <a:rPr lang="de-DE" baseline="0" dirty="0"/>
              <a:t> </a:t>
            </a:r>
            <a:r>
              <a:rPr lang="de-DE" baseline="0" dirty="0" err="1"/>
              <a:t>at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property</a:t>
            </a:r>
            <a:r>
              <a:rPr lang="de-DE" baseline="0" dirty="0"/>
              <a:t> </a:t>
            </a:r>
            <a:r>
              <a:rPr lang="de-DE" baseline="0" dirty="0" err="1"/>
              <a:t>market</a:t>
            </a:r>
            <a:r>
              <a:rPr lang="de-DE" baseline="0" dirty="0"/>
              <a:t> </a:t>
            </a:r>
            <a:r>
              <a:rPr lang="de-DE" baseline="0" dirty="0" err="1"/>
              <a:t>began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fall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8E33-F186-7646-AD9B-4CE96A22833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06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8E33-F186-7646-AD9B-4CE96A22833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81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8E33-F186-7646-AD9B-4CE96A22833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81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2580E-1C90-41AD-BE63-4FBCF20D6B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1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http://upload.wikimedia.org/wikipedia/commons/d/d8/Logo-fu%402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8" y="185738"/>
            <a:ext cx="22320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4" y="6459785"/>
            <a:ext cx="5699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http://upload.wikimedia.org/wikipedia/commons/d/d8/Logo-fu%402x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8" y="185738"/>
            <a:ext cx="22320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businessinsider.com/image/4a2939b44b54375000fe563a/imag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itzinsen.info/charts/ezbfed1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exicon.ft.com/Term?term=synthetic-CDOs" TargetMode="External"/><Relationship Id="rId2" Type="http://schemas.openxmlformats.org/officeDocument/2006/relationships/hyperlink" Target="http://www.bloomberg.com/news/articles/2014-03-12/ex-goldman-vp-tourre-ordered-to-pay-825-000-in-sec-c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ba-berlin.de/fileadmin/user_upload/MAIN-dateien/1_IMB/Working_Papers/2010/WP57_online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ews/schoolsbrief/21584534-effects-financial-crisis-are-still-being-felt-five-years-article" TargetMode="External"/><Relationship Id="rId2" Type="http://schemas.openxmlformats.org/officeDocument/2006/relationships/hyperlink" Target="https://www.sec.gov/litigation/litreleases/2010/lr21489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venpillarsinstitute.org/case-studies/goldman-sachs-and-the-abacus-deal" TargetMode="External"/><Relationship Id="rId4" Type="http://schemas.openxmlformats.org/officeDocument/2006/relationships/hyperlink" Target="http://www.theguardian.com/business/2010/apr/19/fabrice-tourre-goldman-sach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Financial </a:t>
            </a:r>
            <a:r>
              <a:rPr lang="de-DE" dirty="0" err="1"/>
              <a:t>Crisis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Greed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Wall Street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XXX, YYY</a:t>
            </a:r>
            <a:r>
              <a:rPr lang="de-DE"/>
              <a:t>, ZZZ, AAA</a:t>
            </a:r>
            <a:endParaRPr lang="de-DE" dirty="0"/>
          </a:p>
          <a:p>
            <a:r>
              <a:rPr lang="de-DE" dirty="0"/>
              <a:t>Summer Term 2015</a:t>
            </a:r>
          </a:p>
          <a:p>
            <a:r>
              <a:rPr lang="de-DE" dirty="0"/>
              <a:t>Business </a:t>
            </a:r>
            <a:r>
              <a:rPr lang="de-DE" dirty="0" err="1"/>
              <a:t>english</a:t>
            </a:r>
            <a:r>
              <a:rPr lang="de-DE" dirty="0"/>
              <a:t>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3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Effects</a:t>
            </a:r>
            <a:r>
              <a:rPr lang="de-DE" dirty="0"/>
              <a:t> on </a:t>
            </a:r>
            <a:r>
              <a:rPr lang="de-DE" dirty="0" err="1"/>
              <a:t>banks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329533"/>
              </p:ext>
            </p:extLst>
          </p:nvPr>
        </p:nvGraphicFramePr>
        <p:xfrm>
          <a:off x="1981200" y="1863969"/>
          <a:ext cx="7919258" cy="426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banks</a:t>
            </a:r>
            <a:endParaRPr lang="de-DE" dirty="0"/>
          </a:p>
        </p:txBody>
      </p:sp>
      <p:pic>
        <p:nvPicPr>
          <p:cNvPr id="9" name="Bild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83" y="1997169"/>
            <a:ext cx="5535437" cy="377102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05581" y="5962589"/>
            <a:ext cx="2058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(vgl. </a:t>
            </a:r>
            <a:r>
              <a:rPr lang="de-DE" sz="1400" dirty="0" err="1"/>
              <a:t>leitzinsen.info</a:t>
            </a:r>
            <a:r>
              <a:rPr lang="de-DE" sz="1400" dirty="0"/>
              <a:t>, 2015)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Björn</a:t>
            </a:r>
            <a:r>
              <a:rPr lang="en-US" dirty="0"/>
              <a:t> </a:t>
            </a:r>
            <a:r>
              <a:rPr lang="en-US" dirty="0" err="1"/>
              <a:t>Bauch</a:t>
            </a:r>
            <a:r>
              <a:rPr lang="en-US" dirty="0"/>
              <a:t>, Kevin </a:t>
            </a:r>
            <a:r>
              <a:rPr lang="en-US" dirty="0" err="1"/>
              <a:t>Stukenborg</a:t>
            </a:r>
            <a:r>
              <a:rPr lang="en-US" dirty="0"/>
              <a:t>, </a:t>
            </a:r>
            <a:r>
              <a:rPr lang="en-US" dirty="0" err="1"/>
              <a:t>Yannick</a:t>
            </a:r>
            <a:r>
              <a:rPr lang="en-US" dirty="0"/>
              <a:t> </a:t>
            </a:r>
            <a:r>
              <a:rPr lang="en-US" dirty="0" err="1"/>
              <a:t>Taubert</a:t>
            </a:r>
            <a:r>
              <a:rPr lang="en-US" dirty="0"/>
              <a:t>, Lukas Frey | Summer Term 2015 | Business </a:t>
            </a:r>
            <a:r>
              <a:rPr lang="en-US" dirty="0" err="1"/>
              <a:t>english</a:t>
            </a:r>
            <a:r>
              <a:rPr lang="en-US" dirty="0"/>
              <a:t> 2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1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Pictures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>
                <a:hlinkClick r:id="rId3"/>
              </a:rPr>
              <a:t>http://static.businessinsider.com/image/4a2939b44b54375000fe563a/image.jpg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	[</a:t>
            </a:r>
            <a:r>
              <a:rPr lang="de-DE" sz="1800" dirty="0" err="1"/>
              <a:t>Rev</a:t>
            </a:r>
            <a:r>
              <a:rPr lang="de-DE" sz="1800" dirty="0"/>
              <a:t>.: 07.07.2015]</a:t>
            </a:r>
          </a:p>
          <a:p>
            <a:endParaRPr lang="de-DE" sz="1800" dirty="0"/>
          </a:p>
          <a:p>
            <a:r>
              <a:rPr lang="de-DE" sz="1800" dirty="0">
                <a:hlinkClick r:id="rId3"/>
              </a:rPr>
              <a:t>http://static.businessinsider.com/image/4a2939b44b54375000fe563a/image.jpg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	[</a:t>
            </a:r>
            <a:r>
              <a:rPr lang="de-DE" sz="1800" dirty="0" err="1"/>
              <a:t>Rev</a:t>
            </a:r>
            <a:r>
              <a:rPr lang="de-DE" sz="1800" dirty="0"/>
              <a:t>.: 07.07.2015]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>
                <a:hlinkClick r:id="rId4"/>
              </a:rPr>
              <a:t>http://www.leitzinsen.info/charts/ezbfed1.jpg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	[</a:t>
            </a:r>
            <a:r>
              <a:rPr lang="de-DE" sz="1800" dirty="0" err="1"/>
              <a:t>Rev</a:t>
            </a:r>
            <a:r>
              <a:rPr lang="de-DE" sz="1800" dirty="0"/>
              <a:t>.: 07.07.2015]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Björn</a:t>
            </a:r>
            <a:r>
              <a:rPr lang="en-US" dirty="0"/>
              <a:t> </a:t>
            </a:r>
            <a:r>
              <a:rPr lang="en-US" dirty="0" err="1"/>
              <a:t>Bauch</a:t>
            </a:r>
            <a:r>
              <a:rPr lang="en-US" dirty="0"/>
              <a:t>, Kevin </a:t>
            </a:r>
            <a:r>
              <a:rPr lang="en-US" dirty="0" err="1"/>
              <a:t>Stukenborg</a:t>
            </a:r>
            <a:r>
              <a:rPr lang="en-US" dirty="0"/>
              <a:t>, </a:t>
            </a:r>
            <a:r>
              <a:rPr lang="en-US" dirty="0" err="1"/>
              <a:t>Yannick</a:t>
            </a:r>
            <a:r>
              <a:rPr lang="en-US" dirty="0"/>
              <a:t> </a:t>
            </a:r>
            <a:r>
              <a:rPr lang="en-US" dirty="0" err="1"/>
              <a:t>Taubert</a:t>
            </a:r>
            <a:r>
              <a:rPr lang="en-US" dirty="0"/>
              <a:t>, Lukas Frey | Summer Term 2015 | Business </a:t>
            </a:r>
            <a:r>
              <a:rPr lang="en-US" dirty="0" err="1"/>
              <a:t>english</a:t>
            </a:r>
            <a:r>
              <a:rPr lang="en-US" dirty="0"/>
              <a:t> 2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7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Wall </a:t>
            </a:r>
            <a:r>
              <a:rPr lang="de-DE" dirty="0" err="1"/>
              <a:t>Street´s</a:t>
            </a:r>
            <a:r>
              <a:rPr lang="de-DE" dirty="0"/>
              <a:t> </a:t>
            </a:r>
            <a:r>
              <a:rPr lang="de-DE" dirty="0" err="1"/>
              <a:t>Greed</a:t>
            </a:r>
            <a:endParaRPr lang="en-US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7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Financial </a:t>
            </a:r>
            <a:r>
              <a:rPr lang="en-US" dirty="0"/>
              <a:t>Crisis</a:t>
            </a:r>
            <a:r>
              <a:rPr lang="de-DE" dirty="0"/>
              <a:t> 2007/2008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Worst financial crisis since the Great Depression in 1930‘s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Started with the US Subprime mortgage crisis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Greed of the banks shown in ABACUS deal, which almost conducted  to a collapse of the global financial system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5DCA-1AA2-44BF-AF4D-0630EF783CE3}" type="slidenum">
              <a:rPr lang="de-DE" smtClean="0"/>
              <a:t>14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9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Players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Goldman Sachs, Fabrice </a:t>
            </a:r>
            <a:r>
              <a:rPr lang="de-DE" dirty="0" err="1"/>
              <a:t>Tourre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ACA Asset Management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John Paulson </a:t>
            </a:r>
            <a:r>
              <a:rPr lang="de-DE" dirty="0" err="1"/>
              <a:t>Hedge</a:t>
            </a:r>
            <a:r>
              <a:rPr lang="de-DE" dirty="0"/>
              <a:t>-Fund</a:t>
            </a:r>
          </a:p>
        </p:txBody>
      </p:sp>
      <p:sp>
        <p:nvSpPr>
          <p:cNvPr id="4" name="AutoShape 2" descr="Bildergebnis für john paulson"/>
          <p:cNvSpPr>
            <a:spLocks noChangeAspect="1" noChangeArrowheads="1"/>
          </p:cNvSpPr>
          <p:nvPr/>
        </p:nvSpPr>
        <p:spPr bwMode="auto">
          <a:xfrm>
            <a:off x="8333660" y="3747753"/>
            <a:ext cx="1692918" cy="16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 descr="http://www.paulsonco.com.php53-6.ord1-1.websitetestlink.com/wp-content/uploads/2013/01/John_Paulson-234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46071" y="4179363"/>
            <a:ext cx="115900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telegraph.co.uk/multimedia/archive/02633/tourre_263358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67" y="1820349"/>
            <a:ext cx="2002011" cy="1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5DCA-1AA2-44BF-AF4D-0630EF783CE3}" type="slidenum">
              <a:rPr lang="de-DE" smtClean="0"/>
              <a:t>15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209211" y="1837935"/>
            <a:ext cx="129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http://i.telegraph.co.uk/multimedia/archive/02633/tourre_2633589b.jpg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209211" y="4365938"/>
            <a:ext cx="129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http://www.paulsonco.com.php53-6.ord1-1.websitetestlink.com/wp-content/uploads/2013/01/John_Paulson-234x300.png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pic>
        <p:nvPicPr>
          <p:cNvPr id="1026" name="Picture 2" descr="http://www.goldmansachs.com/homepage/touts/images-for-touts/generic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91" y="2065885"/>
            <a:ext cx="2425393" cy="83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5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Fabrice </a:t>
            </a:r>
            <a:r>
              <a:rPr lang="de-DE" dirty="0" err="1"/>
              <a:t>Tourre</a:t>
            </a:r>
            <a:r>
              <a:rPr lang="de-DE" dirty="0"/>
              <a:t> (Goldman Sachs)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Global Sachs is a prominent global Investment bank, founded in 1869, located in the heart of Wall Street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Former Vice President  of Structure product Trading Desk at Goldman Sachs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Rising Star of Wall Street: “called himself „Fabulous Fab“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Created synthetic CDO „ABACUS 2007_C1“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Agent in abacus deal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5DCA-1AA2-44BF-AF4D-0630EF783CE3}" type="slidenum">
              <a:rPr lang="de-DE" smtClean="0"/>
              <a:t>16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pic>
        <p:nvPicPr>
          <p:cNvPr id="7" name="Picture 8" descr="http://i.telegraph.co.uk/multimedia/archive/02633/tourre_263358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92" y="3970559"/>
            <a:ext cx="2002011" cy="1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44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ACA Asset Management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Manager of CDO‘s in financial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Parent Company ACA Capital failed in 2007 crisis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ACA was chosen as Portfolio Selection agent by Goldman Sachs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long position in ABACUS Deal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5DCA-1AA2-44BF-AF4D-0630EF783CE3}" type="slidenum">
              <a:rPr lang="de-DE" smtClean="0"/>
              <a:t>17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1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John Paulson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Hedge-Fund, founded in 1994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18 billion $ assets under management (2014)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Paulson earned 4,9 billion $ in 2011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Net worth: 13,7 billion $ net worth (2015)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Short position in ABACUS deal</a:t>
            </a:r>
          </a:p>
          <a:p>
            <a:endParaRPr lang="en-US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5DCA-1AA2-44BF-AF4D-0630EF783CE3}" type="slidenum">
              <a:rPr lang="de-DE" smtClean="0"/>
              <a:t>18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pic>
        <p:nvPicPr>
          <p:cNvPr id="7" name="Picture 6" descr="http://www.paulsonco.com.php53-6.ord1-1.websitetestlink.com/wp-content/uploads/2013/01/John_Paulson-234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9877" y="1948027"/>
            <a:ext cx="1455421" cy="18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2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CDO (</a:t>
            </a:r>
            <a:r>
              <a:rPr lang="en-US" dirty="0"/>
              <a:t>Synthetic collateralized debt obligations)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Financial instrument with a huge leverage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Pool of debt instruments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Used to hedge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 investors exposure to credit markets </a:t>
            </a:r>
            <a:r>
              <a:rPr lang="en-US" b="1" i="1" dirty="0"/>
              <a:t>without</a:t>
            </a:r>
            <a:r>
              <a:rPr lang="en-US" dirty="0"/>
              <a:t> buying the underlying assets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Bad risk for toxic papers to be invisible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5DCA-1AA2-44BF-AF4D-0630EF783CE3}" type="slidenum">
              <a:rPr lang="de-DE" smtClean="0"/>
              <a:t>19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7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Timeline </a:t>
            </a:r>
            <a:r>
              <a:rPr lang="en-US" dirty="0"/>
              <a:t>of</a:t>
            </a:r>
            <a:r>
              <a:rPr lang="de-DE" dirty="0"/>
              <a:t> </a:t>
            </a:r>
            <a:r>
              <a:rPr lang="en-US" dirty="0"/>
              <a:t>the</a:t>
            </a:r>
            <a:r>
              <a:rPr lang="de-DE" dirty="0"/>
              <a:t> Financial </a:t>
            </a:r>
            <a:r>
              <a:rPr lang="en-US" dirty="0"/>
              <a:t>Crisis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Wall Street´s Greed – the excessive use of leverage by the „Masters of the Universe“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Rating </a:t>
            </a:r>
            <a:r>
              <a:rPr lang="de-DE" dirty="0" err="1"/>
              <a:t>Agencies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de-DE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Central Banks in </a:t>
            </a:r>
            <a:r>
              <a:rPr lang="de-DE" dirty="0" err="1"/>
              <a:t>the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Björn</a:t>
            </a:r>
            <a:r>
              <a:rPr lang="en-US" dirty="0"/>
              <a:t> </a:t>
            </a:r>
            <a:r>
              <a:rPr lang="en-US" dirty="0" err="1"/>
              <a:t>Bauch</a:t>
            </a:r>
            <a:r>
              <a:rPr lang="en-US" dirty="0"/>
              <a:t>, Kevin </a:t>
            </a:r>
            <a:r>
              <a:rPr lang="en-US" dirty="0" err="1"/>
              <a:t>Stukenborg</a:t>
            </a:r>
            <a:r>
              <a:rPr lang="en-US" dirty="0"/>
              <a:t>, </a:t>
            </a:r>
            <a:r>
              <a:rPr lang="en-US" dirty="0" err="1"/>
              <a:t>Yannick</a:t>
            </a:r>
            <a:r>
              <a:rPr lang="en-US" dirty="0"/>
              <a:t> </a:t>
            </a:r>
            <a:r>
              <a:rPr lang="en-US" dirty="0" err="1"/>
              <a:t>Taubert</a:t>
            </a:r>
            <a:r>
              <a:rPr lang="en-US" dirty="0"/>
              <a:t>, Lukas Frey | Summer Term 2015 | Business </a:t>
            </a:r>
            <a:r>
              <a:rPr lang="en-US" dirty="0" err="1"/>
              <a:t>english</a:t>
            </a:r>
            <a:r>
              <a:rPr lang="en-US" dirty="0"/>
              <a:t> 2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54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Transactions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1173" y="1919896"/>
            <a:ext cx="8915400" cy="43573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Tourre</a:t>
            </a:r>
            <a:r>
              <a:rPr lang="en-US" dirty="0"/>
              <a:t> told ACA that Paulson holds a long position of 100 billion Dollars in ABACUS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Investors, e.g. IKB, Deutsche Bank bet on a rising US mortgage market (Long position)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didn't know about Paulson's role and bet against the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Paulson shorted ABACUS with CDS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Paulson  assembled the assets for ABACUS 2007_C1 by paying 15 Million $ to Goldman Sachs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5DCA-1AA2-44BF-AF4D-0630EF783CE3}" type="slidenum">
              <a:rPr lang="de-DE" smtClean="0"/>
              <a:t>20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04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Outcoming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LAW Suit against Goldman and </a:t>
            </a:r>
            <a:r>
              <a:rPr lang="en-US" dirty="0" err="1"/>
              <a:t>Fabrice</a:t>
            </a:r>
            <a:r>
              <a:rPr lang="en-US" dirty="0"/>
              <a:t> </a:t>
            </a:r>
            <a:r>
              <a:rPr lang="en-US" dirty="0" err="1"/>
              <a:t>Tourre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Tourre</a:t>
            </a:r>
            <a:r>
              <a:rPr lang="en-US" dirty="0"/>
              <a:t> had to pay 850.000 US Dollar fine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Goldman was fined to pay 550 Million Dollar fine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Goldman lost 85 Million Dollar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IKB lost 150 Million Dollar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ACA Capital lost 900 Million Dollar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Paulson earned $ </a:t>
            </a:r>
            <a:r>
              <a:rPr lang="en-US" b="1" dirty="0"/>
              <a:t>1 billion Dollar in 2007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5DCA-1AA2-44BF-AF4D-0630EF783CE3}" type="slidenum">
              <a:rPr lang="de-DE" smtClean="0"/>
              <a:t>21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700" cap="small" dirty="0"/>
              <a:t>Bloomberg (2014):</a:t>
            </a:r>
            <a:r>
              <a:rPr lang="en-US" sz="3700" b="1" cap="small" dirty="0"/>
              <a:t> </a:t>
            </a:r>
            <a:r>
              <a:rPr lang="de-DE" sz="3700" dirty="0"/>
              <a:t>Ex-</a:t>
            </a:r>
            <a:r>
              <a:rPr lang="de-DE" sz="3700" dirty="0" err="1"/>
              <a:t>Goldman’s</a:t>
            </a:r>
            <a:r>
              <a:rPr lang="de-DE" sz="3700" dirty="0"/>
              <a:t> </a:t>
            </a:r>
            <a:r>
              <a:rPr lang="de-DE" sz="3700" dirty="0" err="1"/>
              <a:t>Tourre</a:t>
            </a:r>
            <a:r>
              <a:rPr lang="de-DE" sz="3700" dirty="0"/>
              <a:t> </a:t>
            </a:r>
            <a:r>
              <a:rPr lang="de-DE" sz="3700" dirty="0" err="1"/>
              <a:t>Ordered</a:t>
            </a:r>
            <a:r>
              <a:rPr lang="de-DE" sz="3700" dirty="0"/>
              <a:t> </a:t>
            </a:r>
            <a:r>
              <a:rPr lang="de-DE" sz="3700" dirty="0" err="1"/>
              <a:t>to</a:t>
            </a:r>
            <a:r>
              <a:rPr lang="de-DE" sz="3700" dirty="0"/>
              <a:t> Pay $825,000 in SEC Case.</a:t>
            </a:r>
            <a:r>
              <a:rPr lang="de-DE" sz="3700" b="1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3700" dirty="0">
                <a:hlinkClick r:id="rId2"/>
              </a:rPr>
              <a:t>http://www.bloomberg.com/news/articles/2014-03-12/ex-goldman-vp-tourre-ordered-to-pay-825-000-in-sec-case</a:t>
            </a:r>
            <a:r>
              <a:rPr lang="de-DE" sz="3700" dirty="0"/>
              <a:t> (Access: 27.06.2015)</a:t>
            </a:r>
            <a:endParaRPr lang="de-DE" sz="3700" b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700" cap="small" dirty="0"/>
              <a:t> </a:t>
            </a:r>
            <a:endParaRPr lang="de-DE" sz="37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700" cap="small" dirty="0"/>
              <a:t> Financial Times/ lexicon (</a:t>
            </a:r>
            <a:r>
              <a:rPr lang="en-US" sz="3700" cap="small" dirty="0" err="1"/>
              <a:t>n.d.</a:t>
            </a:r>
            <a:r>
              <a:rPr lang="en-US" sz="3700" cap="small" dirty="0"/>
              <a:t>): </a:t>
            </a:r>
            <a:r>
              <a:rPr lang="de-DE" sz="3700" dirty="0"/>
              <a:t>Definition </a:t>
            </a:r>
            <a:r>
              <a:rPr lang="de-DE" sz="3700" dirty="0" err="1"/>
              <a:t>of</a:t>
            </a:r>
            <a:r>
              <a:rPr lang="de-DE" sz="3700" dirty="0"/>
              <a:t> </a:t>
            </a:r>
            <a:r>
              <a:rPr lang="de-DE" sz="3700" dirty="0" err="1"/>
              <a:t>synthetic</a:t>
            </a:r>
            <a:r>
              <a:rPr lang="de-DE" sz="3700" dirty="0"/>
              <a:t> CDOs.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3700" u="sng" dirty="0">
                <a:hlinkClick r:id="rId3"/>
              </a:rPr>
              <a:t>http://lexicon.ft.com/Term?term=synthetic-CDOs</a:t>
            </a:r>
            <a:r>
              <a:rPr lang="de-DE" sz="3700" dirty="0"/>
              <a:t> (Access: 28.06.2015)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de-DE" sz="37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700" cap="small" dirty="0"/>
              <a:t>IMB ; </a:t>
            </a:r>
            <a:r>
              <a:rPr lang="en-US" sz="3700" cap="small" dirty="0" err="1"/>
              <a:t>tolksdorf</a:t>
            </a:r>
            <a:r>
              <a:rPr lang="en-US" sz="3700" cap="small" dirty="0"/>
              <a:t>, Michael (2010): </a:t>
            </a:r>
            <a:r>
              <a:rPr lang="de-DE" sz="3700" dirty="0"/>
              <a:t>Weltfinanzkrise: Zur Rolle der Banken, </a:t>
            </a:r>
            <a:r>
              <a:rPr lang="de-DE" sz="3700" dirty="0" err="1"/>
              <a:t>Notenbankenund</a:t>
            </a:r>
            <a:r>
              <a:rPr lang="de-DE" sz="3700" dirty="0"/>
              <a:t> „innovativer Finanzprodukte </a:t>
            </a:r>
            <a:r>
              <a:rPr lang="de-DE" sz="3700" u="sng" dirty="0">
                <a:hlinkClick r:id="rId4"/>
              </a:rPr>
              <a:t>http://www.mba-berlin.de/fileadmin/user_upload/MAIN-dateien/1_IMB/Working_Papers/2010/WP57_online.pdf</a:t>
            </a:r>
            <a:r>
              <a:rPr lang="de-DE" sz="3700" dirty="0"/>
              <a:t> (Access: 30.06.2015)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3700" dirty="0"/>
              <a:t> 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5DCA-1AA2-44BF-AF4D-0630EF783CE3}" type="slidenum">
              <a:rPr lang="de-DE" smtClean="0"/>
              <a:t>22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88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7200" cap="small" dirty="0"/>
              <a:t>SEC 2010: </a:t>
            </a:r>
            <a:r>
              <a:rPr lang="de-DE" sz="7200" dirty="0" err="1"/>
              <a:t>Litigation</a:t>
            </a:r>
            <a:r>
              <a:rPr lang="de-DE" sz="7200" dirty="0"/>
              <a:t> Release </a:t>
            </a:r>
            <a:r>
              <a:rPr lang="de-DE" sz="7200" dirty="0" err="1"/>
              <a:t>No</a:t>
            </a:r>
            <a:r>
              <a:rPr lang="de-DE" sz="7200" dirty="0"/>
              <a:t>. 21489 / April 16, 2010 </a:t>
            </a:r>
            <a:r>
              <a:rPr lang="de-DE" sz="7200" u="sng" dirty="0">
                <a:hlinkClick r:id="rId2"/>
              </a:rPr>
              <a:t>https://www.sec.gov/litigation/litreleases/2010/lr21489.htm</a:t>
            </a:r>
            <a:r>
              <a:rPr lang="de-DE" sz="7200" b="1" dirty="0"/>
              <a:t> </a:t>
            </a:r>
            <a:r>
              <a:rPr lang="de-DE" sz="7200" dirty="0"/>
              <a:t>(Access: 25.06.2015)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7200" cap="small" dirty="0"/>
              <a:t> </a:t>
            </a:r>
            <a:endParaRPr lang="de-DE" sz="7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7200" cap="small" dirty="0"/>
              <a:t>The </a:t>
            </a:r>
            <a:r>
              <a:rPr lang="en-US" sz="7200" cap="small" dirty="0" err="1"/>
              <a:t>Econmist</a:t>
            </a:r>
            <a:r>
              <a:rPr lang="en-US" sz="7200" cap="small" dirty="0"/>
              <a:t> (2013): </a:t>
            </a:r>
            <a:r>
              <a:rPr lang="en-US" sz="7200" dirty="0"/>
              <a:t>Crash Course </a:t>
            </a:r>
            <a:r>
              <a:rPr lang="en-US" sz="7200" u="sng" dirty="0">
                <a:hlinkClick r:id="rId3"/>
              </a:rPr>
              <a:t>http://www.economist.com/news/schoolsbrief/21584534-effects-financial-crisis-are-still-being-felt-five-years-article</a:t>
            </a:r>
            <a:r>
              <a:rPr lang="en-US" sz="7200" dirty="0"/>
              <a:t> (Access: 26.06.2015)</a:t>
            </a:r>
            <a:endParaRPr lang="de-DE" sz="7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7200" cap="small" dirty="0"/>
              <a:t> </a:t>
            </a:r>
            <a:endParaRPr lang="de-DE" sz="7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7200" cap="small" dirty="0"/>
              <a:t>The Guardian (2010): </a:t>
            </a:r>
            <a:r>
              <a:rPr lang="en-US" sz="7200" dirty="0"/>
              <a:t>Profile: </a:t>
            </a:r>
            <a:r>
              <a:rPr lang="en-US" sz="7200" dirty="0" err="1"/>
              <a:t>Fabrice</a:t>
            </a:r>
            <a:r>
              <a:rPr lang="en-US" sz="7200" dirty="0"/>
              <a:t> </a:t>
            </a:r>
            <a:r>
              <a:rPr lang="en-US" sz="7200" dirty="0" err="1"/>
              <a:t>Tourre</a:t>
            </a:r>
            <a:r>
              <a:rPr lang="en-US" sz="7200" dirty="0"/>
              <a:t>, Goldman Sachs </a:t>
            </a:r>
            <a:r>
              <a:rPr lang="en-US" sz="7200" u="sng" dirty="0">
                <a:hlinkClick r:id="rId4"/>
              </a:rPr>
              <a:t>http://www.theguardian.com/business/2010/apr/19/fabrice-tourre-goldman-sachs</a:t>
            </a:r>
            <a:r>
              <a:rPr lang="en-US" sz="7200" dirty="0"/>
              <a:t> (Access: 25.06.2015)</a:t>
            </a:r>
            <a:endParaRPr lang="de-DE" sz="7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7200" cap="small" dirty="0"/>
              <a:t> </a:t>
            </a:r>
            <a:endParaRPr lang="de-DE" sz="7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7200" cap="small" dirty="0" err="1"/>
              <a:t>Wahlen</a:t>
            </a:r>
            <a:r>
              <a:rPr lang="en-US" sz="7200" cap="small" dirty="0"/>
              <a:t>/Tan </a:t>
            </a:r>
            <a:r>
              <a:rPr lang="en-US" sz="7200" cap="small" dirty="0" err="1"/>
              <a:t>Bahla</a:t>
            </a:r>
            <a:r>
              <a:rPr lang="en-US" sz="7200" cap="small" dirty="0"/>
              <a:t> (</a:t>
            </a:r>
            <a:r>
              <a:rPr lang="en-US" sz="7200" cap="small" dirty="0" err="1"/>
              <a:t>n.d.</a:t>
            </a:r>
            <a:r>
              <a:rPr lang="en-US" sz="7200" cap="small" dirty="0"/>
              <a:t>): </a:t>
            </a:r>
            <a:r>
              <a:rPr lang="en-US" sz="7200" dirty="0"/>
              <a:t>Goldman Sachs and the Abacus Deal </a:t>
            </a:r>
            <a:r>
              <a:rPr lang="en-US" sz="7200" u="sng" dirty="0">
                <a:hlinkClick r:id="rId5"/>
              </a:rPr>
              <a:t>http://sevenpillarsinstitute.org/case-studies/goldman-sachs-and-the-abacus-deal</a:t>
            </a:r>
            <a:r>
              <a:rPr lang="en-US" sz="7200" dirty="0"/>
              <a:t> (Access: 29.06.2015)</a:t>
            </a:r>
            <a:r>
              <a:rPr lang="en-US" sz="7200" cap="small" dirty="0"/>
              <a:t> </a:t>
            </a:r>
            <a:endParaRPr lang="de-DE" sz="72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65DCA-1AA2-44BF-AF4D-0630EF783CE3}" type="slidenum">
              <a:rPr lang="de-DE" smtClean="0"/>
              <a:t>23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86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Rating </a:t>
            </a:r>
            <a:r>
              <a:rPr lang="de-DE" dirty="0" err="1"/>
              <a:t>Agencies</a:t>
            </a:r>
            <a:endParaRPr lang="en-US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ZZZ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59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Rating Agencies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opinion´s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creditworthiness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state</a:t>
            </a:r>
            <a:r>
              <a:rPr lang="de-DE" dirty="0"/>
              <a:t>, </a:t>
            </a:r>
            <a:r>
              <a:rPr lang="de-DE" dirty="0" err="1"/>
              <a:t>company</a:t>
            </a:r>
            <a:r>
              <a:rPr lang="de-DE" dirty="0"/>
              <a:t>, </a:t>
            </a:r>
            <a:r>
              <a:rPr lang="de-DE" dirty="0" err="1"/>
              <a:t>security</a:t>
            </a:r>
            <a:endParaRPr lang="de-D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agencies</a:t>
            </a:r>
            <a:r>
              <a:rPr lang="de-DE" dirty="0"/>
              <a:t>: </a:t>
            </a:r>
            <a:r>
              <a:rPr lang="de-DE" dirty="0" err="1"/>
              <a:t>Moody´s</a:t>
            </a:r>
            <a:r>
              <a:rPr lang="de-DE" dirty="0"/>
              <a:t>, Standard &amp; </a:t>
            </a:r>
            <a:r>
              <a:rPr lang="de-DE" dirty="0" err="1"/>
              <a:t>Poor´s</a:t>
            </a:r>
            <a:r>
              <a:rPr lang="de-DE" dirty="0"/>
              <a:t>, Fitch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notch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lending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borrower</a:t>
            </a:r>
            <a:endParaRPr lang="de-DE" dirty="0"/>
          </a:p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The </a:t>
            </a:r>
            <a:r>
              <a:rPr lang="de-DE" dirty="0" err="1">
                <a:sym typeface="Wingdings" panose="05000000000000000000" pitchFamily="2" charset="2"/>
              </a:rPr>
              <a:t>higher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grade,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better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conditions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0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Rating Agencies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 err="1"/>
              <a:t>Moody´s</a:t>
            </a:r>
            <a:r>
              <a:rPr lang="de-DE" dirty="0"/>
              <a:t>, Standard &amp; </a:t>
            </a:r>
            <a:r>
              <a:rPr lang="de-DE" dirty="0" err="1"/>
              <a:t>Poor´s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Fitch </a:t>
            </a:r>
            <a:r>
              <a:rPr lang="de-DE" dirty="0" err="1"/>
              <a:t>are</a:t>
            </a:r>
            <a:r>
              <a:rPr lang="de-DE" dirty="0"/>
              <a:t> so </a:t>
            </a:r>
            <a:r>
              <a:rPr lang="de-DE" dirty="0" err="1"/>
              <a:t>called</a:t>
            </a:r>
            <a:r>
              <a:rPr lang="de-DE" dirty="0"/>
              <a:t> „National </a:t>
            </a:r>
            <a:r>
              <a:rPr lang="de-DE" dirty="0" err="1"/>
              <a:t>Recognized</a:t>
            </a:r>
            <a:r>
              <a:rPr lang="de-DE" dirty="0"/>
              <a:t> Statistical Rating </a:t>
            </a:r>
            <a:r>
              <a:rPr lang="de-DE" dirty="0" err="1"/>
              <a:t>Organizations</a:t>
            </a:r>
            <a:r>
              <a:rPr lang="de-DE" dirty="0"/>
              <a:t>“ (NRSRO):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investors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purchase</a:t>
            </a:r>
            <a:r>
              <a:rPr lang="de-DE" dirty="0"/>
              <a:t> </a:t>
            </a:r>
            <a:r>
              <a:rPr lang="de-DE" dirty="0" err="1"/>
              <a:t>securities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ratings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According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U.S. Securities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Exchange </a:t>
            </a:r>
            <a:r>
              <a:rPr lang="de-DE" dirty="0" err="1">
                <a:sym typeface="Wingdings" panose="05000000000000000000" pitchFamily="2" charset="2"/>
              </a:rPr>
              <a:t>Commission</a:t>
            </a:r>
            <a:r>
              <a:rPr lang="de-DE" dirty="0">
                <a:sym typeface="Wingdings" panose="05000000000000000000" pitchFamily="2" charset="2"/>
              </a:rPr>
              <a:t> (SEC) </a:t>
            </a:r>
            <a:r>
              <a:rPr lang="de-DE" dirty="0" err="1">
                <a:sym typeface="Wingdings" panose="05000000000000000000" pitchFamily="2" charset="2"/>
              </a:rPr>
              <a:t>highly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securities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reduced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volatility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increased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liquidity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87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background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de-DE" dirty="0"/>
              <a:t>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reputation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importance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agencies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built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time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They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compiled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reliable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ratings</a:t>
            </a:r>
            <a:r>
              <a:rPr lang="de-DE" sz="2000" dirty="0">
                <a:sym typeface="Wingdings" panose="05000000000000000000" pitchFamily="2" charset="2"/>
              </a:rPr>
              <a:t>, e.g. </a:t>
            </a:r>
            <a:r>
              <a:rPr lang="de-DE" sz="2000" dirty="0" err="1">
                <a:sym typeface="Wingdings" panose="05000000000000000000" pitchFamily="2" charset="2"/>
              </a:rPr>
              <a:t>for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corporate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bonds</a:t>
            </a:r>
            <a:endParaRPr lang="de-DE" dirty="0">
              <a:sym typeface="Wingdings" panose="05000000000000000000" pitchFamily="2" charset="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 startAt="2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invention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process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turning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subprime-mortgage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loans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mortgage-backed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securities</a:t>
            </a:r>
            <a:endParaRPr lang="de-DE" dirty="0">
              <a:sym typeface="Wingdings" panose="05000000000000000000" pitchFamily="2" charset="2"/>
            </a:endParaRPr>
          </a:p>
          <a:p>
            <a:pPr marL="292608" lvl="1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Benefits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investment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banks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and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lenders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87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MBS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Investors </a:t>
            </a:r>
            <a:r>
              <a:rPr lang="de-DE" dirty="0" err="1"/>
              <a:t>relied</a:t>
            </a:r>
            <a:r>
              <a:rPr lang="de-DE" dirty="0"/>
              <a:t> </a:t>
            </a:r>
            <a:r>
              <a:rPr lang="de-DE" dirty="0" err="1"/>
              <a:t>hugely</a:t>
            </a:r>
            <a:r>
              <a:rPr lang="de-DE" dirty="0"/>
              <a:t> on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notches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risk</a:t>
            </a:r>
            <a:endParaRPr lang="de-D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investors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high </a:t>
            </a:r>
            <a:r>
              <a:rPr lang="de-DE" dirty="0" err="1"/>
              <a:t>rated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(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developement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MBS </a:t>
            </a:r>
            <a:r>
              <a:rPr lang="de-DE" dirty="0" err="1"/>
              <a:t>into</a:t>
            </a:r>
            <a:r>
              <a:rPr lang="de-DE" dirty="0"/>
              <a:t> so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collaterized</a:t>
            </a:r>
            <a:r>
              <a:rPr lang="de-DE" dirty="0"/>
              <a:t> </a:t>
            </a:r>
            <a:r>
              <a:rPr lang="de-DE" dirty="0" err="1"/>
              <a:t>debt</a:t>
            </a:r>
            <a:r>
              <a:rPr lang="de-DE" dirty="0"/>
              <a:t> </a:t>
            </a:r>
            <a:r>
              <a:rPr lang="de-DE" dirty="0" err="1"/>
              <a:t>obligations</a:t>
            </a:r>
            <a:r>
              <a:rPr lang="de-DE" dirty="0"/>
              <a:t> (</a:t>
            </a:r>
            <a:r>
              <a:rPr lang="de-DE" dirty="0" err="1"/>
              <a:t>CDO´s</a:t>
            </a:r>
            <a:r>
              <a:rPr lang="de-DE" dirty="0"/>
              <a:t>)</a:t>
            </a:r>
          </a:p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 High </a:t>
            </a:r>
            <a:r>
              <a:rPr lang="de-DE" dirty="0" err="1">
                <a:sym typeface="Wingdings" panose="05000000000000000000" pitchFamily="2" charset="2"/>
              </a:rPr>
              <a:t>complexity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low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transparency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05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/>
              <a:t>Critical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agencies</a:t>
            </a:r>
            <a:r>
              <a:rPr lang="de-DE" dirty="0"/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issuers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CDO´s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high </a:t>
            </a:r>
            <a:r>
              <a:rPr lang="de-DE" dirty="0" err="1"/>
              <a:t>ratings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an </a:t>
            </a:r>
            <a:r>
              <a:rPr lang="de-DE" dirty="0" err="1"/>
              <a:t>attractive</a:t>
            </a:r>
            <a:r>
              <a:rPr lang="de-DE" dirty="0"/>
              <a:t> </a:t>
            </a:r>
            <a:r>
              <a:rPr lang="de-DE" dirty="0" err="1"/>
              <a:t>investment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investors</a:t>
            </a: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Rating </a:t>
            </a:r>
            <a:r>
              <a:rPr lang="de-DE" dirty="0" err="1">
                <a:sym typeface="Wingdings" panose="05000000000000000000" pitchFamily="2" charset="2"/>
              </a:rPr>
              <a:t>agencies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paid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three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times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money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giving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issuers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best</a:t>
            </a:r>
            <a:r>
              <a:rPr lang="de-DE" dirty="0">
                <a:sym typeface="Wingdings" panose="05000000000000000000" pitchFamily="2" charset="2"/>
              </a:rPr>
              <a:t> grades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those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structured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securities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normal </a:t>
            </a:r>
            <a:r>
              <a:rPr lang="de-DE" dirty="0" err="1">
                <a:sym typeface="Wingdings" panose="05000000000000000000" pitchFamily="2" charset="2"/>
              </a:rPr>
              <a:t>corporate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bonds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Affects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position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agencies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an </a:t>
            </a:r>
            <a:r>
              <a:rPr lang="de-DE" dirty="0" err="1">
                <a:sym typeface="Wingdings" panose="05000000000000000000" pitchFamily="2" charset="2"/>
              </a:rPr>
              <a:t>independent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source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information</a:t>
            </a:r>
            <a:r>
              <a:rPr lang="de-DE" dirty="0"/>
              <a:t> </a:t>
            </a:r>
            <a:r>
              <a:rPr lang="de-DE" dirty="0" err="1"/>
              <a:t>heavily</a:t>
            </a:r>
            <a:endParaRPr lang="de-DE" dirty="0"/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8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Timeline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r>
              <a:rPr lang="de-DE" dirty="0"/>
              <a:t> 2007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</a:t>
            </a:r>
            <a:r>
              <a:rPr lang="de-DE" dirty="0"/>
              <a:t> By X</a:t>
            </a:r>
          </a:p>
        </p:txBody>
      </p:sp>
    </p:spTree>
    <p:extLst>
      <p:ext uri="{BB962C8B-B14F-4D97-AF65-F5344CB8AC3E}">
        <p14:creationId xmlns:p14="http://schemas.microsoft.com/office/powerpoint/2010/main" val="4136566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 err="1"/>
              <a:t>Facing</a:t>
            </a:r>
            <a:r>
              <a:rPr lang="de-DE" dirty="0"/>
              <a:t> </a:t>
            </a:r>
            <a:r>
              <a:rPr lang="de-DE" dirty="0" err="1"/>
              <a:t>conflicts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competed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fees</a:t>
            </a:r>
            <a:endParaRPr lang="de-DE" dirty="0"/>
          </a:p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 Making </a:t>
            </a:r>
            <a:r>
              <a:rPr lang="de-DE" dirty="0" err="1">
                <a:sym typeface="Wingdings" panose="05000000000000000000" pitchFamily="2" charset="2"/>
              </a:rPr>
              <a:t>higher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higher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returns</a:t>
            </a:r>
            <a:endParaRPr lang="de-D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competed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share</a:t>
            </a: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Banks </a:t>
            </a:r>
            <a:r>
              <a:rPr lang="de-DE" dirty="0" err="1">
                <a:sym typeface="Wingdings" panose="05000000000000000000" pitchFamily="2" charset="2"/>
              </a:rPr>
              <a:t>threatened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their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securitization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business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didn´t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receive</a:t>
            </a:r>
            <a:r>
              <a:rPr lang="de-DE" dirty="0">
                <a:sym typeface="Wingdings" panose="05000000000000000000" pitchFamily="2" charset="2"/>
              </a:rPr>
              <a:t> top </a:t>
            </a:r>
            <a:r>
              <a:rPr lang="de-DE" dirty="0" err="1">
                <a:sym typeface="Wingdings" panose="05000000000000000000" pitchFamily="2" charset="2"/>
              </a:rPr>
              <a:t>ratings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87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/>
              <a:t>Dubios </a:t>
            </a:r>
            <a:r>
              <a:rPr lang="de-DE" dirty="0" err="1"/>
              <a:t>behaviour</a:t>
            </a:r>
            <a:r>
              <a:rPr lang="de-DE" dirty="0"/>
              <a:t>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high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intransparency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not 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through</a:t>
            </a: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increasing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demand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ratings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issuers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though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agencies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didn´t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employed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enough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people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make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quality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ratings</a:t>
            </a:r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notches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agencies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assign</a:t>
            </a:r>
            <a:r>
              <a:rPr lang="de-DE" dirty="0">
                <a:sym typeface="Wingdings" panose="05000000000000000000" pitchFamily="2" charset="2"/>
              </a:rPr>
              <a:t> a grade </a:t>
            </a:r>
            <a:r>
              <a:rPr lang="de-DE" dirty="0" err="1">
                <a:sym typeface="Wingdings" panose="05000000000000000000" pitchFamily="2" charset="2"/>
              </a:rPr>
              <a:t>one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below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compensate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failures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process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evaluation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agency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46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 err="1"/>
              <a:t>However</a:t>
            </a:r>
            <a:r>
              <a:rPr lang="de-DE" dirty="0"/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agencies</a:t>
            </a:r>
            <a:r>
              <a:rPr lang="de-DE" dirty="0"/>
              <a:t> </a:t>
            </a:r>
            <a:r>
              <a:rPr lang="de-DE" dirty="0" err="1"/>
              <a:t>weren´t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misratings</a:t>
            </a:r>
            <a:endParaRPr lang="de-D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regulation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agencies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commission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secure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rating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3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/>
              <a:t>The </a:t>
            </a:r>
            <a:r>
              <a:rPr lang="de-DE" dirty="0" err="1"/>
              <a:t>turning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in 2007: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realization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MBS </a:t>
            </a:r>
            <a:r>
              <a:rPr lang="de-DE" dirty="0" err="1"/>
              <a:t>would</a:t>
            </a:r>
            <a:r>
              <a:rPr lang="de-DE" dirty="0"/>
              <a:t> not </a:t>
            </a:r>
            <a:r>
              <a:rPr lang="de-DE" dirty="0" err="1"/>
              <a:t>work</a:t>
            </a:r>
            <a:r>
              <a:rPr lang="de-DE" dirty="0"/>
              <a:t> out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assessed</a:t>
            </a:r>
            <a:endParaRPr lang="de-D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started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giving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downgrades</a:t>
            </a:r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Average </a:t>
            </a:r>
            <a:r>
              <a:rPr lang="de-DE" dirty="0" err="1">
                <a:sym typeface="Wingdings" panose="05000000000000000000" pitchFamily="2" charset="2"/>
              </a:rPr>
              <a:t>downgrade</a:t>
            </a:r>
            <a:r>
              <a:rPr lang="de-DE" dirty="0">
                <a:sym typeface="Wingdings" panose="05000000000000000000" pitchFamily="2" charset="2"/>
              </a:rPr>
              <a:t> was 16 </a:t>
            </a:r>
            <a:r>
              <a:rPr lang="de-DE" dirty="0" err="1">
                <a:sym typeface="Wingdings" panose="05000000000000000000" pitchFamily="2" charset="2"/>
              </a:rPr>
              <a:t>notches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which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equates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downgrade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AAA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CCC+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90%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CDO´s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issued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between</a:t>
            </a:r>
            <a:r>
              <a:rPr lang="de-DE" dirty="0">
                <a:sym typeface="Wingdings" panose="05000000000000000000" pitchFamily="2" charset="2"/>
              </a:rPr>
              <a:t> 2005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2007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downgrading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contributed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massively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collapse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housing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bubble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10500861" y="5444894"/>
            <a:ext cx="150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https://upload.wikimedia.org/wikipedia/commons/2/25/MBS_Downgrades_Chart.png</a:t>
            </a:r>
          </a:p>
        </p:txBody>
      </p:sp>
      <p:pic>
        <p:nvPicPr>
          <p:cNvPr id="1026" name="Picture 2" descr="https://upload.wikimedia.org/wikipedia/commons/2/25/MBS_Downgrades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769291"/>
            <a:ext cx="9477314" cy="46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25523"/>
            <a:ext cx="8803178" cy="597705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132161" y="3274142"/>
            <a:ext cx="16911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http://intereconomics.eu/archive/year/2011/5/credit-rating-agencies-part-of-the-solution-or-part-of-the-problem/</a:t>
            </a:r>
          </a:p>
        </p:txBody>
      </p:sp>
    </p:spTree>
    <p:extLst>
      <p:ext uri="{BB962C8B-B14F-4D97-AF65-F5344CB8AC3E}">
        <p14:creationId xmlns:p14="http://schemas.microsoft.com/office/powerpoint/2010/main" val="11446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/>
              <a:t>Financial </a:t>
            </a:r>
            <a:r>
              <a:rPr lang="de-DE" dirty="0" err="1"/>
              <a:t>Crisis</a:t>
            </a:r>
            <a:r>
              <a:rPr lang="de-DE" dirty="0"/>
              <a:t> </a:t>
            </a:r>
            <a:r>
              <a:rPr lang="de-DE" dirty="0" err="1"/>
              <a:t>Inquiry</a:t>
            </a:r>
            <a:r>
              <a:rPr lang="de-DE" dirty="0"/>
              <a:t> Report: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rating</a:t>
            </a:r>
            <a:r>
              <a:rPr lang="de-DE" dirty="0"/>
              <a:t> </a:t>
            </a:r>
            <a:r>
              <a:rPr lang="de-DE" dirty="0" err="1"/>
              <a:t>agencies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in </a:t>
            </a:r>
            <a:r>
              <a:rPr lang="de-DE" dirty="0" err="1"/>
              <a:t>enabling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  <a:p>
            <a:pPr marL="0" indent="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de-DE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/>
              <a:t>MBS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CDO´s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sold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weren´t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 on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investors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regulators</a:t>
            </a:r>
            <a:r>
              <a:rPr lang="de-DE" dirty="0"/>
              <a:t> </a:t>
            </a:r>
            <a:r>
              <a:rPr lang="de-DE" dirty="0" err="1"/>
              <a:t>relied</a:t>
            </a:r>
            <a:r>
              <a:rPr lang="de-DE" dirty="0"/>
              <a:t> </a:t>
            </a:r>
            <a:r>
              <a:rPr lang="de-DE" dirty="0" err="1"/>
              <a:t>blindly</a:t>
            </a:r>
            <a:endParaRPr lang="de-DE" dirty="0"/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57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/>
              <a:t>British Broadcasting Company</a:t>
            </a:r>
            <a:r>
              <a:rPr lang="en-US" dirty="0"/>
              <a:t>. http://www.bbc.com/news/10108284 [Rev.: 28.06.2015]</a:t>
            </a:r>
          </a:p>
          <a:p>
            <a:r>
              <a:rPr lang="en-US" cap="small" dirty="0"/>
              <a:t>Elliot Blair Smith (2008</a:t>
            </a:r>
            <a:r>
              <a:rPr lang="en-US" dirty="0"/>
              <a:t>): Bringing Down Wall Street as Ratings Let Loose Subprime Scourge. http://www.bloomberg.com/apps/news?pid=newsarchive&amp;sid=ah839IWTLP9s [Rev.: 28.06.2015]</a:t>
            </a:r>
          </a:p>
          <a:p>
            <a:r>
              <a:rPr lang="en-US" cap="small" dirty="0"/>
              <a:t>Lawrence J. White</a:t>
            </a:r>
            <a:r>
              <a:rPr lang="en-US" dirty="0"/>
              <a:t> (2010): Markets – The Credit Rating Agencies. Journal of Economic Perspectives Volume 24, Number 2, 211-226.</a:t>
            </a:r>
          </a:p>
          <a:p>
            <a:r>
              <a:rPr lang="en-US" cap="small" dirty="0"/>
              <a:t>Anna Katherine Barnett-Hart (2009</a:t>
            </a:r>
            <a:r>
              <a:rPr lang="en-US" dirty="0"/>
              <a:t>): The Story of the CDO Market Meltdown: An Empirical Analysis. Massachusetts: Harvard College.</a:t>
            </a:r>
          </a:p>
          <a:p>
            <a:r>
              <a:rPr lang="en-US" cap="small" dirty="0"/>
              <a:t>U.S. Securities and Exchange Commission (2003</a:t>
            </a:r>
            <a:r>
              <a:rPr lang="en-US" dirty="0"/>
              <a:t>): Report on the Role and Function of Credit Rating Agencies in the Operation of the Securities Markets. </a:t>
            </a:r>
          </a:p>
          <a:p>
            <a:r>
              <a:rPr lang="en-US" cap="small" dirty="0"/>
              <a:t>U.S. Financial Crisis Inquiry Commission (2011</a:t>
            </a:r>
            <a:r>
              <a:rPr lang="en-US" dirty="0"/>
              <a:t>): The Financial Crisis Inquiry Report.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27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Central Banks in </a:t>
            </a:r>
            <a:r>
              <a:rPr lang="de-DE" dirty="0" err="1"/>
              <a:t>the</a:t>
            </a:r>
            <a:r>
              <a:rPr lang="de-DE" dirty="0"/>
              <a:t> Financial </a:t>
            </a:r>
            <a:r>
              <a:rPr lang="de-DE" dirty="0" err="1"/>
              <a:t>Crisis</a:t>
            </a:r>
            <a:endParaRPr lang="en-US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20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Financial </a:t>
            </a:r>
            <a:r>
              <a:rPr lang="de-DE" dirty="0" err="1"/>
              <a:t>Crisis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Subprime market in USA in 2007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Variable low interests at the beginning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Mortgage were bundled in different bonds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House auctions after insolvency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Fallen prices of bundle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Sold international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15th of September 2008 called „Black Monday“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06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Malpractice of FED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055767"/>
              </p:ext>
            </p:extLst>
          </p:nvPr>
        </p:nvGraphicFramePr>
        <p:xfrm>
          <a:off x="900752" y="1737360"/>
          <a:ext cx="10181230" cy="449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535297" y="6375712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Statista.com, own representation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4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Behavior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Lowered of key interest 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Supplied market with „cheap money“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still raising real estate prices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House-owners payed mortgages by new loans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Main Problem: variable interest rates in the contracts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1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19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Behavior of the FED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Raising key interest rates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Effect: raising variable rates of Consumers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Dropping real estate prices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Auctions of houses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72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Market </a:t>
            </a:r>
            <a:r>
              <a:rPr lang="de-DE" dirty="0" err="1"/>
              <a:t>Behavior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Target: Profit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High-risk-business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Loans for real estates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Packed to MBS </a:t>
            </a:r>
            <a:r>
              <a:rPr lang="en-US" dirty="0">
                <a:sym typeface="Wingdings" panose="05000000000000000000" pitchFamily="2" charset="2"/>
              </a:rPr>
              <a:t> bunched to pools (CDO)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Create a buffer in pools in case of default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Sold international</a:t>
            </a:r>
            <a:r>
              <a:rPr lang="en-US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42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Market </a:t>
            </a:r>
            <a:r>
              <a:rPr lang="de-DE" dirty="0" err="1"/>
              <a:t>Behavior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Distrust of commercial banks in 2007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Disrupting of money transaction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Lehman Brothers insolvency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Fallen stock exchanges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6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role of the ECB in the financial crisis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9th of August: first actions of ECB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Credits for banks in the European area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2008: stabilization of inflation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Raising of key rates in July 2008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43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ECB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890188"/>
              </p:ext>
            </p:extLst>
          </p:nvPr>
        </p:nvGraphicFramePr>
        <p:xfrm>
          <a:off x="1775520" y="1594338"/>
          <a:ext cx="8496944" cy="485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535297" y="6375712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Statista.com, own representation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43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Deterioration of the economic situation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reducing of key interest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Panic-fueled reaction on financial markets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More often adjustments of key rates 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ECB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81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247044"/>
              </p:ext>
            </p:extLst>
          </p:nvPr>
        </p:nvGraphicFramePr>
        <p:xfrm>
          <a:off x="1775520" y="1584960"/>
          <a:ext cx="8496944" cy="486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Gerade Verbindung mit Pfeil 5"/>
          <p:cNvCxnSpPr/>
          <p:nvPr/>
        </p:nvCxnSpPr>
        <p:spPr>
          <a:xfrm>
            <a:off x="8259216" y="2060848"/>
            <a:ext cx="1872208" cy="1944216"/>
          </a:xfrm>
          <a:prstGeom prst="straightConnector1">
            <a:avLst/>
          </a:prstGeom>
          <a:ln w="444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9659888" y="481741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-3.25 %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812288" y="53581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-3.00 %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604470" y="42919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-3.50 %</a:t>
            </a:r>
          </a:p>
        </p:txBody>
      </p:sp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ECB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535297" y="6375712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Statista.com, own representation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52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FED provided ECB with US-$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Deposit facility‘s raised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55 Million in September 2008 </a:t>
            </a:r>
            <a:r>
              <a:rPr lang="en-US" dirty="0">
                <a:sym typeface="Wingdings" panose="05000000000000000000" pitchFamily="2" charset="2"/>
              </a:rPr>
              <a:t> 154 Billion Euro in October 2008 </a:t>
            </a:r>
            <a:r>
              <a:rPr lang="en-US" sz="1600" dirty="0">
                <a:sym typeface="Wingdings" panose="05000000000000000000" pitchFamily="2" charset="2"/>
              </a:rPr>
              <a:t>(</a:t>
            </a:r>
            <a:r>
              <a:rPr lang="en-US" sz="1600" dirty="0" err="1">
                <a:sym typeface="Wingdings" panose="05000000000000000000" pitchFamily="2" charset="2"/>
              </a:rPr>
              <a:t>cf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Ruckriegel</a:t>
            </a:r>
            <a:r>
              <a:rPr lang="en-US" sz="1600" dirty="0">
                <a:sym typeface="Wingdings" panose="05000000000000000000" pitchFamily="2" charset="2"/>
              </a:rPr>
              <a:t> 2012)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Reason may be the uncertainty of future behavior of ECB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role of the ECB in the financial crisis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82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massage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ECB and FED got an important role on the event of the money market and especially in the monetary supply of the markets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Choice of right time of intervention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90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cap="small" dirty="0"/>
              <a:t>Ruckriegel, Karlheinz (2012). Das Verhalten der EZB während der Finanzmarktkrise. </a:t>
            </a:r>
            <a:r>
              <a:rPr lang="en-US" cap="small" dirty="0"/>
              <a:t>1st ed. [</a:t>
            </a:r>
            <a:r>
              <a:rPr lang="en-US" cap="small" dirty="0" err="1"/>
              <a:t>ebook</a:t>
            </a:r>
            <a:r>
              <a:rPr lang="en-US" cap="small" dirty="0"/>
              <a:t>] Available at: http://www.ruckriegel.org/papers/EZB_update_Tagungsband.pdf [Accessed 27 Jun. 2015].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2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Advertisement</a:t>
            </a:r>
            <a:r>
              <a:rPr lang="de-DE" dirty="0"/>
              <a:t> 2007</a:t>
            </a:r>
          </a:p>
        </p:txBody>
      </p:sp>
      <p:pic>
        <p:nvPicPr>
          <p:cNvPr id="4" name="Bild 3" descr="1-8-img1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39" y="1796575"/>
            <a:ext cx="4949442" cy="3193747"/>
          </a:xfrm>
          <a:prstGeom prst="rect">
            <a:avLst/>
          </a:prstGeom>
        </p:spPr>
      </p:pic>
      <p:pic>
        <p:nvPicPr>
          <p:cNvPr id="5" name="Bild 4" descr="screen-shot-2014-10-28-at-6-24-27-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38" y="1765371"/>
            <a:ext cx="3022863" cy="413454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028142" y="5802194"/>
            <a:ext cx="2182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(vgl. </a:t>
            </a:r>
            <a:r>
              <a:rPr lang="de-DE" sz="1200" dirty="0" err="1"/>
              <a:t>Businessinsider.com</a:t>
            </a:r>
            <a:r>
              <a:rPr lang="de-DE" sz="1200" dirty="0"/>
              <a:t>, 2015)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50823" y="5044007"/>
            <a:ext cx="25156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(vgl. </a:t>
            </a:r>
            <a:r>
              <a:rPr lang="de-DE" sz="1400" dirty="0" err="1"/>
              <a:t>Businessinsider.com</a:t>
            </a:r>
            <a:r>
              <a:rPr lang="de-DE" sz="1400" dirty="0"/>
              <a:t>, 2015)</a:t>
            </a:r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6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54274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3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crisis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Effects</a:t>
            </a:r>
            <a:r>
              <a:rPr lang="de-DE" dirty="0"/>
              <a:t> on </a:t>
            </a:r>
            <a:r>
              <a:rPr lang="de-DE" dirty="0" err="1"/>
              <a:t>banks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458840"/>
              </p:ext>
            </p:extLst>
          </p:nvPr>
        </p:nvGraphicFramePr>
        <p:xfrm>
          <a:off x="1981200" y="1899138"/>
          <a:ext cx="8200292" cy="4227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Effects</a:t>
            </a:r>
            <a:r>
              <a:rPr lang="de-DE" dirty="0"/>
              <a:t> on </a:t>
            </a:r>
            <a:r>
              <a:rPr lang="de-DE" dirty="0" err="1"/>
              <a:t>banks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13th of July 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Björn Bauch, Kevin Stukenborg, Yannick Taubert, Lukas Frey | Summer Term 2015 | Business english 2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61914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3842</Words>
  <Application>Microsoft Office PowerPoint</Application>
  <PresentationFormat>Breitbild</PresentationFormat>
  <Paragraphs>454</Paragraphs>
  <Slides>49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Wingdings</vt:lpstr>
      <vt:lpstr>Rückblick</vt:lpstr>
      <vt:lpstr>Financial Crisis and the Greed of Wall Street</vt:lpstr>
      <vt:lpstr>Content</vt:lpstr>
      <vt:lpstr>Timeline of the Financial Crisis 2007</vt:lpstr>
      <vt:lpstr>Roots of the crisis</vt:lpstr>
      <vt:lpstr>Advertisement 2007</vt:lpstr>
      <vt:lpstr>Roots of the crisis</vt:lpstr>
      <vt:lpstr>Roots of the crisis</vt:lpstr>
      <vt:lpstr>Effects on banks</vt:lpstr>
      <vt:lpstr>Effects on banks</vt:lpstr>
      <vt:lpstr>Effects on banks</vt:lpstr>
      <vt:lpstr>Reaction of the central banks</vt:lpstr>
      <vt:lpstr>Pictures</vt:lpstr>
      <vt:lpstr>Wall Street´s Greed</vt:lpstr>
      <vt:lpstr>Financial Crisis 2007/2008</vt:lpstr>
      <vt:lpstr>Players</vt:lpstr>
      <vt:lpstr>Fabrice Tourre (Goldman Sachs)</vt:lpstr>
      <vt:lpstr>ACA Asset Management</vt:lpstr>
      <vt:lpstr>John Paulson </vt:lpstr>
      <vt:lpstr>CDO (Synthetic collateralized debt obligations)</vt:lpstr>
      <vt:lpstr>Transactions</vt:lpstr>
      <vt:lpstr>The Outcoming</vt:lpstr>
      <vt:lpstr>References</vt:lpstr>
      <vt:lpstr>References</vt:lpstr>
      <vt:lpstr>The Role of Rating Agencies</vt:lpstr>
      <vt:lpstr>The Purpose of Rating Agencies</vt:lpstr>
      <vt:lpstr>The Purpose of Rating Agencies</vt:lpstr>
      <vt:lpstr>Role in the upcoming Financial Crisis</vt:lpstr>
      <vt:lpstr>Role in the upcoming Financial Crisis</vt:lpstr>
      <vt:lpstr>Role in the upcoming Financial Crisis</vt:lpstr>
      <vt:lpstr>Role in the upcoming Financial Crisis</vt:lpstr>
      <vt:lpstr>Role in the upcoming Financial Crisis</vt:lpstr>
      <vt:lpstr>Role in the upcoming Financial Crisis</vt:lpstr>
      <vt:lpstr>Role in the upcoming Financial Crisis</vt:lpstr>
      <vt:lpstr>Role in the upcoming Financial Crisis</vt:lpstr>
      <vt:lpstr>References</vt:lpstr>
      <vt:lpstr>The Role of Central Banks in the Financial Crisis</vt:lpstr>
      <vt:lpstr>The Financial Crisis</vt:lpstr>
      <vt:lpstr>Malpractice of FED</vt:lpstr>
      <vt:lpstr>The Behavior of the FED</vt:lpstr>
      <vt:lpstr>The Behavior of the FED</vt:lpstr>
      <vt:lpstr>The Market Behavior</vt:lpstr>
      <vt:lpstr>The Market Behavior</vt:lpstr>
      <vt:lpstr>The role of the ECB in the financial crisis</vt:lpstr>
      <vt:lpstr>The role of the ECB in the financial crisis</vt:lpstr>
      <vt:lpstr>The role of the ECB in the financial crisis</vt:lpstr>
      <vt:lpstr>The role of the ECB in the financial crisis</vt:lpstr>
      <vt:lpstr>The role of the ECB in the financial crisis</vt:lpstr>
      <vt:lpstr>Key massage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Crisis and the Greed of Wall Street</dc:title>
  <dc:creator>lukes</dc:creator>
  <cp:lastModifiedBy>Slawney, James</cp:lastModifiedBy>
  <cp:revision>44</cp:revision>
  <dcterms:created xsi:type="dcterms:W3CDTF">2015-07-07T12:57:06Z</dcterms:created>
  <dcterms:modified xsi:type="dcterms:W3CDTF">2023-06-05T07:40:52Z</dcterms:modified>
</cp:coreProperties>
</file>