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3"/>
  </p:notesMasterIdLst>
  <p:sldIdLst>
    <p:sldId id="256" r:id="rId2"/>
    <p:sldId id="342" r:id="rId3"/>
    <p:sldId id="321" r:id="rId4"/>
    <p:sldId id="324" r:id="rId5"/>
    <p:sldId id="257" r:id="rId6"/>
    <p:sldId id="322" r:id="rId7"/>
    <p:sldId id="323" r:id="rId8"/>
    <p:sldId id="325" r:id="rId9"/>
    <p:sldId id="338" r:id="rId10"/>
    <p:sldId id="329" r:id="rId11"/>
    <p:sldId id="339" r:id="rId12"/>
    <p:sldId id="326" r:id="rId13"/>
    <p:sldId id="334" r:id="rId14"/>
    <p:sldId id="258" r:id="rId15"/>
    <p:sldId id="335" r:id="rId16"/>
    <p:sldId id="330" r:id="rId17"/>
    <p:sldId id="332" r:id="rId18"/>
    <p:sldId id="331" r:id="rId19"/>
    <p:sldId id="336" r:id="rId20"/>
    <p:sldId id="337" r:id="rId21"/>
    <p:sldId id="340" r:id="rId22"/>
    <p:sldId id="341" r:id="rId23"/>
    <p:sldId id="259" r:id="rId24"/>
    <p:sldId id="369" r:id="rId25"/>
    <p:sldId id="371" r:id="rId26"/>
    <p:sldId id="344" r:id="rId27"/>
    <p:sldId id="345" r:id="rId28"/>
    <p:sldId id="346" r:id="rId29"/>
    <p:sldId id="347" r:id="rId30"/>
    <p:sldId id="348" r:id="rId31"/>
    <p:sldId id="349" r:id="rId32"/>
    <p:sldId id="375" r:id="rId33"/>
    <p:sldId id="376" r:id="rId34"/>
    <p:sldId id="374" r:id="rId35"/>
    <p:sldId id="378" r:id="rId36"/>
    <p:sldId id="380" r:id="rId37"/>
    <p:sldId id="379" r:id="rId38"/>
    <p:sldId id="377" r:id="rId39"/>
    <p:sldId id="350" r:id="rId40"/>
    <p:sldId id="351" r:id="rId41"/>
    <p:sldId id="353" r:id="rId42"/>
    <p:sldId id="354" r:id="rId43"/>
    <p:sldId id="355" r:id="rId44"/>
    <p:sldId id="356" r:id="rId45"/>
    <p:sldId id="357" r:id="rId46"/>
    <p:sldId id="358" r:id="rId47"/>
    <p:sldId id="352" r:id="rId48"/>
    <p:sldId id="359" r:id="rId49"/>
    <p:sldId id="360" r:id="rId50"/>
    <p:sldId id="361" r:id="rId51"/>
    <p:sldId id="362" r:id="rId52"/>
    <p:sldId id="363" r:id="rId53"/>
    <p:sldId id="364" r:id="rId54"/>
    <p:sldId id="372" r:id="rId55"/>
    <p:sldId id="373" r:id="rId56"/>
    <p:sldId id="365" r:id="rId57"/>
    <p:sldId id="366" r:id="rId58"/>
    <p:sldId id="381" r:id="rId59"/>
    <p:sldId id="382" r:id="rId60"/>
    <p:sldId id="367" r:id="rId61"/>
    <p:sldId id="368" r:id="rId6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32" autoAdjust="0"/>
    <p:restoredTop sz="94660"/>
  </p:normalViewPr>
  <p:slideViewPr>
    <p:cSldViewPr snapToGrid="0" showGuides="1">
      <p:cViewPr varScale="1">
        <p:scale>
          <a:sx n="73" d="100"/>
          <a:sy n="73" d="100"/>
        </p:scale>
        <p:origin x="366" y="66"/>
      </p:cViewPr>
      <p:guideLst>
        <p:guide orient="horz" pos="2160"/>
        <p:guide pos="3840"/>
      </p:guideLst>
    </p:cSldViewPr>
  </p:slideViewPr>
  <p:notesTextViewPr>
    <p:cViewPr>
      <p:scale>
        <a:sx n="1" d="1"/>
        <a:sy n="1" d="1"/>
      </p:scale>
      <p:origin x="0" y="0"/>
    </p:cViewPr>
  </p:notesTextViewPr>
  <p:notesViewPr>
    <p:cSldViewPr snapToGrid="0" showGuides="1">
      <p:cViewPr varScale="1">
        <p:scale>
          <a:sx n="94" d="100"/>
          <a:sy n="94" d="100"/>
        </p:scale>
        <p:origin x="3324" y="4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B0277E-F432-4FD8-88BC-30448A7CC914}" type="datetimeFigureOut">
              <a:rPr lang="de-DE" smtClean="0"/>
              <a:t>10.11.2022</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9FFD74-D810-46F0-873C-6E52E220C621}" type="slidenum">
              <a:rPr lang="de-DE" smtClean="0"/>
              <a:t>‹Nr.›</a:t>
            </a:fld>
            <a:endParaRPr lang="de-DE"/>
          </a:p>
        </p:txBody>
      </p:sp>
    </p:spTree>
    <p:extLst>
      <p:ext uri="{BB962C8B-B14F-4D97-AF65-F5344CB8AC3E}">
        <p14:creationId xmlns:p14="http://schemas.microsoft.com/office/powerpoint/2010/main" val="2563107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6E22D38-BE07-44D8-A4C0-D517D37943D1}"/>
              </a:ext>
            </a:extLst>
          </p:cNvPr>
          <p:cNvSpPr>
            <a:spLocks noGrp="1"/>
          </p:cNvSpPr>
          <p:nvPr>
            <p:ph type="ctrTitle"/>
          </p:nvPr>
        </p:nvSpPr>
        <p:spPr>
          <a:xfrm>
            <a:off x="258884" y="1122363"/>
            <a:ext cx="10409116" cy="2133599"/>
          </a:xfrm>
        </p:spPr>
        <p:txBody>
          <a:bodyPr anchor="b">
            <a:normAutofit/>
          </a:bodyPr>
          <a:lstStyle>
            <a:lvl1pPr algn="ctr">
              <a:defRPr sz="4800"/>
            </a:lvl1pPr>
          </a:lstStyle>
          <a:p>
            <a:r>
              <a:rPr lang="de-DE"/>
              <a:t>Mastertitelformat bearbeiten</a:t>
            </a:r>
            <a:endParaRPr lang="de-DE" dirty="0"/>
          </a:p>
        </p:txBody>
      </p:sp>
      <p:sp>
        <p:nvSpPr>
          <p:cNvPr id="3" name="Untertitel 2">
            <a:extLst>
              <a:ext uri="{FF2B5EF4-FFF2-40B4-BE49-F238E27FC236}">
                <a16:creationId xmlns:a16="http://schemas.microsoft.com/office/drawing/2014/main" id="{580187E7-12BB-4A6A-A3D0-CC44022DCA49}"/>
              </a:ext>
            </a:extLst>
          </p:cNvPr>
          <p:cNvSpPr>
            <a:spLocks noGrp="1"/>
          </p:cNvSpPr>
          <p:nvPr>
            <p:ph type="subTitle" idx="1"/>
          </p:nvPr>
        </p:nvSpPr>
        <p:spPr>
          <a:xfrm>
            <a:off x="258884" y="3602038"/>
            <a:ext cx="10409116" cy="1655762"/>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de-DE" dirty="0"/>
          </a:p>
        </p:txBody>
      </p:sp>
      <p:sp>
        <p:nvSpPr>
          <p:cNvPr id="4" name="Datumsplatzhalter 3">
            <a:extLst>
              <a:ext uri="{FF2B5EF4-FFF2-40B4-BE49-F238E27FC236}">
                <a16:creationId xmlns:a16="http://schemas.microsoft.com/office/drawing/2014/main" id="{A2B421DB-9766-4C43-A030-6184CE21AF19}"/>
              </a:ext>
            </a:extLst>
          </p:cNvPr>
          <p:cNvSpPr>
            <a:spLocks noGrp="1"/>
          </p:cNvSpPr>
          <p:nvPr>
            <p:ph type="dt" sz="half" idx="10"/>
          </p:nvPr>
        </p:nvSpPr>
        <p:spPr>
          <a:xfrm>
            <a:off x="258884" y="6516000"/>
            <a:ext cx="2743200" cy="275239"/>
          </a:xfrm>
        </p:spPr>
        <p:txBody>
          <a:bodyPr/>
          <a:lstStyle/>
          <a:p>
            <a:fld id="{83872327-0168-43DC-B87B-172556CC517F}" type="datetime1">
              <a:rPr lang="de-DE" smtClean="0"/>
              <a:t>10.11.2022</a:t>
            </a:fld>
            <a:endParaRPr lang="de-DE" dirty="0"/>
          </a:p>
        </p:txBody>
      </p:sp>
      <p:sp>
        <p:nvSpPr>
          <p:cNvPr id="5" name="Fußzeilenplatzhalter 4">
            <a:extLst>
              <a:ext uri="{FF2B5EF4-FFF2-40B4-BE49-F238E27FC236}">
                <a16:creationId xmlns:a16="http://schemas.microsoft.com/office/drawing/2014/main" id="{F2DD7BC0-185C-4275-AB97-B10167BB9F8E}"/>
              </a:ext>
            </a:extLst>
          </p:cNvPr>
          <p:cNvSpPr>
            <a:spLocks noGrp="1"/>
          </p:cNvSpPr>
          <p:nvPr>
            <p:ph type="ftr" sz="quarter" idx="11"/>
          </p:nvPr>
        </p:nvSpPr>
        <p:spPr>
          <a:xfrm>
            <a:off x="3140822" y="6516000"/>
            <a:ext cx="4978908" cy="275239"/>
          </a:xfrm>
        </p:spPr>
        <p:txBody>
          <a:bodyPr/>
          <a:lstStyle/>
          <a:p>
            <a:r>
              <a:rPr lang="de-DE"/>
              <a:t>© Udo PFLEGHAR 11/2021</a:t>
            </a:r>
          </a:p>
        </p:txBody>
      </p:sp>
      <p:sp>
        <p:nvSpPr>
          <p:cNvPr id="6" name="Foliennummernplatzhalter 5">
            <a:extLst>
              <a:ext uri="{FF2B5EF4-FFF2-40B4-BE49-F238E27FC236}">
                <a16:creationId xmlns:a16="http://schemas.microsoft.com/office/drawing/2014/main" id="{B15DEDA8-A972-4589-B565-6597C90B0AD2}"/>
              </a:ext>
            </a:extLst>
          </p:cNvPr>
          <p:cNvSpPr>
            <a:spLocks noGrp="1"/>
          </p:cNvSpPr>
          <p:nvPr>
            <p:ph type="sldNum" sz="quarter" idx="12"/>
          </p:nvPr>
        </p:nvSpPr>
        <p:spPr>
          <a:xfrm>
            <a:off x="8247108" y="6516000"/>
            <a:ext cx="2420892" cy="275239"/>
          </a:xfrm>
        </p:spPr>
        <p:txBody>
          <a:bodyPr/>
          <a:lstStyle/>
          <a:p>
            <a:fld id="{0C669C3B-2093-4C57-B582-DA702F5FC41D}" type="slidenum">
              <a:rPr lang="de-DE" smtClean="0"/>
              <a:t>‹Nr.›</a:t>
            </a:fld>
            <a:endParaRPr lang="de-DE" dirty="0"/>
          </a:p>
        </p:txBody>
      </p:sp>
      <p:sp>
        <p:nvSpPr>
          <p:cNvPr id="7" name="Rechteck 6">
            <a:extLst>
              <a:ext uri="{FF2B5EF4-FFF2-40B4-BE49-F238E27FC236}">
                <a16:creationId xmlns:a16="http://schemas.microsoft.com/office/drawing/2014/main" id="{9B7D1E4D-0DDD-48B7-ADB9-04114EA51555}"/>
              </a:ext>
            </a:extLst>
          </p:cNvPr>
          <p:cNvSpPr/>
          <p:nvPr userDrawn="1"/>
        </p:nvSpPr>
        <p:spPr>
          <a:xfrm>
            <a:off x="11228379" y="0"/>
            <a:ext cx="963620" cy="6858000"/>
          </a:xfrm>
          <a:prstGeom prst="rect">
            <a:avLst/>
          </a:prstGeom>
          <a:gradFill flip="none" rotWithShape="1">
            <a:gsLst>
              <a:gs pos="0">
                <a:srgbClr val="456E29">
                  <a:shade val="30000"/>
                  <a:satMod val="115000"/>
                </a:srgbClr>
              </a:gs>
              <a:gs pos="50000">
                <a:srgbClr val="456E29">
                  <a:shade val="67500"/>
                  <a:satMod val="115000"/>
                </a:srgbClr>
              </a:gs>
              <a:gs pos="100000">
                <a:srgbClr val="456E29">
                  <a:shade val="100000"/>
                  <a:satMod val="115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9" name="Gerader Verbinder 8">
            <a:extLst>
              <a:ext uri="{FF2B5EF4-FFF2-40B4-BE49-F238E27FC236}">
                <a16:creationId xmlns:a16="http://schemas.microsoft.com/office/drawing/2014/main" id="{7D1A4C16-2D4B-428C-8293-30A312307D28}"/>
              </a:ext>
            </a:extLst>
          </p:cNvPr>
          <p:cNvCxnSpPr>
            <a:cxnSpLocks/>
          </p:cNvCxnSpPr>
          <p:nvPr userDrawn="1"/>
        </p:nvCxnSpPr>
        <p:spPr>
          <a:xfrm>
            <a:off x="1408517" y="3408173"/>
            <a:ext cx="8275036" cy="0"/>
          </a:xfrm>
          <a:prstGeom prst="line">
            <a:avLst/>
          </a:prstGeom>
          <a:ln w="28575">
            <a:solidFill>
              <a:srgbClr val="61933B"/>
            </a:solidFill>
          </a:ln>
        </p:spPr>
        <p:style>
          <a:lnRef idx="3">
            <a:schemeClr val="dk1"/>
          </a:lnRef>
          <a:fillRef idx="0">
            <a:schemeClr val="dk1"/>
          </a:fillRef>
          <a:effectRef idx="2">
            <a:schemeClr val="dk1"/>
          </a:effectRef>
          <a:fontRef idx="minor">
            <a:schemeClr val="tx1"/>
          </a:fontRef>
        </p:style>
      </p:cxnSp>
      <p:pic>
        <p:nvPicPr>
          <p:cNvPr id="14" name="Grafik 13">
            <a:extLst>
              <a:ext uri="{FF2B5EF4-FFF2-40B4-BE49-F238E27FC236}">
                <a16:creationId xmlns:a16="http://schemas.microsoft.com/office/drawing/2014/main" id="{0500F1A4-D097-413E-8488-FF5D42B8565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978" y="723600"/>
            <a:ext cx="1440000" cy="539864"/>
          </a:xfrm>
          <a:prstGeom prst="rect">
            <a:avLst/>
          </a:prstGeom>
        </p:spPr>
      </p:pic>
    </p:spTree>
    <p:extLst>
      <p:ext uri="{BB962C8B-B14F-4D97-AF65-F5344CB8AC3E}">
        <p14:creationId xmlns:p14="http://schemas.microsoft.com/office/powerpoint/2010/main" val="739753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0C4B4BD-2595-4BEB-A97A-8830B761F2EB}"/>
              </a:ext>
            </a:extLst>
          </p:cNvPr>
          <p:cNvSpPr>
            <a:spLocks noGrp="1"/>
          </p:cNvSpPr>
          <p:nvPr>
            <p:ph type="title"/>
          </p:nvPr>
        </p:nvSpPr>
        <p:spPr/>
        <p:txBody>
          <a:bodyPr/>
          <a:lstStyle/>
          <a:p>
            <a:r>
              <a:rPr lang="de-DE"/>
              <a:t>Mastertitelformat bearbeiten</a:t>
            </a:r>
            <a:endParaRPr lang="de-DE" dirty="0"/>
          </a:p>
        </p:txBody>
      </p:sp>
      <p:sp>
        <p:nvSpPr>
          <p:cNvPr id="3" name="Inhaltsplatzhalter 2">
            <a:extLst>
              <a:ext uri="{FF2B5EF4-FFF2-40B4-BE49-F238E27FC236}">
                <a16:creationId xmlns:a16="http://schemas.microsoft.com/office/drawing/2014/main" id="{41C33DAB-0374-4A14-95A8-688DE6892221}"/>
              </a:ext>
            </a:extLst>
          </p:cNvPr>
          <p:cNvSpPr>
            <a:spLocks noGrp="1"/>
          </p:cNvSpPr>
          <p:nvPr>
            <p:ph idx="1"/>
          </p:nvPr>
        </p:nvSpPr>
        <p:spPr>
          <a:xfrm>
            <a:off x="253190" y="1462610"/>
            <a:ext cx="10424276" cy="486435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4" name="Datumsplatzhalter 3">
            <a:extLst>
              <a:ext uri="{FF2B5EF4-FFF2-40B4-BE49-F238E27FC236}">
                <a16:creationId xmlns:a16="http://schemas.microsoft.com/office/drawing/2014/main" id="{7BBACA88-9ED2-47B5-AF2D-E6A1EC158EBF}"/>
              </a:ext>
            </a:extLst>
          </p:cNvPr>
          <p:cNvSpPr>
            <a:spLocks noGrp="1"/>
          </p:cNvSpPr>
          <p:nvPr>
            <p:ph type="dt" sz="half" idx="10"/>
          </p:nvPr>
        </p:nvSpPr>
        <p:spPr>
          <a:xfrm>
            <a:off x="253189" y="6516000"/>
            <a:ext cx="2748895" cy="275239"/>
          </a:xfrm>
        </p:spPr>
        <p:txBody>
          <a:bodyPr/>
          <a:lstStyle/>
          <a:p>
            <a:fld id="{C64C42A0-8BB9-4AE0-AC91-6ED9D7CFA414}" type="datetime1">
              <a:rPr lang="de-DE" smtClean="0"/>
              <a:t>10.11.2022</a:t>
            </a:fld>
            <a:endParaRPr lang="de-DE" dirty="0"/>
          </a:p>
        </p:txBody>
      </p:sp>
      <p:sp>
        <p:nvSpPr>
          <p:cNvPr id="5" name="Fußzeilenplatzhalter 4">
            <a:extLst>
              <a:ext uri="{FF2B5EF4-FFF2-40B4-BE49-F238E27FC236}">
                <a16:creationId xmlns:a16="http://schemas.microsoft.com/office/drawing/2014/main" id="{40F33086-35BB-4330-A65E-660736EBB875}"/>
              </a:ext>
            </a:extLst>
          </p:cNvPr>
          <p:cNvSpPr>
            <a:spLocks noGrp="1"/>
          </p:cNvSpPr>
          <p:nvPr>
            <p:ph type="ftr" sz="quarter" idx="11"/>
          </p:nvPr>
        </p:nvSpPr>
        <p:spPr>
          <a:xfrm>
            <a:off x="3140822" y="6516000"/>
            <a:ext cx="4978908" cy="275239"/>
          </a:xfrm>
        </p:spPr>
        <p:txBody>
          <a:bodyPr/>
          <a:lstStyle/>
          <a:p>
            <a:r>
              <a:rPr lang="de-DE"/>
              <a:t>© Udo PFLEGHAR 11/2021</a:t>
            </a:r>
          </a:p>
        </p:txBody>
      </p:sp>
      <p:sp>
        <p:nvSpPr>
          <p:cNvPr id="6" name="Foliennummernplatzhalter 5">
            <a:extLst>
              <a:ext uri="{FF2B5EF4-FFF2-40B4-BE49-F238E27FC236}">
                <a16:creationId xmlns:a16="http://schemas.microsoft.com/office/drawing/2014/main" id="{91833587-A7AA-49F1-95EB-081C166126AB}"/>
              </a:ext>
            </a:extLst>
          </p:cNvPr>
          <p:cNvSpPr>
            <a:spLocks noGrp="1"/>
          </p:cNvSpPr>
          <p:nvPr>
            <p:ph type="sldNum" sz="quarter" idx="12"/>
          </p:nvPr>
        </p:nvSpPr>
        <p:spPr>
          <a:xfrm>
            <a:off x="8247108" y="6516000"/>
            <a:ext cx="2430358" cy="275239"/>
          </a:xfrm>
        </p:spPr>
        <p:txBody>
          <a:bodyPr/>
          <a:lstStyle/>
          <a:p>
            <a:fld id="{0C669C3B-2093-4C57-B582-DA702F5FC41D}" type="slidenum">
              <a:rPr lang="de-DE" smtClean="0"/>
              <a:t>‹Nr.›</a:t>
            </a:fld>
            <a:endParaRPr lang="de-DE"/>
          </a:p>
        </p:txBody>
      </p:sp>
    </p:spTree>
    <p:extLst>
      <p:ext uri="{BB962C8B-B14F-4D97-AF65-F5344CB8AC3E}">
        <p14:creationId xmlns:p14="http://schemas.microsoft.com/office/powerpoint/2010/main" val="24583728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143"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11089D-E810-4379-9989-62A248C79F14}"/>
              </a:ext>
            </a:extLst>
          </p:cNvPr>
          <p:cNvSpPr>
            <a:spLocks noGrp="1"/>
          </p:cNvSpPr>
          <p:nvPr>
            <p:ph type="title"/>
          </p:nvPr>
        </p:nvSpPr>
        <p:spPr>
          <a:xfrm>
            <a:off x="268087" y="1709739"/>
            <a:ext cx="10515600" cy="2442876"/>
          </a:xfrm>
        </p:spPr>
        <p:txBody>
          <a:bodyPr anchor="b"/>
          <a:lstStyle>
            <a:lvl1pPr>
              <a:defRPr sz="4800"/>
            </a:lvl1pPr>
          </a:lstStyle>
          <a:p>
            <a:r>
              <a:rPr lang="de-DE"/>
              <a:t>Mastertitelformat bearbeiten</a:t>
            </a:r>
            <a:endParaRPr lang="de-DE" dirty="0"/>
          </a:p>
        </p:txBody>
      </p:sp>
      <p:sp>
        <p:nvSpPr>
          <p:cNvPr id="3" name="Textplatzhalter 2">
            <a:extLst>
              <a:ext uri="{FF2B5EF4-FFF2-40B4-BE49-F238E27FC236}">
                <a16:creationId xmlns:a16="http://schemas.microsoft.com/office/drawing/2014/main" id="{0D10844D-D5F8-4BC7-93CD-A4554A70D9EA}"/>
              </a:ext>
            </a:extLst>
          </p:cNvPr>
          <p:cNvSpPr>
            <a:spLocks noGrp="1"/>
          </p:cNvSpPr>
          <p:nvPr>
            <p:ph type="body" idx="1"/>
          </p:nvPr>
        </p:nvSpPr>
        <p:spPr>
          <a:xfrm>
            <a:off x="268087" y="4530751"/>
            <a:ext cx="10515600" cy="1558900"/>
          </a:xfrm>
        </p:spPr>
        <p:txBody>
          <a:bodyPr>
            <a:normAutofit/>
          </a:bodyPr>
          <a:lstStyle>
            <a:lvl1pPr marL="0" indent="0">
              <a:buNone/>
              <a:defRPr sz="3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47E17AE-F615-4AF3-A082-254D0F1BE29B}"/>
              </a:ext>
            </a:extLst>
          </p:cNvPr>
          <p:cNvSpPr>
            <a:spLocks noGrp="1"/>
          </p:cNvSpPr>
          <p:nvPr>
            <p:ph type="dt" sz="half" idx="10"/>
          </p:nvPr>
        </p:nvSpPr>
        <p:spPr>
          <a:xfrm>
            <a:off x="258884" y="6516000"/>
            <a:ext cx="2743200" cy="275239"/>
          </a:xfrm>
        </p:spPr>
        <p:txBody>
          <a:bodyPr/>
          <a:lstStyle/>
          <a:p>
            <a:fld id="{A37E9C26-C11D-4B9E-A3CB-37CAF42E59A5}" type="datetime1">
              <a:rPr lang="de-DE" smtClean="0"/>
              <a:t>10.11.2022</a:t>
            </a:fld>
            <a:endParaRPr lang="de-DE"/>
          </a:p>
        </p:txBody>
      </p:sp>
      <p:sp>
        <p:nvSpPr>
          <p:cNvPr id="5" name="Fußzeilenplatzhalter 4">
            <a:extLst>
              <a:ext uri="{FF2B5EF4-FFF2-40B4-BE49-F238E27FC236}">
                <a16:creationId xmlns:a16="http://schemas.microsoft.com/office/drawing/2014/main" id="{A80DD038-E558-41F6-AAED-6C0F0A09F291}"/>
              </a:ext>
            </a:extLst>
          </p:cNvPr>
          <p:cNvSpPr>
            <a:spLocks noGrp="1"/>
          </p:cNvSpPr>
          <p:nvPr>
            <p:ph type="ftr" sz="quarter" idx="11"/>
          </p:nvPr>
        </p:nvSpPr>
        <p:spPr>
          <a:xfrm>
            <a:off x="3140822" y="6516000"/>
            <a:ext cx="4978908" cy="275239"/>
          </a:xfrm>
        </p:spPr>
        <p:txBody>
          <a:bodyPr/>
          <a:lstStyle/>
          <a:p>
            <a:r>
              <a:rPr lang="de-DE"/>
              <a:t>© Udo PFLEGHAR 11/2021</a:t>
            </a:r>
          </a:p>
        </p:txBody>
      </p:sp>
      <p:sp>
        <p:nvSpPr>
          <p:cNvPr id="6" name="Foliennummernplatzhalter 5">
            <a:extLst>
              <a:ext uri="{FF2B5EF4-FFF2-40B4-BE49-F238E27FC236}">
                <a16:creationId xmlns:a16="http://schemas.microsoft.com/office/drawing/2014/main" id="{2C5F29EB-703B-4CB3-A5F4-B40C4B08F26A}"/>
              </a:ext>
            </a:extLst>
          </p:cNvPr>
          <p:cNvSpPr>
            <a:spLocks noGrp="1"/>
          </p:cNvSpPr>
          <p:nvPr>
            <p:ph type="sldNum" sz="quarter" idx="12"/>
          </p:nvPr>
        </p:nvSpPr>
        <p:spPr>
          <a:xfrm>
            <a:off x="8247107" y="6516000"/>
            <a:ext cx="2536579" cy="275239"/>
          </a:xfrm>
        </p:spPr>
        <p:txBody>
          <a:bodyPr/>
          <a:lstStyle/>
          <a:p>
            <a:fld id="{0C669C3B-2093-4C57-B582-DA702F5FC41D}" type="slidenum">
              <a:rPr lang="de-DE" smtClean="0"/>
              <a:t>‹Nr.›</a:t>
            </a:fld>
            <a:endParaRPr lang="de-DE" dirty="0"/>
          </a:p>
        </p:txBody>
      </p:sp>
      <p:sp>
        <p:nvSpPr>
          <p:cNvPr id="7" name="Rechteck 6">
            <a:extLst>
              <a:ext uri="{FF2B5EF4-FFF2-40B4-BE49-F238E27FC236}">
                <a16:creationId xmlns:a16="http://schemas.microsoft.com/office/drawing/2014/main" id="{53C9BC11-E5FB-45E1-A66C-60810897E23B}"/>
              </a:ext>
            </a:extLst>
          </p:cNvPr>
          <p:cNvSpPr/>
          <p:nvPr userDrawn="1"/>
        </p:nvSpPr>
        <p:spPr>
          <a:xfrm>
            <a:off x="11228379" y="0"/>
            <a:ext cx="963620" cy="6858000"/>
          </a:xfrm>
          <a:prstGeom prst="rect">
            <a:avLst/>
          </a:prstGeom>
          <a:gradFill flip="none" rotWithShape="1">
            <a:gsLst>
              <a:gs pos="0">
                <a:srgbClr val="456E29">
                  <a:shade val="30000"/>
                  <a:satMod val="115000"/>
                </a:srgbClr>
              </a:gs>
              <a:gs pos="50000">
                <a:srgbClr val="456E29">
                  <a:shade val="67500"/>
                  <a:satMod val="115000"/>
                </a:srgbClr>
              </a:gs>
              <a:gs pos="100000">
                <a:srgbClr val="456E29">
                  <a:shade val="100000"/>
                  <a:satMod val="115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9" name="Gerader Verbinder 8">
            <a:extLst>
              <a:ext uri="{FF2B5EF4-FFF2-40B4-BE49-F238E27FC236}">
                <a16:creationId xmlns:a16="http://schemas.microsoft.com/office/drawing/2014/main" id="{98A2A162-41BB-4EB6-A5B0-55CEC45FB37E}"/>
              </a:ext>
            </a:extLst>
          </p:cNvPr>
          <p:cNvCxnSpPr>
            <a:cxnSpLocks/>
          </p:cNvCxnSpPr>
          <p:nvPr userDrawn="1"/>
        </p:nvCxnSpPr>
        <p:spPr>
          <a:xfrm>
            <a:off x="268087" y="4350075"/>
            <a:ext cx="10515599" cy="0"/>
          </a:xfrm>
          <a:prstGeom prst="line">
            <a:avLst/>
          </a:prstGeom>
          <a:ln w="28575">
            <a:solidFill>
              <a:srgbClr val="61933B"/>
            </a:solidFill>
          </a:ln>
        </p:spPr>
        <p:style>
          <a:lnRef idx="3">
            <a:schemeClr val="dk1"/>
          </a:lnRef>
          <a:fillRef idx="0">
            <a:schemeClr val="dk1"/>
          </a:fillRef>
          <a:effectRef idx="2">
            <a:schemeClr val="dk1"/>
          </a:effectRef>
          <a:fontRef idx="minor">
            <a:schemeClr val="tx1"/>
          </a:fontRef>
        </p:style>
      </p:cxnSp>
      <p:pic>
        <p:nvPicPr>
          <p:cNvPr id="11" name="Grafik 10">
            <a:extLst>
              <a:ext uri="{FF2B5EF4-FFF2-40B4-BE49-F238E27FC236}">
                <a16:creationId xmlns:a16="http://schemas.microsoft.com/office/drawing/2014/main" id="{7A9FA10C-D74F-4BDB-9194-E6E18F9291E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978" y="723600"/>
            <a:ext cx="1440000" cy="539864"/>
          </a:xfrm>
          <a:prstGeom prst="rect">
            <a:avLst/>
          </a:prstGeom>
        </p:spPr>
      </p:pic>
    </p:spTree>
    <p:extLst>
      <p:ext uri="{BB962C8B-B14F-4D97-AF65-F5344CB8AC3E}">
        <p14:creationId xmlns:p14="http://schemas.microsoft.com/office/powerpoint/2010/main" val="3431814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D336E4E-E5AA-43E9-9CEA-52EA3560BBF3}"/>
              </a:ext>
            </a:extLst>
          </p:cNvPr>
          <p:cNvSpPr>
            <a:spLocks noGrp="1"/>
          </p:cNvSpPr>
          <p:nvPr>
            <p:ph type="dt" sz="half" idx="10"/>
          </p:nvPr>
        </p:nvSpPr>
        <p:spPr>
          <a:xfrm>
            <a:off x="258884" y="6516000"/>
            <a:ext cx="2743200" cy="275239"/>
          </a:xfrm>
        </p:spPr>
        <p:txBody>
          <a:bodyPr/>
          <a:lstStyle/>
          <a:p>
            <a:fld id="{0F1EDDD5-D643-41F8-A90B-4E3D1EADC732}" type="datetime1">
              <a:rPr lang="de-DE" smtClean="0"/>
              <a:t>10.11.2022</a:t>
            </a:fld>
            <a:endParaRPr lang="de-DE"/>
          </a:p>
        </p:txBody>
      </p:sp>
      <p:sp>
        <p:nvSpPr>
          <p:cNvPr id="3" name="Fußzeilenplatzhalter 2">
            <a:extLst>
              <a:ext uri="{FF2B5EF4-FFF2-40B4-BE49-F238E27FC236}">
                <a16:creationId xmlns:a16="http://schemas.microsoft.com/office/drawing/2014/main" id="{84E772E1-66C2-4FF7-AAFF-FAE1221276D1}"/>
              </a:ext>
            </a:extLst>
          </p:cNvPr>
          <p:cNvSpPr>
            <a:spLocks noGrp="1"/>
          </p:cNvSpPr>
          <p:nvPr>
            <p:ph type="ftr" sz="quarter" idx="11"/>
          </p:nvPr>
        </p:nvSpPr>
        <p:spPr>
          <a:xfrm>
            <a:off x="3140822" y="6516000"/>
            <a:ext cx="4978908" cy="275239"/>
          </a:xfrm>
        </p:spPr>
        <p:txBody>
          <a:bodyPr/>
          <a:lstStyle/>
          <a:p>
            <a:r>
              <a:rPr lang="de-DE"/>
              <a:t>© Udo PFLEGHAR 11/2021</a:t>
            </a:r>
          </a:p>
        </p:txBody>
      </p:sp>
      <p:sp>
        <p:nvSpPr>
          <p:cNvPr id="4" name="Foliennummernplatzhalter 3">
            <a:extLst>
              <a:ext uri="{FF2B5EF4-FFF2-40B4-BE49-F238E27FC236}">
                <a16:creationId xmlns:a16="http://schemas.microsoft.com/office/drawing/2014/main" id="{DA5E43EB-53EC-4607-B58D-EA5BB7F3FF78}"/>
              </a:ext>
            </a:extLst>
          </p:cNvPr>
          <p:cNvSpPr>
            <a:spLocks noGrp="1"/>
          </p:cNvSpPr>
          <p:nvPr>
            <p:ph type="sldNum" sz="quarter" idx="12"/>
          </p:nvPr>
        </p:nvSpPr>
        <p:spPr>
          <a:xfrm>
            <a:off x="8247108" y="6516000"/>
            <a:ext cx="2382160" cy="275239"/>
          </a:xfrm>
        </p:spPr>
        <p:txBody>
          <a:bodyPr/>
          <a:lstStyle/>
          <a:p>
            <a:fld id="{0C669C3B-2093-4C57-B582-DA702F5FC41D}" type="slidenum">
              <a:rPr lang="de-DE" smtClean="0"/>
              <a:t>‹Nr.›</a:t>
            </a:fld>
            <a:endParaRPr lang="de-DE"/>
          </a:p>
        </p:txBody>
      </p:sp>
      <p:sp>
        <p:nvSpPr>
          <p:cNvPr id="5" name="Rechteck 4">
            <a:extLst>
              <a:ext uri="{FF2B5EF4-FFF2-40B4-BE49-F238E27FC236}">
                <a16:creationId xmlns:a16="http://schemas.microsoft.com/office/drawing/2014/main" id="{8BBA6B97-CC84-46AB-B13B-7C6D145464D2}"/>
              </a:ext>
            </a:extLst>
          </p:cNvPr>
          <p:cNvSpPr/>
          <p:nvPr userDrawn="1"/>
        </p:nvSpPr>
        <p:spPr>
          <a:xfrm>
            <a:off x="11228379" y="0"/>
            <a:ext cx="963620" cy="6858000"/>
          </a:xfrm>
          <a:prstGeom prst="rect">
            <a:avLst/>
          </a:prstGeom>
          <a:gradFill flip="none" rotWithShape="1">
            <a:gsLst>
              <a:gs pos="0">
                <a:srgbClr val="456E29">
                  <a:shade val="30000"/>
                  <a:satMod val="115000"/>
                </a:srgbClr>
              </a:gs>
              <a:gs pos="50000">
                <a:srgbClr val="456E29">
                  <a:shade val="67500"/>
                  <a:satMod val="115000"/>
                </a:srgbClr>
              </a:gs>
              <a:gs pos="100000">
                <a:srgbClr val="456E29">
                  <a:shade val="100000"/>
                  <a:satMod val="115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a:extLst>
              <a:ext uri="{FF2B5EF4-FFF2-40B4-BE49-F238E27FC236}">
                <a16:creationId xmlns:a16="http://schemas.microsoft.com/office/drawing/2014/main" id="{6F49C318-9AFE-4294-9DDA-5E36CAFF9F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56978" y="723600"/>
            <a:ext cx="1440000" cy="539864"/>
          </a:xfrm>
          <a:prstGeom prst="rect">
            <a:avLst/>
          </a:prstGeom>
        </p:spPr>
      </p:pic>
    </p:spTree>
    <p:extLst>
      <p:ext uri="{BB962C8B-B14F-4D97-AF65-F5344CB8AC3E}">
        <p14:creationId xmlns:p14="http://schemas.microsoft.com/office/powerpoint/2010/main" val="115265250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BAED28B3-F7A4-42DF-984E-F412E8840F8D}"/>
              </a:ext>
            </a:extLst>
          </p:cNvPr>
          <p:cNvSpPr>
            <a:spLocks noGrp="1"/>
          </p:cNvSpPr>
          <p:nvPr>
            <p:ph type="title"/>
          </p:nvPr>
        </p:nvSpPr>
        <p:spPr>
          <a:xfrm>
            <a:off x="253189" y="365126"/>
            <a:ext cx="10430512" cy="748058"/>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DF5E7457-65E9-4DA7-8C4C-B398D09A2D6B}"/>
              </a:ext>
            </a:extLst>
          </p:cNvPr>
          <p:cNvSpPr>
            <a:spLocks noGrp="1"/>
          </p:cNvSpPr>
          <p:nvPr>
            <p:ph type="body" idx="1"/>
          </p:nvPr>
        </p:nvSpPr>
        <p:spPr>
          <a:xfrm>
            <a:off x="253190" y="1462610"/>
            <a:ext cx="10424276" cy="4890027"/>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98DADA8D-59E6-4CE2-91CD-28230E51D577}"/>
              </a:ext>
            </a:extLst>
          </p:cNvPr>
          <p:cNvSpPr>
            <a:spLocks noGrp="1"/>
          </p:cNvSpPr>
          <p:nvPr>
            <p:ph type="dt" sz="half" idx="2"/>
          </p:nvPr>
        </p:nvSpPr>
        <p:spPr>
          <a:xfrm>
            <a:off x="258884" y="6516000"/>
            <a:ext cx="2743200" cy="275239"/>
          </a:xfrm>
          <a:prstGeom prst="rect">
            <a:avLst/>
          </a:prstGeom>
        </p:spPr>
        <p:txBody>
          <a:bodyPr vert="horz" lIns="91440" tIns="45720" rIns="91440" bIns="45720" rtlCol="0" anchor="ctr"/>
          <a:lstStyle>
            <a:lvl1pPr algn="l">
              <a:defRPr sz="1200" b="1">
                <a:solidFill>
                  <a:schemeClr val="tx1">
                    <a:tint val="75000"/>
                  </a:schemeClr>
                </a:solidFill>
              </a:defRPr>
            </a:lvl1pPr>
          </a:lstStyle>
          <a:p>
            <a:fld id="{6A7BA78C-FF34-4ADE-BA16-07AE1DB3018A}" type="datetime1">
              <a:rPr lang="de-DE" smtClean="0"/>
              <a:t>10.11.2022</a:t>
            </a:fld>
            <a:endParaRPr lang="de-DE"/>
          </a:p>
        </p:txBody>
      </p:sp>
      <p:sp>
        <p:nvSpPr>
          <p:cNvPr id="5" name="Fußzeilenplatzhalter 4">
            <a:extLst>
              <a:ext uri="{FF2B5EF4-FFF2-40B4-BE49-F238E27FC236}">
                <a16:creationId xmlns:a16="http://schemas.microsoft.com/office/drawing/2014/main" id="{2D79F267-865F-4F1F-B00A-8FFFC66EEC41}"/>
              </a:ext>
            </a:extLst>
          </p:cNvPr>
          <p:cNvSpPr>
            <a:spLocks noGrp="1"/>
          </p:cNvSpPr>
          <p:nvPr>
            <p:ph type="ftr" sz="quarter" idx="3"/>
          </p:nvPr>
        </p:nvSpPr>
        <p:spPr>
          <a:xfrm>
            <a:off x="3140822" y="6516000"/>
            <a:ext cx="4978908" cy="275239"/>
          </a:xfrm>
          <a:prstGeom prst="rect">
            <a:avLst/>
          </a:prstGeom>
        </p:spPr>
        <p:txBody>
          <a:bodyPr vert="horz" lIns="91440" tIns="45720" rIns="91440" bIns="45720" rtlCol="0" anchor="ctr"/>
          <a:lstStyle>
            <a:lvl1pPr algn="ctr">
              <a:defRPr sz="1200" b="1">
                <a:solidFill>
                  <a:schemeClr val="tx1">
                    <a:tint val="75000"/>
                  </a:schemeClr>
                </a:solidFill>
              </a:defRPr>
            </a:lvl1pPr>
          </a:lstStyle>
          <a:p>
            <a:r>
              <a:rPr lang="de-DE"/>
              <a:t>© Udo PFLEGHAR 11/2021</a:t>
            </a:r>
          </a:p>
        </p:txBody>
      </p:sp>
      <p:sp>
        <p:nvSpPr>
          <p:cNvPr id="6" name="Foliennummernplatzhalter 5">
            <a:extLst>
              <a:ext uri="{FF2B5EF4-FFF2-40B4-BE49-F238E27FC236}">
                <a16:creationId xmlns:a16="http://schemas.microsoft.com/office/drawing/2014/main" id="{91B46438-9642-47B4-B7D2-6E73A6B1F065}"/>
              </a:ext>
            </a:extLst>
          </p:cNvPr>
          <p:cNvSpPr>
            <a:spLocks noGrp="1"/>
          </p:cNvSpPr>
          <p:nvPr>
            <p:ph type="sldNum" sz="quarter" idx="4"/>
          </p:nvPr>
        </p:nvSpPr>
        <p:spPr>
          <a:xfrm>
            <a:off x="8247108" y="6516000"/>
            <a:ext cx="2382160" cy="275239"/>
          </a:xfrm>
          <a:prstGeom prst="rect">
            <a:avLst/>
          </a:prstGeom>
        </p:spPr>
        <p:txBody>
          <a:bodyPr vert="horz" lIns="91440" tIns="45720" rIns="91440" bIns="45720" rtlCol="0" anchor="ctr"/>
          <a:lstStyle>
            <a:lvl1pPr algn="r">
              <a:defRPr sz="1200" b="1">
                <a:solidFill>
                  <a:schemeClr val="tx1">
                    <a:tint val="75000"/>
                  </a:schemeClr>
                </a:solidFill>
              </a:defRPr>
            </a:lvl1pPr>
          </a:lstStyle>
          <a:p>
            <a:fld id="{0C669C3B-2093-4C57-B582-DA702F5FC41D}" type="slidenum">
              <a:rPr lang="de-DE" smtClean="0"/>
              <a:pPr/>
              <a:t>‹Nr.›</a:t>
            </a:fld>
            <a:endParaRPr lang="de-DE"/>
          </a:p>
        </p:txBody>
      </p:sp>
      <p:sp>
        <p:nvSpPr>
          <p:cNvPr id="7" name="Rechteck 6">
            <a:extLst>
              <a:ext uri="{FF2B5EF4-FFF2-40B4-BE49-F238E27FC236}">
                <a16:creationId xmlns:a16="http://schemas.microsoft.com/office/drawing/2014/main" id="{8AF4838F-8D4E-4C74-AC2B-BE3B7D5A9D9A}"/>
              </a:ext>
            </a:extLst>
          </p:cNvPr>
          <p:cNvSpPr/>
          <p:nvPr userDrawn="1"/>
        </p:nvSpPr>
        <p:spPr>
          <a:xfrm>
            <a:off x="11228379" y="0"/>
            <a:ext cx="963620" cy="6858000"/>
          </a:xfrm>
          <a:prstGeom prst="rect">
            <a:avLst/>
          </a:prstGeom>
          <a:gradFill flip="none" rotWithShape="1">
            <a:gsLst>
              <a:gs pos="0">
                <a:srgbClr val="456E29">
                  <a:shade val="30000"/>
                  <a:satMod val="115000"/>
                </a:srgbClr>
              </a:gs>
              <a:gs pos="50000">
                <a:srgbClr val="456E29">
                  <a:shade val="67500"/>
                  <a:satMod val="115000"/>
                </a:srgbClr>
              </a:gs>
              <a:gs pos="100000">
                <a:srgbClr val="456E29">
                  <a:shade val="100000"/>
                  <a:satMod val="115000"/>
                </a:srgb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9" name="Gerader Verbinder 8">
            <a:extLst>
              <a:ext uri="{FF2B5EF4-FFF2-40B4-BE49-F238E27FC236}">
                <a16:creationId xmlns:a16="http://schemas.microsoft.com/office/drawing/2014/main" id="{2FCC8276-0076-43AE-901B-90CD9419ACBE}"/>
              </a:ext>
            </a:extLst>
          </p:cNvPr>
          <p:cNvCxnSpPr>
            <a:cxnSpLocks/>
          </p:cNvCxnSpPr>
          <p:nvPr userDrawn="1"/>
        </p:nvCxnSpPr>
        <p:spPr>
          <a:xfrm>
            <a:off x="253190" y="1276537"/>
            <a:ext cx="10430512" cy="0"/>
          </a:xfrm>
          <a:prstGeom prst="line">
            <a:avLst/>
          </a:prstGeom>
          <a:ln w="28575">
            <a:solidFill>
              <a:srgbClr val="61933B"/>
            </a:solidFill>
          </a:ln>
        </p:spPr>
        <p:style>
          <a:lnRef idx="3">
            <a:schemeClr val="dk1"/>
          </a:lnRef>
          <a:fillRef idx="0">
            <a:schemeClr val="dk1"/>
          </a:fillRef>
          <a:effectRef idx="2">
            <a:schemeClr val="dk1"/>
          </a:effectRef>
          <a:fontRef idx="minor">
            <a:schemeClr val="tx1"/>
          </a:fontRef>
        </p:style>
      </p:cxnSp>
      <p:pic>
        <p:nvPicPr>
          <p:cNvPr id="11" name="Grafik 10">
            <a:extLst>
              <a:ext uri="{FF2B5EF4-FFF2-40B4-BE49-F238E27FC236}">
                <a16:creationId xmlns:a16="http://schemas.microsoft.com/office/drawing/2014/main" id="{3EDC1A4B-682B-40BB-BFBA-DAC1BF48B5A3}"/>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0756978" y="723600"/>
            <a:ext cx="1440000" cy="539864"/>
          </a:xfrm>
          <a:prstGeom prst="rect">
            <a:avLst/>
          </a:prstGeom>
        </p:spPr>
      </p:pic>
    </p:spTree>
    <p:extLst>
      <p:ext uri="{BB962C8B-B14F-4D97-AF65-F5344CB8AC3E}">
        <p14:creationId xmlns:p14="http://schemas.microsoft.com/office/powerpoint/2010/main" val="2893273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5" r:id="rId4"/>
  </p:sldLayoutIdLst>
  <p:hf sldNum="0" hdr="0" ftr="0" dt="0"/>
  <p:txStyles>
    <p:titleStyle>
      <a:lvl1pPr algn="l" defTabSz="914400" rtl="0" eaLnBrk="1" latinLnBrk="0" hangingPunct="1">
        <a:lnSpc>
          <a:spcPct val="90000"/>
        </a:lnSpc>
        <a:spcBef>
          <a:spcPct val="0"/>
        </a:spcBef>
        <a:buNone/>
        <a:defRPr sz="4400" b="1" kern="1200">
          <a:solidFill>
            <a:schemeClr val="tx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de.wikipedia.org/wiki/Europarecht"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hyperlink" Target="mailto:udo@aristos-ip.eu"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22438B9-AC89-43E9-A1B5-68A1EE8DCB13}"/>
              </a:ext>
            </a:extLst>
          </p:cNvPr>
          <p:cNvSpPr>
            <a:spLocks noGrp="1"/>
          </p:cNvSpPr>
          <p:nvPr>
            <p:ph type="ctrTitle"/>
          </p:nvPr>
        </p:nvSpPr>
        <p:spPr/>
        <p:txBody>
          <a:bodyPr/>
          <a:lstStyle/>
          <a:p>
            <a:r>
              <a:rPr lang="de-DE" dirty="0"/>
              <a:t>RECHTSWISSENSCHAFTEN</a:t>
            </a:r>
            <a:br>
              <a:rPr lang="de-DE" dirty="0"/>
            </a:br>
            <a:endParaRPr lang="de-DE" dirty="0"/>
          </a:p>
        </p:txBody>
      </p:sp>
      <p:sp>
        <p:nvSpPr>
          <p:cNvPr id="3" name="Untertitel 2">
            <a:extLst>
              <a:ext uri="{FF2B5EF4-FFF2-40B4-BE49-F238E27FC236}">
                <a16:creationId xmlns:a16="http://schemas.microsoft.com/office/drawing/2014/main" id="{77F89C25-8CA9-425A-9AB0-B4EDF5AD3B2E}"/>
              </a:ext>
            </a:extLst>
          </p:cNvPr>
          <p:cNvSpPr>
            <a:spLocks noGrp="1"/>
          </p:cNvSpPr>
          <p:nvPr>
            <p:ph type="subTitle" idx="1"/>
          </p:nvPr>
        </p:nvSpPr>
        <p:spPr/>
        <p:txBody>
          <a:bodyPr>
            <a:normAutofit lnSpcReduction="10000"/>
          </a:bodyPr>
          <a:lstStyle/>
          <a:p>
            <a:r>
              <a:rPr lang="de-DE" dirty="0"/>
              <a:t>Modul 1 </a:t>
            </a:r>
          </a:p>
          <a:p>
            <a:pPr marR="0" algn="l" rtl="0"/>
            <a:r>
              <a:rPr lang="de-DE" sz="3200" b="1" i="0" u="none" strike="noStrike" baseline="0" dirty="0">
                <a:solidFill>
                  <a:srgbClr val="0D0D0D"/>
                </a:solidFill>
              </a:rPr>
              <a:t>Rechtsgeschichte, Staatsorganisation, Rechtssystematik</a:t>
            </a:r>
          </a:p>
          <a:p>
            <a:pPr marR="0" rtl="0"/>
            <a:r>
              <a:rPr lang="de-DE" dirty="0">
                <a:solidFill>
                  <a:srgbClr val="0D0D0D"/>
                </a:solidFill>
              </a:rPr>
              <a:t>WS 2022/23</a:t>
            </a:r>
            <a:endParaRPr lang="de-DE" sz="3200" b="1" i="0" u="none" strike="noStrike" baseline="0" dirty="0">
              <a:solidFill>
                <a:srgbClr val="0D0D0D"/>
              </a:solidFill>
            </a:endParaRPr>
          </a:p>
          <a:p>
            <a:endParaRPr lang="de-DE" dirty="0"/>
          </a:p>
        </p:txBody>
      </p:sp>
    </p:spTree>
    <p:extLst>
      <p:ext uri="{BB962C8B-B14F-4D97-AF65-F5344CB8AC3E}">
        <p14:creationId xmlns:p14="http://schemas.microsoft.com/office/powerpoint/2010/main" val="2927505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B06F47-FEFC-4C26-A618-C332A1A68E15}"/>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68FE9354-4035-4DD5-87FB-48FADDFEDE23}"/>
              </a:ext>
            </a:extLst>
          </p:cNvPr>
          <p:cNvSpPr>
            <a:spLocks noGrp="1"/>
          </p:cNvSpPr>
          <p:nvPr>
            <p:ph idx="1"/>
          </p:nvPr>
        </p:nvSpPr>
        <p:spPr>
          <a:xfrm>
            <a:off x="237692" y="1462610"/>
            <a:ext cx="10424276" cy="4864355"/>
          </a:xfrm>
        </p:spPr>
        <p:txBody>
          <a:bodyPr>
            <a:normAutofit lnSpcReduction="10000"/>
          </a:bodyPr>
          <a:lstStyle/>
          <a:p>
            <a:r>
              <a:rPr lang="de-DE" dirty="0"/>
              <a:t>Römisches Recht:</a:t>
            </a:r>
          </a:p>
          <a:p>
            <a:pPr marL="457200" lvl="1" indent="0">
              <a:buNone/>
            </a:pP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de-DE" dirty="0"/>
              <a:t>Corpus </a:t>
            </a:r>
            <a:r>
              <a:rPr lang="de-DE" dirty="0" err="1"/>
              <a:t>Iuris</a:t>
            </a:r>
            <a:r>
              <a:rPr lang="de-DE" dirty="0"/>
              <a:t> </a:t>
            </a:r>
            <a:r>
              <a:rPr lang="de-DE" dirty="0" err="1"/>
              <a:t>Civiles</a:t>
            </a:r>
            <a:br>
              <a:rPr lang="de-DE" dirty="0"/>
            </a:br>
            <a:br>
              <a:rPr lang="de-DE" dirty="0"/>
            </a:br>
            <a:r>
              <a:rPr lang="de-DE" dirty="0"/>
              <a:t>Die Neukodifikation des Römischen Rechts stellte eine Meisterleistung dar, besonders angesichts der Kürze der Zeit. Ältere Codices wurden obsolet und diese Überarbeitung des Rechts erleichterte in Zukunft die Prozessführung erheblich. </a:t>
            </a:r>
            <a:br>
              <a:rPr lang="de-DE" dirty="0"/>
            </a:br>
            <a:br>
              <a:rPr lang="de-DE" dirty="0"/>
            </a:br>
            <a:r>
              <a:rPr lang="de-DE" dirty="0"/>
              <a:t>Teilweise waren die Regeln dieser Gesetzessammlung unbürokratischer als heute: </a:t>
            </a:r>
            <a:br>
              <a:rPr lang="de-DE" dirty="0"/>
            </a:br>
            <a:br>
              <a:rPr lang="de-DE" dirty="0"/>
            </a:br>
            <a:r>
              <a:rPr lang="de-DE" dirty="0"/>
              <a:t>Wer nach dem Römischen Recht etwas vererben wollte, konnte das durch bloße mündliche Erklärung vor Zeugen tun.</a:t>
            </a:r>
            <a:br>
              <a:rPr lang="de-DE" dirty="0"/>
            </a:br>
            <a:endParaRPr lang="de-DE" dirty="0"/>
          </a:p>
        </p:txBody>
      </p:sp>
    </p:spTree>
    <p:extLst>
      <p:ext uri="{BB962C8B-B14F-4D97-AF65-F5344CB8AC3E}">
        <p14:creationId xmlns:p14="http://schemas.microsoft.com/office/powerpoint/2010/main" val="216162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B06F47-FEFC-4C26-A618-C332A1A68E15}"/>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68FE9354-4035-4DD5-87FB-48FADDFEDE23}"/>
              </a:ext>
            </a:extLst>
          </p:cNvPr>
          <p:cNvSpPr>
            <a:spLocks noGrp="1"/>
          </p:cNvSpPr>
          <p:nvPr>
            <p:ph idx="1"/>
          </p:nvPr>
        </p:nvSpPr>
        <p:spPr>
          <a:xfrm>
            <a:off x="237692" y="1462610"/>
            <a:ext cx="10424276" cy="4864355"/>
          </a:xfrm>
        </p:spPr>
        <p:txBody>
          <a:bodyPr>
            <a:normAutofit/>
          </a:bodyPr>
          <a:lstStyle/>
          <a:p>
            <a:r>
              <a:rPr lang="de-DE" dirty="0"/>
              <a:t>Römisches Recht:</a:t>
            </a:r>
          </a:p>
          <a:p>
            <a:pPr marL="457200" lvl="1" indent="0">
              <a:buNone/>
            </a:pP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de-DE" dirty="0"/>
              <a:t>Corpus </a:t>
            </a:r>
            <a:r>
              <a:rPr lang="de-DE" dirty="0" err="1"/>
              <a:t>Iuris</a:t>
            </a:r>
            <a:r>
              <a:rPr lang="de-DE" dirty="0"/>
              <a:t> </a:t>
            </a:r>
            <a:r>
              <a:rPr lang="de-DE" dirty="0" err="1"/>
              <a:t>Civiles</a:t>
            </a:r>
            <a:r>
              <a:rPr lang="de-DE" dirty="0"/>
              <a:t> – 528 - 534 nach Christus</a:t>
            </a:r>
            <a:br>
              <a:rPr lang="de-DE" dirty="0"/>
            </a:br>
            <a:br>
              <a:rPr lang="de-DE" dirty="0"/>
            </a:br>
            <a:r>
              <a:rPr lang="de-DE" dirty="0"/>
              <a:t>In mancher Hinsicht (beispielsweise hinsichtlich der Rechtsstellung von Frauen und Sklaven) handelte es sich beim CIC um ein aus heutiger Perspektive vergleichsweise fortschrittliches Gesetzeswerk. </a:t>
            </a:r>
          </a:p>
        </p:txBody>
      </p:sp>
    </p:spTree>
    <p:extLst>
      <p:ext uri="{BB962C8B-B14F-4D97-AF65-F5344CB8AC3E}">
        <p14:creationId xmlns:p14="http://schemas.microsoft.com/office/powerpoint/2010/main" val="58724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B06F47-FEFC-4C26-A618-C332A1A68E15}"/>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68FE9354-4035-4DD5-87FB-48FADDFEDE23}"/>
              </a:ext>
            </a:extLst>
          </p:cNvPr>
          <p:cNvSpPr>
            <a:spLocks noGrp="1"/>
          </p:cNvSpPr>
          <p:nvPr>
            <p:ph idx="1"/>
          </p:nvPr>
        </p:nvSpPr>
        <p:spPr>
          <a:xfrm>
            <a:off x="237692" y="1462610"/>
            <a:ext cx="10424276" cy="4864355"/>
          </a:xfrm>
        </p:spPr>
        <p:txBody>
          <a:bodyPr>
            <a:normAutofit/>
          </a:bodyPr>
          <a:lstStyle/>
          <a:p>
            <a:r>
              <a:rPr lang="de-DE" dirty="0"/>
              <a:t>Römisches Recht:</a:t>
            </a:r>
          </a:p>
          <a:p>
            <a:pPr marL="457200" lvl="1" indent="0">
              <a:buNone/>
            </a:pP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de-DE" dirty="0"/>
              <a:t>Corpus </a:t>
            </a:r>
            <a:r>
              <a:rPr lang="de-DE" dirty="0" err="1"/>
              <a:t>Iuris</a:t>
            </a:r>
            <a:r>
              <a:rPr lang="de-DE" dirty="0"/>
              <a:t> </a:t>
            </a:r>
            <a:r>
              <a:rPr lang="de-DE" dirty="0" err="1"/>
              <a:t>Civiles</a:t>
            </a:r>
            <a:r>
              <a:rPr lang="de-DE" dirty="0"/>
              <a:t> – 528 - 534 nach Christus</a:t>
            </a:r>
            <a:br>
              <a:rPr lang="de-DE" dirty="0"/>
            </a:br>
            <a:br>
              <a:rPr lang="de-DE" dirty="0"/>
            </a:br>
            <a:r>
              <a:rPr lang="de-DE" dirty="0"/>
              <a:t>Aus damaliger Sicht hingegen war es ein Ausdruck von Konservatismus, da in mehreren Punkten ein letztes Mal den Vorstellungen der römischen Rechtstradition gegenüber den Forderungen der christlichen Kirche der Vorrang gewährt wurde: </a:t>
            </a:r>
            <a:br>
              <a:rPr lang="de-DE" dirty="0"/>
            </a:br>
            <a:br>
              <a:rPr lang="de-DE" dirty="0"/>
            </a:br>
            <a:r>
              <a:rPr lang="de-DE" dirty="0"/>
              <a:t>Scheidung war ausdrücklich erlaubt</a:t>
            </a:r>
            <a:br>
              <a:rPr lang="de-DE" dirty="0"/>
            </a:br>
            <a:br>
              <a:rPr lang="de-DE" dirty="0"/>
            </a:br>
            <a:endParaRPr lang="de-DE" dirty="0"/>
          </a:p>
          <a:p>
            <a:pPr lvl="2"/>
            <a:endParaRPr lang="de-DE" dirty="0"/>
          </a:p>
        </p:txBody>
      </p:sp>
    </p:spTree>
    <p:extLst>
      <p:ext uri="{BB962C8B-B14F-4D97-AF65-F5344CB8AC3E}">
        <p14:creationId xmlns:p14="http://schemas.microsoft.com/office/powerpoint/2010/main" val="3204536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B06F47-FEFC-4C26-A618-C332A1A68E15}"/>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68FE9354-4035-4DD5-87FB-48FADDFEDE23}"/>
              </a:ext>
            </a:extLst>
          </p:cNvPr>
          <p:cNvSpPr>
            <a:spLocks noGrp="1"/>
          </p:cNvSpPr>
          <p:nvPr>
            <p:ph idx="1"/>
          </p:nvPr>
        </p:nvSpPr>
        <p:spPr>
          <a:xfrm>
            <a:off x="237692" y="1462610"/>
            <a:ext cx="10424276" cy="4864355"/>
          </a:xfrm>
        </p:spPr>
        <p:txBody>
          <a:bodyPr>
            <a:normAutofit/>
          </a:bodyPr>
          <a:lstStyle/>
          <a:p>
            <a:r>
              <a:rPr lang="de-DE" dirty="0"/>
              <a:t>Römisches Recht:</a:t>
            </a:r>
          </a:p>
          <a:p>
            <a:pPr marL="457200" lvl="1" indent="0">
              <a:buNone/>
            </a:pP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de-DE" dirty="0"/>
              <a:t>Corpus </a:t>
            </a:r>
            <a:r>
              <a:rPr lang="de-DE" dirty="0" err="1"/>
              <a:t>Iuris</a:t>
            </a:r>
            <a:r>
              <a:rPr lang="de-DE" dirty="0"/>
              <a:t> </a:t>
            </a:r>
            <a:r>
              <a:rPr lang="de-DE" dirty="0" err="1"/>
              <a:t>Civiles</a:t>
            </a:r>
            <a:r>
              <a:rPr lang="de-DE" dirty="0"/>
              <a:t> – 528 - 534 nach Christus</a:t>
            </a:r>
            <a:br>
              <a:rPr lang="de-DE" dirty="0"/>
            </a:br>
            <a:br>
              <a:rPr lang="de-DE" dirty="0"/>
            </a:br>
            <a:r>
              <a:rPr lang="de-DE" dirty="0"/>
              <a:t>Die Stellung der Frau im Privatrecht hatte sich im Verlauf der römischen Kaiserzeit stetig verbessert, und war in den Regelungen des CIC deutlich günstiger, als sie es dann im christlichen Mittelalter wurde.</a:t>
            </a:r>
            <a:br>
              <a:rPr lang="de-DE" dirty="0"/>
            </a:br>
            <a:br>
              <a:rPr lang="de-DE" dirty="0"/>
            </a:br>
            <a:endParaRPr lang="de-DE" dirty="0"/>
          </a:p>
          <a:p>
            <a:pPr lvl="1"/>
            <a:r>
              <a:rPr lang="de-DE" dirty="0"/>
              <a:t>Geriet lange Zeit in Vergessenheit</a:t>
            </a:r>
          </a:p>
          <a:p>
            <a:pPr lvl="2"/>
            <a:endParaRPr lang="de-DE" dirty="0"/>
          </a:p>
          <a:p>
            <a:pPr lvl="2"/>
            <a:endParaRPr lang="de-DE" dirty="0"/>
          </a:p>
        </p:txBody>
      </p:sp>
    </p:spTree>
    <p:extLst>
      <p:ext uri="{BB962C8B-B14F-4D97-AF65-F5344CB8AC3E}">
        <p14:creationId xmlns:p14="http://schemas.microsoft.com/office/powerpoint/2010/main" val="53897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22CBCA-A5B7-435F-8434-134120FC54DC}"/>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7C1A48E6-2B27-463E-8654-53700CBAC92F}"/>
              </a:ext>
            </a:extLst>
          </p:cNvPr>
          <p:cNvSpPr>
            <a:spLocks noGrp="1"/>
          </p:cNvSpPr>
          <p:nvPr>
            <p:ph idx="1"/>
          </p:nvPr>
        </p:nvSpPr>
        <p:spPr/>
        <p:txBody>
          <a:bodyPr>
            <a:normAutofit lnSpcReduction="10000"/>
          </a:bodyPr>
          <a:lstStyle/>
          <a:p>
            <a:r>
              <a:rPr lang="de-DE" dirty="0"/>
              <a:t>Mittelalter:</a:t>
            </a:r>
          </a:p>
          <a:p>
            <a:endParaRPr lang="de-DE" dirty="0"/>
          </a:p>
          <a:p>
            <a:pPr lvl="1"/>
            <a:r>
              <a:rPr lang="de-DE" dirty="0"/>
              <a:t>Zerfall der Strukturen des römischen Reichs in Klein- und Kleinstreiche </a:t>
            </a:r>
          </a:p>
          <a:p>
            <a:pPr lvl="1"/>
            <a:endParaRPr lang="de-DE" dirty="0"/>
          </a:p>
          <a:p>
            <a:pPr lvl="1"/>
            <a:r>
              <a:rPr lang="de-DE" dirty="0"/>
              <a:t>Entsprechende Zergliederung der „Rechtssysteme“ und „Rechtsprechung“</a:t>
            </a:r>
          </a:p>
          <a:p>
            <a:pPr lvl="1"/>
            <a:endParaRPr lang="de-DE" dirty="0"/>
          </a:p>
          <a:p>
            <a:pPr lvl="1"/>
            <a:r>
              <a:rPr lang="de-DE" dirty="0"/>
              <a:t>Rechtsprechung durch Laien: </a:t>
            </a:r>
            <a:br>
              <a:rPr lang="de-DE" dirty="0"/>
            </a:br>
            <a:br>
              <a:rPr lang="de-DE" dirty="0"/>
            </a:br>
            <a:r>
              <a:rPr lang="de-DE" dirty="0"/>
              <a:t>Territorien, Städte und Dörfer hatten verschiedene Gerichte und Instanzen. Für unterschiedliche Stände waren unterschiedliche Gerichte zuständig. </a:t>
            </a:r>
            <a:br>
              <a:rPr lang="de-DE" dirty="0"/>
            </a:br>
            <a:br>
              <a:rPr lang="de-DE" dirty="0"/>
            </a:br>
            <a:r>
              <a:rPr lang="de-DE" dirty="0"/>
              <a:t>Der Kreis derer, die sich mit der Rechtspflege befassten (Urteiler, Dingleute, Gerichtsschöppen) war nicht klein und Rechtskenntnisse daher verbreitet</a:t>
            </a:r>
          </a:p>
          <a:p>
            <a:pPr marL="457200" lvl="1" indent="0">
              <a:buNone/>
            </a:pPr>
            <a:endParaRPr lang="de-DE" dirty="0"/>
          </a:p>
        </p:txBody>
      </p:sp>
    </p:spTree>
    <p:extLst>
      <p:ext uri="{BB962C8B-B14F-4D97-AF65-F5344CB8AC3E}">
        <p14:creationId xmlns:p14="http://schemas.microsoft.com/office/powerpoint/2010/main" val="3965476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22CBCA-A5B7-435F-8434-134120FC54DC}"/>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7C1A48E6-2B27-463E-8654-53700CBAC92F}"/>
              </a:ext>
            </a:extLst>
          </p:cNvPr>
          <p:cNvSpPr>
            <a:spLocks noGrp="1"/>
          </p:cNvSpPr>
          <p:nvPr>
            <p:ph idx="1"/>
          </p:nvPr>
        </p:nvSpPr>
        <p:spPr/>
        <p:txBody>
          <a:bodyPr/>
          <a:lstStyle/>
          <a:p>
            <a:r>
              <a:rPr lang="de-DE" dirty="0"/>
              <a:t>Mittelalter:</a:t>
            </a:r>
          </a:p>
          <a:p>
            <a:endParaRPr lang="de-DE" dirty="0"/>
          </a:p>
          <a:p>
            <a:pPr lvl="1"/>
            <a:r>
              <a:rPr lang="de-DE" dirty="0"/>
              <a:t>Aufstieg der Kirche mit dem Versuch das entstandene Machtvakuum zu füllen</a:t>
            </a:r>
            <a:br>
              <a:rPr lang="de-DE" dirty="0"/>
            </a:br>
            <a:br>
              <a:rPr lang="de-DE" dirty="0"/>
            </a:br>
            <a:r>
              <a:rPr lang="de-DE" dirty="0"/>
              <a:t>Versprechen des Paradieses und des ewigen Lebens, Exkommunikation, Einführung von kirchlichen Feiertagen (die einzigen Urlaubstage)</a:t>
            </a:r>
            <a:br>
              <a:rPr lang="de-DE" dirty="0"/>
            </a:br>
            <a:br>
              <a:rPr lang="de-DE" dirty="0"/>
            </a:br>
            <a:r>
              <a:rPr lang="de-DE" dirty="0"/>
              <a:t>Strenge Festlegung von kalendarischen Riten, die die Bevölkerung eng an die Kirche banden</a:t>
            </a:r>
            <a:br>
              <a:rPr lang="de-DE" dirty="0"/>
            </a:br>
            <a:br>
              <a:rPr lang="de-DE" dirty="0"/>
            </a:br>
            <a:r>
              <a:rPr lang="de-DE" dirty="0"/>
              <a:t>Ablasshandel, Rechtsverantwortung über Witwen und Waisen, etc.</a:t>
            </a:r>
          </a:p>
        </p:txBody>
      </p:sp>
    </p:spTree>
    <p:extLst>
      <p:ext uri="{BB962C8B-B14F-4D97-AF65-F5344CB8AC3E}">
        <p14:creationId xmlns:p14="http://schemas.microsoft.com/office/powerpoint/2010/main" val="2779269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22CBCA-A5B7-435F-8434-134120FC54DC}"/>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7C1A48E6-2B27-463E-8654-53700CBAC92F}"/>
              </a:ext>
            </a:extLst>
          </p:cNvPr>
          <p:cNvSpPr>
            <a:spLocks noGrp="1"/>
          </p:cNvSpPr>
          <p:nvPr>
            <p:ph idx="1"/>
          </p:nvPr>
        </p:nvSpPr>
        <p:spPr/>
        <p:txBody>
          <a:bodyPr>
            <a:normAutofit fontScale="92500" lnSpcReduction="10000"/>
          </a:bodyPr>
          <a:lstStyle/>
          <a:p>
            <a:r>
              <a:rPr lang="de-DE" dirty="0"/>
              <a:t>Mittelalter:</a:t>
            </a:r>
          </a:p>
          <a:p>
            <a:endParaRPr lang="de-DE" dirty="0"/>
          </a:p>
          <a:p>
            <a:pPr lvl="1"/>
            <a:r>
              <a:rPr lang="de-DE" dirty="0"/>
              <a:t>Lange keine schriftliche Kodifizierung der Gesetze oder Rechtsprechung</a:t>
            </a:r>
            <a:br>
              <a:rPr lang="de-DE" dirty="0"/>
            </a:br>
            <a:br>
              <a:rPr lang="de-DE" dirty="0"/>
            </a:br>
            <a:r>
              <a:rPr lang="de-DE" dirty="0"/>
              <a:t>Es war nichts aufgezeichnet oder schriftlich niedergelegt.</a:t>
            </a:r>
            <a:br>
              <a:rPr lang="de-DE" dirty="0"/>
            </a:br>
            <a:br>
              <a:rPr lang="de-DE" dirty="0"/>
            </a:br>
            <a:r>
              <a:rPr lang="de-DE" dirty="0"/>
              <a:t>Ausnahme: Aufzeichnungen des kanonischen (kirchlichen Rechts) in Klöstern und Bistümern</a:t>
            </a:r>
          </a:p>
          <a:p>
            <a:pPr lvl="1"/>
            <a:endParaRPr lang="de-DE" dirty="0"/>
          </a:p>
          <a:p>
            <a:pPr lvl="1"/>
            <a:r>
              <a:rPr lang="de-DE" dirty="0"/>
              <a:t>Willkürherrschaft</a:t>
            </a:r>
          </a:p>
          <a:p>
            <a:pPr lvl="1"/>
            <a:endParaRPr lang="de-DE" dirty="0"/>
          </a:p>
          <a:p>
            <a:pPr lvl="1"/>
            <a:r>
              <a:rPr lang="de-DE" dirty="0"/>
              <a:t>Drakonische Strafen, Folter, Todesstrafen, Verbannung, Rechtlosigkeit</a:t>
            </a:r>
          </a:p>
          <a:p>
            <a:pPr lvl="1"/>
            <a:endParaRPr lang="de-DE" dirty="0"/>
          </a:p>
          <a:p>
            <a:pPr lvl="1"/>
            <a:r>
              <a:rPr lang="de-DE" dirty="0"/>
              <a:t>Fortwährender Machtkampf zwischen Kirche und weltlicher Macht (Kaiser)</a:t>
            </a:r>
          </a:p>
        </p:txBody>
      </p:sp>
    </p:spTree>
    <p:extLst>
      <p:ext uri="{BB962C8B-B14F-4D97-AF65-F5344CB8AC3E}">
        <p14:creationId xmlns:p14="http://schemas.microsoft.com/office/powerpoint/2010/main" val="2990045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22CBCA-A5B7-435F-8434-134120FC54DC}"/>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7C1A48E6-2B27-463E-8654-53700CBAC92F}"/>
              </a:ext>
            </a:extLst>
          </p:cNvPr>
          <p:cNvSpPr>
            <a:spLocks noGrp="1"/>
          </p:cNvSpPr>
          <p:nvPr>
            <p:ph idx="1"/>
          </p:nvPr>
        </p:nvSpPr>
        <p:spPr/>
        <p:txBody>
          <a:bodyPr>
            <a:normAutofit/>
          </a:bodyPr>
          <a:lstStyle/>
          <a:p>
            <a:r>
              <a:rPr lang="de-DE" dirty="0"/>
              <a:t>Mittelalter:</a:t>
            </a:r>
          </a:p>
          <a:p>
            <a:endParaRPr lang="de-DE" dirty="0"/>
          </a:p>
          <a:p>
            <a:pPr lvl="1"/>
            <a:r>
              <a:rPr lang="de-DE" dirty="0"/>
              <a:t>Hochmittelalter (bis ins 13. Jahrhundert): </a:t>
            </a:r>
            <a:br>
              <a:rPr lang="de-DE" dirty="0"/>
            </a:br>
            <a:br>
              <a:rPr lang="de-DE" dirty="0"/>
            </a:br>
            <a:r>
              <a:rPr lang="de-DE" dirty="0"/>
              <a:t>Eine Fülle von Landes- und Ortsrechten entstand</a:t>
            </a:r>
            <a:br>
              <a:rPr lang="de-DE" dirty="0"/>
            </a:br>
            <a:br>
              <a:rPr lang="de-DE" dirty="0"/>
            </a:br>
            <a:r>
              <a:rPr lang="de-DE" dirty="0"/>
              <a:t>Erst im Spätmittelalter wurde das römische Recht wieder aufgegriffen. </a:t>
            </a:r>
          </a:p>
          <a:p>
            <a:pPr lvl="1"/>
            <a:endParaRPr lang="de-DE" dirty="0"/>
          </a:p>
          <a:p>
            <a:pPr lvl="1"/>
            <a:r>
              <a:rPr lang="de-DE" dirty="0"/>
              <a:t>Regionale Quellen: Rechtsbücher, Stadtrechte und ländliche Weistümer.</a:t>
            </a:r>
            <a:br>
              <a:rPr lang="de-DE" dirty="0"/>
            </a:br>
            <a:endParaRPr lang="de-DE" dirty="0"/>
          </a:p>
        </p:txBody>
      </p:sp>
    </p:spTree>
    <p:extLst>
      <p:ext uri="{BB962C8B-B14F-4D97-AF65-F5344CB8AC3E}">
        <p14:creationId xmlns:p14="http://schemas.microsoft.com/office/powerpoint/2010/main" val="1413345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22CBCA-A5B7-435F-8434-134120FC54DC}"/>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7C1A48E6-2B27-463E-8654-53700CBAC92F}"/>
              </a:ext>
            </a:extLst>
          </p:cNvPr>
          <p:cNvSpPr>
            <a:spLocks noGrp="1"/>
          </p:cNvSpPr>
          <p:nvPr>
            <p:ph idx="1"/>
          </p:nvPr>
        </p:nvSpPr>
        <p:spPr/>
        <p:txBody>
          <a:bodyPr/>
          <a:lstStyle/>
          <a:p>
            <a:r>
              <a:rPr lang="de-DE" dirty="0"/>
              <a:t>Mittelalter:</a:t>
            </a:r>
          </a:p>
          <a:p>
            <a:endParaRPr lang="de-DE" dirty="0"/>
          </a:p>
          <a:p>
            <a:pPr lvl="1"/>
            <a:r>
              <a:rPr lang="de-DE" dirty="0"/>
              <a:t>Sachsenspiegel (1220/1230):</a:t>
            </a:r>
            <a:br>
              <a:rPr lang="de-DE" dirty="0"/>
            </a:br>
            <a:br>
              <a:rPr lang="de-DE" dirty="0"/>
            </a:br>
            <a:r>
              <a:rPr lang="de-DE" dirty="0"/>
              <a:t>Autor: Eike von </a:t>
            </a:r>
            <a:r>
              <a:rPr lang="de-DE" dirty="0" err="1"/>
              <a:t>Repgow</a:t>
            </a:r>
            <a:br>
              <a:rPr lang="de-DE" dirty="0"/>
            </a:br>
            <a:br>
              <a:rPr lang="de-DE" dirty="0"/>
            </a:br>
            <a:r>
              <a:rPr lang="de-DE" dirty="0"/>
              <a:t>Berief sich auf die regionalen Quellen, mündliche Überlieferung und eigene Erfahrung</a:t>
            </a:r>
            <a:br>
              <a:rPr lang="de-DE" dirty="0"/>
            </a:br>
            <a:br>
              <a:rPr lang="de-DE" dirty="0"/>
            </a:br>
            <a:r>
              <a:rPr lang="de-DE" dirty="0"/>
              <a:t>Schuf kein neues Recht und hielt teilweise an überkommenen und veralteten Ansichten fest. Diese traditionelle Vorgehensweise verlieh Autorität, so dass der Sachsenspiegel schon bald als ein offizielles Gesetzbuch betrachtet wurde.</a:t>
            </a:r>
          </a:p>
        </p:txBody>
      </p:sp>
    </p:spTree>
    <p:extLst>
      <p:ext uri="{BB962C8B-B14F-4D97-AF65-F5344CB8AC3E}">
        <p14:creationId xmlns:p14="http://schemas.microsoft.com/office/powerpoint/2010/main" val="35513816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22CBCA-A5B7-435F-8434-134120FC54DC}"/>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7C1A48E6-2B27-463E-8654-53700CBAC92F}"/>
              </a:ext>
            </a:extLst>
          </p:cNvPr>
          <p:cNvSpPr>
            <a:spLocks noGrp="1"/>
          </p:cNvSpPr>
          <p:nvPr>
            <p:ph idx="1"/>
          </p:nvPr>
        </p:nvSpPr>
        <p:spPr/>
        <p:txBody>
          <a:bodyPr>
            <a:normAutofit fontScale="92500" lnSpcReduction="10000"/>
          </a:bodyPr>
          <a:lstStyle/>
          <a:p>
            <a:r>
              <a:rPr lang="de-DE" dirty="0"/>
              <a:t>Mittelalter:</a:t>
            </a:r>
          </a:p>
          <a:p>
            <a:endParaRPr lang="de-DE" dirty="0"/>
          </a:p>
          <a:p>
            <a:pPr lvl="1"/>
            <a:r>
              <a:rPr lang="de-DE" dirty="0"/>
              <a:t>Sachsenspiegel (1220/1230):</a:t>
            </a:r>
            <a:br>
              <a:rPr lang="de-DE" dirty="0"/>
            </a:br>
            <a:br>
              <a:rPr lang="de-DE" dirty="0"/>
            </a:br>
            <a:r>
              <a:rPr lang="de-DE" dirty="0"/>
              <a:t>„Zwei Schwerter überließ Gott auf Erden, um die Christenheit zu schützen: Dem Papst das geistliche, dem Kaiser das weltliche.“</a:t>
            </a:r>
            <a:br>
              <a:rPr lang="de-DE" dirty="0"/>
            </a:br>
            <a:br>
              <a:rPr lang="de-DE" dirty="0"/>
            </a:br>
            <a:r>
              <a:rPr lang="de-DE" dirty="0"/>
              <a:t>Machtkonflikte zwischen Kaisertum und Kirche (Papst):</a:t>
            </a:r>
            <a:br>
              <a:rPr lang="de-DE" dirty="0"/>
            </a:br>
            <a:r>
              <a:rPr lang="de-DE" dirty="0"/>
              <a:t>Zwei-Schwerter – Lehre:</a:t>
            </a:r>
            <a:br>
              <a:rPr lang="de-DE" dirty="0"/>
            </a:br>
            <a:br>
              <a:rPr lang="de-DE" dirty="0"/>
            </a:br>
            <a:r>
              <a:rPr lang="de-DE" dirty="0"/>
              <a:t>Der Kaiser verstand darunter die zwei Schwerter die Gott jeweils dem Papst und dem Kaiser gab. Dadurch waren sie gleichberechtigt: </a:t>
            </a:r>
            <a:br>
              <a:rPr lang="de-DE" dirty="0"/>
            </a:br>
            <a:br>
              <a:rPr lang="de-DE" dirty="0"/>
            </a:br>
            <a:r>
              <a:rPr lang="de-DE" dirty="0"/>
              <a:t>Der Kaiser hatte die weltliche Macht, der Papst die geistliche Macht. </a:t>
            </a:r>
            <a:br>
              <a:rPr lang="de-DE" dirty="0"/>
            </a:br>
            <a:br>
              <a:rPr lang="de-DE" dirty="0"/>
            </a:br>
            <a:endParaRPr lang="de-DE" dirty="0"/>
          </a:p>
        </p:txBody>
      </p:sp>
    </p:spTree>
    <p:extLst>
      <p:ext uri="{BB962C8B-B14F-4D97-AF65-F5344CB8AC3E}">
        <p14:creationId xmlns:p14="http://schemas.microsoft.com/office/powerpoint/2010/main" val="2589904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43406E-7BEB-4F55-BFB8-00B6154608B6}"/>
              </a:ext>
            </a:extLst>
          </p:cNvPr>
          <p:cNvSpPr>
            <a:spLocks noGrp="1"/>
          </p:cNvSpPr>
          <p:nvPr>
            <p:ph type="title"/>
          </p:nvPr>
        </p:nvSpPr>
        <p:spPr/>
        <p:txBody>
          <a:bodyPr/>
          <a:lstStyle/>
          <a:p>
            <a:r>
              <a:rPr lang="de-DE" dirty="0"/>
              <a:t>Modulüberblick</a:t>
            </a:r>
          </a:p>
        </p:txBody>
      </p:sp>
      <p:sp>
        <p:nvSpPr>
          <p:cNvPr id="3" name="Inhaltsplatzhalter 2">
            <a:extLst>
              <a:ext uri="{FF2B5EF4-FFF2-40B4-BE49-F238E27FC236}">
                <a16:creationId xmlns:a16="http://schemas.microsoft.com/office/drawing/2014/main" id="{B492CD14-1EFE-400E-A005-F5AE74F43B11}"/>
              </a:ext>
            </a:extLst>
          </p:cNvPr>
          <p:cNvSpPr>
            <a:spLocks noGrp="1"/>
          </p:cNvSpPr>
          <p:nvPr>
            <p:ph idx="1"/>
          </p:nvPr>
        </p:nvSpPr>
        <p:spPr/>
        <p:txBody>
          <a:bodyPr>
            <a:normAutofit lnSpcReduction="10000"/>
          </a:bodyPr>
          <a:lstStyle/>
          <a:p>
            <a:r>
              <a:rPr lang="de-DE" dirty="0"/>
              <a:t>Modul 1: Rechtsgeschichte, Staatsorganisation, Rechtssystematik</a:t>
            </a:r>
          </a:p>
          <a:p>
            <a:endParaRPr lang="de-DE" dirty="0"/>
          </a:p>
          <a:p>
            <a:r>
              <a:rPr lang="de-DE" b="0" dirty="0"/>
              <a:t>Modul 2: 	Arbeitssicherheit</a:t>
            </a:r>
          </a:p>
          <a:p>
            <a:endParaRPr lang="de-DE" b="0" dirty="0"/>
          </a:p>
          <a:p>
            <a:r>
              <a:rPr lang="de-DE" b="0" dirty="0"/>
              <a:t>Modul 3:	REACH, Gentechnik</a:t>
            </a:r>
          </a:p>
          <a:p>
            <a:endParaRPr lang="de-DE" b="0" dirty="0"/>
          </a:p>
          <a:p>
            <a:r>
              <a:rPr lang="de-DE" b="0" dirty="0"/>
              <a:t>Modul 4:	Umweltstrafrecht und 	</a:t>
            </a:r>
            <a:br>
              <a:rPr lang="de-DE" b="0" dirty="0"/>
            </a:br>
            <a:r>
              <a:rPr lang="de-DE" b="0" dirty="0"/>
              <a:t>		Bundesimmissionsschutzgesetz</a:t>
            </a:r>
          </a:p>
          <a:p>
            <a:endParaRPr lang="de-DE" b="0" dirty="0"/>
          </a:p>
          <a:p>
            <a:r>
              <a:rPr lang="de-DE" b="0" dirty="0"/>
              <a:t>Modul 5: 	Schutz der Arbeitsergebnisse</a:t>
            </a:r>
          </a:p>
          <a:p>
            <a:endParaRPr lang="de-DE" dirty="0"/>
          </a:p>
        </p:txBody>
      </p:sp>
    </p:spTree>
    <p:extLst>
      <p:ext uri="{BB962C8B-B14F-4D97-AF65-F5344CB8AC3E}">
        <p14:creationId xmlns:p14="http://schemas.microsoft.com/office/powerpoint/2010/main" val="20015174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22CBCA-A5B7-435F-8434-134120FC54DC}"/>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7C1A48E6-2B27-463E-8654-53700CBAC92F}"/>
              </a:ext>
            </a:extLst>
          </p:cNvPr>
          <p:cNvSpPr>
            <a:spLocks noGrp="1"/>
          </p:cNvSpPr>
          <p:nvPr>
            <p:ph idx="1"/>
          </p:nvPr>
        </p:nvSpPr>
        <p:spPr/>
        <p:txBody>
          <a:bodyPr>
            <a:normAutofit/>
          </a:bodyPr>
          <a:lstStyle/>
          <a:p>
            <a:r>
              <a:rPr lang="de-DE" dirty="0"/>
              <a:t>Mittelalter:</a:t>
            </a:r>
          </a:p>
          <a:p>
            <a:endParaRPr lang="de-DE" dirty="0"/>
          </a:p>
          <a:p>
            <a:pPr lvl="1"/>
            <a:r>
              <a:rPr lang="de-DE" dirty="0"/>
              <a:t>Sachsenspiegel (1220/1230):</a:t>
            </a:r>
            <a:br>
              <a:rPr lang="de-DE" dirty="0"/>
            </a:br>
            <a:br>
              <a:rPr lang="de-DE" dirty="0"/>
            </a:br>
            <a:r>
              <a:rPr lang="de-DE" dirty="0"/>
              <a:t>Nach Ansicht der Kirche hatte Gott dem Papst beide Schwerter gegeben damit dieser das weltliche an den Kaiser weiterreichen kann:</a:t>
            </a:r>
            <a:br>
              <a:rPr lang="de-DE" dirty="0"/>
            </a:br>
            <a:br>
              <a:rPr lang="de-DE" dirty="0"/>
            </a:br>
            <a:r>
              <a:rPr lang="de-DE" dirty="0"/>
              <a:t>Der Kaiser war folglich Vasall des Papstes, der Papst Vasall Gottes.</a:t>
            </a:r>
            <a:br>
              <a:rPr lang="de-DE" dirty="0"/>
            </a:br>
            <a:br>
              <a:rPr lang="de-DE" dirty="0"/>
            </a:br>
            <a:r>
              <a:rPr lang="de-DE" dirty="0"/>
              <a:t>Dieser Kampf schwelte bis in die Neuzeit und auch heute versucht die Kirche – und nicht nur die römischkatholische Kirche, sondern alle Glaubensrichtungen – nach wie vor Einfluss auf weltliche und politische Entscheidungen zu nehmen. </a:t>
            </a:r>
          </a:p>
        </p:txBody>
      </p:sp>
    </p:spTree>
    <p:extLst>
      <p:ext uri="{BB962C8B-B14F-4D97-AF65-F5344CB8AC3E}">
        <p14:creationId xmlns:p14="http://schemas.microsoft.com/office/powerpoint/2010/main" val="28405380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22CBCA-A5B7-435F-8434-134120FC54DC}"/>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7C1A48E6-2B27-463E-8654-53700CBAC92F}"/>
              </a:ext>
            </a:extLst>
          </p:cNvPr>
          <p:cNvSpPr>
            <a:spLocks noGrp="1"/>
          </p:cNvSpPr>
          <p:nvPr>
            <p:ph idx="1"/>
          </p:nvPr>
        </p:nvSpPr>
        <p:spPr/>
        <p:txBody>
          <a:bodyPr>
            <a:normAutofit/>
          </a:bodyPr>
          <a:lstStyle/>
          <a:p>
            <a:r>
              <a:rPr lang="de-DE" dirty="0"/>
              <a:t>Mittelalter:</a:t>
            </a:r>
          </a:p>
          <a:p>
            <a:endParaRPr lang="de-DE" dirty="0"/>
          </a:p>
          <a:p>
            <a:pPr lvl="1"/>
            <a:r>
              <a:rPr lang="de-DE" dirty="0"/>
              <a:t>Weiterer Konflikt:</a:t>
            </a:r>
            <a:br>
              <a:rPr lang="de-DE" dirty="0"/>
            </a:br>
            <a:br>
              <a:rPr lang="de-DE" dirty="0"/>
            </a:br>
            <a:r>
              <a:rPr lang="de-DE" dirty="0"/>
              <a:t>Weltliche und kirchliche Fürsten einerseits</a:t>
            </a:r>
            <a:br>
              <a:rPr lang="de-DE" dirty="0"/>
            </a:br>
            <a:br>
              <a:rPr lang="de-DE" dirty="0"/>
            </a:br>
            <a:r>
              <a:rPr lang="de-DE" dirty="0"/>
              <a:t>Stände und Städte andererseits</a:t>
            </a:r>
            <a:br>
              <a:rPr lang="de-DE" dirty="0"/>
            </a:br>
            <a:br>
              <a:rPr lang="de-DE" dirty="0"/>
            </a:br>
            <a:r>
              <a:rPr lang="de-DE" dirty="0"/>
              <a:t>Wirtschaftliches Wachstum und finanzielle Macht der Stände und Städte wuchsen und suchten mehr Kontrolle über das eigene Schicksal</a:t>
            </a:r>
          </a:p>
        </p:txBody>
      </p:sp>
    </p:spTree>
    <p:extLst>
      <p:ext uri="{BB962C8B-B14F-4D97-AF65-F5344CB8AC3E}">
        <p14:creationId xmlns:p14="http://schemas.microsoft.com/office/powerpoint/2010/main" val="28474594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22CBCA-A5B7-435F-8434-134120FC54DC}"/>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7C1A48E6-2B27-463E-8654-53700CBAC92F}"/>
              </a:ext>
            </a:extLst>
          </p:cNvPr>
          <p:cNvSpPr>
            <a:spLocks noGrp="1"/>
          </p:cNvSpPr>
          <p:nvPr>
            <p:ph idx="1"/>
          </p:nvPr>
        </p:nvSpPr>
        <p:spPr/>
        <p:txBody>
          <a:bodyPr>
            <a:normAutofit/>
          </a:bodyPr>
          <a:lstStyle/>
          <a:p>
            <a:r>
              <a:rPr lang="de-DE" dirty="0"/>
              <a:t>Mittelalter:</a:t>
            </a:r>
          </a:p>
          <a:p>
            <a:endParaRPr lang="de-DE" dirty="0"/>
          </a:p>
          <a:p>
            <a:pPr lvl="1"/>
            <a:r>
              <a:rPr lang="de-DE" dirty="0"/>
              <a:t>Weiterer Konflikt:</a:t>
            </a:r>
            <a:br>
              <a:rPr lang="de-DE" dirty="0"/>
            </a:br>
            <a:br>
              <a:rPr lang="de-DE" dirty="0"/>
            </a:br>
            <a:r>
              <a:rPr lang="de-DE" dirty="0"/>
              <a:t>Die Stadt im Rechtssinn ist eine Stadt mit eigenem Stadtrecht und eigener Gerichtsbarkeit.</a:t>
            </a:r>
            <a:br>
              <a:rPr lang="de-DE" dirty="0"/>
            </a:br>
            <a:br>
              <a:rPr lang="de-DE" dirty="0"/>
            </a:br>
            <a:r>
              <a:rPr lang="de-DE" dirty="0"/>
              <a:t>In der Stadt zu leben, bedeutete für die Leute vom Land auch Freiheit, denn wer nicht von seinem Grundherren während einer bestimmten Frist zurückgefordert wurde, war frei.</a:t>
            </a:r>
          </a:p>
          <a:p>
            <a:pPr lvl="1"/>
            <a:endParaRPr lang="de-DE" dirty="0"/>
          </a:p>
        </p:txBody>
      </p:sp>
    </p:spTree>
    <p:extLst>
      <p:ext uri="{BB962C8B-B14F-4D97-AF65-F5344CB8AC3E}">
        <p14:creationId xmlns:p14="http://schemas.microsoft.com/office/powerpoint/2010/main" val="22535190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96B3CB-2265-41C0-9813-2536F18EF409}"/>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E8F4518D-AA1B-4AFD-B5B6-C30A9ED39C4D}"/>
              </a:ext>
            </a:extLst>
          </p:cNvPr>
          <p:cNvSpPr>
            <a:spLocks noGrp="1"/>
          </p:cNvSpPr>
          <p:nvPr>
            <p:ph idx="1"/>
          </p:nvPr>
        </p:nvSpPr>
        <p:spPr/>
        <p:txBody>
          <a:bodyPr>
            <a:normAutofit fontScale="92500" lnSpcReduction="10000"/>
          </a:bodyPr>
          <a:lstStyle/>
          <a:p>
            <a:r>
              <a:rPr lang="de-DE" sz="3000" b="1" dirty="0"/>
              <a:t>Kodifizierung der Gesetze:</a:t>
            </a:r>
            <a:br>
              <a:rPr lang="de-DE" sz="3000" b="0" dirty="0"/>
            </a:br>
            <a:br>
              <a:rPr lang="de-DE" sz="2600" dirty="0"/>
            </a:br>
            <a:r>
              <a:rPr lang="de-DE" sz="2600" b="0" dirty="0"/>
              <a:t>Konflikt führte zu weiterer Vereinheitlichung, allerdings in langsamen und teilweise irregeführten Schritten:</a:t>
            </a:r>
            <a:br>
              <a:rPr lang="de-DE" sz="2600" b="0" dirty="0"/>
            </a:br>
            <a:br>
              <a:rPr lang="de-DE" sz="2600" dirty="0"/>
            </a:br>
            <a:br>
              <a:rPr lang="de-DE" sz="3000" dirty="0"/>
            </a:br>
            <a:r>
              <a:rPr lang="de-DE" sz="2600" dirty="0" err="1"/>
              <a:t>Constitutio</a:t>
            </a:r>
            <a:r>
              <a:rPr lang="de-DE" sz="2600" dirty="0"/>
              <a:t> </a:t>
            </a:r>
            <a:r>
              <a:rPr lang="de-DE" sz="2600" dirty="0" err="1"/>
              <a:t>Criminalis</a:t>
            </a:r>
            <a:r>
              <a:rPr lang="de-DE" sz="2600" dirty="0"/>
              <a:t> Carolina </a:t>
            </a:r>
            <a:br>
              <a:rPr lang="de-DE" sz="2600" b="0" dirty="0"/>
            </a:br>
            <a:br>
              <a:rPr lang="de-DE" sz="2600" b="0" dirty="0"/>
            </a:br>
            <a:r>
              <a:rPr lang="de-DE" sz="2600" b="0" dirty="0"/>
              <a:t>1530 auf dem Augsburger Reichstag während der Herrschaft Kaiser Karls V. beschlossen</a:t>
            </a:r>
            <a:br>
              <a:rPr lang="de-DE" sz="2600" b="0" dirty="0"/>
            </a:br>
            <a:br>
              <a:rPr lang="de-DE" sz="2600" b="0" dirty="0"/>
            </a:br>
            <a:r>
              <a:rPr lang="de-DE" sz="2600" b="0" dirty="0"/>
              <a:t>Am 27. Juli 1532 folgte schließlich die Ratifizierung des Kodifikationswerks durch den Reichstag in Regensburg</a:t>
            </a:r>
            <a:br>
              <a:rPr lang="de-DE" sz="2600" b="0" dirty="0"/>
            </a:br>
            <a:br>
              <a:rPr lang="de-DE" sz="2600" b="0" dirty="0"/>
            </a:br>
            <a:r>
              <a:rPr lang="de-DE" sz="2600" b="0" dirty="0"/>
              <a:t>Dadurch erhielt die CCC Gesetzeskraft</a:t>
            </a:r>
          </a:p>
        </p:txBody>
      </p:sp>
    </p:spTree>
    <p:extLst>
      <p:ext uri="{BB962C8B-B14F-4D97-AF65-F5344CB8AC3E}">
        <p14:creationId xmlns:p14="http://schemas.microsoft.com/office/powerpoint/2010/main" val="16295702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96B3CB-2265-41C0-9813-2536F18EF409}"/>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E8F4518D-AA1B-4AFD-B5B6-C30A9ED39C4D}"/>
              </a:ext>
            </a:extLst>
          </p:cNvPr>
          <p:cNvSpPr>
            <a:spLocks noGrp="1"/>
          </p:cNvSpPr>
          <p:nvPr>
            <p:ph idx="1"/>
          </p:nvPr>
        </p:nvSpPr>
        <p:spPr/>
        <p:txBody>
          <a:bodyPr>
            <a:normAutofit/>
          </a:bodyPr>
          <a:lstStyle/>
          <a:p>
            <a:r>
              <a:rPr lang="de-DE" b="1" dirty="0"/>
              <a:t>Kodifizierung der Gesetze:</a:t>
            </a:r>
            <a:br>
              <a:rPr lang="de-DE" b="0" dirty="0"/>
            </a:br>
            <a:br>
              <a:rPr lang="de-DE" b="0" dirty="0"/>
            </a:br>
            <a:br>
              <a:rPr lang="de-DE" dirty="0"/>
            </a:br>
            <a:br>
              <a:rPr lang="de-DE" dirty="0"/>
            </a:br>
            <a:r>
              <a:rPr lang="de-DE" sz="2400" b="0" dirty="0"/>
              <a:t>Allgemeines Preußisches Landrecht 1794</a:t>
            </a:r>
            <a:br>
              <a:rPr lang="de-DE" sz="2400" b="0" dirty="0"/>
            </a:br>
            <a:br>
              <a:rPr lang="de-DE" sz="2400" b="0" dirty="0"/>
            </a:br>
            <a:r>
              <a:rPr lang="de-DE" sz="2400" b="0" dirty="0"/>
              <a:t>Code </a:t>
            </a:r>
            <a:r>
              <a:rPr lang="de-DE" sz="2400" b="0" dirty="0" err="1"/>
              <a:t>Civil</a:t>
            </a:r>
            <a:r>
              <a:rPr lang="de-DE" sz="2400" b="0" dirty="0"/>
              <a:t> von 1804 (Frankreich)</a:t>
            </a:r>
            <a:br>
              <a:rPr lang="de-DE" sz="2400" b="0" dirty="0"/>
            </a:br>
            <a:br>
              <a:rPr lang="de-DE" sz="2400" b="0" dirty="0"/>
            </a:br>
            <a:r>
              <a:rPr lang="de-DE" sz="2400" b="0" dirty="0"/>
              <a:t>Bürgerliches Gesetzbuch von 1900 (Deutsches Reich)</a:t>
            </a:r>
          </a:p>
          <a:p>
            <a:pPr marL="457200" lvl="1" indent="0">
              <a:buNone/>
            </a:pPr>
            <a:br>
              <a:rPr lang="de-DE" dirty="0"/>
            </a:br>
            <a:endParaRPr lang="de-DE" dirty="0"/>
          </a:p>
        </p:txBody>
      </p:sp>
    </p:spTree>
    <p:extLst>
      <p:ext uri="{BB962C8B-B14F-4D97-AF65-F5344CB8AC3E}">
        <p14:creationId xmlns:p14="http://schemas.microsoft.com/office/powerpoint/2010/main" val="39488675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96B3CB-2265-41C0-9813-2536F18EF409}"/>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E8F4518D-AA1B-4AFD-B5B6-C30A9ED39C4D}"/>
              </a:ext>
            </a:extLst>
          </p:cNvPr>
          <p:cNvSpPr>
            <a:spLocks noGrp="1"/>
          </p:cNvSpPr>
          <p:nvPr>
            <p:ph idx="1"/>
          </p:nvPr>
        </p:nvSpPr>
        <p:spPr/>
        <p:txBody>
          <a:bodyPr>
            <a:normAutofit/>
          </a:bodyPr>
          <a:lstStyle/>
          <a:p>
            <a:r>
              <a:rPr lang="de-DE" b="1" dirty="0"/>
              <a:t>Kodifizierung der Gesetze:</a:t>
            </a:r>
            <a:br>
              <a:rPr lang="de-DE" b="0" dirty="0"/>
            </a:br>
            <a:br>
              <a:rPr lang="de-DE" b="0" dirty="0"/>
            </a:br>
            <a:br>
              <a:rPr lang="de-DE" dirty="0"/>
            </a:br>
            <a:br>
              <a:rPr lang="de-DE" dirty="0"/>
            </a:br>
            <a:r>
              <a:rPr lang="de-DE" sz="2400" b="0" dirty="0"/>
              <a:t>Weiterentwicklung des Rechts im 20. Jahrhundert</a:t>
            </a:r>
            <a:br>
              <a:rPr lang="de-DE" sz="2400" b="0" dirty="0"/>
            </a:br>
            <a:br>
              <a:rPr lang="de-DE" sz="2400" b="0" dirty="0"/>
            </a:br>
            <a:r>
              <a:rPr lang="de-DE" sz="2400" b="0" dirty="0"/>
              <a:t>Strafgesetzbuch, etc.</a:t>
            </a:r>
            <a:br>
              <a:rPr lang="de-DE" sz="2400" b="0" dirty="0"/>
            </a:br>
            <a:br>
              <a:rPr lang="de-DE" sz="2400" b="0" dirty="0"/>
            </a:br>
            <a:r>
              <a:rPr lang="de-DE" sz="2400" b="0" dirty="0"/>
              <a:t>Deutsches Recht nach 1949 basiert auf dem vorher bestehenden Recht und beinhaltet auch heute noch Teile, die auf nationalsozialistischer Gesetzgebung beruhen. </a:t>
            </a:r>
            <a:br>
              <a:rPr lang="de-DE" dirty="0"/>
            </a:br>
            <a:endParaRPr lang="de-DE" dirty="0"/>
          </a:p>
        </p:txBody>
      </p:sp>
    </p:spTree>
    <p:extLst>
      <p:ext uri="{BB962C8B-B14F-4D97-AF65-F5344CB8AC3E}">
        <p14:creationId xmlns:p14="http://schemas.microsoft.com/office/powerpoint/2010/main" val="35820406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Grundlagen des Rechts</a:t>
            </a:r>
          </a:p>
        </p:txBody>
      </p:sp>
      <p:sp>
        <p:nvSpPr>
          <p:cNvPr id="3" name="Inhaltsplatzhalter 2"/>
          <p:cNvSpPr>
            <a:spLocks noGrp="1"/>
          </p:cNvSpPr>
          <p:nvPr>
            <p:ph idx="1"/>
          </p:nvPr>
        </p:nvSpPr>
        <p:spPr/>
        <p:txBody>
          <a:bodyPr/>
          <a:lstStyle/>
          <a:p>
            <a:r>
              <a:rPr lang="de-DE" dirty="0"/>
              <a:t>Quellen des Rechts</a:t>
            </a:r>
          </a:p>
          <a:p>
            <a:endParaRPr lang="de-DE" dirty="0"/>
          </a:p>
          <a:p>
            <a:pPr lvl="1"/>
            <a:r>
              <a:rPr lang="de-DE" dirty="0"/>
              <a:t>Europa, Bund, Länder, Regierungsbezirke und Kommunen</a:t>
            </a:r>
          </a:p>
          <a:p>
            <a:pPr lvl="1"/>
            <a:endParaRPr lang="de-DE" dirty="0"/>
          </a:p>
          <a:p>
            <a:pPr lvl="1"/>
            <a:r>
              <a:rPr lang="de-DE" dirty="0"/>
              <a:t>Wichtigstes Prinzip: Subsidiaritätsprinzip</a:t>
            </a:r>
          </a:p>
        </p:txBody>
      </p:sp>
    </p:spTree>
    <p:extLst>
      <p:ext uri="{BB962C8B-B14F-4D97-AF65-F5344CB8AC3E}">
        <p14:creationId xmlns:p14="http://schemas.microsoft.com/office/powerpoint/2010/main" val="327488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Grundlagen des Rechts</a:t>
            </a:r>
          </a:p>
        </p:txBody>
      </p:sp>
      <p:sp>
        <p:nvSpPr>
          <p:cNvPr id="3" name="Inhaltsplatzhalter 2"/>
          <p:cNvSpPr>
            <a:spLocks noGrp="1"/>
          </p:cNvSpPr>
          <p:nvPr>
            <p:ph idx="1"/>
          </p:nvPr>
        </p:nvSpPr>
        <p:spPr/>
        <p:txBody>
          <a:bodyPr>
            <a:normAutofit/>
          </a:bodyPr>
          <a:lstStyle/>
          <a:p>
            <a:r>
              <a:rPr lang="de-DE" dirty="0"/>
              <a:t>EU-Mitgliedstaaten (Beitrittsjahr):</a:t>
            </a:r>
            <a:br>
              <a:rPr lang="de-DE" dirty="0"/>
            </a:br>
            <a:br>
              <a:rPr lang="de-DE" dirty="0"/>
            </a:br>
            <a:r>
              <a:rPr lang="de-DE" sz="2400" b="0" dirty="0"/>
              <a:t>Belgien (1952), Bulgarien (2007), Dänemark (1973), Deutschland (1952), Estland (2004), Finnland (1995), Frankreich (1952), Griechenland (1981), Irland (1973), Italien (1952), Kroatien (2013), Lettland (2004), Litauen (2004), Luxemburg (1952), Malta (2004), Niederlande (1952), Österreich (1995), Polen (2004), Portugal (1986), Rumänien (2007), Schweden (1995),  Slowakei (2004), Slowenien (2004), Spanien (1986), Tschechische Republik (2004), Ungarn (2004), Zypern (2004)</a:t>
            </a:r>
            <a:br>
              <a:rPr lang="de-DE" sz="2400" b="0" dirty="0"/>
            </a:br>
            <a:br>
              <a:rPr lang="de-DE" sz="2400" b="0" dirty="0"/>
            </a:br>
            <a:r>
              <a:rPr lang="de-DE" sz="2400" b="0" dirty="0"/>
              <a:t>Vereinigtes Königreich (1973)</a:t>
            </a:r>
            <a:endParaRPr lang="de-DE" dirty="0"/>
          </a:p>
        </p:txBody>
      </p:sp>
    </p:spTree>
    <p:extLst>
      <p:ext uri="{BB962C8B-B14F-4D97-AF65-F5344CB8AC3E}">
        <p14:creationId xmlns:p14="http://schemas.microsoft.com/office/powerpoint/2010/main" val="19669246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Grundlagen des Rechts</a:t>
            </a:r>
          </a:p>
        </p:txBody>
      </p:sp>
      <p:sp>
        <p:nvSpPr>
          <p:cNvPr id="3" name="Inhaltsplatzhalter 2"/>
          <p:cNvSpPr>
            <a:spLocks noGrp="1"/>
          </p:cNvSpPr>
          <p:nvPr>
            <p:ph idx="1"/>
          </p:nvPr>
        </p:nvSpPr>
        <p:spPr/>
        <p:txBody>
          <a:bodyPr>
            <a:normAutofit/>
          </a:bodyPr>
          <a:lstStyle/>
          <a:p>
            <a:r>
              <a:rPr lang="de-DE" dirty="0"/>
              <a:t>EU-Mitgliedstaaten:</a:t>
            </a:r>
            <a:br>
              <a:rPr lang="de-DE" dirty="0"/>
            </a:br>
            <a:endParaRPr lang="de-DE" dirty="0"/>
          </a:p>
          <a:p>
            <a:pPr lvl="1"/>
            <a:r>
              <a:rPr lang="de-DE" dirty="0"/>
              <a:t>Austrittskandidaten:</a:t>
            </a:r>
            <a:br>
              <a:rPr lang="de-DE" dirty="0"/>
            </a:br>
            <a:br>
              <a:rPr lang="de-DE" dirty="0"/>
            </a:br>
            <a:r>
              <a:rPr lang="de-DE" dirty="0"/>
              <a:t>Vereinigtes Königreich – Ende 2020 Austritt abgeschlossen</a:t>
            </a:r>
            <a:br>
              <a:rPr lang="de-DE" dirty="0"/>
            </a:br>
            <a:br>
              <a:rPr lang="de-DE" dirty="0"/>
            </a:br>
            <a:r>
              <a:rPr lang="de-DE" dirty="0"/>
              <a:t>Stehen weitere Austritte bevor?</a:t>
            </a:r>
            <a:br>
              <a:rPr lang="de-DE" dirty="0"/>
            </a:br>
            <a:br>
              <a:rPr lang="de-DE" dirty="0"/>
            </a:br>
            <a:r>
              <a:rPr lang="de-DE" dirty="0"/>
              <a:t>Polen?</a:t>
            </a:r>
            <a:br>
              <a:rPr lang="de-DE" dirty="0"/>
            </a:br>
            <a:br>
              <a:rPr lang="de-DE" dirty="0"/>
            </a:br>
            <a:r>
              <a:rPr lang="de-DE" dirty="0"/>
              <a:t>Ungarn?</a:t>
            </a:r>
          </a:p>
          <a:p>
            <a:pPr marL="0" indent="0">
              <a:buNone/>
            </a:pPr>
            <a:endParaRPr lang="de-DE" dirty="0"/>
          </a:p>
        </p:txBody>
      </p:sp>
    </p:spTree>
    <p:extLst>
      <p:ext uri="{BB962C8B-B14F-4D97-AF65-F5344CB8AC3E}">
        <p14:creationId xmlns:p14="http://schemas.microsoft.com/office/powerpoint/2010/main" val="20807374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Grundlagen des Rechts</a:t>
            </a:r>
          </a:p>
        </p:txBody>
      </p:sp>
      <p:sp>
        <p:nvSpPr>
          <p:cNvPr id="3" name="Inhaltsplatzhalter 2"/>
          <p:cNvSpPr>
            <a:spLocks noGrp="1"/>
          </p:cNvSpPr>
          <p:nvPr>
            <p:ph idx="1"/>
          </p:nvPr>
        </p:nvSpPr>
        <p:spPr/>
        <p:txBody>
          <a:bodyPr>
            <a:normAutofit/>
          </a:bodyPr>
          <a:lstStyle/>
          <a:p>
            <a:r>
              <a:rPr lang="de-DE" dirty="0"/>
              <a:t>Kandidatenländer </a:t>
            </a:r>
          </a:p>
          <a:p>
            <a:pPr lvl="1"/>
            <a:r>
              <a:rPr lang="de-DE" dirty="0"/>
              <a:t>Die ehemalige jugoslawische Republik Mazedonien, Island, Montenegro, Serbien, die Türkei, Ukraine</a:t>
            </a:r>
          </a:p>
          <a:p>
            <a:pPr marL="0" indent="0">
              <a:buNone/>
            </a:pPr>
            <a:endParaRPr lang="de-DE" dirty="0"/>
          </a:p>
          <a:p>
            <a:r>
              <a:rPr lang="de-DE" dirty="0"/>
              <a:t>Potenzielle Kandidatenländer</a:t>
            </a:r>
          </a:p>
          <a:p>
            <a:pPr lvl="1"/>
            <a:r>
              <a:rPr lang="de-DE" dirty="0"/>
              <a:t>Albanien, Bosnien und Herzegowina, Kosovo</a:t>
            </a:r>
            <a:br>
              <a:rPr lang="de-DE" dirty="0"/>
            </a:br>
            <a:endParaRPr lang="de-DE" dirty="0"/>
          </a:p>
        </p:txBody>
      </p:sp>
    </p:spTree>
    <p:extLst>
      <p:ext uri="{BB962C8B-B14F-4D97-AF65-F5344CB8AC3E}">
        <p14:creationId xmlns:p14="http://schemas.microsoft.com/office/powerpoint/2010/main" val="3232083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B06F47-FEFC-4C26-A618-C332A1A68E15}"/>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68FE9354-4035-4DD5-87FB-48FADDFEDE23}"/>
              </a:ext>
            </a:extLst>
          </p:cNvPr>
          <p:cNvSpPr>
            <a:spLocks noGrp="1"/>
          </p:cNvSpPr>
          <p:nvPr>
            <p:ph idx="1"/>
          </p:nvPr>
        </p:nvSpPr>
        <p:spPr>
          <a:xfrm>
            <a:off x="237692" y="1462610"/>
            <a:ext cx="10424276" cy="4864355"/>
          </a:xfrm>
        </p:spPr>
        <p:txBody>
          <a:bodyPr>
            <a:normAutofit/>
          </a:bodyPr>
          <a:lstStyle/>
          <a:p>
            <a:r>
              <a:rPr lang="de-DE" dirty="0"/>
              <a:t>Germanisches Recht:</a:t>
            </a:r>
          </a:p>
          <a:p>
            <a:pPr marL="0" indent="0">
              <a:buNone/>
            </a:pPr>
            <a:endParaRPr lang="de-DE" dirty="0"/>
          </a:p>
          <a:p>
            <a:pPr lvl="1"/>
            <a:r>
              <a:rPr lang="de-DE" dirty="0"/>
              <a:t>Nicht verschriftlicht</a:t>
            </a:r>
          </a:p>
          <a:p>
            <a:pPr marL="457200" lvl="1" indent="0">
              <a:buNone/>
            </a:pPr>
            <a:endParaRPr lang="de-DE" dirty="0"/>
          </a:p>
          <a:p>
            <a:pPr lvl="1"/>
            <a:r>
              <a:rPr lang="de-DE" dirty="0"/>
              <a:t>Mündlich an Älteste und Priester überliefert</a:t>
            </a:r>
          </a:p>
          <a:p>
            <a:pPr lvl="1"/>
            <a:endParaRPr lang="de-DE" dirty="0"/>
          </a:p>
          <a:p>
            <a:pPr lvl="1"/>
            <a:r>
              <a:rPr lang="de-DE" dirty="0"/>
              <a:t>Gewohnheitsrecht – Einzelfallentscheidungen</a:t>
            </a:r>
          </a:p>
          <a:p>
            <a:pPr marL="457200" lvl="1" indent="0">
              <a:buNone/>
            </a:pPr>
            <a:endParaRPr lang="de-DE" dirty="0"/>
          </a:p>
          <a:p>
            <a:pPr lvl="1"/>
            <a:r>
              <a:rPr lang="de-DE" dirty="0"/>
              <a:t>Willkür</a:t>
            </a:r>
          </a:p>
          <a:p>
            <a:pPr lvl="1"/>
            <a:endParaRPr lang="de-DE" dirty="0"/>
          </a:p>
        </p:txBody>
      </p:sp>
    </p:spTree>
    <p:extLst>
      <p:ext uri="{BB962C8B-B14F-4D97-AF65-F5344CB8AC3E}">
        <p14:creationId xmlns:p14="http://schemas.microsoft.com/office/powerpoint/2010/main" val="36732015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Grundlagen des Rechts</a:t>
            </a:r>
          </a:p>
        </p:txBody>
      </p:sp>
      <p:sp>
        <p:nvSpPr>
          <p:cNvPr id="3" name="Inhaltsplatzhalter 2"/>
          <p:cNvSpPr>
            <a:spLocks noGrp="1"/>
          </p:cNvSpPr>
          <p:nvPr>
            <p:ph idx="1"/>
          </p:nvPr>
        </p:nvSpPr>
        <p:spPr/>
        <p:txBody>
          <a:bodyPr>
            <a:normAutofit/>
          </a:bodyPr>
          <a:lstStyle/>
          <a:p>
            <a:r>
              <a:rPr lang="de-DE" dirty="0"/>
              <a:t>Verordnungen:</a:t>
            </a:r>
            <a:br>
              <a:rPr lang="de-DE" dirty="0"/>
            </a:br>
            <a:br>
              <a:rPr lang="de-DE" dirty="0"/>
            </a:br>
            <a:r>
              <a:rPr lang="de-DE" sz="2400" b="0" dirty="0"/>
              <a:t>Sind verbindliche Rechtsakte, die von allen EU-Ländern in vollem Umfang umgesetzt werden müssen.</a:t>
            </a:r>
          </a:p>
          <a:p>
            <a:endParaRPr lang="de-DE" sz="2400" b="0" dirty="0"/>
          </a:p>
          <a:p>
            <a:r>
              <a:rPr lang="de-DE" dirty="0"/>
              <a:t>Richtlinien: </a:t>
            </a:r>
            <a:br>
              <a:rPr lang="de-DE" dirty="0"/>
            </a:br>
            <a:br>
              <a:rPr lang="de-DE" dirty="0"/>
            </a:br>
            <a:r>
              <a:rPr lang="de-DE" sz="2400" b="0" dirty="0"/>
              <a:t>Sind Rechtsakte, die ein Ziel festlegen, das alle Mitgliedstaaten verwirklichen müssen. Wie das passiert können die einzelnen Länder selbst entscheiden. Allerdings müssen sie es innerhalb eines bestimmten Zeitraums tun. Sollte das nicht geschehen, kann die Kommission das betreffende Land vor dem Europäischen Gerichtshof verklagen. </a:t>
            </a:r>
          </a:p>
          <a:p>
            <a:endParaRPr lang="de-DE" dirty="0"/>
          </a:p>
        </p:txBody>
      </p:sp>
    </p:spTree>
    <p:extLst>
      <p:ext uri="{BB962C8B-B14F-4D97-AF65-F5344CB8AC3E}">
        <p14:creationId xmlns:p14="http://schemas.microsoft.com/office/powerpoint/2010/main" val="40973340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Grundlagen des Rechts</a:t>
            </a:r>
          </a:p>
        </p:txBody>
      </p:sp>
      <p:sp>
        <p:nvSpPr>
          <p:cNvPr id="3" name="Inhaltsplatzhalter 2"/>
          <p:cNvSpPr>
            <a:spLocks noGrp="1"/>
          </p:cNvSpPr>
          <p:nvPr>
            <p:ph idx="1"/>
          </p:nvPr>
        </p:nvSpPr>
        <p:spPr/>
        <p:txBody>
          <a:bodyPr/>
          <a:lstStyle/>
          <a:p>
            <a:r>
              <a:rPr lang="de-DE" dirty="0"/>
              <a:t>Aufgabenverteilung zwischen Bund und Ländern im Grundgesetz:</a:t>
            </a:r>
            <a:br>
              <a:rPr lang="de-DE" dirty="0"/>
            </a:br>
            <a:br>
              <a:rPr lang="de-DE" dirty="0"/>
            </a:br>
            <a:br>
              <a:rPr lang="de-DE" dirty="0"/>
            </a:br>
            <a:r>
              <a:rPr lang="de-DE" sz="2400" b="0" dirty="0"/>
              <a:t>Ausschließliche Kompetenzen des Bundes</a:t>
            </a:r>
            <a:br>
              <a:rPr lang="de-DE" sz="2400" b="0" dirty="0"/>
            </a:br>
            <a:br>
              <a:rPr lang="de-DE" sz="2400" b="0" dirty="0"/>
            </a:br>
            <a:br>
              <a:rPr lang="de-DE" sz="2400" b="0" dirty="0"/>
            </a:br>
            <a:r>
              <a:rPr lang="de-DE" sz="2400" b="0" dirty="0"/>
              <a:t>Konkurrierende Gesetzgebung</a:t>
            </a:r>
            <a:br>
              <a:rPr lang="de-DE" sz="2400" b="0" dirty="0"/>
            </a:br>
            <a:br>
              <a:rPr lang="de-DE" sz="2400" b="0" dirty="0"/>
            </a:br>
            <a:br>
              <a:rPr lang="de-DE" sz="2400" b="0" dirty="0"/>
            </a:br>
            <a:r>
              <a:rPr lang="de-DE" sz="2400" b="0" dirty="0"/>
              <a:t>Ausschließliche Kompetenzen der Länder</a:t>
            </a:r>
            <a:br>
              <a:rPr lang="de-DE" sz="2400" b="0" dirty="0"/>
            </a:br>
            <a:endParaRPr lang="de-DE" sz="2400" b="0" dirty="0"/>
          </a:p>
        </p:txBody>
      </p:sp>
    </p:spTree>
    <p:extLst>
      <p:ext uri="{BB962C8B-B14F-4D97-AF65-F5344CB8AC3E}">
        <p14:creationId xmlns:p14="http://schemas.microsoft.com/office/powerpoint/2010/main" val="37886645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Grundlagen des Rechts</a:t>
            </a:r>
          </a:p>
        </p:txBody>
      </p:sp>
      <p:sp>
        <p:nvSpPr>
          <p:cNvPr id="3" name="Inhaltsplatzhalter 2"/>
          <p:cNvSpPr>
            <a:spLocks noGrp="1"/>
          </p:cNvSpPr>
          <p:nvPr>
            <p:ph idx="1"/>
          </p:nvPr>
        </p:nvSpPr>
        <p:spPr/>
        <p:txBody>
          <a:bodyPr>
            <a:normAutofit fontScale="92500" lnSpcReduction="10000"/>
          </a:bodyPr>
          <a:lstStyle/>
          <a:p>
            <a:r>
              <a:rPr lang="de-DE" dirty="0"/>
              <a:t>Aufgabenverteilung zwischen Bund und Ländern im Grundgesetz:</a:t>
            </a:r>
            <a:br>
              <a:rPr lang="de-DE" dirty="0"/>
            </a:br>
            <a:br>
              <a:rPr lang="de-DE" dirty="0"/>
            </a:br>
            <a:r>
              <a:rPr lang="de-DE" sz="2400" dirty="0"/>
              <a:t>Ausschließliche Aufgaben des Bundes:</a:t>
            </a:r>
            <a:br>
              <a:rPr lang="de-DE" sz="2400" b="0" dirty="0"/>
            </a:br>
            <a:br>
              <a:rPr lang="de-DE" sz="2400" b="0" dirty="0"/>
            </a:br>
            <a:r>
              <a:rPr lang="de-DE" sz="2400" b="0" dirty="0"/>
              <a:t>Auswärtige und supranationale Angelegenheiten</a:t>
            </a:r>
            <a:br>
              <a:rPr lang="de-DE" sz="2400" b="0" dirty="0"/>
            </a:br>
            <a:br>
              <a:rPr lang="de-DE" sz="2400" b="0" dirty="0"/>
            </a:br>
            <a:r>
              <a:rPr lang="de-DE" sz="2400" b="0" dirty="0"/>
              <a:t>Staatsangehörigkeitsregelungen</a:t>
            </a:r>
            <a:br>
              <a:rPr lang="de-DE" sz="2400" b="0" dirty="0"/>
            </a:br>
            <a:br>
              <a:rPr lang="de-DE" sz="2400" b="0" dirty="0"/>
            </a:br>
            <a:r>
              <a:rPr lang="de-DE" sz="2400" b="0" dirty="0"/>
              <a:t>Währungs- und Geldfragen</a:t>
            </a:r>
            <a:br>
              <a:rPr lang="de-DE" sz="2400" b="0" dirty="0"/>
            </a:br>
            <a:br>
              <a:rPr lang="de-DE" sz="2400" b="0" dirty="0"/>
            </a:br>
            <a:r>
              <a:rPr lang="de-DE" sz="2400" b="0" dirty="0"/>
              <a:t>Einheit des Zoll- und Handelsgebietes einschließlich des Zoll- und Grenzschutzes</a:t>
            </a:r>
            <a:br>
              <a:rPr lang="de-DE" sz="2400" b="0" dirty="0"/>
            </a:br>
            <a:br>
              <a:rPr lang="de-DE" sz="2400" b="0" dirty="0"/>
            </a:br>
            <a:r>
              <a:rPr lang="de-DE" sz="2400" b="0" dirty="0"/>
              <a:t>Zusammenarbeit des Bundes und der Länder in der Kriminalpolizei</a:t>
            </a:r>
            <a:br>
              <a:rPr lang="de-DE" sz="2400" b="0" dirty="0"/>
            </a:br>
            <a:br>
              <a:rPr lang="de-DE" sz="2400" b="0" dirty="0"/>
            </a:br>
            <a:r>
              <a:rPr lang="de-DE" sz="2400" b="0" dirty="0"/>
              <a:t>Verteidigung einschließlich des Schutzes der Zivilbevölkerung</a:t>
            </a:r>
            <a:br>
              <a:rPr lang="de-DE" sz="2400" b="0" dirty="0"/>
            </a:br>
            <a:br>
              <a:rPr lang="de-DE" sz="2400" b="0" dirty="0"/>
            </a:br>
            <a:r>
              <a:rPr lang="de-DE" sz="2400" b="0" dirty="0"/>
              <a:t>Urheberrecht</a:t>
            </a:r>
          </a:p>
        </p:txBody>
      </p:sp>
    </p:spTree>
    <p:extLst>
      <p:ext uri="{BB962C8B-B14F-4D97-AF65-F5344CB8AC3E}">
        <p14:creationId xmlns:p14="http://schemas.microsoft.com/office/powerpoint/2010/main" val="2463285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Grundlagen des Rechts</a:t>
            </a:r>
          </a:p>
        </p:txBody>
      </p:sp>
      <p:sp>
        <p:nvSpPr>
          <p:cNvPr id="3" name="Inhaltsplatzhalter 2"/>
          <p:cNvSpPr>
            <a:spLocks noGrp="1"/>
          </p:cNvSpPr>
          <p:nvPr>
            <p:ph idx="1"/>
          </p:nvPr>
        </p:nvSpPr>
        <p:spPr/>
        <p:txBody>
          <a:bodyPr>
            <a:normAutofit fontScale="92500" lnSpcReduction="10000"/>
          </a:bodyPr>
          <a:lstStyle/>
          <a:p>
            <a:r>
              <a:rPr lang="de-DE" dirty="0"/>
              <a:t>Aufgabenverteilung zwischen Bund und Ländern im Grundgesetz:</a:t>
            </a:r>
            <a:br>
              <a:rPr lang="de-DE" dirty="0"/>
            </a:br>
            <a:br>
              <a:rPr lang="de-DE" dirty="0"/>
            </a:br>
            <a:r>
              <a:rPr lang="de-DE" sz="2400" dirty="0"/>
              <a:t>Ausschließliche Aufgaben des Bundes:</a:t>
            </a:r>
            <a:br>
              <a:rPr lang="de-DE" sz="2400" b="0" dirty="0"/>
            </a:br>
            <a:br>
              <a:rPr lang="de-DE" sz="2400" b="0" dirty="0"/>
            </a:br>
            <a:r>
              <a:rPr lang="de-DE" sz="2400" b="0" dirty="0"/>
              <a:t>Aber auch Wehrdienst, Parteiengesetz, Europäische Union (grundsätzlich), Bundeswahlgesetz, etc.</a:t>
            </a:r>
            <a:br>
              <a:rPr lang="de-DE" sz="2400" b="0" dirty="0"/>
            </a:br>
            <a:br>
              <a:rPr lang="de-DE" sz="2400" b="0" dirty="0"/>
            </a:br>
            <a:r>
              <a:rPr lang="de-DE" sz="2400" dirty="0"/>
              <a:t>Nach der Föderalismusreform:</a:t>
            </a:r>
            <a:br>
              <a:rPr lang="de-DE" sz="2400" dirty="0"/>
            </a:br>
            <a:br>
              <a:rPr lang="de-DE" sz="2400" b="0" dirty="0"/>
            </a:br>
            <a:r>
              <a:rPr lang="de-DE" sz="2400" b="0" dirty="0"/>
              <a:t>Waffen- und Sprengstoffrecht.</a:t>
            </a:r>
            <a:br>
              <a:rPr lang="de-DE" sz="2400" b="0" dirty="0"/>
            </a:br>
            <a:br>
              <a:rPr lang="de-DE" sz="2400" b="0" dirty="0"/>
            </a:br>
            <a:r>
              <a:rPr lang="de-DE" sz="2400" b="0" dirty="0"/>
              <a:t>Kernenergierecht.</a:t>
            </a:r>
            <a:br>
              <a:rPr lang="de-DE" sz="2400" b="0" dirty="0"/>
            </a:br>
            <a:br>
              <a:rPr lang="de-DE" sz="2400" b="0" dirty="0"/>
            </a:br>
            <a:r>
              <a:rPr lang="de-DE" sz="2400" b="0" dirty="0"/>
              <a:t>Meldewesen.</a:t>
            </a:r>
            <a:br>
              <a:rPr lang="de-DE" sz="2400" b="0" dirty="0"/>
            </a:br>
            <a:br>
              <a:rPr lang="de-DE" sz="2400" b="0" dirty="0"/>
            </a:br>
            <a:r>
              <a:rPr lang="de-DE" sz="2400" b="0" dirty="0"/>
              <a:t>Notariatswesen.</a:t>
            </a:r>
          </a:p>
        </p:txBody>
      </p:sp>
    </p:spTree>
    <p:extLst>
      <p:ext uri="{BB962C8B-B14F-4D97-AF65-F5344CB8AC3E}">
        <p14:creationId xmlns:p14="http://schemas.microsoft.com/office/powerpoint/2010/main" val="21899302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Grundlagen des Rechts</a:t>
            </a:r>
          </a:p>
        </p:txBody>
      </p:sp>
      <p:sp>
        <p:nvSpPr>
          <p:cNvPr id="3" name="Inhaltsplatzhalter 2"/>
          <p:cNvSpPr>
            <a:spLocks noGrp="1"/>
          </p:cNvSpPr>
          <p:nvPr>
            <p:ph idx="1"/>
          </p:nvPr>
        </p:nvSpPr>
        <p:spPr/>
        <p:txBody>
          <a:bodyPr>
            <a:normAutofit fontScale="92500" lnSpcReduction="10000"/>
          </a:bodyPr>
          <a:lstStyle/>
          <a:p>
            <a:pPr marL="0" indent="0">
              <a:buNone/>
            </a:pPr>
            <a:r>
              <a:rPr lang="de-DE" dirty="0"/>
              <a:t>Aufgabenverteilung zwischen Bund und Ländern im Grundgesetz:</a:t>
            </a:r>
            <a:br>
              <a:rPr lang="de-DE" dirty="0"/>
            </a:br>
            <a:br>
              <a:rPr lang="de-DE" dirty="0"/>
            </a:br>
            <a:r>
              <a:rPr lang="de-DE" sz="2400" dirty="0"/>
              <a:t>Konkurrierende Gesetzgebung:</a:t>
            </a:r>
            <a:br>
              <a:rPr lang="de-DE" sz="2400" dirty="0"/>
            </a:br>
            <a:br>
              <a:rPr lang="de-DE" sz="2400" dirty="0"/>
            </a:br>
            <a:r>
              <a:rPr lang="de-DE" sz="2400" b="0" dirty="0"/>
              <a:t>Bürgerliches Recht</a:t>
            </a:r>
          </a:p>
          <a:p>
            <a:pPr marL="0" indent="0">
              <a:buNone/>
            </a:pPr>
            <a:r>
              <a:rPr lang="de-DE" sz="2400" b="0" dirty="0"/>
              <a:t>Personenstandswesen</a:t>
            </a:r>
          </a:p>
          <a:p>
            <a:pPr marL="0" indent="0">
              <a:buNone/>
            </a:pPr>
            <a:r>
              <a:rPr lang="de-DE" sz="2400" b="0" dirty="0"/>
              <a:t>Aufenthalts- und Niederlassungsrecht von Ausländern</a:t>
            </a:r>
          </a:p>
          <a:p>
            <a:pPr marL="0" indent="0">
              <a:buNone/>
            </a:pPr>
            <a:r>
              <a:rPr lang="de-DE" sz="2400" b="0" dirty="0"/>
              <a:t>Steuerrecht</a:t>
            </a:r>
          </a:p>
          <a:p>
            <a:pPr marL="0" indent="0">
              <a:buNone/>
            </a:pPr>
            <a:r>
              <a:rPr lang="de-DE" sz="2400" b="0" dirty="0"/>
              <a:t>Strafrecht</a:t>
            </a:r>
          </a:p>
          <a:p>
            <a:pPr marL="0" indent="0">
              <a:buNone/>
            </a:pPr>
            <a:r>
              <a:rPr lang="de-DE" sz="2400" b="0" dirty="0"/>
              <a:t>Sozialversicherung</a:t>
            </a:r>
          </a:p>
          <a:p>
            <a:pPr marL="0" indent="0">
              <a:buNone/>
            </a:pPr>
            <a:r>
              <a:rPr lang="de-DE" sz="2400" b="0" dirty="0"/>
              <a:t>Bodenrecht</a:t>
            </a:r>
          </a:p>
          <a:p>
            <a:pPr marL="0" indent="0">
              <a:buNone/>
            </a:pPr>
            <a:r>
              <a:rPr lang="de-DE" sz="2400" b="0" dirty="0"/>
              <a:t>Raumordnung (seit 2009)</a:t>
            </a:r>
          </a:p>
          <a:p>
            <a:pPr marL="0" indent="0">
              <a:buNone/>
            </a:pPr>
            <a:r>
              <a:rPr lang="de-DE" sz="2400" b="0" dirty="0"/>
              <a:t>Wasserrecht</a:t>
            </a:r>
          </a:p>
        </p:txBody>
      </p:sp>
    </p:spTree>
    <p:extLst>
      <p:ext uri="{BB962C8B-B14F-4D97-AF65-F5344CB8AC3E}">
        <p14:creationId xmlns:p14="http://schemas.microsoft.com/office/powerpoint/2010/main" val="40728841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Grundlagen des Rechts</a:t>
            </a:r>
          </a:p>
        </p:txBody>
      </p:sp>
      <p:sp>
        <p:nvSpPr>
          <p:cNvPr id="3" name="Inhaltsplatzhalter 2"/>
          <p:cNvSpPr>
            <a:spLocks noGrp="1"/>
          </p:cNvSpPr>
          <p:nvPr>
            <p:ph idx="1"/>
          </p:nvPr>
        </p:nvSpPr>
        <p:spPr/>
        <p:txBody>
          <a:bodyPr>
            <a:normAutofit lnSpcReduction="10000"/>
          </a:bodyPr>
          <a:lstStyle/>
          <a:p>
            <a:pPr marL="0" indent="0">
              <a:buNone/>
            </a:pPr>
            <a:r>
              <a:rPr lang="de-DE" dirty="0"/>
              <a:t>Aufgabenverteilung zwischen Bund und Ländern im Grundgesetz:</a:t>
            </a:r>
            <a:br>
              <a:rPr lang="de-DE" dirty="0"/>
            </a:br>
            <a:br>
              <a:rPr lang="de-DE" dirty="0"/>
            </a:br>
            <a:r>
              <a:rPr lang="de-DE" sz="2400" dirty="0"/>
              <a:t>Ausschließliche Aufgaben der Länder:</a:t>
            </a:r>
            <a:br>
              <a:rPr lang="de-DE" sz="2400" dirty="0"/>
            </a:br>
            <a:br>
              <a:rPr lang="de-DE" sz="2400" dirty="0"/>
            </a:br>
            <a:r>
              <a:rPr lang="de-DE" sz="2400" dirty="0"/>
              <a:t>Bauwesen und Infrastruktur</a:t>
            </a:r>
          </a:p>
          <a:p>
            <a:pPr marL="0" indent="0">
              <a:buNone/>
            </a:pPr>
            <a:r>
              <a:rPr lang="de-DE" sz="2400" b="0" dirty="0"/>
              <a:t>Bauordnungsrecht</a:t>
            </a:r>
          </a:p>
          <a:p>
            <a:pPr marL="0" indent="0">
              <a:buNone/>
            </a:pPr>
            <a:r>
              <a:rPr lang="de-DE" sz="2400" b="0" dirty="0"/>
              <a:t>Straßenbau (mit Ausnahme von Bundesautobahnen)</a:t>
            </a:r>
          </a:p>
          <a:p>
            <a:pPr marL="0" indent="0">
              <a:buNone/>
            </a:pPr>
            <a:r>
              <a:rPr lang="de-DE" sz="2400" dirty="0"/>
              <a:t>Kultusbereich</a:t>
            </a:r>
          </a:p>
          <a:p>
            <a:pPr marL="0" indent="0">
              <a:buNone/>
            </a:pPr>
            <a:r>
              <a:rPr lang="de-DE" sz="2400" b="0" dirty="0"/>
              <a:t>Schul- und Hochschulwesen, Bildung</a:t>
            </a:r>
          </a:p>
          <a:p>
            <a:pPr marL="0" indent="0">
              <a:buNone/>
            </a:pPr>
            <a:r>
              <a:rPr lang="de-DE" sz="2400" b="0" dirty="0"/>
              <a:t>Rundfunk und Fernsehen (daher der Rundfunkstaatsvertrag)</a:t>
            </a:r>
          </a:p>
          <a:p>
            <a:pPr marL="0" indent="0">
              <a:buNone/>
            </a:pPr>
            <a:r>
              <a:rPr lang="de-DE" sz="2400" b="0" dirty="0"/>
              <a:t>Kunst</a:t>
            </a:r>
          </a:p>
          <a:p>
            <a:pPr marL="0" indent="0">
              <a:buNone/>
            </a:pPr>
            <a:r>
              <a:rPr lang="de-DE" sz="2400" b="0" dirty="0"/>
              <a:t>Denkmalpflege</a:t>
            </a:r>
          </a:p>
        </p:txBody>
      </p:sp>
    </p:spTree>
    <p:extLst>
      <p:ext uri="{BB962C8B-B14F-4D97-AF65-F5344CB8AC3E}">
        <p14:creationId xmlns:p14="http://schemas.microsoft.com/office/powerpoint/2010/main" val="4073869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Grundlagen des Rechts</a:t>
            </a:r>
          </a:p>
        </p:txBody>
      </p:sp>
      <p:sp>
        <p:nvSpPr>
          <p:cNvPr id="3" name="Inhaltsplatzhalter 2"/>
          <p:cNvSpPr>
            <a:spLocks noGrp="1"/>
          </p:cNvSpPr>
          <p:nvPr>
            <p:ph idx="1"/>
          </p:nvPr>
        </p:nvSpPr>
        <p:spPr/>
        <p:txBody>
          <a:bodyPr>
            <a:normAutofit/>
          </a:bodyPr>
          <a:lstStyle/>
          <a:p>
            <a:pPr marL="0" indent="0">
              <a:buNone/>
            </a:pPr>
            <a:r>
              <a:rPr lang="de-DE" dirty="0"/>
              <a:t>Aufgabenverteilung zwischen Bund und Ländern im Grundgesetz:</a:t>
            </a:r>
            <a:br>
              <a:rPr lang="de-DE" dirty="0"/>
            </a:br>
            <a:br>
              <a:rPr lang="de-DE" dirty="0"/>
            </a:br>
            <a:r>
              <a:rPr lang="de-DE" sz="2400" dirty="0"/>
              <a:t>Ausschließliche Aufgaben der Länder:</a:t>
            </a:r>
            <a:br>
              <a:rPr lang="de-DE" sz="2400" dirty="0"/>
            </a:br>
            <a:br>
              <a:rPr lang="de-DE" sz="2400" dirty="0"/>
            </a:br>
            <a:r>
              <a:rPr lang="de-DE" sz="2400" dirty="0"/>
              <a:t>Landesbeamte</a:t>
            </a:r>
            <a:r>
              <a:rPr lang="de-DE" sz="2400" b="0" dirty="0"/>
              <a:t>, Art. 74 Abs. 1 Nr. 27 GG (nur bezüglich Laufbahnen, Besoldung und Versorgung)</a:t>
            </a:r>
          </a:p>
          <a:p>
            <a:pPr marL="0" indent="0">
              <a:buNone/>
            </a:pPr>
            <a:r>
              <a:rPr lang="de-DE" sz="2400" b="0" dirty="0"/>
              <a:t>Beamte der Länder</a:t>
            </a:r>
          </a:p>
          <a:p>
            <a:pPr marL="0" indent="0">
              <a:buNone/>
            </a:pPr>
            <a:r>
              <a:rPr lang="de-DE" sz="2400" b="0" dirty="0"/>
              <a:t>Beamte der Gemeinden</a:t>
            </a:r>
          </a:p>
          <a:p>
            <a:pPr marL="0" indent="0">
              <a:buNone/>
            </a:pPr>
            <a:r>
              <a:rPr lang="de-DE" sz="2400" b="0" dirty="0"/>
              <a:t>Beamte der Körperschaften des öffentlichen Rechts</a:t>
            </a:r>
          </a:p>
          <a:p>
            <a:pPr marL="0" indent="0">
              <a:buNone/>
            </a:pPr>
            <a:r>
              <a:rPr lang="de-DE" sz="2400" b="0" dirty="0"/>
              <a:t>Richter in den Ländern</a:t>
            </a:r>
          </a:p>
        </p:txBody>
      </p:sp>
    </p:spTree>
    <p:extLst>
      <p:ext uri="{BB962C8B-B14F-4D97-AF65-F5344CB8AC3E}">
        <p14:creationId xmlns:p14="http://schemas.microsoft.com/office/powerpoint/2010/main" val="41816160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Grundlagen des Rechts</a:t>
            </a:r>
          </a:p>
        </p:txBody>
      </p:sp>
      <p:sp>
        <p:nvSpPr>
          <p:cNvPr id="3" name="Inhaltsplatzhalter 2"/>
          <p:cNvSpPr>
            <a:spLocks noGrp="1"/>
          </p:cNvSpPr>
          <p:nvPr>
            <p:ph idx="1"/>
          </p:nvPr>
        </p:nvSpPr>
        <p:spPr/>
        <p:txBody>
          <a:bodyPr>
            <a:normAutofit fontScale="92500" lnSpcReduction="20000"/>
          </a:bodyPr>
          <a:lstStyle/>
          <a:p>
            <a:pPr marL="0" indent="0">
              <a:buNone/>
            </a:pPr>
            <a:r>
              <a:rPr lang="de-DE" dirty="0"/>
              <a:t>Aufgabenverteilung zwischen Bund und Ländern im Grundgesetz:</a:t>
            </a:r>
            <a:br>
              <a:rPr lang="de-DE" dirty="0"/>
            </a:br>
            <a:br>
              <a:rPr lang="de-DE" dirty="0"/>
            </a:br>
            <a:r>
              <a:rPr lang="de-DE" sz="2400" dirty="0"/>
              <a:t>Ausschließliche Aufgaben der Länder:</a:t>
            </a:r>
            <a:br>
              <a:rPr lang="de-DE" sz="2400" dirty="0"/>
            </a:br>
            <a:br>
              <a:rPr lang="de-DE" sz="2400" dirty="0"/>
            </a:br>
            <a:endParaRPr lang="de-DE" sz="2400" dirty="0"/>
          </a:p>
          <a:p>
            <a:pPr marL="0" indent="0">
              <a:buNone/>
            </a:pPr>
            <a:r>
              <a:rPr lang="de-DE" sz="2400" dirty="0"/>
              <a:t>Landwirtschaft</a:t>
            </a:r>
          </a:p>
          <a:p>
            <a:pPr marL="0" indent="0">
              <a:buNone/>
            </a:pPr>
            <a:r>
              <a:rPr lang="de-DE" sz="2400" b="0" dirty="0"/>
              <a:t>Landwirtschaftlicher Grundstücksverkehr</a:t>
            </a:r>
          </a:p>
          <a:p>
            <a:pPr marL="0" indent="0">
              <a:buNone/>
            </a:pPr>
            <a:r>
              <a:rPr lang="de-DE" sz="2400" b="0" dirty="0"/>
              <a:t>Landwirtschaftliches Pachtwesen</a:t>
            </a:r>
            <a:br>
              <a:rPr lang="de-DE" sz="2400" b="0" dirty="0"/>
            </a:br>
            <a:endParaRPr lang="de-DE" sz="2400" b="0" dirty="0"/>
          </a:p>
          <a:p>
            <a:pPr marL="0" indent="0">
              <a:buNone/>
            </a:pPr>
            <a:endParaRPr lang="de-DE" sz="2400" b="0" dirty="0"/>
          </a:p>
          <a:p>
            <a:pPr marL="0" indent="0">
              <a:buNone/>
            </a:pPr>
            <a:r>
              <a:rPr lang="de-DE" sz="2400" b="0" dirty="0"/>
              <a:t>I</a:t>
            </a:r>
            <a:r>
              <a:rPr lang="de-DE" sz="2400" dirty="0"/>
              <a:t>nnere Sicherheit und Strafvollzug</a:t>
            </a:r>
          </a:p>
          <a:p>
            <a:pPr marL="0" indent="0">
              <a:buNone/>
            </a:pPr>
            <a:r>
              <a:rPr lang="de-DE" sz="2400" b="0" dirty="0"/>
              <a:t>Polizeiwesen (mit Ausnahme des Bundeskriminalamtes)</a:t>
            </a:r>
          </a:p>
          <a:p>
            <a:pPr marL="0" indent="0">
              <a:buNone/>
            </a:pPr>
            <a:r>
              <a:rPr lang="de-DE" sz="2400" b="0" dirty="0"/>
              <a:t>Strafvollzug</a:t>
            </a:r>
          </a:p>
          <a:p>
            <a:pPr marL="0" indent="0">
              <a:buNone/>
            </a:pPr>
            <a:r>
              <a:rPr lang="de-DE" sz="2400" b="0" dirty="0"/>
              <a:t>Versammlungsrecht</a:t>
            </a:r>
          </a:p>
        </p:txBody>
      </p:sp>
    </p:spTree>
    <p:extLst>
      <p:ext uri="{BB962C8B-B14F-4D97-AF65-F5344CB8AC3E}">
        <p14:creationId xmlns:p14="http://schemas.microsoft.com/office/powerpoint/2010/main" val="7832000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Grundlagen des Rechts</a:t>
            </a:r>
          </a:p>
        </p:txBody>
      </p:sp>
      <p:sp>
        <p:nvSpPr>
          <p:cNvPr id="3" name="Inhaltsplatzhalter 2"/>
          <p:cNvSpPr>
            <a:spLocks noGrp="1"/>
          </p:cNvSpPr>
          <p:nvPr>
            <p:ph idx="1"/>
          </p:nvPr>
        </p:nvSpPr>
        <p:spPr/>
        <p:txBody>
          <a:bodyPr>
            <a:normAutofit fontScale="77500" lnSpcReduction="20000"/>
          </a:bodyPr>
          <a:lstStyle/>
          <a:p>
            <a:pPr marL="0" indent="0">
              <a:buNone/>
            </a:pPr>
            <a:r>
              <a:rPr lang="de-DE" dirty="0"/>
              <a:t>Aufgabenverteilung zwischen Bund und Ländern im Grundgesetz:</a:t>
            </a:r>
            <a:br>
              <a:rPr lang="de-DE" dirty="0"/>
            </a:br>
            <a:br>
              <a:rPr lang="de-DE" dirty="0"/>
            </a:br>
            <a:r>
              <a:rPr lang="de-DE" sz="2400" dirty="0"/>
              <a:t>Ausschließliche Aufgaben der Länder:</a:t>
            </a:r>
            <a:br>
              <a:rPr lang="de-DE" sz="2400" dirty="0"/>
            </a:br>
            <a:endParaRPr lang="de-DE" sz="2400" dirty="0"/>
          </a:p>
          <a:p>
            <a:pPr marL="0" indent="0">
              <a:buNone/>
            </a:pPr>
            <a:r>
              <a:rPr lang="de-DE" sz="2400" dirty="0"/>
              <a:t>Städte und Gemeinden</a:t>
            </a:r>
          </a:p>
          <a:p>
            <a:pPr marL="0" indent="0">
              <a:buNone/>
            </a:pPr>
            <a:r>
              <a:rPr lang="de-DE" sz="2400" b="0" dirty="0"/>
              <a:t>Kommunalrecht</a:t>
            </a:r>
          </a:p>
          <a:p>
            <a:pPr marL="0" indent="0">
              <a:buNone/>
            </a:pPr>
            <a:br>
              <a:rPr lang="de-DE" sz="2400" dirty="0"/>
            </a:br>
            <a:r>
              <a:rPr lang="de-DE" sz="2400" dirty="0"/>
              <a:t>Wirtschaft</a:t>
            </a:r>
          </a:p>
          <a:p>
            <a:pPr marL="0" indent="0">
              <a:buNone/>
            </a:pPr>
            <a:r>
              <a:rPr lang="de-DE" sz="2400" b="0" dirty="0"/>
              <a:t>des Ladenschlusses, Art. 74 Abs. 1 Nr. 11 GG</a:t>
            </a:r>
          </a:p>
          <a:p>
            <a:pPr marL="0" indent="0">
              <a:buNone/>
            </a:pPr>
            <a:r>
              <a:rPr lang="de-DE" sz="2400" b="0" dirty="0"/>
              <a:t>der Gaststätten, Art. 74 Abs. 1 Nr. 11 GG</a:t>
            </a:r>
          </a:p>
          <a:p>
            <a:pPr marL="0" indent="0">
              <a:buNone/>
            </a:pPr>
            <a:r>
              <a:rPr lang="de-DE" sz="2400" b="0" dirty="0"/>
              <a:t>der Spielhallen, Art. 74 Abs. 1 Nr. 11 GG</a:t>
            </a:r>
          </a:p>
          <a:p>
            <a:pPr marL="0" indent="0">
              <a:buNone/>
            </a:pPr>
            <a:r>
              <a:rPr lang="de-DE" sz="2400" b="0" dirty="0"/>
              <a:t>der Schaustellung von Personen, Art. 74 Abs. 1 Nr. 11 GG</a:t>
            </a:r>
          </a:p>
          <a:p>
            <a:pPr marL="0" indent="0">
              <a:buNone/>
            </a:pPr>
            <a:r>
              <a:rPr lang="de-DE" sz="2400" b="0" dirty="0"/>
              <a:t>der Messen, Art. 74 Abs. 1 Nr. 11 GG</a:t>
            </a:r>
          </a:p>
          <a:p>
            <a:pPr marL="0" indent="0">
              <a:buNone/>
            </a:pPr>
            <a:r>
              <a:rPr lang="de-DE" sz="2400" b="0" dirty="0"/>
              <a:t>der Ausstellungen, Art. 74 Abs. 1 Nr. 11 GG</a:t>
            </a:r>
          </a:p>
          <a:p>
            <a:pPr marL="0" indent="0">
              <a:buNone/>
            </a:pPr>
            <a:r>
              <a:rPr lang="de-DE" sz="2400" b="0" dirty="0"/>
              <a:t>der Märkte, Art. 74 Abs. 1 Nr. 11 GG</a:t>
            </a:r>
          </a:p>
          <a:p>
            <a:pPr marL="0" indent="0">
              <a:buNone/>
            </a:pPr>
            <a:r>
              <a:rPr lang="de-DE" sz="2400" b="0" dirty="0"/>
              <a:t>der Binnenfischerei</a:t>
            </a:r>
          </a:p>
        </p:txBody>
      </p:sp>
    </p:spTree>
    <p:extLst>
      <p:ext uri="{BB962C8B-B14F-4D97-AF65-F5344CB8AC3E}">
        <p14:creationId xmlns:p14="http://schemas.microsoft.com/office/powerpoint/2010/main" val="1431904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Grundlagen des Rechts</a:t>
            </a:r>
          </a:p>
        </p:txBody>
      </p:sp>
      <p:sp>
        <p:nvSpPr>
          <p:cNvPr id="3" name="Inhaltsplatzhalter 2"/>
          <p:cNvSpPr>
            <a:spLocks noGrp="1"/>
          </p:cNvSpPr>
          <p:nvPr>
            <p:ph idx="1"/>
          </p:nvPr>
        </p:nvSpPr>
        <p:spPr/>
        <p:txBody>
          <a:bodyPr/>
          <a:lstStyle/>
          <a:p>
            <a:r>
              <a:rPr lang="de-DE" dirty="0"/>
              <a:t>Weitere Quellen:</a:t>
            </a:r>
            <a:br>
              <a:rPr lang="de-DE" dirty="0"/>
            </a:br>
            <a:br>
              <a:rPr lang="de-DE" dirty="0"/>
            </a:br>
            <a:r>
              <a:rPr lang="de-DE" sz="2400" b="0" dirty="0"/>
              <a:t>Wirtschaftliche Notwendigkeit der Beachtung von Vorschriften von Importstaaten wie den USA, etc.</a:t>
            </a:r>
          </a:p>
        </p:txBody>
      </p:sp>
    </p:spTree>
    <p:extLst>
      <p:ext uri="{BB962C8B-B14F-4D97-AF65-F5344CB8AC3E}">
        <p14:creationId xmlns:p14="http://schemas.microsoft.com/office/powerpoint/2010/main" val="3112654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B06F47-FEFC-4C26-A618-C332A1A68E15}"/>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68FE9354-4035-4DD5-87FB-48FADDFEDE23}"/>
              </a:ext>
            </a:extLst>
          </p:cNvPr>
          <p:cNvSpPr>
            <a:spLocks noGrp="1"/>
          </p:cNvSpPr>
          <p:nvPr>
            <p:ph idx="1"/>
          </p:nvPr>
        </p:nvSpPr>
        <p:spPr>
          <a:xfrm>
            <a:off x="237692" y="1462610"/>
            <a:ext cx="10424276" cy="4864355"/>
          </a:xfrm>
        </p:spPr>
        <p:txBody>
          <a:bodyPr>
            <a:normAutofit/>
          </a:bodyPr>
          <a:lstStyle/>
          <a:p>
            <a:r>
              <a:rPr lang="de-DE" dirty="0"/>
              <a:t>Germanisches Recht:</a:t>
            </a:r>
          </a:p>
          <a:p>
            <a:pPr marL="0" indent="0">
              <a:buNone/>
            </a:pPr>
            <a:endParaRPr lang="de-DE" dirty="0"/>
          </a:p>
          <a:p>
            <a:pPr lvl="1"/>
            <a:r>
              <a:rPr lang="de-DE" dirty="0"/>
              <a:t>Thing:</a:t>
            </a:r>
            <a:br>
              <a:rPr lang="de-DE" dirty="0"/>
            </a:br>
            <a:br>
              <a:rPr lang="de-DE" dirty="0"/>
            </a:br>
            <a:r>
              <a:rPr lang="de-DE" dirty="0"/>
              <a:t>Zur Thing erschienen die waffenfähigen Männer. </a:t>
            </a:r>
            <a:br>
              <a:rPr lang="de-DE" dirty="0"/>
            </a:br>
            <a:br>
              <a:rPr lang="de-DE" dirty="0"/>
            </a:br>
            <a:r>
              <a:rPr lang="de-DE" dirty="0"/>
              <a:t>Aufgaben:</a:t>
            </a:r>
            <a:br>
              <a:rPr lang="de-DE" dirty="0"/>
            </a:br>
            <a:br>
              <a:rPr lang="de-DE" dirty="0"/>
            </a:br>
            <a:r>
              <a:rPr lang="de-DE" dirty="0"/>
              <a:t>Wahl der Häuptlinge</a:t>
            </a:r>
            <a:br>
              <a:rPr lang="de-DE" dirty="0"/>
            </a:br>
            <a:br>
              <a:rPr lang="de-DE" dirty="0"/>
            </a:br>
            <a:r>
              <a:rPr lang="de-DE" dirty="0"/>
              <a:t>Entscheidungen über Kriegserklärungen oder Friedensschlüsse</a:t>
            </a:r>
            <a:br>
              <a:rPr lang="de-DE" dirty="0"/>
            </a:br>
            <a:br>
              <a:rPr lang="de-DE" dirty="0"/>
            </a:br>
            <a:r>
              <a:rPr lang="de-DE" dirty="0"/>
              <a:t>Schlichtung von Streitigkeiten und Entscheidungen = Gerichtsfunktion</a:t>
            </a:r>
          </a:p>
        </p:txBody>
      </p:sp>
    </p:spTree>
    <p:extLst>
      <p:ext uri="{BB962C8B-B14F-4D97-AF65-F5344CB8AC3E}">
        <p14:creationId xmlns:p14="http://schemas.microsoft.com/office/powerpoint/2010/main" val="18532187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Grundlagen des Rechts</a:t>
            </a:r>
          </a:p>
        </p:txBody>
      </p:sp>
      <p:sp>
        <p:nvSpPr>
          <p:cNvPr id="3" name="Inhaltsplatzhalter 2"/>
          <p:cNvSpPr>
            <a:spLocks noGrp="1"/>
          </p:cNvSpPr>
          <p:nvPr>
            <p:ph idx="1"/>
          </p:nvPr>
        </p:nvSpPr>
        <p:spPr/>
        <p:txBody>
          <a:bodyPr/>
          <a:lstStyle/>
          <a:p>
            <a:r>
              <a:rPr lang="de-DE" dirty="0"/>
              <a:t>Staatsorganisationsrecht</a:t>
            </a:r>
          </a:p>
          <a:p>
            <a:endParaRPr lang="de-DE" dirty="0"/>
          </a:p>
          <a:p>
            <a:pPr lvl="1"/>
            <a:r>
              <a:rPr lang="de-DE" dirty="0"/>
              <a:t>Deutschland ein föderaler Staat</a:t>
            </a:r>
          </a:p>
          <a:p>
            <a:pPr marL="457200" lvl="1" indent="0">
              <a:buNone/>
            </a:pPr>
            <a:endParaRPr lang="de-DE" dirty="0"/>
          </a:p>
          <a:p>
            <a:pPr lvl="1"/>
            <a:r>
              <a:rPr lang="de-DE" dirty="0"/>
              <a:t>16 Bundesländer</a:t>
            </a:r>
          </a:p>
          <a:p>
            <a:pPr lvl="1"/>
            <a:endParaRPr lang="de-DE" dirty="0"/>
          </a:p>
          <a:p>
            <a:pPr lvl="1"/>
            <a:r>
              <a:rPr lang="de-DE" dirty="0"/>
              <a:t>Rechtsstaatsprinzip und Gewaltenteilung</a:t>
            </a:r>
          </a:p>
        </p:txBody>
      </p:sp>
    </p:spTree>
    <p:extLst>
      <p:ext uri="{BB962C8B-B14F-4D97-AF65-F5344CB8AC3E}">
        <p14:creationId xmlns:p14="http://schemas.microsoft.com/office/powerpoint/2010/main" val="1991219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lstStyle/>
          <a:p>
            <a:r>
              <a:rPr lang="de-DE" dirty="0"/>
              <a:t>Rechtssystematik und Gerichte</a:t>
            </a:r>
          </a:p>
          <a:p>
            <a:endParaRPr lang="de-DE" dirty="0"/>
          </a:p>
          <a:p>
            <a:pPr marL="457200" lvl="1" indent="0">
              <a:buNone/>
            </a:pPr>
            <a:r>
              <a:rPr lang="de-DE" dirty="0"/>
              <a:t>Das Recht ist aufgeteilt in verschiedene Zweige, die auch in den Gerichten widergespiegelt werden. </a:t>
            </a:r>
          </a:p>
        </p:txBody>
      </p:sp>
    </p:spTree>
    <p:extLst>
      <p:ext uri="{BB962C8B-B14F-4D97-AF65-F5344CB8AC3E}">
        <p14:creationId xmlns:p14="http://schemas.microsoft.com/office/powerpoint/2010/main" val="40874395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lstStyle/>
          <a:p>
            <a:r>
              <a:rPr lang="de-DE" dirty="0"/>
              <a:t>Rechtsgebiete:</a:t>
            </a:r>
          </a:p>
          <a:p>
            <a:endParaRPr lang="de-DE" dirty="0"/>
          </a:p>
          <a:p>
            <a:pPr lvl="1"/>
            <a:r>
              <a:rPr lang="de-DE" b="1" dirty="0"/>
              <a:t>Privatrecht</a:t>
            </a:r>
          </a:p>
          <a:p>
            <a:pPr lvl="1"/>
            <a:endParaRPr lang="de-DE" b="1" dirty="0"/>
          </a:p>
          <a:p>
            <a:pPr lvl="1"/>
            <a:r>
              <a:rPr lang="de-DE" b="1" dirty="0"/>
              <a:t>Öffentliches Recht</a:t>
            </a:r>
          </a:p>
          <a:p>
            <a:pPr lvl="1"/>
            <a:endParaRPr lang="de-DE" b="1" dirty="0"/>
          </a:p>
          <a:p>
            <a:pPr lvl="1"/>
            <a:r>
              <a:rPr lang="de-DE" b="1" dirty="0"/>
              <a:t>Strafrecht</a:t>
            </a:r>
          </a:p>
        </p:txBody>
      </p:sp>
    </p:spTree>
    <p:extLst>
      <p:ext uri="{BB962C8B-B14F-4D97-AF65-F5344CB8AC3E}">
        <p14:creationId xmlns:p14="http://schemas.microsoft.com/office/powerpoint/2010/main" val="26092117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lstStyle/>
          <a:p>
            <a:r>
              <a:rPr lang="de-DE" dirty="0"/>
              <a:t>Zivilrecht (Privatrecht)</a:t>
            </a:r>
          </a:p>
          <a:p>
            <a:endParaRPr lang="de-DE" dirty="0"/>
          </a:p>
          <a:p>
            <a:pPr marL="457200" lvl="1" indent="0">
              <a:buNone/>
            </a:pPr>
            <a:r>
              <a:rPr lang="de-DE" dirty="0"/>
              <a:t>Entwicklung aus dem Römischen Recht</a:t>
            </a:r>
          </a:p>
          <a:p>
            <a:pPr marL="457200" lvl="1" indent="0">
              <a:buNone/>
            </a:pPr>
            <a:endParaRPr lang="de-DE" dirty="0"/>
          </a:p>
          <a:p>
            <a:pPr marL="457200" lvl="1" indent="0">
              <a:buNone/>
            </a:pPr>
            <a:r>
              <a:rPr lang="de-DE" dirty="0"/>
              <a:t>Bürgerliches Gesetzbuch</a:t>
            </a:r>
          </a:p>
        </p:txBody>
      </p:sp>
    </p:spTree>
    <p:extLst>
      <p:ext uri="{BB962C8B-B14F-4D97-AF65-F5344CB8AC3E}">
        <p14:creationId xmlns:p14="http://schemas.microsoft.com/office/powerpoint/2010/main" val="19404349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lstStyle/>
          <a:p>
            <a:r>
              <a:rPr lang="de-DE" dirty="0"/>
              <a:t>Zivilprozessrecht</a:t>
            </a:r>
          </a:p>
          <a:p>
            <a:endParaRPr lang="de-DE" dirty="0"/>
          </a:p>
          <a:p>
            <a:pPr marL="457200" lvl="1" indent="0">
              <a:buNone/>
            </a:pPr>
            <a:r>
              <a:rPr lang="de-DE" dirty="0"/>
              <a:t>Zivilprozessordnung (ZPO)</a:t>
            </a:r>
          </a:p>
          <a:p>
            <a:pPr marL="457200" lvl="1" indent="0">
              <a:buNone/>
            </a:pPr>
            <a:endParaRPr lang="de-DE" dirty="0"/>
          </a:p>
          <a:p>
            <a:pPr marL="457200" lvl="1" indent="0">
              <a:buNone/>
            </a:pPr>
            <a:r>
              <a:rPr lang="de-DE" dirty="0"/>
              <a:t>Amts- oder Landgericht (€ 5001,00)</a:t>
            </a:r>
          </a:p>
          <a:p>
            <a:pPr marL="457200" lvl="1" indent="0">
              <a:buNone/>
            </a:pPr>
            <a:endParaRPr lang="de-DE" dirty="0"/>
          </a:p>
          <a:p>
            <a:pPr marL="457200" lvl="1" indent="0">
              <a:buNone/>
            </a:pPr>
            <a:r>
              <a:rPr lang="de-DE" dirty="0"/>
              <a:t>Beschwerde, Berufung, Revision</a:t>
            </a:r>
          </a:p>
          <a:p>
            <a:pPr lvl="1"/>
            <a:endParaRPr lang="de-DE" dirty="0"/>
          </a:p>
        </p:txBody>
      </p:sp>
    </p:spTree>
    <p:extLst>
      <p:ext uri="{BB962C8B-B14F-4D97-AF65-F5344CB8AC3E}">
        <p14:creationId xmlns:p14="http://schemas.microsoft.com/office/powerpoint/2010/main" val="18634238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lstStyle/>
          <a:p>
            <a:r>
              <a:rPr lang="de-DE" dirty="0"/>
              <a:t>Öffentliches Recht</a:t>
            </a:r>
          </a:p>
          <a:p>
            <a:endParaRPr lang="de-DE" dirty="0"/>
          </a:p>
          <a:p>
            <a:pPr marL="457200" lvl="1" indent="0">
              <a:buNone/>
            </a:pPr>
            <a:r>
              <a:rPr lang="de-DE" dirty="0"/>
              <a:t>Entwicklungsimpulse aus der französischen Revolution </a:t>
            </a:r>
          </a:p>
          <a:p>
            <a:pPr marL="457200" lvl="1" indent="0">
              <a:buNone/>
            </a:pPr>
            <a:endParaRPr lang="de-DE" dirty="0"/>
          </a:p>
          <a:p>
            <a:pPr marL="457200" lvl="1" indent="0">
              <a:buNone/>
            </a:pPr>
            <a:r>
              <a:rPr lang="de-DE" dirty="0"/>
              <a:t>1848 Frankfurter Paulskirche: Versuch einer demokratischen Verfassung – trat nie in Kraft</a:t>
            </a:r>
          </a:p>
        </p:txBody>
      </p:sp>
    </p:spTree>
    <p:extLst>
      <p:ext uri="{BB962C8B-B14F-4D97-AF65-F5344CB8AC3E}">
        <p14:creationId xmlns:p14="http://schemas.microsoft.com/office/powerpoint/2010/main" val="219669084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lstStyle/>
          <a:p>
            <a:r>
              <a:rPr lang="de-DE" dirty="0"/>
              <a:t>Öffentliches Recht: </a:t>
            </a:r>
          </a:p>
          <a:p>
            <a:endParaRPr lang="de-DE" dirty="0"/>
          </a:p>
          <a:p>
            <a:pPr marL="457200" lvl="1" indent="0">
              <a:buNone/>
            </a:pPr>
            <a:r>
              <a:rPr lang="de-DE" b="1" dirty="0"/>
              <a:t>Gewaltenteilung:</a:t>
            </a:r>
            <a:br>
              <a:rPr lang="de-DE" dirty="0"/>
            </a:br>
            <a:br>
              <a:rPr lang="de-DE" dirty="0"/>
            </a:br>
            <a:r>
              <a:rPr lang="de-DE" dirty="0"/>
              <a:t>Legislative</a:t>
            </a:r>
            <a:br>
              <a:rPr lang="de-DE" dirty="0"/>
            </a:br>
            <a:br>
              <a:rPr lang="de-DE" dirty="0"/>
            </a:br>
            <a:r>
              <a:rPr lang="de-DE" dirty="0"/>
              <a:t>Exekutive</a:t>
            </a:r>
            <a:br>
              <a:rPr lang="de-DE" dirty="0"/>
            </a:br>
            <a:br>
              <a:rPr lang="de-DE" dirty="0"/>
            </a:br>
            <a:r>
              <a:rPr lang="de-DE" dirty="0"/>
              <a:t>Judikative</a:t>
            </a:r>
          </a:p>
        </p:txBody>
      </p:sp>
    </p:spTree>
    <p:extLst>
      <p:ext uri="{BB962C8B-B14F-4D97-AF65-F5344CB8AC3E}">
        <p14:creationId xmlns:p14="http://schemas.microsoft.com/office/powerpoint/2010/main" val="7918648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Grundlagen des Rechts</a:t>
            </a:r>
          </a:p>
        </p:txBody>
      </p:sp>
      <p:sp>
        <p:nvSpPr>
          <p:cNvPr id="3" name="Inhaltsplatzhalter 2"/>
          <p:cNvSpPr>
            <a:spLocks noGrp="1"/>
          </p:cNvSpPr>
          <p:nvPr>
            <p:ph idx="1"/>
          </p:nvPr>
        </p:nvSpPr>
        <p:spPr/>
        <p:txBody>
          <a:bodyPr/>
          <a:lstStyle/>
          <a:p>
            <a:r>
              <a:rPr lang="de-DE" dirty="0"/>
              <a:t>Gesetzmäßigkeit der Verwaltung</a:t>
            </a:r>
          </a:p>
          <a:p>
            <a:endParaRPr lang="de-DE" dirty="0"/>
          </a:p>
          <a:p>
            <a:pPr marL="457200" lvl="1" indent="0">
              <a:buNone/>
            </a:pPr>
            <a:r>
              <a:rPr lang="de-DE" dirty="0"/>
              <a:t>Gesetzesvorbehalt.</a:t>
            </a:r>
          </a:p>
          <a:p>
            <a:pPr marL="457200" lvl="1" indent="0">
              <a:buNone/>
            </a:pPr>
            <a:endParaRPr lang="de-DE" dirty="0"/>
          </a:p>
          <a:p>
            <a:pPr marL="457200" lvl="1" indent="0">
              <a:buNone/>
            </a:pPr>
            <a:r>
              <a:rPr lang="de-DE" dirty="0"/>
              <a:t>Verhältnismäßigkeit.</a:t>
            </a:r>
          </a:p>
          <a:p>
            <a:pPr marL="457200" lvl="1" indent="0">
              <a:buNone/>
            </a:pPr>
            <a:endParaRPr lang="de-DE" dirty="0"/>
          </a:p>
          <a:p>
            <a:pPr marL="457200" lvl="1" indent="0">
              <a:buNone/>
            </a:pPr>
            <a:r>
              <a:rPr lang="de-DE" dirty="0"/>
              <a:t>Inhaltliche Bestimmtheit.</a:t>
            </a:r>
          </a:p>
        </p:txBody>
      </p:sp>
    </p:spTree>
    <p:extLst>
      <p:ext uri="{BB962C8B-B14F-4D97-AF65-F5344CB8AC3E}">
        <p14:creationId xmlns:p14="http://schemas.microsoft.com/office/powerpoint/2010/main" val="413726392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lstStyle/>
          <a:p>
            <a:r>
              <a:rPr lang="de-DE" dirty="0"/>
              <a:t>Öffentliches Recht</a:t>
            </a:r>
          </a:p>
          <a:p>
            <a:endParaRPr lang="de-DE" dirty="0"/>
          </a:p>
          <a:p>
            <a:pPr marL="457200" lvl="1" indent="0">
              <a:buNone/>
            </a:pPr>
            <a:r>
              <a:rPr lang="de-DE" b="1" dirty="0"/>
              <a:t>Verfassungsrecht:</a:t>
            </a:r>
          </a:p>
          <a:p>
            <a:pPr marL="457200" lvl="1" indent="0">
              <a:buNone/>
            </a:pPr>
            <a:endParaRPr lang="de-DE" dirty="0"/>
          </a:p>
          <a:p>
            <a:pPr marL="457200" lvl="1" indent="0">
              <a:buNone/>
            </a:pPr>
            <a:r>
              <a:rPr lang="de-DE" dirty="0"/>
              <a:t>Grundrechte</a:t>
            </a:r>
          </a:p>
          <a:p>
            <a:pPr marL="457200" lvl="1" indent="0">
              <a:buNone/>
            </a:pPr>
            <a:r>
              <a:rPr lang="de-DE" dirty="0"/>
              <a:t>Staatsrecht</a:t>
            </a:r>
          </a:p>
          <a:p>
            <a:pPr marL="457200" lvl="1" indent="0">
              <a:buNone/>
            </a:pPr>
            <a:endParaRPr lang="de-DE" dirty="0"/>
          </a:p>
          <a:p>
            <a:pPr marL="457200" lvl="1" indent="0">
              <a:buNone/>
            </a:pPr>
            <a:r>
              <a:rPr lang="de-DE" b="1" dirty="0"/>
              <a:t>Verwaltungsrecht:</a:t>
            </a:r>
            <a:br>
              <a:rPr lang="de-DE" dirty="0"/>
            </a:br>
            <a:endParaRPr lang="de-DE" dirty="0"/>
          </a:p>
          <a:p>
            <a:pPr marL="457200" lvl="1" indent="0">
              <a:buNone/>
            </a:pPr>
            <a:r>
              <a:rPr lang="de-DE" dirty="0"/>
              <a:t>Verwaltung des Gemeinwesens</a:t>
            </a:r>
            <a:br>
              <a:rPr lang="de-DE" dirty="0"/>
            </a:br>
            <a:r>
              <a:rPr lang="de-DE" dirty="0"/>
              <a:t>Genehmigungen / Untersagungen</a:t>
            </a:r>
          </a:p>
        </p:txBody>
      </p:sp>
    </p:spTree>
    <p:extLst>
      <p:ext uri="{BB962C8B-B14F-4D97-AF65-F5344CB8AC3E}">
        <p14:creationId xmlns:p14="http://schemas.microsoft.com/office/powerpoint/2010/main" val="367234779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lstStyle/>
          <a:p>
            <a:r>
              <a:rPr lang="de-DE" dirty="0"/>
              <a:t>Verwaltungsprozessrecht:</a:t>
            </a:r>
          </a:p>
          <a:p>
            <a:endParaRPr lang="de-DE" dirty="0"/>
          </a:p>
          <a:p>
            <a:pPr marL="457200" lvl="1" indent="0">
              <a:buNone/>
            </a:pPr>
            <a:r>
              <a:rPr lang="de-DE" dirty="0"/>
              <a:t>Verwaltungsgerichtsordnung (VwGO)</a:t>
            </a:r>
          </a:p>
          <a:p>
            <a:pPr marL="457200" lvl="1" indent="0">
              <a:buNone/>
            </a:pPr>
            <a:endParaRPr lang="de-DE" dirty="0"/>
          </a:p>
          <a:p>
            <a:pPr marL="457200" lvl="1" indent="0">
              <a:buNone/>
            </a:pPr>
            <a:r>
              <a:rPr lang="de-DE" dirty="0"/>
              <a:t>Vorverfahren, Klagearten</a:t>
            </a:r>
          </a:p>
          <a:p>
            <a:pPr marL="457200" lvl="1" indent="0">
              <a:buNone/>
            </a:pPr>
            <a:endParaRPr lang="de-DE" dirty="0"/>
          </a:p>
          <a:p>
            <a:pPr marL="457200" lvl="1" indent="0">
              <a:buNone/>
            </a:pPr>
            <a:r>
              <a:rPr lang="de-DE" b="1" dirty="0"/>
              <a:t>Maßgeblich </a:t>
            </a:r>
            <a:r>
              <a:rPr lang="de-DE" dirty="0"/>
              <a:t>in vielen Bereichen bei Forschung und Herstellung:</a:t>
            </a:r>
          </a:p>
          <a:p>
            <a:pPr marL="457200" lvl="1" indent="0">
              <a:buNone/>
            </a:pPr>
            <a:endParaRPr lang="de-DE" dirty="0"/>
          </a:p>
          <a:p>
            <a:pPr marL="457200" lvl="1" indent="0">
              <a:buNone/>
            </a:pPr>
            <a:r>
              <a:rPr lang="de-DE" dirty="0"/>
              <a:t>Gentechnik</a:t>
            </a:r>
          </a:p>
          <a:p>
            <a:pPr marL="457200" lvl="1" indent="0">
              <a:buNone/>
            </a:pPr>
            <a:endParaRPr lang="de-DE" dirty="0"/>
          </a:p>
          <a:p>
            <a:pPr marL="457200" lvl="1" indent="0">
              <a:buNone/>
            </a:pPr>
            <a:r>
              <a:rPr lang="de-DE" dirty="0"/>
              <a:t>Errichtung und Betrieb von Anlagen</a:t>
            </a:r>
          </a:p>
          <a:p>
            <a:endParaRPr lang="de-DE" dirty="0"/>
          </a:p>
          <a:p>
            <a:pPr marL="0" indent="0">
              <a:buNone/>
            </a:pPr>
            <a:endParaRPr lang="de-DE" dirty="0"/>
          </a:p>
        </p:txBody>
      </p:sp>
    </p:spTree>
    <p:extLst>
      <p:ext uri="{BB962C8B-B14F-4D97-AF65-F5344CB8AC3E}">
        <p14:creationId xmlns:p14="http://schemas.microsoft.com/office/powerpoint/2010/main" val="1442552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B06F47-FEFC-4C26-A618-C332A1A68E15}"/>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68FE9354-4035-4DD5-87FB-48FADDFEDE23}"/>
              </a:ext>
            </a:extLst>
          </p:cNvPr>
          <p:cNvSpPr>
            <a:spLocks noGrp="1"/>
          </p:cNvSpPr>
          <p:nvPr>
            <p:ph idx="1"/>
          </p:nvPr>
        </p:nvSpPr>
        <p:spPr>
          <a:xfrm>
            <a:off x="237692" y="1462610"/>
            <a:ext cx="10424276" cy="4864355"/>
          </a:xfrm>
        </p:spPr>
        <p:txBody>
          <a:bodyPr>
            <a:normAutofit/>
          </a:bodyPr>
          <a:lstStyle/>
          <a:p>
            <a:r>
              <a:rPr lang="de-DE" dirty="0"/>
              <a:t>Römisches Recht:</a:t>
            </a:r>
          </a:p>
          <a:p>
            <a:pPr marL="0" indent="0">
              <a:buNone/>
            </a:pPr>
            <a:endParaRPr lang="de-DE" dirty="0"/>
          </a:p>
          <a:p>
            <a:pPr lvl="1"/>
            <a:r>
              <a:rPr lang="de-DE" dirty="0"/>
              <a:t>Weiterentwicklung des Rechts </a:t>
            </a:r>
            <a:br>
              <a:rPr lang="de-DE" dirty="0"/>
            </a:br>
            <a:br>
              <a:rPr lang="de-DE" dirty="0"/>
            </a:br>
            <a:r>
              <a:rPr lang="de-DE" dirty="0"/>
              <a:t>Die Struktur der römischen Gesellschaft:</a:t>
            </a:r>
            <a:br>
              <a:rPr lang="de-DE" dirty="0"/>
            </a:br>
            <a:br>
              <a:rPr lang="de-DE" dirty="0"/>
            </a:br>
            <a:r>
              <a:rPr lang="de-DE" sz="2200" dirty="0">
                <a:effectLst/>
                <a:ea typeface="Times New Roman" panose="02020603050405020304" pitchFamily="18" charset="0"/>
                <a:cs typeface="Times New Roman" panose="02020603050405020304" pitchFamily="18" charset="0"/>
              </a:rPr>
              <a:t>Patrizier (Enge Familienbande, wohlhabend)</a:t>
            </a:r>
            <a:br>
              <a:rPr lang="de-DE" sz="2200" dirty="0">
                <a:effectLst/>
                <a:ea typeface="Times New Roman" panose="02020603050405020304" pitchFamily="18" charset="0"/>
                <a:cs typeface="Times New Roman" panose="02020603050405020304" pitchFamily="18" charset="0"/>
              </a:rPr>
            </a:br>
            <a:br>
              <a:rPr lang="de-DE" sz="2200" dirty="0">
                <a:effectLst/>
                <a:ea typeface="Times New Roman" panose="02020603050405020304" pitchFamily="18" charset="0"/>
                <a:cs typeface="Times New Roman" panose="02020603050405020304" pitchFamily="18" charset="0"/>
              </a:rPr>
            </a:br>
            <a:r>
              <a:rPr lang="de-DE" sz="2200" dirty="0">
                <a:effectLst/>
                <a:ea typeface="Times New Roman" panose="02020603050405020304" pitchFamily="18" charset="0"/>
                <a:cs typeface="Times New Roman" panose="02020603050405020304" pitchFamily="18" charset="0"/>
              </a:rPr>
              <a:t>Plebejer (lockere Familienbande, weniger wohlhabend)</a:t>
            </a:r>
            <a:br>
              <a:rPr lang="de-DE" sz="2200" dirty="0">
                <a:effectLst/>
                <a:ea typeface="Times New Roman" panose="02020603050405020304" pitchFamily="18" charset="0"/>
                <a:cs typeface="Times New Roman" panose="02020603050405020304" pitchFamily="18" charset="0"/>
              </a:rPr>
            </a:br>
            <a:br>
              <a:rPr lang="de-DE" sz="2200" dirty="0">
                <a:effectLst/>
                <a:ea typeface="Times New Roman" panose="02020603050405020304" pitchFamily="18" charset="0"/>
                <a:cs typeface="Times New Roman" panose="02020603050405020304" pitchFamily="18" charset="0"/>
              </a:rPr>
            </a:br>
            <a:r>
              <a:rPr lang="de-DE" sz="2200" dirty="0">
                <a:effectLst/>
                <a:ea typeface="Times New Roman" panose="02020603050405020304" pitchFamily="18" charset="0"/>
                <a:cs typeface="Times New Roman" panose="02020603050405020304" pitchFamily="18" charset="0"/>
              </a:rPr>
              <a:t>Patrizier und Plebejer bilden das Patronat</a:t>
            </a:r>
            <a:br>
              <a:rPr lang="de-DE" sz="2200" dirty="0">
                <a:effectLst/>
                <a:ea typeface="Times New Roman" panose="02020603050405020304" pitchFamily="18" charset="0"/>
                <a:cs typeface="Times New Roman" panose="02020603050405020304" pitchFamily="18" charset="0"/>
              </a:rPr>
            </a:br>
            <a:br>
              <a:rPr lang="de-DE" sz="2200" dirty="0">
                <a:effectLst/>
                <a:ea typeface="Times New Roman" panose="02020603050405020304" pitchFamily="18" charset="0"/>
                <a:cs typeface="Times New Roman" panose="02020603050405020304" pitchFamily="18" charset="0"/>
              </a:rPr>
            </a:br>
            <a:r>
              <a:rPr lang="de-DE" sz="2200" dirty="0">
                <a:effectLst/>
                <a:ea typeface="Times New Roman" panose="02020603050405020304" pitchFamily="18" charset="0"/>
                <a:cs typeface="Times New Roman" panose="02020603050405020304" pitchFamily="18" charset="0"/>
              </a:rPr>
              <a:t>Unfreie (Sklaven)</a:t>
            </a:r>
            <a:endParaRPr lang="de-DE" sz="2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5207788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lstStyle/>
          <a:p>
            <a:r>
              <a:rPr lang="de-DE" dirty="0"/>
              <a:t>Strafrecht</a:t>
            </a:r>
          </a:p>
          <a:p>
            <a:endParaRPr lang="de-DE" dirty="0"/>
          </a:p>
          <a:p>
            <a:pPr marL="457200" lvl="1" indent="0">
              <a:buNone/>
            </a:pPr>
            <a:r>
              <a:rPr lang="de-DE" dirty="0"/>
              <a:t>Geschichtlich bis in die germanische Zeit belegt.</a:t>
            </a:r>
          </a:p>
          <a:p>
            <a:pPr marL="457200" lvl="1" indent="0">
              <a:buNone/>
            </a:pPr>
            <a:endParaRPr lang="de-DE" dirty="0"/>
          </a:p>
          <a:p>
            <a:pPr marL="457200" lvl="1" indent="0">
              <a:buNone/>
            </a:pPr>
            <a:r>
              <a:rPr lang="de-DE" dirty="0" err="1"/>
              <a:t>Constitutia</a:t>
            </a:r>
            <a:r>
              <a:rPr lang="de-DE" dirty="0"/>
              <a:t> </a:t>
            </a:r>
            <a:r>
              <a:rPr lang="de-DE" dirty="0" err="1"/>
              <a:t>Criminalis</a:t>
            </a:r>
            <a:r>
              <a:rPr lang="de-DE" dirty="0"/>
              <a:t> Carolina: Geständnisse durch Folter</a:t>
            </a:r>
          </a:p>
          <a:p>
            <a:pPr marL="457200" lvl="1" indent="0">
              <a:buNone/>
            </a:pPr>
            <a:endParaRPr lang="de-DE" dirty="0"/>
          </a:p>
          <a:p>
            <a:pPr marL="457200" lvl="1" indent="0">
              <a:buNone/>
            </a:pPr>
            <a:r>
              <a:rPr lang="de-DE" dirty="0"/>
              <a:t>1740 Abschaffung der Folter durch Friedrich II.</a:t>
            </a:r>
          </a:p>
          <a:p>
            <a:pPr marL="457200" lvl="1" indent="0">
              <a:buNone/>
            </a:pPr>
            <a:endParaRPr lang="de-DE" dirty="0"/>
          </a:p>
          <a:p>
            <a:pPr marL="914400" lvl="2" indent="0">
              <a:buNone/>
            </a:pPr>
            <a:r>
              <a:rPr lang="de-DE" sz="2400" dirty="0"/>
              <a:t>Sonderfall: Entführung eines Frankfurter Bankierssohns</a:t>
            </a:r>
          </a:p>
        </p:txBody>
      </p:sp>
    </p:spTree>
    <p:extLst>
      <p:ext uri="{BB962C8B-B14F-4D97-AF65-F5344CB8AC3E}">
        <p14:creationId xmlns:p14="http://schemas.microsoft.com/office/powerpoint/2010/main" val="292637993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lstStyle/>
          <a:p>
            <a:r>
              <a:rPr lang="de-DE" dirty="0"/>
              <a:t>Strafrecht</a:t>
            </a:r>
          </a:p>
          <a:p>
            <a:endParaRPr lang="de-DE" dirty="0"/>
          </a:p>
          <a:p>
            <a:pPr marL="457200" lvl="1" indent="0">
              <a:buNone/>
            </a:pPr>
            <a:r>
              <a:rPr lang="de-DE" dirty="0"/>
              <a:t>Strafgesetzbuch (StGB)</a:t>
            </a:r>
          </a:p>
          <a:p>
            <a:pPr marL="457200" lvl="1" indent="0">
              <a:buNone/>
            </a:pPr>
            <a:endParaRPr lang="de-DE" dirty="0"/>
          </a:p>
          <a:p>
            <a:pPr marL="457200" lvl="1" indent="0">
              <a:buNone/>
            </a:pPr>
            <a:r>
              <a:rPr lang="de-DE" dirty="0"/>
              <a:t>Allgemeiner Teil</a:t>
            </a:r>
          </a:p>
          <a:p>
            <a:pPr marL="457200" lvl="1" indent="0">
              <a:buNone/>
            </a:pPr>
            <a:endParaRPr lang="de-DE" dirty="0"/>
          </a:p>
          <a:p>
            <a:pPr marL="457200" lvl="1" indent="0">
              <a:buNone/>
            </a:pPr>
            <a:r>
              <a:rPr lang="de-DE" dirty="0"/>
              <a:t>Besonderer Teil</a:t>
            </a:r>
          </a:p>
        </p:txBody>
      </p:sp>
    </p:spTree>
    <p:extLst>
      <p:ext uri="{BB962C8B-B14F-4D97-AF65-F5344CB8AC3E}">
        <p14:creationId xmlns:p14="http://schemas.microsoft.com/office/powerpoint/2010/main" val="389476978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lstStyle/>
          <a:p>
            <a:r>
              <a:rPr lang="de-DE" dirty="0"/>
              <a:t>Strafprozessrecht:</a:t>
            </a:r>
          </a:p>
          <a:p>
            <a:endParaRPr lang="de-DE" dirty="0"/>
          </a:p>
          <a:p>
            <a:pPr marL="457200" lvl="1" indent="0">
              <a:buNone/>
            </a:pPr>
            <a:r>
              <a:rPr lang="de-DE" dirty="0"/>
              <a:t>Strafprozessordnung (StPO)</a:t>
            </a:r>
          </a:p>
          <a:p>
            <a:pPr marL="457200" lvl="1" indent="0">
              <a:buNone/>
            </a:pPr>
            <a:endParaRPr lang="de-DE" dirty="0"/>
          </a:p>
          <a:p>
            <a:pPr marL="457200" lvl="1" indent="0">
              <a:buNone/>
            </a:pPr>
            <a:r>
              <a:rPr lang="de-DE" dirty="0"/>
              <a:t>Staatsanwalt und Strafgerichte</a:t>
            </a:r>
          </a:p>
          <a:p>
            <a:pPr marL="457200" lvl="1" indent="0">
              <a:buNone/>
            </a:pPr>
            <a:endParaRPr lang="de-DE" dirty="0"/>
          </a:p>
          <a:p>
            <a:pPr marL="457200" lvl="1" indent="0">
              <a:buNone/>
            </a:pPr>
            <a:r>
              <a:rPr lang="de-DE" dirty="0"/>
              <a:t>Beschwerde, Berufung, Revision</a:t>
            </a:r>
          </a:p>
        </p:txBody>
      </p:sp>
    </p:spTree>
    <p:extLst>
      <p:ext uri="{BB962C8B-B14F-4D97-AF65-F5344CB8AC3E}">
        <p14:creationId xmlns:p14="http://schemas.microsoft.com/office/powerpoint/2010/main" val="28282787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normAutofit fontScale="92500" lnSpcReduction="20000"/>
          </a:bodyPr>
          <a:lstStyle/>
          <a:p>
            <a:r>
              <a:rPr lang="de-DE" sz="3000" dirty="0"/>
              <a:t>Europarecht</a:t>
            </a:r>
          </a:p>
          <a:p>
            <a:endParaRPr lang="de-DE" dirty="0"/>
          </a:p>
          <a:p>
            <a:pPr marL="457200" lvl="1" indent="0">
              <a:buNone/>
            </a:pPr>
            <a:r>
              <a:rPr lang="de-DE" sz="2600" dirty="0"/>
              <a:t>1949: Gründung des Europarats</a:t>
            </a:r>
            <a:br>
              <a:rPr lang="de-DE" sz="2600" dirty="0"/>
            </a:br>
            <a:endParaRPr lang="de-DE" sz="2600" dirty="0"/>
          </a:p>
          <a:p>
            <a:pPr marL="457200" lvl="1" indent="0">
              <a:buNone/>
            </a:pPr>
            <a:r>
              <a:rPr lang="de-DE" sz="2600" dirty="0"/>
              <a:t>1951: Montanunion und EGKS</a:t>
            </a:r>
            <a:br>
              <a:rPr lang="de-DE" sz="2600" dirty="0"/>
            </a:br>
            <a:endParaRPr lang="de-DE" sz="2600" dirty="0"/>
          </a:p>
          <a:p>
            <a:pPr marL="457200" lvl="1" indent="0">
              <a:buNone/>
            </a:pPr>
            <a:r>
              <a:rPr lang="de-DE" sz="2600" dirty="0"/>
              <a:t>1965: EG Vertrag</a:t>
            </a:r>
            <a:br>
              <a:rPr lang="de-DE" sz="2600" dirty="0"/>
            </a:br>
            <a:endParaRPr lang="de-DE" sz="2600" dirty="0"/>
          </a:p>
          <a:p>
            <a:pPr marL="457200" lvl="1" indent="0">
              <a:buNone/>
            </a:pPr>
            <a:r>
              <a:rPr lang="de-DE" sz="2600" dirty="0"/>
              <a:t>1993: EU Vertrag (Maastricht)</a:t>
            </a:r>
          </a:p>
          <a:p>
            <a:pPr marL="457200" lvl="1" indent="0">
              <a:buNone/>
            </a:pPr>
            <a:endParaRPr lang="de-DE" sz="2600" dirty="0"/>
          </a:p>
          <a:p>
            <a:pPr marL="457200" lvl="1" indent="0">
              <a:buNone/>
            </a:pPr>
            <a:r>
              <a:rPr lang="de-DE" sz="2600" dirty="0"/>
              <a:t>1999: Vertrag von Amsterdam</a:t>
            </a:r>
            <a:br>
              <a:rPr lang="de-DE" sz="2600" dirty="0"/>
            </a:br>
            <a:endParaRPr lang="de-DE" sz="2600" dirty="0"/>
          </a:p>
          <a:p>
            <a:pPr marL="457200" lvl="1" indent="0">
              <a:buNone/>
            </a:pPr>
            <a:r>
              <a:rPr lang="de-DE" sz="2600" dirty="0"/>
              <a:t>2001: Vertrag von Nizza</a:t>
            </a:r>
          </a:p>
          <a:p>
            <a:pPr marL="457200" lvl="1" indent="0">
              <a:buNone/>
            </a:pPr>
            <a:endParaRPr lang="de-DE" sz="2600" dirty="0"/>
          </a:p>
          <a:p>
            <a:pPr marL="457200" lvl="1" indent="0">
              <a:buNone/>
            </a:pPr>
            <a:r>
              <a:rPr lang="de-DE" sz="2600" dirty="0"/>
              <a:t>2009: Vertrag von Lissabon</a:t>
            </a:r>
          </a:p>
          <a:p>
            <a:pPr lvl="1"/>
            <a:endParaRPr lang="de-DE" dirty="0"/>
          </a:p>
          <a:p>
            <a:pPr lvl="1"/>
            <a:endParaRPr lang="de-DE" dirty="0"/>
          </a:p>
        </p:txBody>
      </p:sp>
    </p:spTree>
    <p:extLst>
      <p:ext uri="{BB962C8B-B14F-4D97-AF65-F5344CB8AC3E}">
        <p14:creationId xmlns:p14="http://schemas.microsoft.com/office/powerpoint/2010/main" val="26188315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normAutofit/>
          </a:bodyPr>
          <a:lstStyle/>
          <a:p>
            <a:r>
              <a:rPr lang="de-DE" dirty="0"/>
              <a:t>Europarecht</a:t>
            </a:r>
          </a:p>
          <a:p>
            <a:pPr marL="457200" lvl="1" indent="0">
              <a:buNone/>
            </a:pPr>
            <a:r>
              <a:rPr lang="de-DE" sz="2000" dirty="0">
                <a:hlinkClick r:id="rId2"/>
              </a:rPr>
              <a:t>https://de.wikipedia.org/wiki/Europarecht</a:t>
            </a:r>
            <a:endParaRPr lang="de-DE" sz="2000" dirty="0"/>
          </a:p>
          <a:p>
            <a:pPr marL="457200" lvl="1" indent="0">
              <a:buNone/>
            </a:pPr>
            <a:br>
              <a:rPr lang="de-DE" dirty="0"/>
            </a:br>
            <a:endParaRPr lang="de-DE" dirty="0"/>
          </a:p>
        </p:txBody>
      </p:sp>
      <p:pic>
        <p:nvPicPr>
          <p:cNvPr id="6" name="Grafik 5">
            <a:extLst>
              <a:ext uri="{FF2B5EF4-FFF2-40B4-BE49-F238E27FC236}">
                <a16:creationId xmlns:a16="http://schemas.microsoft.com/office/drawing/2014/main" id="{C1027265-DC16-4DC1-A2BC-FB9AE0632B32}"/>
              </a:ext>
            </a:extLst>
          </p:cNvPr>
          <p:cNvPicPr>
            <a:picLocks noChangeAspect="1"/>
          </p:cNvPicPr>
          <p:nvPr/>
        </p:nvPicPr>
        <p:blipFill>
          <a:blip r:embed="rId3"/>
          <a:stretch>
            <a:fillRect/>
          </a:stretch>
        </p:blipFill>
        <p:spPr>
          <a:xfrm>
            <a:off x="1782306" y="2380638"/>
            <a:ext cx="6883382" cy="3826908"/>
          </a:xfrm>
          <a:prstGeom prst="rect">
            <a:avLst/>
          </a:prstGeom>
        </p:spPr>
      </p:pic>
    </p:spTree>
    <p:extLst>
      <p:ext uri="{BB962C8B-B14F-4D97-AF65-F5344CB8AC3E}">
        <p14:creationId xmlns:p14="http://schemas.microsoft.com/office/powerpoint/2010/main" val="31796188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Rechtssystematik</a:t>
            </a:r>
            <a:endParaRPr lang="de-DE" dirty="0"/>
          </a:p>
        </p:txBody>
      </p:sp>
      <p:sp>
        <p:nvSpPr>
          <p:cNvPr id="3" name="Inhaltsplatzhalter 2"/>
          <p:cNvSpPr>
            <a:spLocks noGrp="1"/>
          </p:cNvSpPr>
          <p:nvPr>
            <p:ph idx="1"/>
          </p:nvPr>
        </p:nvSpPr>
        <p:spPr/>
        <p:txBody>
          <a:bodyPr>
            <a:normAutofit/>
          </a:bodyPr>
          <a:lstStyle/>
          <a:p>
            <a:r>
              <a:rPr lang="de-DE"/>
              <a:t>Europarecht</a:t>
            </a:r>
          </a:p>
          <a:p>
            <a:pPr marL="457200" lvl="1" indent="0">
              <a:buNone/>
            </a:pPr>
            <a:br>
              <a:rPr lang="de-DE"/>
            </a:br>
            <a:endParaRPr lang="de-DE"/>
          </a:p>
          <a:p>
            <a:pPr marL="457200" lvl="1" indent="0">
              <a:buNone/>
            </a:pPr>
            <a:endParaRPr lang="de-DE"/>
          </a:p>
          <a:p>
            <a:pPr marL="457200" lvl="1" indent="0">
              <a:buNone/>
            </a:pPr>
            <a:endParaRPr lang="de-DE"/>
          </a:p>
          <a:p>
            <a:pPr marL="457200" lvl="1" indent="0">
              <a:buNone/>
            </a:pPr>
            <a:endParaRPr lang="de-DE"/>
          </a:p>
          <a:p>
            <a:pPr marL="457200" lvl="1" indent="0">
              <a:buNone/>
            </a:pPr>
            <a:endParaRPr lang="de-DE"/>
          </a:p>
          <a:p>
            <a:pPr marL="457200" lvl="1" indent="0">
              <a:buNone/>
            </a:pPr>
            <a:endParaRPr lang="de-DE"/>
          </a:p>
          <a:p>
            <a:pPr marL="457200" lvl="1" indent="0">
              <a:buNone/>
            </a:pPr>
            <a:endParaRPr lang="de-DE"/>
          </a:p>
          <a:p>
            <a:pPr marL="457200" lvl="1" indent="0">
              <a:buNone/>
            </a:pPr>
            <a:br>
              <a:rPr lang="de-DE" sz="1600"/>
            </a:br>
            <a:br>
              <a:rPr lang="de-DE" sz="1600"/>
            </a:br>
            <a:r>
              <a:rPr lang="de-DE" sz="1600"/>
              <a:t>Von The Emirr, Wdcf, Mrmw, NikNaks93, SomnusDe - Eigenes Werk, basierend auf: Supranational European Bodies-en.svg, CC BY 3.0, https://commons.wikimedia.org/w/index.php?curid=12923976</a:t>
            </a:r>
            <a:endParaRPr lang="de-DE" sz="1600" dirty="0"/>
          </a:p>
        </p:txBody>
      </p:sp>
      <p:pic>
        <p:nvPicPr>
          <p:cNvPr id="8" name="Grafik 7">
            <a:extLst>
              <a:ext uri="{FF2B5EF4-FFF2-40B4-BE49-F238E27FC236}">
                <a16:creationId xmlns:a16="http://schemas.microsoft.com/office/drawing/2014/main" id="{C3B14D96-B3B4-4A4F-A10C-6B4AA2C24C9D}"/>
              </a:ext>
            </a:extLst>
          </p:cNvPr>
          <p:cNvPicPr>
            <a:picLocks noChangeAspect="1"/>
          </p:cNvPicPr>
          <p:nvPr/>
        </p:nvPicPr>
        <p:blipFill>
          <a:blip r:embed="rId2"/>
          <a:stretch>
            <a:fillRect/>
          </a:stretch>
        </p:blipFill>
        <p:spPr>
          <a:xfrm>
            <a:off x="3723392" y="1462610"/>
            <a:ext cx="3813767" cy="3890279"/>
          </a:xfrm>
          <a:prstGeom prst="rect">
            <a:avLst/>
          </a:prstGeom>
        </p:spPr>
      </p:pic>
    </p:spTree>
    <p:extLst>
      <p:ext uri="{BB962C8B-B14F-4D97-AF65-F5344CB8AC3E}">
        <p14:creationId xmlns:p14="http://schemas.microsoft.com/office/powerpoint/2010/main" val="104467916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lstStyle/>
          <a:p>
            <a:r>
              <a:rPr lang="de-DE" dirty="0"/>
              <a:t>Europarecht</a:t>
            </a:r>
          </a:p>
          <a:p>
            <a:endParaRPr lang="de-DE" dirty="0"/>
          </a:p>
          <a:p>
            <a:pPr marL="457200" lvl="1" indent="0">
              <a:buNone/>
            </a:pPr>
            <a:r>
              <a:rPr lang="de-DE" dirty="0"/>
              <a:t>Gesetzgebungsverfahren: </a:t>
            </a:r>
            <a:br>
              <a:rPr lang="de-DE" dirty="0"/>
            </a:br>
            <a:br>
              <a:rPr lang="de-DE" dirty="0"/>
            </a:br>
            <a:r>
              <a:rPr lang="de-DE" dirty="0"/>
              <a:t>Neue Gesetze müssen</a:t>
            </a:r>
          </a:p>
          <a:p>
            <a:pPr marL="914400" lvl="2" indent="0">
              <a:buNone/>
            </a:pPr>
            <a:br>
              <a:rPr lang="de-DE" sz="2400" dirty="0"/>
            </a:br>
            <a:r>
              <a:rPr lang="de-DE" sz="2400" dirty="0"/>
              <a:t>Dem Gemeinschaftsinteresse entsprechen</a:t>
            </a:r>
          </a:p>
          <a:p>
            <a:pPr marL="914400" lvl="2" indent="0">
              <a:buNone/>
            </a:pPr>
            <a:br>
              <a:rPr lang="de-DE" sz="2400" dirty="0"/>
            </a:br>
            <a:r>
              <a:rPr lang="de-DE" sz="2400" dirty="0"/>
              <a:t>Eine Konsultation der betroffenen Kreise durchlaufen</a:t>
            </a:r>
          </a:p>
          <a:p>
            <a:pPr marL="914400" lvl="2" indent="0">
              <a:buNone/>
            </a:pPr>
            <a:br>
              <a:rPr lang="de-DE" sz="2400" dirty="0"/>
            </a:br>
            <a:r>
              <a:rPr lang="de-DE" sz="2400" dirty="0"/>
              <a:t>Nach dem Subsidiaritätsprinzip entworfen werden.</a:t>
            </a:r>
          </a:p>
        </p:txBody>
      </p:sp>
    </p:spTree>
    <p:extLst>
      <p:ext uri="{BB962C8B-B14F-4D97-AF65-F5344CB8AC3E}">
        <p14:creationId xmlns:p14="http://schemas.microsoft.com/office/powerpoint/2010/main" val="124423765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lstStyle/>
          <a:p>
            <a:r>
              <a:rPr lang="de-DE" dirty="0"/>
              <a:t>Die EU und Deutschland</a:t>
            </a:r>
          </a:p>
          <a:p>
            <a:endParaRPr lang="de-DE" dirty="0"/>
          </a:p>
          <a:p>
            <a:pPr marL="457200" lvl="1" indent="0">
              <a:buNone/>
            </a:pPr>
            <a:r>
              <a:rPr lang="de-DE" dirty="0"/>
              <a:t>Umsetzung von Richtlinien durch Deutschland manchmal zögerlich</a:t>
            </a:r>
          </a:p>
          <a:p>
            <a:pPr marL="457200" lvl="1" indent="0">
              <a:buNone/>
            </a:pPr>
            <a:endParaRPr lang="de-DE" dirty="0"/>
          </a:p>
          <a:p>
            <a:pPr marL="457200" lvl="1" indent="0">
              <a:buNone/>
            </a:pPr>
            <a:r>
              <a:rPr lang="de-DE" dirty="0"/>
              <a:t>Ziele werden teilweise blockiert: gemeinsame Emissionsbegrenzung bei Kraftfahrzeugen oder gemeinsamer Datenschutz </a:t>
            </a:r>
            <a:br>
              <a:rPr lang="de-DE" dirty="0"/>
            </a:br>
            <a:br>
              <a:rPr lang="de-DE" dirty="0"/>
            </a:br>
            <a:r>
              <a:rPr lang="de-DE" dirty="0"/>
              <a:t>Jüngstes Beispiel: gemeinsamer Ausstieg aus dem Verbrennungsmotor. Deutschland hat die Entscheidung in Glasgow nicht mitgetragen und bremst nach wie vor.</a:t>
            </a:r>
          </a:p>
        </p:txBody>
      </p:sp>
    </p:spTree>
    <p:extLst>
      <p:ext uri="{BB962C8B-B14F-4D97-AF65-F5344CB8AC3E}">
        <p14:creationId xmlns:p14="http://schemas.microsoft.com/office/powerpoint/2010/main" val="421901552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normAutofit/>
          </a:bodyPr>
          <a:lstStyle/>
          <a:p>
            <a:r>
              <a:rPr lang="de-DE" dirty="0"/>
              <a:t>Völkerrecht</a:t>
            </a:r>
          </a:p>
          <a:p>
            <a:endParaRPr lang="de-DE" dirty="0"/>
          </a:p>
          <a:p>
            <a:pPr marL="457200" lvl="1" indent="0">
              <a:buNone/>
            </a:pPr>
            <a:r>
              <a:rPr lang="de-DE" dirty="0"/>
              <a:t>Insbesondere internationale Verträge mit Verpflichtungen der Unterzeichnerstaaten:</a:t>
            </a:r>
          </a:p>
          <a:p>
            <a:pPr marL="457200" lvl="1" indent="0">
              <a:buNone/>
            </a:pPr>
            <a:endParaRPr lang="de-DE" dirty="0"/>
          </a:p>
          <a:p>
            <a:pPr lvl="1"/>
            <a:r>
              <a:rPr lang="de-DE" dirty="0"/>
              <a:t>Z.B. zum Schutz des Klimas, zum Verbot der Verbreitung von Nuklearwaffen, von Bio- und Chemiewaffen, zur Ächtungen bestimmter Munitionsarten, über Artenschutz, zur Regulierung des Walfangs, etc.</a:t>
            </a:r>
          </a:p>
          <a:p>
            <a:pPr lvl="1"/>
            <a:endParaRPr lang="de-DE" dirty="0"/>
          </a:p>
          <a:p>
            <a:pPr lvl="1"/>
            <a:r>
              <a:rPr lang="de-DE" dirty="0"/>
              <a:t>aber auch zum Schutz der Menschenrechte, Kinderrechte, des geistigen Eigentums, über die Vereinten Nationen und diplomatische und konsularische Beziehungen</a:t>
            </a:r>
          </a:p>
          <a:p>
            <a:pPr lvl="1"/>
            <a:endParaRPr lang="de-DE" dirty="0"/>
          </a:p>
          <a:p>
            <a:pPr lvl="1"/>
            <a:endParaRPr lang="de-DE" dirty="0"/>
          </a:p>
          <a:p>
            <a:pPr marL="457200" lvl="1" indent="0">
              <a:buNone/>
            </a:pPr>
            <a:endParaRPr lang="de-DE" dirty="0"/>
          </a:p>
          <a:p>
            <a:pPr marL="457200" lvl="1" indent="0">
              <a:buNone/>
            </a:pPr>
            <a:endParaRPr lang="de-DE" dirty="0"/>
          </a:p>
          <a:p>
            <a:pPr marL="457200" lvl="1" indent="0">
              <a:buNone/>
            </a:pPr>
            <a:endParaRPr lang="de-DE" dirty="0"/>
          </a:p>
        </p:txBody>
      </p:sp>
    </p:spTree>
    <p:extLst>
      <p:ext uri="{BB962C8B-B14F-4D97-AF65-F5344CB8AC3E}">
        <p14:creationId xmlns:p14="http://schemas.microsoft.com/office/powerpoint/2010/main" val="118848118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normAutofit/>
          </a:bodyPr>
          <a:lstStyle/>
          <a:p>
            <a:r>
              <a:rPr lang="de-DE" dirty="0"/>
              <a:t>Völkerrecht</a:t>
            </a:r>
          </a:p>
          <a:p>
            <a:endParaRPr lang="de-DE" dirty="0"/>
          </a:p>
          <a:p>
            <a:pPr marL="457200" lvl="1" indent="0">
              <a:buNone/>
            </a:pPr>
            <a:r>
              <a:rPr lang="de-DE" dirty="0"/>
              <a:t>Insbesondere internationale Verträge mit Verpflichtungen der Unterzeichner</a:t>
            </a:r>
          </a:p>
          <a:p>
            <a:pPr marL="457200" lvl="1" indent="0">
              <a:buNone/>
            </a:pPr>
            <a:endParaRPr lang="de-DE" dirty="0"/>
          </a:p>
          <a:p>
            <a:pPr lvl="1"/>
            <a:r>
              <a:rPr lang="de-DE" dirty="0"/>
              <a:t>Internationale Handelsabkommen wie WTO, etc. </a:t>
            </a:r>
          </a:p>
          <a:p>
            <a:pPr lvl="1"/>
            <a:endParaRPr lang="de-DE" dirty="0"/>
          </a:p>
          <a:p>
            <a:pPr lvl="1"/>
            <a:r>
              <a:rPr lang="de-DE" dirty="0"/>
              <a:t>Sonderfall: TTIP (gestoppt)</a:t>
            </a:r>
          </a:p>
          <a:p>
            <a:pPr lvl="1"/>
            <a:endParaRPr lang="de-DE" dirty="0"/>
          </a:p>
          <a:p>
            <a:pPr lvl="1"/>
            <a:r>
              <a:rPr lang="de-DE" dirty="0"/>
              <a:t>CETA (Unterzeichnet 2016, vorläufig in Kraft gesetzt aber noch nicht von allen EU-Mitgliedstaaten ratifiziert). </a:t>
            </a:r>
          </a:p>
          <a:p>
            <a:pPr lvl="1"/>
            <a:r>
              <a:rPr lang="de-DE" dirty="0"/>
              <a:t>Probleme: Intransparenz, Gerichtsbarkeit, hohe Kosten für Steuerzahler </a:t>
            </a:r>
          </a:p>
          <a:p>
            <a:pPr lvl="1"/>
            <a:endParaRPr lang="de-DE" dirty="0"/>
          </a:p>
          <a:p>
            <a:pPr marL="457200" lvl="1" indent="0">
              <a:buNone/>
            </a:pPr>
            <a:endParaRPr lang="de-DE" dirty="0"/>
          </a:p>
          <a:p>
            <a:pPr marL="457200" lvl="1" indent="0">
              <a:buNone/>
            </a:pPr>
            <a:endParaRPr lang="de-DE" dirty="0"/>
          </a:p>
          <a:p>
            <a:pPr marL="457200" lvl="1" indent="0">
              <a:buNone/>
            </a:pPr>
            <a:endParaRPr lang="de-DE" dirty="0"/>
          </a:p>
        </p:txBody>
      </p:sp>
    </p:spTree>
    <p:extLst>
      <p:ext uri="{BB962C8B-B14F-4D97-AF65-F5344CB8AC3E}">
        <p14:creationId xmlns:p14="http://schemas.microsoft.com/office/powerpoint/2010/main" val="2988548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B06F47-FEFC-4C26-A618-C332A1A68E15}"/>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68FE9354-4035-4DD5-87FB-48FADDFEDE23}"/>
              </a:ext>
            </a:extLst>
          </p:cNvPr>
          <p:cNvSpPr>
            <a:spLocks noGrp="1"/>
          </p:cNvSpPr>
          <p:nvPr>
            <p:ph idx="1"/>
          </p:nvPr>
        </p:nvSpPr>
        <p:spPr>
          <a:xfrm>
            <a:off x="237692" y="1462610"/>
            <a:ext cx="10424276" cy="4864355"/>
          </a:xfrm>
        </p:spPr>
        <p:txBody>
          <a:bodyPr>
            <a:normAutofit/>
          </a:bodyPr>
          <a:lstStyle/>
          <a:p>
            <a:r>
              <a:rPr lang="de-DE" dirty="0"/>
              <a:t>Römisches Recht:</a:t>
            </a:r>
          </a:p>
          <a:p>
            <a:pPr marL="0" indent="0">
              <a:buNone/>
            </a:pPr>
            <a:endParaRPr lang="de-DE" dirty="0"/>
          </a:p>
          <a:p>
            <a:pPr lvl="1"/>
            <a:r>
              <a:rPr lang="de-DE" dirty="0"/>
              <a:t>Weiterentwicklung des Rechts</a:t>
            </a:r>
            <a:br>
              <a:rPr lang="de-DE" sz="1800" dirty="0">
                <a:solidFill>
                  <a:srgbClr val="51555C"/>
                </a:solidFill>
                <a:effectLst/>
                <a:latin typeface="Helvetica" panose="020B0604020202020204" pitchFamily="34" charset="0"/>
                <a:ea typeface="Times New Roman" panose="02020603050405020304" pitchFamily="18" charset="0"/>
                <a:cs typeface="Times New Roman" panose="02020603050405020304" pitchFamily="18" charset="0"/>
              </a:rPr>
            </a:br>
            <a:br>
              <a:rPr lang="de-DE" sz="1800" dirty="0">
                <a:solidFill>
                  <a:srgbClr val="51555C"/>
                </a:solidFill>
                <a:latin typeface="Calibri" panose="020F0502020204030204" pitchFamily="34" charset="0"/>
                <a:ea typeface="Times New Roman" panose="02020603050405020304" pitchFamily="18" charset="0"/>
                <a:cs typeface="Times New Roman" panose="02020603050405020304" pitchFamily="18" charset="0"/>
              </a:rPr>
            </a:br>
            <a:r>
              <a:rPr lang="de-DE" dirty="0"/>
              <a:t>451 vor Christus: Entstehung des Zwölftafelrechts</a:t>
            </a:r>
            <a:br>
              <a:rPr lang="de-DE" dirty="0"/>
            </a:br>
            <a:br>
              <a:rPr lang="de-DE" dirty="0"/>
            </a:br>
            <a:r>
              <a:rPr lang="de-DE" dirty="0"/>
              <a:t>Erste Verschriftlichung des Rechts dar – weg vom Gewohnheitsrecht und hin zu einer verbindlichen Rechtsordnung. Das war das Ergebnis des Streits zwischen Patriziern und Plebejern. </a:t>
            </a:r>
          </a:p>
        </p:txBody>
      </p:sp>
    </p:spTree>
    <p:extLst>
      <p:ext uri="{BB962C8B-B14F-4D97-AF65-F5344CB8AC3E}">
        <p14:creationId xmlns:p14="http://schemas.microsoft.com/office/powerpoint/2010/main" val="339464527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normAutofit/>
          </a:bodyPr>
          <a:lstStyle/>
          <a:p>
            <a:r>
              <a:rPr lang="de-DE" dirty="0"/>
              <a:t>Fazit:</a:t>
            </a:r>
          </a:p>
          <a:p>
            <a:endParaRPr lang="de-DE" dirty="0"/>
          </a:p>
          <a:p>
            <a:pPr marL="457200" lvl="1" indent="0">
              <a:buNone/>
            </a:pPr>
            <a:r>
              <a:rPr lang="de-DE" dirty="0"/>
              <a:t>Alle Facetten des privaten und beruflichen Lebens in Deutschland werden durch eine Vielzahl von Gesetzen geprägt, reglementiert und bestimmt.</a:t>
            </a:r>
          </a:p>
          <a:p>
            <a:pPr marL="457200" lvl="1" indent="0">
              <a:buNone/>
            </a:pPr>
            <a:endParaRPr lang="de-DE" dirty="0"/>
          </a:p>
          <a:p>
            <a:pPr marL="457200" lvl="1" indent="0">
              <a:buNone/>
            </a:pPr>
            <a:r>
              <a:rPr lang="de-DE" dirty="0"/>
              <a:t>Man kann gar nicht alle geltenden </a:t>
            </a:r>
            <a:r>
              <a:rPr lang="de-DE" dirty="0" err="1"/>
              <a:t>Ge</a:t>
            </a:r>
            <a:r>
              <a:rPr lang="de-DE" dirty="0"/>
              <a:t>- und Verbote kennen.</a:t>
            </a:r>
          </a:p>
          <a:p>
            <a:pPr marL="457200" lvl="1" indent="0">
              <a:buNone/>
            </a:pPr>
            <a:endParaRPr lang="de-DE" dirty="0"/>
          </a:p>
          <a:p>
            <a:pPr marL="457200" lvl="1" indent="0">
              <a:buNone/>
            </a:pPr>
            <a:r>
              <a:rPr lang="de-DE" dirty="0"/>
              <a:t>Es ist allerdings wichtig, rechtliche Fragestellungen nicht völlig aus den Augen zu verlieren, sondern sich stattdessen der Tatsache bewusst zu sein, dass sie eine entscheidende Rolle spielen können.</a:t>
            </a:r>
          </a:p>
        </p:txBody>
      </p:sp>
    </p:spTree>
    <p:extLst>
      <p:ext uri="{BB962C8B-B14F-4D97-AF65-F5344CB8AC3E}">
        <p14:creationId xmlns:p14="http://schemas.microsoft.com/office/powerpoint/2010/main" val="406543378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Rechtssystematik</a:t>
            </a:r>
          </a:p>
        </p:txBody>
      </p:sp>
      <p:sp>
        <p:nvSpPr>
          <p:cNvPr id="3" name="Inhaltsplatzhalter 2"/>
          <p:cNvSpPr>
            <a:spLocks noGrp="1"/>
          </p:cNvSpPr>
          <p:nvPr>
            <p:ph idx="1"/>
          </p:nvPr>
        </p:nvSpPr>
        <p:spPr/>
        <p:txBody>
          <a:bodyPr/>
          <a:lstStyle/>
          <a:p>
            <a:pPr marL="0" indent="0">
              <a:buNone/>
            </a:pPr>
            <a:r>
              <a:rPr lang="de-DE" dirty="0"/>
              <a:t>	Vielen Dank für Ihre Aufmerksamkeit.</a:t>
            </a:r>
          </a:p>
          <a:p>
            <a:pPr marL="0" indent="0">
              <a:buNone/>
            </a:pPr>
            <a:endParaRPr lang="de-DE" dirty="0"/>
          </a:p>
          <a:p>
            <a:pPr marL="0" indent="0">
              <a:buNone/>
            </a:pPr>
            <a:r>
              <a:rPr lang="de-DE" dirty="0"/>
              <a:t>	Für Fragen stehe ich Ihnen unter der</a:t>
            </a:r>
          </a:p>
          <a:p>
            <a:pPr marL="0" indent="0">
              <a:buNone/>
            </a:pPr>
            <a:r>
              <a:rPr lang="de-DE" dirty="0"/>
              <a:t>	Emailadresse:</a:t>
            </a:r>
          </a:p>
          <a:p>
            <a:pPr marL="0" indent="0">
              <a:buNone/>
            </a:pPr>
            <a:r>
              <a:rPr lang="de-DE" dirty="0"/>
              <a:t>	</a:t>
            </a:r>
            <a:r>
              <a:rPr lang="de-DE" dirty="0">
                <a:hlinkClick r:id="rId2"/>
              </a:rPr>
              <a:t>udo@aristos-ip.eu</a:t>
            </a:r>
            <a:r>
              <a:rPr lang="de-DE" dirty="0"/>
              <a:t> </a:t>
            </a:r>
            <a:br>
              <a:rPr lang="de-DE" dirty="0"/>
            </a:br>
            <a:r>
              <a:rPr lang="de-DE" dirty="0"/>
              <a:t>	</a:t>
            </a:r>
          </a:p>
          <a:p>
            <a:pPr marL="0" indent="0">
              <a:buNone/>
            </a:pPr>
            <a:r>
              <a:rPr lang="de-DE" dirty="0"/>
              <a:t>	oder unter der Telefonnummer </a:t>
            </a:r>
          </a:p>
          <a:p>
            <a:pPr marL="0" indent="0">
              <a:buNone/>
            </a:pPr>
            <a:r>
              <a:rPr lang="de-DE" dirty="0"/>
              <a:t>	069 153 22 99 66 gerne zur Verfügung. </a:t>
            </a:r>
          </a:p>
        </p:txBody>
      </p:sp>
    </p:spTree>
    <p:extLst>
      <p:ext uri="{BB962C8B-B14F-4D97-AF65-F5344CB8AC3E}">
        <p14:creationId xmlns:p14="http://schemas.microsoft.com/office/powerpoint/2010/main" val="1706442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B06F47-FEFC-4C26-A618-C332A1A68E15}"/>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68FE9354-4035-4DD5-87FB-48FADDFEDE23}"/>
              </a:ext>
            </a:extLst>
          </p:cNvPr>
          <p:cNvSpPr>
            <a:spLocks noGrp="1"/>
          </p:cNvSpPr>
          <p:nvPr>
            <p:ph idx="1"/>
          </p:nvPr>
        </p:nvSpPr>
        <p:spPr>
          <a:xfrm>
            <a:off x="237692" y="1462610"/>
            <a:ext cx="10424276" cy="4864355"/>
          </a:xfrm>
        </p:spPr>
        <p:txBody>
          <a:bodyPr>
            <a:normAutofit/>
          </a:bodyPr>
          <a:lstStyle/>
          <a:p>
            <a:r>
              <a:rPr lang="de-DE" dirty="0"/>
              <a:t>Römisches Recht:</a:t>
            </a:r>
          </a:p>
          <a:p>
            <a:pPr marL="0" indent="0">
              <a:buNone/>
            </a:pPr>
            <a:endParaRPr lang="de-DE" dirty="0"/>
          </a:p>
          <a:p>
            <a:pPr lvl="1"/>
            <a:r>
              <a:rPr lang="de-DE" dirty="0"/>
              <a:t>Grundlagen des Rechts</a:t>
            </a:r>
            <a:br>
              <a:rPr lang="de-DE" sz="1800" dirty="0">
                <a:solidFill>
                  <a:srgbClr val="51555C"/>
                </a:solidFill>
                <a:latin typeface="Helvetica" panose="020B0604020202020204" pitchFamily="34" charset="0"/>
                <a:cs typeface="Times New Roman" panose="02020603050405020304" pitchFamily="18" charset="0"/>
              </a:rPr>
            </a:br>
            <a:br>
              <a:rPr lang="de-DE" sz="1800" dirty="0">
                <a:solidFill>
                  <a:srgbClr val="51555C"/>
                </a:solidFill>
                <a:latin typeface="Helvetica" panose="020B0604020202020204" pitchFamily="34" charset="0"/>
                <a:cs typeface="Times New Roman" panose="02020603050405020304" pitchFamily="18" charset="0"/>
              </a:rPr>
            </a:br>
            <a:r>
              <a:rPr lang="de-DE" dirty="0"/>
              <a:t>Beschlüsse der </a:t>
            </a:r>
            <a:r>
              <a:rPr lang="de-DE" dirty="0" err="1"/>
              <a:t>plebs</a:t>
            </a:r>
            <a:r>
              <a:rPr lang="de-DE" dirty="0"/>
              <a:t> (</a:t>
            </a:r>
            <a:r>
              <a:rPr lang="de-DE" dirty="0" err="1"/>
              <a:t>plebiscita</a:t>
            </a:r>
            <a:r>
              <a:rPr lang="de-DE" dirty="0"/>
              <a:t>)</a:t>
            </a:r>
            <a:br>
              <a:rPr lang="de-DE" dirty="0"/>
            </a:br>
            <a:br>
              <a:rPr lang="de-DE" dirty="0"/>
            </a:br>
            <a:r>
              <a:rPr lang="de-DE" dirty="0"/>
              <a:t>Senatsbeschlüsse (</a:t>
            </a:r>
            <a:r>
              <a:rPr lang="de-DE" dirty="0" err="1"/>
              <a:t>senatus</a:t>
            </a:r>
            <a:r>
              <a:rPr lang="de-DE" dirty="0"/>
              <a:t> </a:t>
            </a:r>
            <a:r>
              <a:rPr lang="de-DE" dirty="0" err="1"/>
              <a:t>consulta</a:t>
            </a:r>
            <a:r>
              <a:rPr lang="de-DE" dirty="0"/>
              <a:t>)</a:t>
            </a:r>
            <a:br>
              <a:rPr lang="de-DE" dirty="0"/>
            </a:br>
            <a:br>
              <a:rPr lang="de-DE" dirty="0"/>
            </a:br>
            <a:r>
              <a:rPr lang="de-DE" dirty="0"/>
              <a:t>Kaisergesetze (</a:t>
            </a:r>
            <a:r>
              <a:rPr lang="de-DE" dirty="0" err="1"/>
              <a:t>constitutiones</a:t>
            </a:r>
            <a:r>
              <a:rPr lang="de-DE" dirty="0"/>
              <a:t> </a:t>
            </a:r>
            <a:r>
              <a:rPr lang="de-DE" dirty="0" err="1"/>
              <a:t>principum</a:t>
            </a:r>
            <a:r>
              <a:rPr lang="de-DE" dirty="0"/>
              <a:t>)</a:t>
            </a:r>
            <a:br>
              <a:rPr lang="de-DE" dirty="0"/>
            </a:br>
            <a:br>
              <a:rPr lang="de-DE" dirty="0"/>
            </a:br>
            <a:r>
              <a:rPr lang="de-DE" dirty="0"/>
              <a:t>Edikte der Magistrate, (</a:t>
            </a:r>
            <a:r>
              <a:rPr lang="de-DE" dirty="0" err="1"/>
              <a:t>edicta</a:t>
            </a:r>
            <a:r>
              <a:rPr lang="de-DE" dirty="0"/>
              <a:t>) besonders wichtig, die der Prätoren</a:t>
            </a:r>
            <a:br>
              <a:rPr lang="de-DE" dirty="0"/>
            </a:br>
            <a:br>
              <a:rPr lang="de-DE" dirty="0"/>
            </a:br>
            <a:r>
              <a:rPr lang="de-DE" dirty="0"/>
              <a:t>Gutachten von Rechtsgelehrten (</a:t>
            </a:r>
            <a:r>
              <a:rPr lang="de-DE" dirty="0" err="1"/>
              <a:t>responsa</a:t>
            </a:r>
            <a:r>
              <a:rPr lang="de-DE" dirty="0"/>
              <a:t> </a:t>
            </a:r>
            <a:r>
              <a:rPr lang="de-DE" dirty="0" err="1"/>
              <a:t>prudentium</a:t>
            </a:r>
            <a:r>
              <a:rPr lang="de-DE" dirty="0"/>
              <a:t>)</a:t>
            </a:r>
          </a:p>
        </p:txBody>
      </p:sp>
    </p:spTree>
    <p:extLst>
      <p:ext uri="{BB962C8B-B14F-4D97-AF65-F5344CB8AC3E}">
        <p14:creationId xmlns:p14="http://schemas.microsoft.com/office/powerpoint/2010/main" val="4156544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B06F47-FEFC-4C26-A618-C332A1A68E15}"/>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68FE9354-4035-4DD5-87FB-48FADDFEDE23}"/>
              </a:ext>
            </a:extLst>
          </p:cNvPr>
          <p:cNvSpPr>
            <a:spLocks noGrp="1"/>
          </p:cNvSpPr>
          <p:nvPr>
            <p:ph idx="1"/>
          </p:nvPr>
        </p:nvSpPr>
        <p:spPr>
          <a:xfrm>
            <a:off x="237692" y="1462610"/>
            <a:ext cx="10424276" cy="4864355"/>
          </a:xfrm>
        </p:spPr>
        <p:txBody>
          <a:bodyPr>
            <a:normAutofit/>
          </a:bodyPr>
          <a:lstStyle/>
          <a:p>
            <a:r>
              <a:rPr lang="de-DE" dirty="0"/>
              <a:t>Römisches Recht:</a:t>
            </a:r>
          </a:p>
          <a:p>
            <a:pPr marL="0" indent="0">
              <a:buNone/>
            </a:pPr>
            <a:endParaRPr lang="de-DE" dirty="0"/>
          </a:p>
          <a:p>
            <a:pPr lvl="1"/>
            <a:r>
              <a:rPr lang="de-DE" dirty="0"/>
              <a:t>Grundlagen des Rechts</a:t>
            </a:r>
            <a:br>
              <a:rPr lang="de-DE" sz="1800" dirty="0">
                <a:solidFill>
                  <a:srgbClr val="51555C"/>
                </a:solidFill>
                <a:effectLst/>
                <a:latin typeface="Helvetica" panose="020B0604020202020204" pitchFamily="34" charset="0"/>
                <a:ea typeface="Times New Roman" panose="02020603050405020304" pitchFamily="18" charset="0"/>
                <a:cs typeface="Times New Roman" panose="02020603050405020304" pitchFamily="18" charset="0"/>
              </a:rPr>
            </a:br>
            <a:br>
              <a:rPr lang="de-DE" sz="1800" dirty="0">
                <a:solidFill>
                  <a:srgbClr val="51555C"/>
                </a:solidFill>
                <a:effectLst/>
                <a:latin typeface="Calibri" panose="020F0502020204030204" pitchFamily="34" charset="0"/>
                <a:ea typeface="Times New Roman" panose="02020603050405020304" pitchFamily="18" charset="0"/>
                <a:cs typeface="Times New Roman" panose="02020603050405020304" pitchFamily="18" charset="0"/>
              </a:rPr>
            </a:br>
            <a:r>
              <a:rPr lang="de-DE" dirty="0"/>
              <a:t>Corpus </a:t>
            </a:r>
            <a:r>
              <a:rPr lang="de-DE" dirty="0" err="1"/>
              <a:t>Iuris</a:t>
            </a:r>
            <a:r>
              <a:rPr lang="de-DE" dirty="0"/>
              <a:t> </a:t>
            </a:r>
            <a:r>
              <a:rPr lang="de-DE" dirty="0" err="1"/>
              <a:t>Civiles</a:t>
            </a:r>
            <a:r>
              <a:rPr lang="de-DE" dirty="0"/>
              <a:t> – 528 - 534 nach Christus</a:t>
            </a:r>
            <a:br>
              <a:rPr lang="de-DE" dirty="0"/>
            </a:br>
            <a:br>
              <a:rPr lang="de-DE" dirty="0"/>
            </a:br>
            <a:r>
              <a:rPr lang="de-DE" dirty="0"/>
              <a:t>Verantwortlich Justinian, Kaiser des Oströmischen Reichs</a:t>
            </a:r>
            <a:br>
              <a:rPr lang="de-DE" dirty="0"/>
            </a:br>
            <a:br>
              <a:rPr lang="de-DE" dirty="0"/>
            </a:br>
            <a:r>
              <a:rPr lang="de-DE" dirty="0"/>
              <a:t>Grundlage der Übernahme des römischen Rechts in späterer Zeit</a:t>
            </a:r>
          </a:p>
        </p:txBody>
      </p:sp>
    </p:spTree>
    <p:extLst>
      <p:ext uri="{BB962C8B-B14F-4D97-AF65-F5344CB8AC3E}">
        <p14:creationId xmlns:p14="http://schemas.microsoft.com/office/powerpoint/2010/main" val="2732247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B06F47-FEFC-4C26-A618-C332A1A68E15}"/>
              </a:ext>
            </a:extLst>
          </p:cNvPr>
          <p:cNvSpPr>
            <a:spLocks noGrp="1"/>
          </p:cNvSpPr>
          <p:nvPr>
            <p:ph type="title"/>
          </p:nvPr>
        </p:nvSpPr>
        <p:spPr/>
        <p:txBody>
          <a:bodyPr/>
          <a:lstStyle/>
          <a:p>
            <a:r>
              <a:rPr lang="de-DE" dirty="0"/>
              <a:t>Rechtsgeschichte</a:t>
            </a:r>
          </a:p>
        </p:txBody>
      </p:sp>
      <p:sp>
        <p:nvSpPr>
          <p:cNvPr id="3" name="Inhaltsplatzhalter 2">
            <a:extLst>
              <a:ext uri="{FF2B5EF4-FFF2-40B4-BE49-F238E27FC236}">
                <a16:creationId xmlns:a16="http://schemas.microsoft.com/office/drawing/2014/main" id="{68FE9354-4035-4DD5-87FB-48FADDFEDE23}"/>
              </a:ext>
            </a:extLst>
          </p:cNvPr>
          <p:cNvSpPr>
            <a:spLocks noGrp="1"/>
          </p:cNvSpPr>
          <p:nvPr>
            <p:ph idx="1"/>
          </p:nvPr>
        </p:nvSpPr>
        <p:spPr>
          <a:xfrm>
            <a:off x="237692" y="1462610"/>
            <a:ext cx="10424276" cy="4864355"/>
          </a:xfrm>
        </p:spPr>
        <p:txBody>
          <a:bodyPr>
            <a:normAutofit/>
          </a:bodyPr>
          <a:lstStyle/>
          <a:p>
            <a:r>
              <a:rPr lang="de-DE" dirty="0"/>
              <a:t>Römisches Recht:</a:t>
            </a:r>
          </a:p>
          <a:p>
            <a:pPr marL="0" indent="0">
              <a:buNone/>
            </a:pPr>
            <a:endParaRPr lang="de-DE" dirty="0"/>
          </a:p>
          <a:p>
            <a:pPr lvl="1"/>
            <a:r>
              <a:rPr lang="de-DE" dirty="0"/>
              <a:t>Grundlagen des Rechts:</a:t>
            </a:r>
            <a:br>
              <a:rPr lang="de-DE" dirty="0"/>
            </a:br>
            <a:br>
              <a:rPr lang="de-DE" dirty="0"/>
            </a:br>
            <a:r>
              <a:rPr lang="de-DE" dirty="0"/>
              <a:t>Das Corpus </a:t>
            </a:r>
            <a:r>
              <a:rPr lang="de-DE" dirty="0" err="1"/>
              <a:t>Iuris</a:t>
            </a:r>
            <a:r>
              <a:rPr lang="de-DE" dirty="0"/>
              <a:t> </a:t>
            </a:r>
            <a:r>
              <a:rPr lang="de-DE" dirty="0" err="1"/>
              <a:t>Civiles</a:t>
            </a:r>
            <a:r>
              <a:rPr lang="de-DE" dirty="0"/>
              <a:t> bestand aus:</a:t>
            </a:r>
            <a:br>
              <a:rPr lang="de-DE" dirty="0"/>
            </a:br>
            <a:br>
              <a:rPr lang="de-DE" dirty="0"/>
            </a:br>
            <a:r>
              <a:rPr lang="de-DE" dirty="0"/>
              <a:t>Institutionen (4 Bücher). Anfängerlehrbücher</a:t>
            </a:r>
            <a:br>
              <a:rPr lang="de-DE" dirty="0"/>
            </a:br>
            <a:br>
              <a:rPr lang="de-DE" dirty="0"/>
            </a:br>
            <a:r>
              <a:rPr lang="de-DE" dirty="0"/>
              <a:t>Digesten (50 Bücher). Sammlung des Juristenrechts</a:t>
            </a:r>
            <a:br>
              <a:rPr lang="de-DE" dirty="0"/>
            </a:br>
            <a:br>
              <a:rPr lang="de-DE" dirty="0"/>
            </a:br>
            <a:r>
              <a:rPr lang="de-DE" dirty="0"/>
              <a:t>Codex (12 Bücher). Sammlung des Kaiserrechts und Novellen mit kaiserlichen Erlassen Justinians.</a:t>
            </a:r>
          </a:p>
        </p:txBody>
      </p:sp>
    </p:spTree>
    <p:extLst>
      <p:ext uri="{BB962C8B-B14F-4D97-AF65-F5344CB8AC3E}">
        <p14:creationId xmlns:p14="http://schemas.microsoft.com/office/powerpoint/2010/main" val="373721090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istos_Präsentationsvorlage1.potx" id="{A4508010-06C5-463A-BA70-45630464DCF8}" vid="{5F25C669-56A1-4581-9948-DB79D0D8A9E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Aristos_Präsentationsvorlage1</Template>
  <TotalTime>0</TotalTime>
  <Words>2674</Words>
  <Application>Microsoft Office PowerPoint</Application>
  <PresentationFormat>Breitbild</PresentationFormat>
  <Paragraphs>376</Paragraphs>
  <Slides>61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61</vt:i4>
      </vt:variant>
    </vt:vector>
  </HeadingPairs>
  <TitlesOfParts>
    <vt:vector size="65" baseType="lpstr">
      <vt:lpstr>Arial</vt:lpstr>
      <vt:lpstr>Calibri</vt:lpstr>
      <vt:lpstr>Helvetica</vt:lpstr>
      <vt:lpstr>Office</vt:lpstr>
      <vt:lpstr>RECHTSWISSENSCHAFTEN </vt:lpstr>
      <vt:lpstr>Modulüberblick</vt:lpstr>
      <vt:lpstr>Rechtsgeschichte</vt:lpstr>
      <vt:lpstr>Rechtsgeschichte</vt:lpstr>
      <vt:lpstr>Rechtsgeschichte</vt:lpstr>
      <vt:lpstr>Rechtsgeschichte</vt:lpstr>
      <vt:lpstr>Rechtsgeschichte</vt:lpstr>
      <vt:lpstr>Rechtsgeschichte</vt:lpstr>
      <vt:lpstr>Rechtsgeschichte</vt:lpstr>
      <vt:lpstr>Rechtsgeschichte</vt:lpstr>
      <vt:lpstr>Rechtsgeschichte</vt:lpstr>
      <vt:lpstr>Rechtsgeschichte</vt:lpstr>
      <vt:lpstr>Rechtsgeschichte</vt:lpstr>
      <vt:lpstr>Rechtsgeschichte</vt:lpstr>
      <vt:lpstr>Rechtsgeschichte</vt:lpstr>
      <vt:lpstr>Rechtsgeschichte</vt:lpstr>
      <vt:lpstr>Rechtsgeschichte</vt:lpstr>
      <vt:lpstr>Rechtsgeschichte</vt:lpstr>
      <vt:lpstr>Rechtsgeschichte</vt:lpstr>
      <vt:lpstr>Rechtsgeschichte</vt:lpstr>
      <vt:lpstr>Rechtsgeschichte</vt:lpstr>
      <vt:lpstr>Rechtsgeschichte</vt:lpstr>
      <vt:lpstr>Rechtsgeschichte</vt:lpstr>
      <vt:lpstr>Rechtsgeschichte</vt:lpstr>
      <vt:lpstr>Rechtsgeschichte</vt:lpstr>
      <vt:lpstr>Grundlagen des Rechts</vt:lpstr>
      <vt:lpstr>Grundlagen des Rechts</vt:lpstr>
      <vt:lpstr>Grundlagen des Rechts</vt:lpstr>
      <vt:lpstr>Grundlagen des Rechts</vt:lpstr>
      <vt:lpstr>Grundlagen des Rechts</vt:lpstr>
      <vt:lpstr>Grundlagen des Rechts</vt:lpstr>
      <vt:lpstr>Grundlagen des Rechts</vt:lpstr>
      <vt:lpstr>Grundlagen des Rechts</vt:lpstr>
      <vt:lpstr>Grundlagen des Rechts</vt:lpstr>
      <vt:lpstr>Grundlagen des Rechts</vt:lpstr>
      <vt:lpstr>Grundlagen des Rechts</vt:lpstr>
      <vt:lpstr>Grundlagen des Rechts</vt:lpstr>
      <vt:lpstr>Grundlagen des Rechts</vt:lpstr>
      <vt:lpstr>Grundlagen des Rechts</vt:lpstr>
      <vt:lpstr>Grundlagen des Rechts</vt:lpstr>
      <vt:lpstr>Rechtssystematik</vt:lpstr>
      <vt:lpstr>Rechtssystematik</vt:lpstr>
      <vt:lpstr>Rechtssystematik</vt:lpstr>
      <vt:lpstr>Rechtssystematik</vt:lpstr>
      <vt:lpstr>Rechtssystematik</vt:lpstr>
      <vt:lpstr>Rechtssystematik</vt:lpstr>
      <vt:lpstr>Grundlagen des Rechts</vt:lpstr>
      <vt:lpstr>Rechtssystematik</vt:lpstr>
      <vt:lpstr>Rechtssystematik</vt:lpstr>
      <vt:lpstr>Rechtssystematik</vt:lpstr>
      <vt:lpstr>Rechtssystematik</vt:lpstr>
      <vt:lpstr>Rechtssystematik</vt:lpstr>
      <vt:lpstr>Rechtssystematik</vt:lpstr>
      <vt:lpstr>Rechtssystematik</vt:lpstr>
      <vt:lpstr>Rechtssystematik</vt:lpstr>
      <vt:lpstr>Rechtssystematik</vt:lpstr>
      <vt:lpstr>Rechtssystematik</vt:lpstr>
      <vt:lpstr>Rechtssystematik</vt:lpstr>
      <vt:lpstr>Rechtssystematik</vt:lpstr>
      <vt:lpstr>Rechtssystematik</vt:lpstr>
      <vt:lpstr>Rechtssystematik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RECHTSWISSENSCHAFTEN</dc:title>
  <dc:creator>Udo Pfleghar</dc:creator>
  <cp:lastModifiedBy>Udo Pfleghar</cp:lastModifiedBy>
  <cp:revision>2</cp:revision>
  <dcterms:created xsi:type="dcterms:W3CDTF">2021-11-11T10:26:49Z</dcterms:created>
  <dcterms:modified xsi:type="dcterms:W3CDTF">2022-11-10T13:24:55Z</dcterms:modified>
</cp:coreProperties>
</file>