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7">
  <p:sldMasterIdLst>
    <p:sldMasterId id="2147483648" r:id="rId1"/>
  </p:sldMasterIdLst>
  <p:notesMasterIdLst>
    <p:notesMasterId r:id="rId65"/>
  </p:notesMasterIdLst>
  <p:handoutMasterIdLst>
    <p:handoutMasterId r:id="rId66"/>
  </p:handoutMasterIdLst>
  <p:sldIdLst>
    <p:sldId id="257" r:id="rId2"/>
    <p:sldId id="258" r:id="rId3"/>
    <p:sldId id="282" r:id="rId4"/>
    <p:sldId id="285" r:id="rId5"/>
    <p:sldId id="305" r:id="rId6"/>
    <p:sldId id="306" r:id="rId7"/>
    <p:sldId id="304" r:id="rId8"/>
    <p:sldId id="365" r:id="rId9"/>
    <p:sldId id="296" r:id="rId10"/>
    <p:sldId id="376" r:id="rId11"/>
    <p:sldId id="297" r:id="rId12"/>
    <p:sldId id="367" r:id="rId13"/>
    <p:sldId id="292" r:id="rId14"/>
    <p:sldId id="377" r:id="rId15"/>
    <p:sldId id="378" r:id="rId16"/>
    <p:sldId id="308" r:id="rId17"/>
    <p:sldId id="307" r:id="rId18"/>
    <p:sldId id="372" r:id="rId19"/>
    <p:sldId id="373" r:id="rId20"/>
    <p:sldId id="374" r:id="rId21"/>
    <p:sldId id="407" r:id="rId22"/>
    <p:sldId id="379" r:id="rId23"/>
    <p:sldId id="382" r:id="rId24"/>
    <p:sldId id="310" r:id="rId25"/>
    <p:sldId id="406" r:id="rId26"/>
    <p:sldId id="370" r:id="rId27"/>
    <p:sldId id="380" r:id="rId28"/>
    <p:sldId id="369" r:id="rId29"/>
    <p:sldId id="381" r:id="rId30"/>
    <p:sldId id="403" r:id="rId31"/>
    <p:sldId id="302" r:id="rId32"/>
    <p:sldId id="284" r:id="rId33"/>
    <p:sldId id="389" r:id="rId34"/>
    <p:sldId id="399" r:id="rId35"/>
    <p:sldId id="334" r:id="rId36"/>
    <p:sldId id="386" r:id="rId37"/>
    <p:sldId id="394" r:id="rId38"/>
    <p:sldId id="405" r:id="rId39"/>
    <p:sldId id="393" r:id="rId40"/>
    <p:sldId id="391" r:id="rId41"/>
    <p:sldId id="392" r:id="rId42"/>
    <p:sldId id="395" r:id="rId43"/>
    <p:sldId id="352" r:id="rId44"/>
    <p:sldId id="398" r:id="rId45"/>
    <p:sldId id="387" r:id="rId46"/>
    <p:sldId id="356" r:id="rId47"/>
    <p:sldId id="401" r:id="rId48"/>
    <p:sldId id="397" r:id="rId49"/>
    <p:sldId id="357" r:id="rId50"/>
    <p:sldId id="396" r:id="rId51"/>
    <p:sldId id="361" r:id="rId52"/>
    <p:sldId id="402" r:id="rId53"/>
    <p:sldId id="359" r:id="rId54"/>
    <p:sldId id="388" r:id="rId55"/>
    <p:sldId id="355" r:id="rId56"/>
    <p:sldId id="351" r:id="rId57"/>
    <p:sldId id="404" r:id="rId58"/>
    <p:sldId id="346" r:id="rId59"/>
    <p:sldId id="383" r:id="rId60"/>
    <p:sldId id="385" r:id="rId61"/>
    <p:sldId id="384" r:id="rId62"/>
    <p:sldId id="400" r:id="rId63"/>
    <p:sldId id="309" r:id="rId64"/>
  </p:sldIdLst>
  <p:sldSz cx="9144000" cy="6858000" type="screen4x3"/>
  <p:notesSz cx="6797675" cy="987425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82" autoAdjust="0"/>
    <p:restoredTop sz="96374" autoAdjust="0"/>
  </p:normalViewPr>
  <p:slideViewPr>
    <p:cSldViewPr>
      <p:cViewPr varScale="1">
        <p:scale>
          <a:sx n="80" d="100"/>
          <a:sy n="80" d="100"/>
        </p:scale>
        <p:origin x="1004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55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862" cy="494709"/>
          </a:xfrm>
          <a:prstGeom prst="rect">
            <a:avLst/>
          </a:prstGeom>
        </p:spPr>
        <p:txBody>
          <a:bodyPr vert="horz" lIns="87947" tIns="43973" rIns="87947" bIns="43973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294" y="0"/>
            <a:ext cx="2945862" cy="494709"/>
          </a:xfrm>
          <a:prstGeom prst="rect">
            <a:avLst/>
          </a:prstGeom>
        </p:spPr>
        <p:txBody>
          <a:bodyPr vert="horz" lIns="87947" tIns="43973" rIns="87947" bIns="43973" rtlCol="0"/>
          <a:lstStyle>
            <a:lvl1pPr algn="r">
              <a:defRPr sz="1200"/>
            </a:lvl1pPr>
          </a:lstStyle>
          <a:p>
            <a:fld id="{68D2E0FA-BAC5-4718-8D16-3FA039CA5B4A}" type="datetimeFigureOut">
              <a:rPr lang="de-DE" smtClean="0"/>
              <a:t>18.12.2024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379542"/>
            <a:ext cx="2945862" cy="494709"/>
          </a:xfrm>
          <a:prstGeom prst="rect">
            <a:avLst/>
          </a:prstGeom>
        </p:spPr>
        <p:txBody>
          <a:bodyPr vert="horz" lIns="87947" tIns="43973" rIns="87947" bIns="43973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294" y="9379542"/>
            <a:ext cx="2945862" cy="494709"/>
          </a:xfrm>
          <a:prstGeom prst="rect">
            <a:avLst/>
          </a:prstGeom>
        </p:spPr>
        <p:txBody>
          <a:bodyPr vert="horz" lIns="87947" tIns="43973" rIns="87947" bIns="43973" rtlCol="0" anchor="b"/>
          <a:lstStyle>
            <a:lvl1pPr algn="r">
              <a:defRPr sz="1200"/>
            </a:lvl1pPr>
          </a:lstStyle>
          <a:p>
            <a:fld id="{D1CFE1FD-1004-461A-9A0A-9DF4B625468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92691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3713"/>
          </a:xfrm>
          <a:prstGeom prst="rect">
            <a:avLst/>
          </a:prstGeom>
        </p:spPr>
        <p:txBody>
          <a:bodyPr vert="horz" lIns="95257" tIns="47628" rIns="95257" bIns="47628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60" cy="493713"/>
          </a:xfrm>
          <a:prstGeom prst="rect">
            <a:avLst/>
          </a:prstGeom>
        </p:spPr>
        <p:txBody>
          <a:bodyPr vert="horz" lIns="95257" tIns="47628" rIns="95257" bIns="47628" rtlCol="0"/>
          <a:lstStyle>
            <a:lvl1pPr algn="r">
              <a:defRPr sz="1300"/>
            </a:lvl1pPr>
          </a:lstStyle>
          <a:p>
            <a:fld id="{17ED736B-3075-4B29-A9C6-B139074FACD3}" type="datetimeFigureOut">
              <a:rPr lang="de-DE" smtClean="0"/>
              <a:t>18.12.2024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257" tIns="47628" rIns="95257" bIns="47628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5257" tIns="47628" rIns="95257" bIns="47628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60" cy="493713"/>
          </a:xfrm>
          <a:prstGeom prst="rect">
            <a:avLst/>
          </a:prstGeom>
        </p:spPr>
        <p:txBody>
          <a:bodyPr vert="horz" lIns="95257" tIns="47628" rIns="95257" bIns="47628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60" cy="493713"/>
          </a:xfrm>
          <a:prstGeom prst="rect">
            <a:avLst/>
          </a:prstGeom>
        </p:spPr>
        <p:txBody>
          <a:bodyPr vert="horz" lIns="95257" tIns="47628" rIns="95257" bIns="47628" rtlCol="0" anchor="b"/>
          <a:lstStyle>
            <a:lvl1pPr algn="r">
              <a:defRPr sz="1300"/>
            </a:lvl1pPr>
          </a:lstStyle>
          <a:p>
            <a:fld id="{5E9745B9-DF32-4D0B-A9F9-2D451178E43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2346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7227" eaLnBrk="0" hangingPunct="0">
              <a:defRPr baseline="30000">
                <a:solidFill>
                  <a:schemeClr val="tx1"/>
                </a:solidFill>
                <a:latin typeface="Futura Bold" pitchFamily="2" charset="0"/>
                <a:ea typeface="ＭＳ Ｐゴシック" charset="-128"/>
              </a:defRPr>
            </a:lvl1pPr>
            <a:lvl2pPr marL="773967" indent="-297680" defTabSz="997227" eaLnBrk="0" hangingPunct="0">
              <a:defRPr baseline="30000">
                <a:solidFill>
                  <a:schemeClr val="tx1"/>
                </a:solidFill>
                <a:latin typeface="Futura Bold" pitchFamily="2" charset="0"/>
                <a:ea typeface="ＭＳ Ｐゴシック" charset="-128"/>
              </a:defRPr>
            </a:lvl2pPr>
            <a:lvl3pPr marL="1190719" indent="-238144" defTabSz="997227" eaLnBrk="0" hangingPunct="0">
              <a:defRPr baseline="30000">
                <a:solidFill>
                  <a:schemeClr val="tx1"/>
                </a:solidFill>
                <a:latin typeface="Futura Bold" pitchFamily="2" charset="0"/>
                <a:ea typeface="ＭＳ Ｐゴシック" charset="-128"/>
              </a:defRPr>
            </a:lvl3pPr>
            <a:lvl4pPr marL="1667005" indent="-238144" defTabSz="997227" eaLnBrk="0" hangingPunct="0">
              <a:defRPr baseline="30000">
                <a:solidFill>
                  <a:schemeClr val="tx1"/>
                </a:solidFill>
                <a:latin typeface="Futura Bold" pitchFamily="2" charset="0"/>
                <a:ea typeface="ＭＳ Ｐゴシック" charset="-128"/>
              </a:defRPr>
            </a:lvl4pPr>
            <a:lvl5pPr marL="2143293" indent="-238144" defTabSz="997227" eaLnBrk="0" hangingPunct="0">
              <a:defRPr baseline="30000">
                <a:solidFill>
                  <a:schemeClr val="tx1"/>
                </a:solidFill>
                <a:latin typeface="Futura Bold" pitchFamily="2" charset="0"/>
                <a:ea typeface="ＭＳ Ｐゴシック" charset="-128"/>
              </a:defRPr>
            </a:lvl5pPr>
            <a:lvl6pPr marL="2619581" indent="-238144" algn="ctr" defTabSz="997227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Futura Bold" pitchFamily="2" charset="0"/>
                <a:ea typeface="ＭＳ Ｐゴシック" charset="-128"/>
              </a:defRPr>
            </a:lvl6pPr>
            <a:lvl7pPr marL="3095869" indent="-238144" algn="ctr" defTabSz="997227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Futura Bold" pitchFamily="2" charset="0"/>
                <a:ea typeface="ＭＳ Ｐゴシック" charset="-128"/>
              </a:defRPr>
            </a:lvl7pPr>
            <a:lvl8pPr marL="3572156" indent="-238144" algn="ctr" defTabSz="997227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Futura Bold" pitchFamily="2" charset="0"/>
                <a:ea typeface="ＭＳ Ｐゴシック" charset="-128"/>
              </a:defRPr>
            </a:lvl8pPr>
            <a:lvl9pPr marL="4048442" indent="-238144" algn="ctr" defTabSz="997227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Futura Bold" pitchFamily="2" charset="0"/>
                <a:ea typeface="ＭＳ Ｐゴシック" charset="-128"/>
              </a:defRPr>
            </a:lvl9pPr>
          </a:lstStyle>
          <a:p>
            <a:pPr eaLnBrk="1" hangingPunct="1"/>
            <a:r>
              <a:rPr lang="de-DE" baseline="0"/>
              <a:t>Datum	Ort	Name des Vortragenden	</a:t>
            </a:r>
            <a:fld id="{6BD9B65D-5216-47A0-B97F-FF867E188A35}" type="slidenum">
              <a:rPr lang="de-DE" baseline="0" smtClean="0"/>
              <a:pPr eaLnBrk="1" hangingPunct="1"/>
              <a:t>1</a:t>
            </a:fld>
            <a:endParaRPr lang="de-DE" baseline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93675" y="1304925"/>
            <a:ext cx="2184400" cy="1638300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>
              <a:latin typeface="Futura Bold" pitchFamily="2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EBD983-1CEF-4449-8B8A-6A9067A8071C}" type="datetimeFigureOut">
              <a:rPr lang="de-DE" smtClean="0"/>
              <a:t>18.12.2024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AFCD7B-58DC-497E-93AC-6EA595387F5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8625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EBD983-1CEF-4449-8B8A-6A9067A8071C}" type="datetimeFigureOut">
              <a:rPr lang="de-DE" smtClean="0"/>
              <a:t>18.12.2024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AFCD7B-58DC-497E-93AC-6EA595387F5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5671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EBD983-1CEF-4449-8B8A-6A9067A8071C}" type="datetimeFigureOut">
              <a:rPr lang="de-DE" smtClean="0"/>
              <a:t>18.12.2024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AFCD7B-58DC-497E-93AC-6EA595387F5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4281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EBD983-1CEF-4449-8B8A-6A9067A8071C}" type="datetimeFigureOut">
              <a:rPr lang="de-DE" smtClean="0"/>
              <a:t>18.12.2024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AFCD7B-58DC-497E-93AC-6EA595387F5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0589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EBD983-1CEF-4449-8B8A-6A9067A8071C}" type="datetimeFigureOut">
              <a:rPr lang="de-DE" smtClean="0"/>
              <a:t>18.12.2024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AFCD7B-58DC-497E-93AC-6EA595387F5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0386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EBD983-1CEF-4449-8B8A-6A9067A8071C}" type="datetimeFigureOut">
              <a:rPr lang="de-DE" smtClean="0"/>
              <a:t>18.12.2024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AFCD7B-58DC-497E-93AC-6EA595387F5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6728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EBD983-1CEF-4449-8B8A-6A9067A8071C}" type="datetimeFigureOut">
              <a:rPr lang="de-DE" smtClean="0"/>
              <a:t>18.12.2024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AFCD7B-58DC-497E-93AC-6EA595387F5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8010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EBD983-1CEF-4449-8B8A-6A9067A8071C}" type="datetimeFigureOut">
              <a:rPr lang="de-DE" smtClean="0"/>
              <a:t>18.12.2024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AFCD7B-58DC-497E-93AC-6EA595387F5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2139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EBD983-1CEF-4449-8B8A-6A9067A8071C}" type="datetimeFigureOut">
              <a:rPr lang="de-DE" smtClean="0"/>
              <a:t>18.12.2024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AFCD7B-58DC-497E-93AC-6EA595387F5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4064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EBD983-1CEF-4449-8B8A-6A9067A8071C}" type="datetimeFigureOut">
              <a:rPr lang="de-DE" smtClean="0"/>
              <a:t>18.12.2024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AFCD7B-58DC-497E-93AC-6EA595387F5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8462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EBD983-1CEF-4449-8B8A-6A9067A8071C}" type="datetimeFigureOut">
              <a:rPr lang="de-DE" smtClean="0"/>
              <a:t>18.12.2024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AFCD7B-58DC-497E-93AC-6EA595387F5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5791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32"/>
          <p:cNvSpPr>
            <a:spLocks noChangeArrowheads="1"/>
          </p:cNvSpPr>
          <p:nvPr userDrawn="1"/>
        </p:nvSpPr>
        <p:spPr bwMode="auto">
          <a:xfrm>
            <a:off x="-6350" y="6409134"/>
            <a:ext cx="9144000" cy="476250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baseline="0"/>
          </a:p>
        </p:txBody>
      </p:sp>
      <p:pic>
        <p:nvPicPr>
          <p:cNvPr id="9" name="Picture 7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6466284"/>
            <a:ext cx="900113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Foliennummernplatzhalter 1"/>
          <p:cNvSpPr txBox="1">
            <a:spLocks/>
          </p:cNvSpPr>
          <p:nvPr userDrawn="1"/>
        </p:nvSpPr>
        <p:spPr>
          <a:xfrm>
            <a:off x="6989142" y="647104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C6E9469-E88C-44C8-8B3C-2CE0104E32E5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1" name="Text Box 35"/>
          <p:cNvSpPr txBox="1">
            <a:spLocks noChangeArrowheads="1"/>
          </p:cNvSpPr>
          <p:nvPr userDrawn="1"/>
        </p:nvSpPr>
        <p:spPr bwMode="auto">
          <a:xfrm>
            <a:off x="1228426" y="6466284"/>
            <a:ext cx="67691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Futura Bold" pitchFamily="2" charset="0"/>
                <a:ea typeface="ＭＳ Ｐゴシック" charset="-128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Futura Bold" pitchFamily="2" charset="0"/>
                <a:ea typeface="ＭＳ Ｐゴシック" charset="-128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Futura Bold" pitchFamily="2" charset="0"/>
                <a:ea typeface="ＭＳ Ｐゴシック" charset="-128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Futura Bold" pitchFamily="2" charset="0"/>
                <a:ea typeface="ＭＳ Ｐゴシック" charset="-128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Futura Bold" pitchFamily="2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Futura Bold" pitchFamily="2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Futura Bold" pitchFamily="2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Futura Bold" pitchFamily="2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Futura Bold" pitchFamily="2" charset="0"/>
                <a:ea typeface="ＭＳ Ｐゴシック" charset="-128"/>
              </a:defRPr>
            </a:lvl9pPr>
          </a:lstStyle>
          <a:p>
            <a:pPr algn="l" eaLnBrk="1" hangingPunct="1">
              <a:defRPr/>
            </a:pPr>
            <a:endParaRPr lang="en-US" sz="800" baseline="0" dirty="0">
              <a:solidFill>
                <a:srgbClr val="4D4D4D"/>
              </a:solidFill>
              <a:latin typeface="Verdana" pitchFamily="34" charset="0"/>
            </a:endParaRPr>
          </a:p>
          <a:p>
            <a:pPr algn="l" eaLnBrk="1" hangingPunct="1">
              <a:defRPr/>
            </a:pPr>
            <a:r>
              <a:rPr lang="en-US" sz="600" baseline="0" dirty="0">
                <a:solidFill>
                  <a:srgbClr val="4D4D4D"/>
                </a:solidFill>
                <a:latin typeface="Verdana" pitchFamily="34" charset="0"/>
              </a:rPr>
              <a:t>Bachelor </a:t>
            </a:r>
            <a:r>
              <a:rPr lang="en-US" sz="600" baseline="0" dirty="0" err="1">
                <a:solidFill>
                  <a:srgbClr val="4D4D4D"/>
                </a:solidFill>
                <a:latin typeface="Verdana" pitchFamily="34" charset="0"/>
              </a:rPr>
              <a:t>Infrastruktur</a:t>
            </a:r>
            <a:r>
              <a:rPr lang="en-US" sz="600" baseline="0" dirty="0">
                <a:solidFill>
                  <a:srgbClr val="4D4D4D"/>
                </a:solidFill>
                <a:latin typeface="Verdana" pitchFamily="34" charset="0"/>
              </a:rPr>
              <a:t>: </a:t>
            </a:r>
            <a:r>
              <a:rPr lang="en-US" sz="600" baseline="0" dirty="0" err="1">
                <a:solidFill>
                  <a:srgbClr val="4D4D4D"/>
                </a:solidFill>
                <a:latin typeface="Verdana" pitchFamily="34" charset="0"/>
              </a:rPr>
              <a:t>Naturwissenschaftliche</a:t>
            </a:r>
            <a:r>
              <a:rPr lang="en-US" sz="600" baseline="0" dirty="0">
                <a:solidFill>
                  <a:srgbClr val="4D4D4D"/>
                </a:solidFill>
                <a:latin typeface="Verdana" pitchFamily="34" charset="0"/>
              </a:rPr>
              <a:t> </a:t>
            </a:r>
            <a:r>
              <a:rPr lang="en-US" sz="600" baseline="0" dirty="0" err="1">
                <a:solidFill>
                  <a:srgbClr val="4D4D4D"/>
                </a:solidFill>
                <a:latin typeface="Verdana" pitchFamily="34" charset="0"/>
              </a:rPr>
              <a:t>Grundlagen</a:t>
            </a:r>
            <a:r>
              <a:rPr lang="en-US" sz="600" baseline="0" dirty="0">
                <a:solidFill>
                  <a:srgbClr val="4D4D4D"/>
                </a:solidFill>
                <a:latin typeface="Verdana" pitchFamily="34" charset="0"/>
              </a:rPr>
              <a:t>; Prof. Welker </a:t>
            </a:r>
            <a:endParaRPr lang="de-DE" sz="600" baseline="0" dirty="0">
              <a:solidFill>
                <a:srgbClr val="4D4D4D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3895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3"/>
          <p:cNvSpPr>
            <a:spLocks noChangeArrowheads="1"/>
          </p:cNvSpPr>
          <p:nvPr/>
        </p:nvSpPr>
        <p:spPr bwMode="auto">
          <a:xfrm>
            <a:off x="0" y="3429000"/>
            <a:ext cx="304800" cy="1981200"/>
          </a:xfrm>
          <a:prstGeom prst="rect">
            <a:avLst/>
          </a:prstGeom>
          <a:solidFill>
            <a:srgbClr val="AD3F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75" name="Rectangle 20"/>
          <p:cNvSpPr>
            <a:spLocks noChangeArrowheads="1"/>
          </p:cNvSpPr>
          <p:nvPr/>
        </p:nvSpPr>
        <p:spPr bwMode="auto">
          <a:xfrm>
            <a:off x="0" y="0"/>
            <a:ext cx="8305800" cy="762000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572696" y="3290500"/>
            <a:ext cx="9145587" cy="1637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marL="450850" indent="-450850" eaLnBrk="0" hangingPunct="0">
              <a:lnSpc>
                <a:spcPct val="80000"/>
              </a:lnSpc>
              <a:spcBef>
                <a:spcPct val="20000"/>
              </a:spcBef>
            </a:pPr>
            <a:r>
              <a:rPr lang="de-DE" sz="2800" dirty="0">
                <a:solidFill>
                  <a:srgbClr val="CC0000"/>
                </a:solidFill>
                <a:latin typeface="Verdana" pitchFamily="34" charset="0"/>
              </a:rPr>
              <a:t>Vorlesung und Übung: </a:t>
            </a:r>
          </a:p>
          <a:p>
            <a:pPr marL="450850" indent="-450850" eaLnBrk="0" hangingPunct="0">
              <a:lnSpc>
                <a:spcPct val="80000"/>
              </a:lnSpc>
              <a:spcBef>
                <a:spcPct val="20000"/>
              </a:spcBef>
            </a:pPr>
            <a:r>
              <a:rPr lang="de-DE" sz="2800" dirty="0">
                <a:solidFill>
                  <a:srgbClr val="CC0000"/>
                </a:solidFill>
                <a:latin typeface="Verdana" pitchFamily="34" charset="0"/>
              </a:rPr>
              <a:t>Naturwissenschaftliche </a:t>
            </a:r>
            <a:r>
              <a:rPr lang="de-DE" sz="2800" dirty="0" smtClean="0">
                <a:solidFill>
                  <a:srgbClr val="CC0000"/>
                </a:solidFill>
                <a:latin typeface="Verdana" pitchFamily="34" charset="0"/>
              </a:rPr>
              <a:t>Grundlagen</a:t>
            </a:r>
          </a:p>
          <a:p>
            <a:pPr marL="450850" indent="-450850" eaLnBrk="0" hangingPunct="0">
              <a:lnSpc>
                <a:spcPct val="80000"/>
              </a:lnSpc>
              <a:spcBef>
                <a:spcPct val="20000"/>
              </a:spcBef>
            </a:pPr>
            <a:r>
              <a:rPr lang="de-DE" dirty="0" smtClean="0">
                <a:solidFill>
                  <a:srgbClr val="CC0000"/>
                </a:solidFill>
                <a:latin typeface="Verdana" pitchFamily="34" charset="0"/>
              </a:rPr>
              <a:t>2.3 chemische Reaktionen, Säure-Base</a:t>
            </a:r>
            <a:endParaRPr lang="de-DE" baseline="0" dirty="0">
              <a:solidFill>
                <a:srgbClr val="CC0000"/>
              </a:solidFill>
              <a:latin typeface="Verdana" pitchFamily="34" charset="0"/>
            </a:endParaRPr>
          </a:p>
          <a:p>
            <a:pPr marL="450850" indent="-450850" algn="l" eaLnBrk="0" hangingPunct="0">
              <a:lnSpc>
                <a:spcPct val="80000"/>
              </a:lnSpc>
              <a:spcBef>
                <a:spcPct val="20000"/>
              </a:spcBef>
            </a:pPr>
            <a:endParaRPr lang="de-DE" sz="1600" baseline="0" dirty="0">
              <a:solidFill>
                <a:srgbClr val="4D4D4D"/>
              </a:solidFill>
              <a:latin typeface="Verdana" pitchFamily="34" charset="0"/>
            </a:endParaRPr>
          </a:p>
          <a:p>
            <a:pPr marL="450850" indent="-450850" algn="l" eaLnBrk="0" hangingPunct="0">
              <a:lnSpc>
                <a:spcPct val="80000"/>
              </a:lnSpc>
              <a:spcBef>
                <a:spcPct val="20000"/>
              </a:spcBef>
            </a:pPr>
            <a:r>
              <a:rPr lang="de-DE" sz="1600" baseline="0" dirty="0">
                <a:solidFill>
                  <a:srgbClr val="4D4D4D"/>
                </a:solidFill>
                <a:latin typeface="Verdana" pitchFamily="34" charset="0"/>
              </a:rPr>
              <a:t>Prof. Dr. Welker, Frankfurt University </a:t>
            </a:r>
            <a:r>
              <a:rPr lang="de-DE" sz="1600" baseline="0" dirty="0" err="1">
                <a:solidFill>
                  <a:srgbClr val="4D4D4D"/>
                </a:solidFill>
                <a:latin typeface="Verdana" pitchFamily="34" charset="0"/>
              </a:rPr>
              <a:t>of</a:t>
            </a:r>
            <a:r>
              <a:rPr lang="de-DE" sz="1600" baseline="0" dirty="0">
                <a:solidFill>
                  <a:srgbClr val="4D4D4D"/>
                </a:solidFill>
                <a:latin typeface="Verdana" pitchFamily="34" charset="0"/>
              </a:rPr>
              <a:t> Applied Sciences</a:t>
            </a:r>
          </a:p>
        </p:txBody>
      </p:sp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539552" y="848479"/>
            <a:ext cx="672137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 eaLnBrk="0" hangingPunct="0">
              <a:spcBef>
                <a:spcPts val="600"/>
              </a:spcBef>
            </a:pPr>
            <a:r>
              <a:rPr lang="de-DE" sz="3200" b="1" baseline="0" dirty="0">
                <a:solidFill>
                  <a:srgbClr val="4D4D4D"/>
                </a:solidFill>
                <a:latin typeface="Verdana" pitchFamily="34" charset="0"/>
              </a:rPr>
              <a:t>Bachelor Infrastruktur 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E763DEF-E5B6-4BF2-83FB-4B0F09347D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4524" y="5215247"/>
            <a:ext cx="1036925" cy="985365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59D76F3F-4B7F-4322-A6D3-969D3231CD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669" y="5249023"/>
            <a:ext cx="1310640" cy="9144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98D09C40-B9FF-4851-9C7E-46DDA061F3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34024" y="5137119"/>
            <a:ext cx="1653540" cy="1059180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6FC90AAD-3511-4EDE-85D6-2A0593B398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59359" y="5249023"/>
            <a:ext cx="1059180" cy="975360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EA296E2F-648F-4361-A301-5EAE8930DC3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0334" y="5249023"/>
            <a:ext cx="1219200" cy="914400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06746E0C-0AE2-498A-839B-C6D3273C302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24461" y="5259039"/>
            <a:ext cx="1371600" cy="937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9913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88933" y="1142675"/>
            <a:ext cx="9120982" cy="5410200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de-DE" altLang="de-DE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endParaRPr lang="de-DE" altLang="de-DE" sz="1800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de-DE" altLang="de-DE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Massenwirkungsgesetz</a:t>
            </a:r>
            <a:r>
              <a:rPr lang="de-DE" altLang="de-DE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lnSpc>
                <a:spcPct val="90000"/>
              </a:lnSpc>
              <a:buNone/>
            </a:pPr>
            <a:endParaRPr lang="de-DE" altLang="de-DE" sz="1800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de-DE" altLang="de-DE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de-DE" altLang="de-DE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de-DE" altLang="de-DE" sz="1800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90000"/>
              </a:lnSpc>
              <a:buNone/>
            </a:pPr>
            <a:r>
              <a:rPr lang="de-DE" altLang="de-DE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	</a:t>
            </a:r>
            <a:endParaRPr lang="de-DE" altLang="de-DE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90000"/>
              </a:lnSpc>
              <a:buNone/>
            </a:pPr>
            <a:endParaRPr lang="de-DE" altLang="de-DE" sz="1800" baseline="-30000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90000"/>
              </a:lnSpc>
              <a:buNone/>
            </a:pPr>
            <a:endParaRPr lang="de-DE" altLang="de-DE" sz="1800" baseline="-30000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90000"/>
              </a:lnSpc>
              <a:buNone/>
            </a:pPr>
            <a:endParaRPr lang="de-DE" altLang="de-DE" sz="1800" baseline="-30000" dirty="0" smtClean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90000"/>
              </a:lnSpc>
              <a:buNone/>
            </a:pPr>
            <a:endParaRPr lang="de-DE" altLang="de-DE" sz="1800" baseline="-30000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90000"/>
              </a:lnSpc>
              <a:buNone/>
            </a:pPr>
            <a:endParaRPr lang="de-DE" altLang="de-DE" sz="1800" baseline="-30000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altLang="de-DE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  <a:spcBef>
                <a:spcPts val="600"/>
              </a:spcBef>
              <a:buNone/>
            </a:pPr>
            <a:r>
              <a:rPr lang="de-DE" altLang="de-DE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Voraussage über die </a:t>
            </a:r>
            <a:r>
              <a:rPr lang="de-DE" altLang="de-DE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Richtung der Reaktion: </a:t>
            </a:r>
            <a:endParaRPr lang="de-DE" altLang="de-DE" sz="1800" b="1" dirty="0" smtClean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  <a:spcBef>
                <a:spcPts val="600"/>
              </a:spcBef>
              <a:buNone/>
            </a:pPr>
            <a:endParaRPr lang="de-DE" altLang="de-DE" sz="1800" b="1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  <a:spcBef>
                <a:spcPts val="600"/>
              </a:spcBef>
              <a:buNone/>
            </a:pPr>
            <a:r>
              <a:rPr lang="de-DE" altLang="de-DE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		K = </a:t>
            </a:r>
            <a:r>
              <a:rPr lang="de-DE" altLang="de-DE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1:  </a:t>
            </a:r>
            <a:r>
              <a:rPr lang="de-DE" altLang="de-DE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Gleichgewichtszustand</a:t>
            </a:r>
            <a:endParaRPr lang="de-DE" altLang="de-DE" sz="1800" b="1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  <a:spcBef>
                <a:spcPts val="600"/>
              </a:spcBef>
              <a:buNone/>
            </a:pPr>
            <a:r>
              <a:rPr lang="de-DE" altLang="de-DE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		K </a:t>
            </a:r>
            <a:r>
              <a:rPr lang="de-DE" altLang="de-DE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</a:t>
            </a:r>
            <a:r>
              <a:rPr lang="de-DE" altLang="de-DE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de-DE" altLang="de-DE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1:   </a:t>
            </a:r>
            <a:r>
              <a:rPr lang="de-DE" altLang="de-DE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Produktseite</a:t>
            </a:r>
            <a:r>
              <a:rPr lang="de-DE" altLang="de-DE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de-DE" altLang="de-DE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überwiegt</a:t>
            </a:r>
          </a:p>
          <a:p>
            <a:pPr algn="just">
              <a:lnSpc>
                <a:spcPct val="90000"/>
              </a:lnSpc>
              <a:spcBef>
                <a:spcPts val="600"/>
              </a:spcBef>
              <a:buNone/>
            </a:pPr>
            <a:r>
              <a:rPr lang="de-DE" altLang="de-DE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		K </a:t>
            </a:r>
            <a:r>
              <a:rPr lang="de-DE" altLang="de-DE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</a:t>
            </a:r>
            <a:r>
              <a:rPr lang="de-DE" altLang="de-DE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de-DE" altLang="de-DE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1:   </a:t>
            </a:r>
            <a:r>
              <a:rPr lang="de-DE" altLang="de-DE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Ausgangsstoffe (Edukte)</a:t>
            </a:r>
            <a:r>
              <a:rPr lang="de-DE" altLang="de-DE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de-DE" altLang="de-DE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überwiegen</a:t>
            </a:r>
            <a:endParaRPr lang="de-DE" altLang="de-DE" sz="1800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altLang="de-DE" sz="1800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55575" y="160338"/>
            <a:ext cx="8759825" cy="103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3200" b="1" baseline="0" dirty="0" smtClean="0">
                <a:solidFill>
                  <a:srgbClr val="454545"/>
                </a:solidFill>
                <a:latin typeface="Verdana" pitchFamily="34" charset="0"/>
              </a:rPr>
              <a:t>Chemische </a:t>
            </a:r>
            <a:r>
              <a:rPr lang="de-DE" sz="3200" b="1" baseline="0" dirty="0">
                <a:solidFill>
                  <a:srgbClr val="454545"/>
                </a:solidFill>
                <a:latin typeface="Verdana" pitchFamily="34" charset="0"/>
              </a:rPr>
              <a:t>Grundlagen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de-DE" sz="2800" baseline="0" dirty="0" smtClean="0">
                <a:solidFill>
                  <a:srgbClr val="CC0000"/>
                </a:solidFill>
                <a:latin typeface="Verdana" pitchFamily="34" charset="0"/>
              </a:rPr>
              <a:t>Reaktionen</a:t>
            </a:r>
            <a:endParaRPr lang="de-DE" sz="2800" baseline="0" dirty="0">
              <a:solidFill>
                <a:srgbClr val="CC0000"/>
              </a:solidFill>
              <a:latin typeface="Verdana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6804248" y="6498966"/>
            <a:ext cx="12798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[Knott, 2023]</a:t>
            </a:r>
            <a:endParaRPr lang="de-DE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575" y="1844824"/>
            <a:ext cx="8749612" cy="2457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94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55575" y="160338"/>
            <a:ext cx="8759825" cy="103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3200" b="1" baseline="0" dirty="0" smtClean="0">
                <a:solidFill>
                  <a:srgbClr val="454545"/>
                </a:solidFill>
                <a:latin typeface="Verdana" pitchFamily="34" charset="0"/>
              </a:rPr>
              <a:t>Chemische </a:t>
            </a:r>
            <a:r>
              <a:rPr lang="de-DE" sz="3200" b="1" baseline="0" dirty="0">
                <a:solidFill>
                  <a:srgbClr val="454545"/>
                </a:solidFill>
                <a:latin typeface="Verdana" pitchFamily="34" charset="0"/>
              </a:rPr>
              <a:t>Grundlagen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de-DE" sz="2800" baseline="0" dirty="0" smtClean="0">
                <a:solidFill>
                  <a:srgbClr val="CC0000"/>
                </a:solidFill>
                <a:latin typeface="Verdana" pitchFamily="34" charset="0"/>
              </a:rPr>
              <a:t>Reaktionen, Beispiele MWG</a:t>
            </a:r>
            <a:endParaRPr lang="de-DE" sz="2800" baseline="0" dirty="0">
              <a:solidFill>
                <a:srgbClr val="CC0000"/>
              </a:solidFill>
              <a:latin typeface="Verdana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6804248" y="6498966"/>
            <a:ext cx="1312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[Stoll, 2011]</a:t>
            </a:r>
            <a:endParaRPr lang="de-DE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/>
          <a:srcRect l="13382" t="43000" r="48425" b="42938"/>
          <a:stretch/>
        </p:blipFill>
        <p:spPr>
          <a:xfrm>
            <a:off x="-36512" y="1268760"/>
            <a:ext cx="8692594" cy="180020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/>
          <a:srcRect l="13382" t="70510" r="48425" b="15700"/>
          <a:stretch/>
        </p:blipFill>
        <p:spPr>
          <a:xfrm>
            <a:off x="-17117" y="3429000"/>
            <a:ext cx="8837589" cy="1794923"/>
          </a:xfrm>
          <a:prstGeom prst="rect">
            <a:avLst/>
          </a:prstGeom>
        </p:spPr>
      </p:pic>
      <p:sp>
        <p:nvSpPr>
          <p:cNvPr id="3" name="Ellipse 2"/>
          <p:cNvSpPr/>
          <p:nvPr/>
        </p:nvSpPr>
        <p:spPr>
          <a:xfrm>
            <a:off x="3779912" y="1718845"/>
            <a:ext cx="288032" cy="3600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Ellipse 6"/>
          <p:cNvSpPr/>
          <p:nvPr/>
        </p:nvSpPr>
        <p:spPr>
          <a:xfrm>
            <a:off x="5436096" y="1718845"/>
            <a:ext cx="288032" cy="3600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Ellipse 9"/>
          <p:cNvSpPr/>
          <p:nvPr/>
        </p:nvSpPr>
        <p:spPr>
          <a:xfrm>
            <a:off x="5580112" y="2132856"/>
            <a:ext cx="266018" cy="30913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Ellipse 10"/>
          <p:cNvSpPr/>
          <p:nvPr/>
        </p:nvSpPr>
        <p:spPr>
          <a:xfrm>
            <a:off x="5796136" y="2492896"/>
            <a:ext cx="266018" cy="30913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Ellipse 11"/>
          <p:cNvSpPr/>
          <p:nvPr/>
        </p:nvSpPr>
        <p:spPr>
          <a:xfrm>
            <a:off x="5779019" y="4226494"/>
            <a:ext cx="266018" cy="30913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Ellipse 12"/>
          <p:cNvSpPr/>
          <p:nvPr/>
        </p:nvSpPr>
        <p:spPr>
          <a:xfrm>
            <a:off x="5418979" y="3866454"/>
            <a:ext cx="266018" cy="30913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Rechteck 3"/>
          <p:cNvSpPr/>
          <p:nvPr/>
        </p:nvSpPr>
        <p:spPr>
          <a:xfrm>
            <a:off x="251048" y="5216020"/>
            <a:ext cx="830125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</a:rPr>
              <a:t>Ist ein Feststoff </a:t>
            </a:r>
            <a:r>
              <a:rPr lang="de-DE" sz="1400" dirty="0" smtClean="0">
                <a:latin typeface="Verdana" panose="020B0604030504040204" pitchFamily="34" charset="0"/>
                <a:ea typeface="Verdana" panose="020B0604030504040204" pitchFamily="34" charset="0"/>
              </a:rPr>
              <a:t>(hier C(s)) an 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</a:rPr>
              <a:t>einer Reaktion beteiligt, dann wird seine Konzentration auf </a:t>
            </a:r>
            <a:r>
              <a:rPr lang="de-DE" sz="1400" dirty="0" smtClean="0">
                <a:latin typeface="Verdana" panose="020B0604030504040204" pitchFamily="34" charset="0"/>
                <a:ea typeface="Verdana" panose="020B0604030504040204" pitchFamily="34" charset="0"/>
              </a:rPr>
              <a:t>1 gesetzt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</a:rPr>
              <a:t>. Der Grund dafür liegt darin, dass diese Feststoffe meist im Überschuss vorliegen. </a:t>
            </a:r>
          </a:p>
        </p:txBody>
      </p:sp>
    </p:spTree>
    <p:extLst>
      <p:ext uri="{BB962C8B-B14F-4D97-AF65-F5344CB8AC3E}">
        <p14:creationId xmlns:p14="http://schemas.microsoft.com/office/powerpoint/2010/main" val="151262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55575" y="160338"/>
            <a:ext cx="8759825" cy="103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3200" b="1" baseline="0" dirty="0" smtClean="0">
                <a:solidFill>
                  <a:srgbClr val="454545"/>
                </a:solidFill>
                <a:latin typeface="Verdana" pitchFamily="34" charset="0"/>
              </a:rPr>
              <a:t>Chemische </a:t>
            </a:r>
            <a:r>
              <a:rPr lang="de-DE" sz="3200" b="1" baseline="0" dirty="0">
                <a:solidFill>
                  <a:srgbClr val="454545"/>
                </a:solidFill>
                <a:latin typeface="Verdana" pitchFamily="34" charset="0"/>
              </a:rPr>
              <a:t>Grundlagen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de-DE" sz="2800" baseline="0" dirty="0" smtClean="0">
                <a:solidFill>
                  <a:srgbClr val="CC0000"/>
                </a:solidFill>
                <a:latin typeface="Verdana" pitchFamily="34" charset="0"/>
              </a:rPr>
              <a:t>Reaktionen</a:t>
            </a:r>
            <a:endParaRPr lang="de-DE" sz="2800" baseline="0" dirty="0">
              <a:solidFill>
                <a:srgbClr val="CC0000"/>
              </a:solidFill>
              <a:latin typeface="Verdana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5868144" y="6525344"/>
            <a:ext cx="21980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[</a:t>
            </a:r>
            <a:r>
              <a:rPr lang="de-DE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Bannwarth</a:t>
            </a:r>
            <a:r>
              <a:rPr lang="de-DE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et al., 2017]</a:t>
            </a:r>
            <a:endParaRPr lang="de-DE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251520" y="1556792"/>
            <a:ext cx="820891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2400"/>
              </a:lnSpc>
              <a:buFont typeface="Wingdings" panose="05000000000000000000" pitchFamily="2" charset="2"/>
              <a:buChar char="§"/>
            </a:pPr>
            <a:endParaRPr lang="de-DE" dirty="0">
              <a:solidFill>
                <a:srgbClr val="131413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lnSpc>
                <a:spcPts val="2400"/>
              </a:lnSpc>
              <a:buFont typeface="Wingdings" panose="05000000000000000000" pitchFamily="2" charset="2"/>
              <a:buChar char="§"/>
            </a:pPr>
            <a:r>
              <a:rPr lang="de-DE" dirty="0" smtClean="0">
                <a:solidFill>
                  <a:srgbClr val="13141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Prinzip </a:t>
            </a:r>
            <a:r>
              <a:rPr lang="de-DE" dirty="0">
                <a:solidFill>
                  <a:srgbClr val="13141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des kleinsten Zwangs (</a:t>
            </a:r>
            <a:r>
              <a:rPr lang="de-DE" b="1" dirty="0" smtClean="0">
                <a:solidFill>
                  <a:srgbClr val="13141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Le-</a:t>
            </a:r>
            <a:r>
              <a:rPr lang="de-DE" b="1" dirty="0" err="1" smtClean="0">
                <a:solidFill>
                  <a:srgbClr val="13141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Chatelier</a:t>
            </a:r>
            <a:r>
              <a:rPr lang="de-DE" b="1" dirty="0" smtClean="0">
                <a:solidFill>
                  <a:srgbClr val="13141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-Prinzip</a:t>
            </a:r>
            <a:r>
              <a:rPr lang="de-DE" dirty="0" smtClean="0">
                <a:solidFill>
                  <a:srgbClr val="13141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</a:p>
          <a:p>
            <a:pPr marL="285750" indent="-285750">
              <a:lnSpc>
                <a:spcPts val="2400"/>
              </a:lnSpc>
              <a:buFont typeface="Wingdings" panose="05000000000000000000" pitchFamily="2" charset="2"/>
              <a:buChar char="§"/>
            </a:pPr>
            <a:endParaRPr lang="de-DE" dirty="0" smtClean="0">
              <a:solidFill>
                <a:srgbClr val="131413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lnSpc>
                <a:spcPts val="2400"/>
              </a:lnSpc>
              <a:buFont typeface="Wingdings" panose="05000000000000000000" pitchFamily="2" charset="2"/>
              <a:buChar char="§"/>
            </a:pPr>
            <a:endParaRPr lang="de-DE" dirty="0">
              <a:solidFill>
                <a:srgbClr val="131413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lnSpc>
                <a:spcPts val="2400"/>
              </a:lnSpc>
              <a:buFont typeface="Wingdings" panose="05000000000000000000" pitchFamily="2" charset="2"/>
              <a:buChar char="§"/>
            </a:pPr>
            <a:r>
              <a:rPr lang="de-DE" dirty="0" smtClean="0">
                <a:solidFill>
                  <a:srgbClr val="13141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Übt </a:t>
            </a:r>
            <a:r>
              <a:rPr lang="de-DE" dirty="0">
                <a:solidFill>
                  <a:srgbClr val="13141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man auf ein im Gleichgewicht befindliches System einen </a:t>
            </a:r>
            <a:r>
              <a:rPr lang="de-DE" b="1" dirty="0">
                <a:solidFill>
                  <a:srgbClr val="13141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Zwang</a:t>
            </a:r>
            <a:r>
              <a:rPr lang="de-DE" dirty="0">
                <a:solidFill>
                  <a:srgbClr val="13141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aus</a:t>
            </a:r>
            <a:r>
              <a:rPr lang="de-DE" dirty="0" smtClean="0">
                <a:solidFill>
                  <a:srgbClr val="13141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(Veränderung </a:t>
            </a:r>
            <a:r>
              <a:rPr lang="de-DE" b="1" dirty="0" smtClean="0">
                <a:solidFill>
                  <a:srgbClr val="13141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Temperatur</a:t>
            </a:r>
            <a:r>
              <a:rPr lang="de-DE" dirty="0" smtClean="0">
                <a:solidFill>
                  <a:srgbClr val="13141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de-DE" b="1" dirty="0" smtClean="0">
                <a:solidFill>
                  <a:srgbClr val="13141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Druck</a:t>
            </a:r>
            <a:r>
              <a:rPr lang="de-DE" dirty="0" smtClean="0">
                <a:solidFill>
                  <a:srgbClr val="13141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oder </a:t>
            </a:r>
            <a:r>
              <a:rPr lang="de-DE" b="1" dirty="0" smtClean="0">
                <a:solidFill>
                  <a:srgbClr val="13141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Konzentrationen</a:t>
            </a:r>
            <a:r>
              <a:rPr lang="de-DE" dirty="0" smtClean="0">
                <a:solidFill>
                  <a:srgbClr val="13141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), </a:t>
            </a:r>
            <a:r>
              <a:rPr lang="de-DE" dirty="0">
                <a:solidFill>
                  <a:srgbClr val="13141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so reagiert das System derart, dass es dem Zwang </a:t>
            </a:r>
            <a:r>
              <a:rPr lang="de-DE" dirty="0" smtClean="0">
                <a:solidFill>
                  <a:srgbClr val="13141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ausweicht oder </a:t>
            </a:r>
            <a:r>
              <a:rPr lang="de-DE" dirty="0">
                <a:solidFill>
                  <a:srgbClr val="13141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nachgibt bzw. dass der Zwang vermindert oder abgeschwächt wird</a:t>
            </a:r>
            <a:r>
              <a:rPr lang="de-DE" dirty="0" smtClean="0">
                <a:solidFill>
                  <a:srgbClr val="13141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88292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48962" y="1074127"/>
            <a:ext cx="8640960" cy="5410200"/>
          </a:xfrm>
        </p:spPr>
        <p:txBody>
          <a:bodyPr>
            <a:normAutofit/>
          </a:bodyPr>
          <a:lstStyle/>
          <a:p>
            <a:pPr marL="290513" indent="-290513">
              <a:lnSpc>
                <a:spcPct val="90000"/>
              </a:lnSpc>
              <a:buNone/>
            </a:pPr>
            <a:endParaRPr lang="de-DE" altLang="de-DE" sz="1800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de-DE" altLang="de-DE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Veränderung </a:t>
            </a:r>
            <a:r>
              <a:rPr lang="de-DE" altLang="de-DE" sz="18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Temperatur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de-DE" altLang="de-DE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de-DE" altLang="de-DE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de-DE" altLang="de-DE" sz="1800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de-DE" altLang="de-DE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Durch </a:t>
            </a:r>
            <a:r>
              <a:rPr lang="de-DE" altLang="de-DE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Erhöhung der Temperatur </a:t>
            </a:r>
            <a:r>
              <a:rPr lang="de-DE" altLang="de-DE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wird das Gleichgewicht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de-DE" altLang="de-DE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de-DE" altLang="de-DE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bei </a:t>
            </a:r>
            <a:r>
              <a:rPr lang="de-DE" altLang="de-DE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endothermen Reaktionen </a:t>
            </a:r>
            <a:r>
              <a:rPr lang="de-DE" altLang="de-DE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(Gefäß wird </a:t>
            </a:r>
            <a:r>
              <a:rPr lang="de-DE" altLang="de-DE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kalt) zu den </a:t>
            </a:r>
            <a:r>
              <a:rPr lang="de-DE" altLang="de-DE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Produkten</a:t>
            </a:r>
            <a:r>
              <a:rPr lang="de-DE" altLang="de-DE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(nach rechts) </a:t>
            </a:r>
          </a:p>
          <a:p>
            <a:pPr>
              <a:lnSpc>
                <a:spcPct val="90000"/>
              </a:lnSpc>
            </a:pPr>
            <a:r>
              <a:rPr lang="de-DE" altLang="de-DE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bei </a:t>
            </a:r>
            <a:r>
              <a:rPr lang="de-DE" altLang="de-DE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exothermen Reaktionen </a:t>
            </a:r>
            <a:r>
              <a:rPr lang="de-DE" altLang="de-DE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(Gefäß wird warm) zu den </a:t>
            </a:r>
            <a:r>
              <a:rPr lang="de-DE" altLang="de-DE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Edukten</a:t>
            </a:r>
            <a:r>
              <a:rPr lang="de-DE" altLang="de-DE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verschoben (nach links).</a:t>
            </a:r>
          </a:p>
          <a:p>
            <a:pPr>
              <a:lnSpc>
                <a:spcPct val="90000"/>
              </a:lnSpc>
            </a:pPr>
            <a:endParaRPr lang="de-DE" altLang="de-DE" sz="1800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55575" y="160338"/>
            <a:ext cx="8759825" cy="103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3200" b="1" baseline="0" dirty="0" smtClean="0">
                <a:solidFill>
                  <a:srgbClr val="454545"/>
                </a:solidFill>
                <a:latin typeface="Verdana" pitchFamily="34" charset="0"/>
              </a:rPr>
              <a:t>Chemische </a:t>
            </a:r>
            <a:r>
              <a:rPr lang="de-DE" sz="3200" b="1" baseline="0" dirty="0">
                <a:solidFill>
                  <a:srgbClr val="454545"/>
                </a:solidFill>
                <a:latin typeface="Verdana" pitchFamily="34" charset="0"/>
              </a:rPr>
              <a:t>Grundlagen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de-DE" sz="2800" baseline="0" dirty="0" smtClean="0">
                <a:solidFill>
                  <a:srgbClr val="CC0000"/>
                </a:solidFill>
                <a:latin typeface="Verdana" pitchFamily="34" charset="0"/>
              </a:rPr>
              <a:t>Reaktionen</a:t>
            </a:r>
            <a:endParaRPr lang="de-DE" sz="2800" baseline="0" dirty="0">
              <a:solidFill>
                <a:srgbClr val="CC0000"/>
              </a:solidFill>
              <a:latin typeface="Verdana" pitchFamily="34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4649006" y="6488668"/>
            <a:ext cx="37913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[Schmid, 2014, Knott, 2023 und Stoll, 2011]</a:t>
            </a:r>
            <a:endParaRPr lang="de-DE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442" y="4653136"/>
            <a:ext cx="7736090" cy="1831071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>
          <a:xfrm>
            <a:off x="971600" y="2132856"/>
            <a:ext cx="1368152" cy="46725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Ellipse 6"/>
          <p:cNvSpPr/>
          <p:nvPr/>
        </p:nvSpPr>
        <p:spPr>
          <a:xfrm>
            <a:off x="899592" y="4905960"/>
            <a:ext cx="1368152" cy="46725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Ellipse 7"/>
          <p:cNvSpPr/>
          <p:nvPr/>
        </p:nvSpPr>
        <p:spPr>
          <a:xfrm>
            <a:off x="6948264" y="4977968"/>
            <a:ext cx="1368152" cy="46725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1259632" y="4264400"/>
            <a:ext cx="24671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altLang="de-DE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Edukte ↔ </a:t>
            </a:r>
            <a:r>
              <a:rPr lang="de-DE" altLang="de-DE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Produkte</a:t>
            </a:r>
            <a:endParaRPr lang="de-DE" altLang="de-DE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5714700" y="4264400"/>
            <a:ext cx="24671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altLang="de-DE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Edukte</a:t>
            </a:r>
            <a:r>
              <a:rPr lang="de-DE" altLang="de-DE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 ↔ Produkte</a:t>
            </a:r>
            <a:endParaRPr lang="de-DE" altLang="de-DE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5508104" y="4200049"/>
            <a:ext cx="1368152" cy="46725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Ellipse 12"/>
          <p:cNvSpPr/>
          <p:nvPr/>
        </p:nvSpPr>
        <p:spPr>
          <a:xfrm>
            <a:off x="2267744" y="4182684"/>
            <a:ext cx="1368152" cy="46725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345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74440" y="1310936"/>
            <a:ext cx="8640960" cy="5410200"/>
          </a:xfrm>
        </p:spPr>
        <p:txBody>
          <a:bodyPr>
            <a:normAutofit/>
          </a:bodyPr>
          <a:lstStyle/>
          <a:p>
            <a:pPr marL="290513" indent="-290513">
              <a:lnSpc>
                <a:spcPct val="90000"/>
              </a:lnSpc>
              <a:buNone/>
            </a:pPr>
            <a:endParaRPr lang="de-DE" altLang="de-DE" sz="1800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90513" indent="-290513">
              <a:lnSpc>
                <a:spcPct val="90000"/>
              </a:lnSpc>
              <a:buNone/>
            </a:pPr>
            <a:r>
              <a:rPr lang="de-DE" altLang="de-DE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Veränderung der </a:t>
            </a:r>
            <a:r>
              <a:rPr lang="de-DE" altLang="de-DE" sz="18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Konzentration</a:t>
            </a:r>
            <a:r>
              <a:rPr lang="de-DE" altLang="de-DE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altLang="de-DE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der </a:t>
            </a:r>
            <a:r>
              <a:rPr lang="de-DE" altLang="de-DE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Reaktionspartner</a:t>
            </a:r>
            <a:r>
              <a:rPr lang="de-DE" altLang="de-DE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de-DE" altLang="de-DE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de-DE" altLang="de-DE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de-DE" altLang="de-DE" sz="1800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55575" y="160338"/>
            <a:ext cx="8759825" cy="103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3200" b="1" baseline="0" dirty="0" smtClean="0">
                <a:solidFill>
                  <a:srgbClr val="454545"/>
                </a:solidFill>
                <a:latin typeface="Verdana" pitchFamily="34" charset="0"/>
              </a:rPr>
              <a:t>Chemische </a:t>
            </a:r>
            <a:r>
              <a:rPr lang="de-DE" sz="3200" b="1" baseline="0" dirty="0">
                <a:solidFill>
                  <a:srgbClr val="454545"/>
                </a:solidFill>
                <a:latin typeface="Verdana" pitchFamily="34" charset="0"/>
              </a:rPr>
              <a:t>Grundlagen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de-DE" sz="2800" baseline="0" dirty="0" smtClean="0">
                <a:solidFill>
                  <a:srgbClr val="CC0000"/>
                </a:solidFill>
                <a:latin typeface="Verdana" pitchFamily="34" charset="0"/>
              </a:rPr>
              <a:t>Reaktionen</a:t>
            </a:r>
            <a:endParaRPr lang="de-DE" sz="2800" baseline="0" dirty="0">
              <a:solidFill>
                <a:srgbClr val="CC0000"/>
              </a:solidFill>
              <a:latin typeface="Verdana" pitchFamily="34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4666487" y="6488668"/>
            <a:ext cx="25730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[Knott, 2023 und Stoll, 2011]</a:t>
            </a:r>
            <a:endParaRPr lang="de-DE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/>
          <a:srcRect l="11413" t="51785" r="46850" b="37615"/>
          <a:stretch/>
        </p:blipFill>
        <p:spPr>
          <a:xfrm>
            <a:off x="107504" y="4442306"/>
            <a:ext cx="9036496" cy="1440160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700" y="2500048"/>
            <a:ext cx="8514700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48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15007" y="1227315"/>
            <a:ext cx="8640960" cy="54102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de-DE" altLang="de-DE" sz="1800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de-DE" altLang="de-DE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Veränderung der </a:t>
            </a:r>
            <a:r>
              <a:rPr lang="de-DE" altLang="de-DE" sz="18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Konzentration</a:t>
            </a:r>
            <a:r>
              <a:rPr lang="de-DE" altLang="de-DE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altLang="de-DE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der </a:t>
            </a:r>
            <a:r>
              <a:rPr lang="de-DE" altLang="de-DE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Reaktionspartner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de-DE" altLang="de-DE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de-DE" altLang="de-DE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Beispiel: </a:t>
            </a:r>
            <a:r>
              <a:rPr lang="de-DE" altLang="de-DE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Erhöhung Menge Edukt (hier Sauerstoff O</a:t>
            </a:r>
            <a:r>
              <a:rPr lang="de-DE" altLang="de-DE" sz="1800" b="1" baseline="-25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  <a:r>
              <a:rPr lang="de-DE" altLang="de-DE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 </a:t>
            </a:r>
            <a:r>
              <a:rPr lang="de-DE" altLang="de-DE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 </a:t>
            </a:r>
            <a:r>
              <a:rPr lang="de-DE" altLang="de-DE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schnellere Bildung des </a:t>
            </a:r>
            <a:r>
              <a:rPr lang="de-DE" altLang="de-DE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Produktes Fe</a:t>
            </a:r>
            <a:r>
              <a:rPr lang="de-DE" altLang="de-DE" sz="1800" b="1" baseline="-25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2</a:t>
            </a:r>
            <a:r>
              <a:rPr lang="de-DE" altLang="de-DE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O</a:t>
            </a:r>
            <a:r>
              <a:rPr lang="de-DE" altLang="de-DE" sz="1800" b="1" baseline="-25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3</a:t>
            </a:r>
            <a:r>
              <a:rPr lang="de-DE" altLang="de-DE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de-DE" altLang="de-DE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de-DE" altLang="de-DE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de-DE" altLang="de-DE" sz="1800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55575" y="160338"/>
            <a:ext cx="8759825" cy="103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3200" b="1" baseline="0" dirty="0" smtClean="0">
                <a:solidFill>
                  <a:srgbClr val="454545"/>
                </a:solidFill>
                <a:latin typeface="Verdana" pitchFamily="34" charset="0"/>
              </a:rPr>
              <a:t>Chemische </a:t>
            </a:r>
            <a:r>
              <a:rPr lang="de-DE" sz="3200" b="1" baseline="0" dirty="0">
                <a:solidFill>
                  <a:srgbClr val="454545"/>
                </a:solidFill>
                <a:latin typeface="Verdana" pitchFamily="34" charset="0"/>
              </a:rPr>
              <a:t>Grundlagen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de-DE" sz="2800" baseline="0" dirty="0" smtClean="0">
                <a:solidFill>
                  <a:srgbClr val="CC0000"/>
                </a:solidFill>
                <a:latin typeface="Verdana" pitchFamily="34" charset="0"/>
              </a:rPr>
              <a:t>Reaktionen</a:t>
            </a:r>
            <a:endParaRPr lang="de-DE" sz="2800" baseline="0" dirty="0">
              <a:solidFill>
                <a:srgbClr val="CC0000"/>
              </a:solidFill>
              <a:latin typeface="Verdana" pitchFamily="34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4666487" y="6488668"/>
            <a:ext cx="12798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[Knott, 2023]</a:t>
            </a:r>
            <a:endParaRPr lang="de-DE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5761" y="3068960"/>
            <a:ext cx="6819451" cy="2880320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3419872" y="3140968"/>
            <a:ext cx="2051720" cy="995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altLang="de-DE" sz="1600" dirty="0"/>
              <a:t>4</a:t>
            </a:r>
            <a:r>
              <a:rPr lang="de-DE" altLang="de-DE" sz="1600" dirty="0" smtClean="0"/>
              <a:t> </a:t>
            </a:r>
            <a:r>
              <a:rPr lang="de-DE" altLang="de-DE" sz="1600" dirty="0" err="1" smtClean="0"/>
              <a:t>Fe</a:t>
            </a:r>
            <a:r>
              <a:rPr lang="de-DE" altLang="de-DE" sz="1600" dirty="0" smtClean="0"/>
              <a:t> + 3 O</a:t>
            </a:r>
            <a:r>
              <a:rPr lang="de-DE" altLang="de-DE" sz="1600" baseline="-25000" dirty="0" smtClean="0"/>
              <a:t>2</a:t>
            </a:r>
            <a:r>
              <a:rPr lang="de-DE" altLang="de-DE" sz="1600" dirty="0" smtClean="0"/>
              <a:t>↔ 2 Fe</a:t>
            </a:r>
            <a:r>
              <a:rPr lang="de-DE" altLang="de-DE" sz="1600" baseline="-25000" dirty="0" smtClean="0"/>
              <a:t>2</a:t>
            </a:r>
            <a:r>
              <a:rPr lang="de-DE" altLang="de-DE" sz="1600" dirty="0" smtClean="0"/>
              <a:t>O</a:t>
            </a:r>
            <a:r>
              <a:rPr lang="de-DE" altLang="de-DE" sz="1600" baseline="-25000" dirty="0" smtClean="0"/>
              <a:t>3</a:t>
            </a:r>
            <a:r>
              <a:rPr lang="de-DE" altLang="de-DE" sz="1600" dirty="0" smtClean="0"/>
              <a:t> </a:t>
            </a:r>
            <a:endParaRPr lang="de-DE" altLang="de-DE" sz="1600" baseline="-25000" dirty="0" smtClean="0"/>
          </a:p>
          <a:p>
            <a:endParaRPr lang="de-DE" altLang="de-DE" sz="1600" baseline="-25000" dirty="0" smtClean="0"/>
          </a:p>
          <a:p>
            <a:r>
              <a:rPr lang="de-DE" altLang="de-DE" sz="1600" dirty="0" smtClean="0"/>
              <a:t>In Luft ist weniger O</a:t>
            </a:r>
            <a:r>
              <a:rPr lang="de-DE" altLang="de-DE" sz="1600" baseline="-25000" dirty="0" smtClean="0"/>
              <a:t>2</a:t>
            </a:r>
            <a:endParaRPr lang="de-DE" altLang="de-DE" sz="1600" baseline="-25000" dirty="0"/>
          </a:p>
          <a:p>
            <a:endParaRPr lang="de-DE" altLang="de-DE" sz="1600" dirty="0"/>
          </a:p>
        </p:txBody>
      </p:sp>
    </p:spTree>
    <p:extLst>
      <p:ext uri="{BB962C8B-B14F-4D97-AF65-F5344CB8AC3E}">
        <p14:creationId xmlns:p14="http://schemas.microsoft.com/office/powerpoint/2010/main" val="368713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16311" y="2362534"/>
            <a:ext cx="304352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de-DE" altLang="de-DE" sz="1600" dirty="0" smtClean="0"/>
              <a:t>Erhärtungsreaktion </a:t>
            </a:r>
            <a:r>
              <a:rPr lang="de-DE" altLang="de-DE" sz="1600" dirty="0"/>
              <a:t>des </a:t>
            </a:r>
            <a:r>
              <a:rPr lang="de-DE" altLang="de-DE" sz="1600" dirty="0" smtClean="0"/>
              <a:t>Kalkes</a:t>
            </a:r>
            <a:endParaRPr lang="de-DE" altLang="de-DE" sz="1600" dirty="0"/>
          </a:p>
          <a:p>
            <a:r>
              <a:rPr lang="de-DE" altLang="de-DE" sz="1600" dirty="0" err="1"/>
              <a:t>Ca</a:t>
            </a:r>
            <a:r>
              <a:rPr lang="de-DE" altLang="de-DE" sz="1600" dirty="0"/>
              <a:t>(OH)</a:t>
            </a:r>
            <a:r>
              <a:rPr lang="de-DE" altLang="de-DE" sz="1600" baseline="-25000" dirty="0"/>
              <a:t>2</a:t>
            </a:r>
            <a:r>
              <a:rPr lang="de-DE" altLang="de-DE" sz="1600" dirty="0"/>
              <a:t> + </a:t>
            </a:r>
            <a:r>
              <a:rPr lang="de-DE" altLang="de-DE" sz="1600" dirty="0" smtClean="0"/>
              <a:t>CO</a:t>
            </a:r>
            <a:r>
              <a:rPr lang="de-DE" altLang="de-DE" sz="1600" baseline="-25000" dirty="0" smtClean="0"/>
              <a:t>2      </a:t>
            </a:r>
            <a:r>
              <a:rPr lang="de-DE" altLang="de-DE" sz="1600" dirty="0" smtClean="0"/>
              <a:t>↔   CaCO</a:t>
            </a:r>
            <a:r>
              <a:rPr lang="de-DE" altLang="de-DE" sz="1600" baseline="-25000" dirty="0" smtClean="0"/>
              <a:t>3</a:t>
            </a:r>
            <a:r>
              <a:rPr lang="de-DE" altLang="de-DE" sz="1600" dirty="0" smtClean="0"/>
              <a:t> </a:t>
            </a:r>
            <a:r>
              <a:rPr lang="de-DE" altLang="de-DE" sz="1600" dirty="0"/>
              <a:t>+ </a:t>
            </a:r>
            <a:r>
              <a:rPr lang="de-DE" altLang="de-DE" sz="1600" dirty="0" smtClean="0"/>
              <a:t>H</a:t>
            </a:r>
            <a:r>
              <a:rPr lang="de-DE" altLang="de-DE" sz="1600" baseline="-25000" dirty="0" smtClean="0"/>
              <a:t>2</a:t>
            </a:r>
            <a:r>
              <a:rPr lang="de-DE" altLang="de-DE" sz="1600" dirty="0" smtClean="0"/>
              <a:t>O</a:t>
            </a:r>
          </a:p>
          <a:p>
            <a:endParaRPr lang="de-DE" altLang="de-DE" sz="1600" dirty="0"/>
          </a:p>
          <a:p>
            <a:endParaRPr lang="de-DE" altLang="de-DE" sz="1600" dirty="0" smtClean="0"/>
          </a:p>
          <a:p>
            <a:r>
              <a:rPr lang="de-DE" altLang="de-DE" sz="1600" dirty="0"/>
              <a:t>Da CO</a:t>
            </a:r>
            <a:r>
              <a:rPr lang="de-DE" altLang="de-DE" sz="1600" baseline="-25000" dirty="0"/>
              <a:t>2 </a:t>
            </a:r>
            <a:r>
              <a:rPr lang="de-DE" altLang="de-DE" sz="1600" dirty="0" smtClean="0"/>
              <a:t>erhöht </a:t>
            </a:r>
            <a:r>
              <a:rPr lang="de-DE" altLang="de-DE" sz="1600" dirty="0"/>
              <a:t>wird, läuft die Reaktion zu Gunsten von CaCO</a:t>
            </a:r>
            <a:r>
              <a:rPr lang="de-DE" altLang="de-DE" sz="1600" baseline="-25000" dirty="0"/>
              <a:t>3</a:t>
            </a:r>
            <a:r>
              <a:rPr lang="de-DE" altLang="de-DE" sz="1600" dirty="0" smtClean="0"/>
              <a:t> </a:t>
            </a:r>
            <a:r>
              <a:rPr lang="de-DE" altLang="de-DE" sz="1600" dirty="0"/>
              <a:t>ab</a:t>
            </a:r>
            <a:endParaRPr lang="de-DE" altLang="de-DE" sz="1600" baseline="-25000" dirty="0"/>
          </a:p>
          <a:p>
            <a:endParaRPr lang="de-DE" altLang="de-DE" sz="1600" dirty="0"/>
          </a:p>
        </p:txBody>
      </p:sp>
      <p:sp>
        <p:nvSpPr>
          <p:cNvPr id="8" name="Textfeld 7"/>
          <p:cNvSpPr txBox="1"/>
          <p:nvPr/>
        </p:nvSpPr>
        <p:spPr>
          <a:xfrm>
            <a:off x="6804248" y="6498966"/>
            <a:ext cx="14302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[Schmid, 2014]</a:t>
            </a:r>
            <a:endParaRPr lang="de-DE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55575" y="160338"/>
            <a:ext cx="87598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3200" b="1" baseline="0" dirty="0" smtClean="0">
                <a:solidFill>
                  <a:srgbClr val="454545"/>
                </a:solidFill>
                <a:latin typeface="Verdana" pitchFamily="34" charset="0"/>
              </a:rPr>
              <a:t>Chemische </a:t>
            </a:r>
            <a:r>
              <a:rPr lang="de-DE" sz="3200" b="1" baseline="0" dirty="0">
                <a:solidFill>
                  <a:srgbClr val="454545"/>
                </a:solidFill>
                <a:latin typeface="Verdana" pitchFamily="34" charset="0"/>
              </a:rPr>
              <a:t>Grundlagen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de-DE" sz="2800" baseline="0" dirty="0" smtClean="0">
                <a:solidFill>
                  <a:srgbClr val="CC0000"/>
                </a:solidFill>
                <a:latin typeface="Verdana" pitchFamily="34" charset="0"/>
              </a:rPr>
              <a:t>Reaktionen, „Kalkkreislauf“</a:t>
            </a:r>
          </a:p>
        </p:txBody>
      </p:sp>
      <p:sp>
        <p:nvSpPr>
          <p:cNvPr id="9" name="Rechteck 8"/>
          <p:cNvSpPr/>
          <p:nvPr/>
        </p:nvSpPr>
        <p:spPr>
          <a:xfrm>
            <a:off x="4067944" y="5704181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altLang="de-DE" sz="1600" dirty="0" smtClean="0"/>
              <a:t>Löschen Branntkalk</a:t>
            </a:r>
            <a:endParaRPr lang="de-DE" altLang="de-DE" sz="1600" dirty="0"/>
          </a:p>
          <a:p>
            <a:r>
              <a:rPr lang="de-DE" altLang="de-DE" sz="1600" dirty="0" err="1" smtClean="0"/>
              <a:t>CaO</a:t>
            </a:r>
            <a:r>
              <a:rPr lang="de-DE" altLang="de-DE" sz="1600" dirty="0" smtClean="0"/>
              <a:t> </a:t>
            </a:r>
            <a:r>
              <a:rPr lang="de-DE" altLang="de-DE" sz="1600" dirty="0"/>
              <a:t>+ </a:t>
            </a:r>
            <a:r>
              <a:rPr lang="de-DE" altLang="de-DE" sz="1600" dirty="0" smtClean="0"/>
              <a:t>H</a:t>
            </a:r>
            <a:r>
              <a:rPr lang="de-DE" altLang="de-DE" sz="1600" baseline="-25000" dirty="0" smtClean="0"/>
              <a:t>2</a:t>
            </a:r>
            <a:r>
              <a:rPr lang="de-DE" altLang="de-DE" sz="1600" dirty="0"/>
              <a:t>O ↔ </a:t>
            </a:r>
            <a:r>
              <a:rPr lang="de-DE" altLang="de-DE" sz="1600" dirty="0" err="1" smtClean="0"/>
              <a:t>Ca</a:t>
            </a:r>
            <a:r>
              <a:rPr lang="de-DE" altLang="de-DE" sz="1600" dirty="0" smtClean="0"/>
              <a:t>(OH)</a:t>
            </a:r>
            <a:r>
              <a:rPr lang="de-DE" altLang="de-DE" sz="1600" baseline="-25000" dirty="0" smtClean="0"/>
              <a:t>2</a:t>
            </a:r>
            <a:r>
              <a:rPr lang="de-DE" altLang="de-DE" sz="1600" dirty="0" smtClean="0"/>
              <a:t> </a:t>
            </a:r>
            <a:endParaRPr lang="de-DE" altLang="de-DE" sz="1600" dirty="0"/>
          </a:p>
        </p:txBody>
      </p:sp>
      <p:sp>
        <p:nvSpPr>
          <p:cNvPr id="10" name="Rechteck 9"/>
          <p:cNvSpPr/>
          <p:nvPr/>
        </p:nvSpPr>
        <p:spPr>
          <a:xfrm>
            <a:off x="7092280" y="2564904"/>
            <a:ext cx="2051720" cy="1733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altLang="de-DE" sz="1600" dirty="0" smtClean="0"/>
              <a:t>Brennen von Kalk</a:t>
            </a:r>
            <a:endParaRPr lang="de-DE" altLang="de-DE" sz="1600" dirty="0"/>
          </a:p>
          <a:p>
            <a:r>
              <a:rPr lang="de-DE" altLang="de-DE" sz="1600" dirty="0" smtClean="0"/>
              <a:t>CaCO</a:t>
            </a:r>
            <a:r>
              <a:rPr lang="de-DE" altLang="de-DE" sz="1600" baseline="-25000" dirty="0" smtClean="0"/>
              <a:t>3</a:t>
            </a:r>
            <a:r>
              <a:rPr lang="de-DE" altLang="de-DE" sz="1600" dirty="0" smtClean="0"/>
              <a:t>  </a:t>
            </a:r>
            <a:r>
              <a:rPr lang="de-DE" altLang="de-DE" sz="1600" dirty="0"/>
              <a:t>↔ </a:t>
            </a:r>
            <a:r>
              <a:rPr lang="de-DE" altLang="de-DE" sz="1600" dirty="0" err="1" smtClean="0"/>
              <a:t>CaO</a:t>
            </a:r>
            <a:r>
              <a:rPr lang="de-DE" altLang="de-DE" sz="1600" dirty="0" smtClean="0"/>
              <a:t> </a:t>
            </a:r>
            <a:r>
              <a:rPr lang="de-DE" altLang="de-DE" sz="1600" dirty="0"/>
              <a:t>+ </a:t>
            </a:r>
            <a:r>
              <a:rPr lang="de-DE" altLang="de-DE" sz="1600" dirty="0" smtClean="0"/>
              <a:t>CO</a:t>
            </a:r>
            <a:r>
              <a:rPr lang="de-DE" altLang="de-DE" sz="1600" baseline="-25000" dirty="0" smtClean="0"/>
              <a:t>2</a:t>
            </a:r>
          </a:p>
          <a:p>
            <a:endParaRPr lang="de-DE" altLang="de-DE" sz="1600" baseline="-25000" dirty="0"/>
          </a:p>
          <a:p>
            <a:r>
              <a:rPr lang="de-DE" altLang="de-DE" sz="1600" dirty="0" smtClean="0"/>
              <a:t>Da CO</a:t>
            </a:r>
            <a:r>
              <a:rPr lang="de-DE" altLang="de-DE" sz="1600" baseline="-25000" dirty="0" smtClean="0"/>
              <a:t>2 </a:t>
            </a:r>
            <a:r>
              <a:rPr lang="de-DE" altLang="de-DE" sz="1600" dirty="0" smtClean="0"/>
              <a:t>entfernt wird, läuft die Reaktion zu Gunsten von </a:t>
            </a:r>
            <a:r>
              <a:rPr lang="de-DE" altLang="de-DE" sz="1600" dirty="0" err="1" smtClean="0"/>
              <a:t>CaO</a:t>
            </a:r>
            <a:r>
              <a:rPr lang="de-DE" altLang="de-DE" sz="1600" dirty="0" smtClean="0"/>
              <a:t> ab</a:t>
            </a:r>
            <a:endParaRPr lang="de-DE" altLang="de-DE" sz="1600" baseline="-25000" dirty="0"/>
          </a:p>
          <a:p>
            <a:endParaRPr lang="de-DE" altLang="de-DE" sz="16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/>
          <a:srcRect l="7814" t="3661" r="27067" b="5964"/>
          <a:stretch/>
        </p:blipFill>
        <p:spPr>
          <a:xfrm>
            <a:off x="2987824" y="2091050"/>
            <a:ext cx="3960440" cy="3427581"/>
          </a:xfrm>
          <a:prstGeom prst="rect">
            <a:avLst/>
          </a:prstGeom>
        </p:spPr>
      </p:pic>
      <p:sp>
        <p:nvSpPr>
          <p:cNvPr id="11" name="Ellipse 10"/>
          <p:cNvSpPr/>
          <p:nvPr/>
        </p:nvSpPr>
        <p:spPr>
          <a:xfrm>
            <a:off x="-128214" y="2204863"/>
            <a:ext cx="3188045" cy="94481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1369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55575" y="160338"/>
            <a:ext cx="8759825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3200" b="1" baseline="0" dirty="0" smtClean="0">
                <a:solidFill>
                  <a:srgbClr val="454545"/>
                </a:solidFill>
                <a:latin typeface="Verdana" pitchFamily="34" charset="0"/>
              </a:rPr>
              <a:t>Chemische </a:t>
            </a:r>
            <a:r>
              <a:rPr lang="de-DE" sz="3200" b="1" baseline="0" dirty="0">
                <a:solidFill>
                  <a:srgbClr val="454545"/>
                </a:solidFill>
                <a:latin typeface="Verdana" pitchFamily="34" charset="0"/>
              </a:rPr>
              <a:t>Grundlagen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de-DE" sz="2800" baseline="0" dirty="0" smtClean="0">
                <a:solidFill>
                  <a:srgbClr val="CC0000"/>
                </a:solidFill>
                <a:latin typeface="Verdana" pitchFamily="34" charset="0"/>
              </a:rPr>
              <a:t>Reaktionen, </a:t>
            </a:r>
            <a:r>
              <a:rPr lang="de-DE" sz="2800" baseline="0" dirty="0">
                <a:solidFill>
                  <a:srgbClr val="CC0000"/>
                </a:solidFill>
                <a:latin typeface="Verdana" pitchFamily="34" charset="0"/>
              </a:rPr>
              <a:t>„Kalkkreislauf“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endParaRPr lang="de-DE" sz="2800" baseline="0" dirty="0">
              <a:solidFill>
                <a:srgbClr val="CC0000"/>
              </a:solidFill>
              <a:latin typeface="Verdana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6804248" y="6498966"/>
            <a:ext cx="11877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[Stoll, 2011]</a:t>
            </a:r>
            <a:endParaRPr lang="de-DE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257970" y="1420653"/>
            <a:ext cx="885698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Ca(OH)</a:t>
            </a:r>
            <a:r>
              <a:rPr lang="pt-BR" sz="1100" baseline="-250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 </a:t>
            </a:r>
            <a:r>
              <a:rPr lang="pt-BR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+ CO</a:t>
            </a:r>
            <a:r>
              <a:rPr lang="pt-BR" sz="1100" baseline="-25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  <a:r>
              <a:rPr lang="pt-BR" sz="1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⇔ CaCO</a:t>
            </a:r>
            <a:r>
              <a:rPr lang="pt-BR" sz="1100" baseline="-25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</a:t>
            </a:r>
            <a:r>
              <a:rPr lang="pt-BR" sz="1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+ </a:t>
            </a:r>
            <a:r>
              <a:rPr lang="pt-BR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</a:t>
            </a:r>
            <a:r>
              <a:rPr lang="pt-BR" sz="1100" baseline="-250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  <a:r>
              <a:rPr lang="pt-BR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</a:t>
            </a:r>
          </a:p>
          <a:p>
            <a:r>
              <a:rPr lang="pt-BR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Löschkalk	Kalkstein </a:t>
            </a:r>
            <a:endParaRPr lang="pt-BR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de-DE" dirty="0" smtClean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de-DE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de-DE" dirty="0" smtClean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de-DE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de-DE" dirty="0" smtClean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de-DE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de-DE" dirty="0" smtClean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de-DE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de-DE" dirty="0" smtClean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de-DE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de-DE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Bei </a:t>
            </a:r>
            <a:r>
              <a:rPr lang="de-DE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gegebener </a:t>
            </a:r>
            <a:r>
              <a:rPr lang="de-DE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</a:t>
            </a:r>
            <a:r>
              <a:rPr lang="de-DE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(OH)</a:t>
            </a:r>
            <a:r>
              <a:rPr lang="de-DE" sz="1100" baseline="-25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  <a:r>
              <a:rPr lang="de-DE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-Konzentration kann eine </a:t>
            </a:r>
            <a:r>
              <a:rPr lang="de-DE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größere Ausbeute an CaCO</a:t>
            </a:r>
            <a:r>
              <a:rPr lang="de-DE" sz="1100" b="1" baseline="-25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</a:t>
            </a:r>
            <a:r>
              <a:rPr lang="de-DE" sz="11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erreicht werden </a:t>
            </a:r>
            <a:r>
              <a:rPr lang="de-DE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durch</a:t>
            </a:r>
          </a:p>
          <a:p>
            <a:r>
              <a:rPr lang="de-DE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de-DE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de-DE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Veränderung </a:t>
            </a:r>
            <a:r>
              <a:rPr lang="de-DE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Konzentration</a:t>
            </a:r>
            <a:r>
              <a:rPr lang="de-DE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 Erhöhung </a:t>
            </a:r>
            <a:r>
              <a:rPr lang="de-DE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der CO</a:t>
            </a:r>
            <a:r>
              <a:rPr lang="de-DE" sz="1100" b="1" baseline="-25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  <a:r>
              <a:rPr lang="de-DE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-Konzentration </a:t>
            </a:r>
            <a:r>
              <a:rPr lang="de-DE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und/oder </a:t>
            </a:r>
            <a:r>
              <a:rPr lang="de-DE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Entzug </a:t>
            </a:r>
            <a:r>
              <a:rPr lang="de-DE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von </a:t>
            </a:r>
            <a:r>
              <a:rPr lang="de-DE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</a:t>
            </a:r>
            <a:r>
              <a:rPr lang="de-DE" sz="11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  <a:r>
              <a:rPr lang="de-DE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</a:t>
            </a:r>
            <a:r>
              <a:rPr lang="de-DE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 früher: </a:t>
            </a:r>
            <a:r>
              <a:rPr lang="de-DE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Einsatz </a:t>
            </a:r>
            <a:r>
              <a:rPr lang="de-DE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Koksöfen oder Propangasbrenner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/>
          <a:srcRect l="8657" t="59100" r="53150" b="22000"/>
          <a:stretch/>
        </p:blipFill>
        <p:spPr>
          <a:xfrm>
            <a:off x="484443" y="2564904"/>
            <a:ext cx="6984776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5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56102" y="770532"/>
            <a:ext cx="9088523" cy="5410200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endParaRPr lang="de-DE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de-DE" altLang="de-DE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Veränderung </a:t>
            </a:r>
            <a:r>
              <a:rPr lang="de-DE" altLang="de-DE" sz="18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Druck</a:t>
            </a:r>
          </a:p>
          <a:p>
            <a:pPr marL="0" indent="0">
              <a:buNone/>
            </a:pPr>
            <a:endParaRPr lang="de-DE" sz="1800" b="1" dirty="0" smtClean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de-DE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hoher </a:t>
            </a:r>
            <a:r>
              <a:rPr lang="de-DE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Druck</a:t>
            </a:r>
            <a:r>
              <a:rPr lang="de-DE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(&gt; 200 bar) </a:t>
            </a:r>
            <a:r>
              <a:rPr lang="de-DE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 </a:t>
            </a:r>
            <a:r>
              <a:rPr lang="de-DE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Verschiebung Gleichgewicht bei Gasreaktionen stets nach der Seite, auf der die geringere Anzahl von Molekülen </a:t>
            </a:r>
            <a:r>
              <a:rPr lang="de-DE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(hier Ammoniak) steht</a:t>
            </a:r>
            <a:r>
              <a:rPr lang="de-DE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Das System verringert den durch eine Volumenverkleinerung erzeugten Druck, indem es zugunsten der </a:t>
            </a:r>
            <a:r>
              <a:rPr lang="de-DE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Seite abläuft</a:t>
            </a:r>
            <a:r>
              <a:rPr lang="de-DE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die die geringere Teilchenzahl aufweist und somit das kleinere Volumen </a:t>
            </a:r>
            <a:r>
              <a:rPr lang="de-DE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benötigt.</a:t>
            </a:r>
            <a:endParaRPr lang="de-DE" sz="1800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de-DE" sz="1800" b="1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de-DE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Haber-Bosch Verfahren von </a:t>
            </a:r>
            <a:r>
              <a:rPr lang="de-DE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Haber </a:t>
            </a:r>
            <a:r>
              <a:rPr lang="de-DE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(1886–1934, Nobelpreis </a:t>
            </a:r>
            <a:r>
              <a:rPr lang="de-DE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1918): Gewinnung von Ammoniak (Aus</a:t>
            </a:r>
            <a:r>
              <a:rPr lang="de-DE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gangstoff für Salpetersäure, Pflanzenschutzmittel, Düngemitteln, Farbstoffen sowie Kunstfasern…)</a:t>
            </a:r>
          </a:p>
          <a:p>
            <a:pPr marL="0" indent="0">
              <a:buNone/>
            </a:pPr>
            <a:endParaRPr lang="de-DE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de-DE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</a:t>
            </a:r>
            <a:r>
              <a:rPr lang="de-DE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oher </a:t>
            </a:r>
            <a:r>
              <a:rPr lang="de-DE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Druck</a:t>
            </a:r>
            <a:r>
              <a:rPr lang="de-DE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(&gt; 200 bar) und hohe </a:t>
            </a:r>
            <a:r>
              <a:rPr lang="de-DE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Temperatur</a:t>
            </a:r>
            <a:r>
              <a:rPr lang="de-DE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(ca</a:t>
            </a:r>
            <a:r>
              <a:rPr lang="de-DE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400–500 °C </a:t>
            </a:r>
            <a:r>
              <a:rPr lang="de-DE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 </a:t>
            </a:r>
            <a:r>
              <a:rPr lang="de-DE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 Geschwindigkeit durch Katalysator </a:t>
            </a:r>
            <a:r>
              <a:rPr lang="de-DE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Eisen</a:t>
            </a:r>
            <a:r>
              <a:rPr lang="de-DE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(</a:t>
            </a:r>
            <a:r>
              <a:rPr lang="de-DE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FeO</a:t>
            </a:r>
            <a:r>
              <a:rPr lang="de-DE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und Fe</a:t>
            </a:r>
            <a:r>
              <a:rPr lang="de-DE" sz="1800" baseline="-250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  <a:r>
              <a:rPr lang="de-DE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</a:t>
            </a:r>
            <a:r>
              <a:rPr lang="de-DE" sz="1800" baseline="-25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</a:t>
            </a:r>
            <a:r>
              <a:rPr lang="de-DE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 schneller</a:t>
            </a:r>
            <a:endParaRPr lang="de-DE" sz="1800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de-DE" sz="1800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51478" y="-99392"/>
            <a:ext cx="8759825" cy="103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3200" b="1" baseline="0" dirty="0" smtClean="0">
                <a:solidFill>
                  <a:srgbClr val="454545"/>
                </a:solidFill>
                <a:latin typeface="Verdana" pitchFamily="34" charset="0"/>
              </a:rPr>
              <a:t>Chemische </a:t>
            </a:r>
            <a:r>
              <a:rPr lang="de-DE" sz="3200" b="1" baseline="0" dirty="0">
                <a:solidFill>
                  <a:srgbClr val="454545"/>
                </a:solidFill>
                <a:latin typeface="Verdana" pitchFamily="34" charset="0"/>
              </a:rPr>
              <a:t>Grundlagen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de-DE" sz="2800" baseline="0" dirty="0" smtClean="0">
                <a:solidFill>
                  <a:srgbClr val="CC0000"/>
                </a:solidFill>
                <a:latin typeface="Verdana" pitchFamily="34" charset="0"/>
              </a:rPr>
              <a:t>Reaktionen</a:t>
            </a:r>
            <a:endParaRPr lang="de-DE" sz="2800" baseline="0" dirty="0">
              <a:solidFill>
                <a:srgbClr val="CC0000"/>
              </a:solidFill>
              <a:latin typeface="Verdana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/>
          <a:srcRect t="16452"/>
          <a:stretch/>
        </p:blipFill>
        <p:spPr>
          <a:xfrm>
            <a:off x="3059832" y="5553344"/>
            <a:ext cx="3607644" cy="731369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2843808" y="1124744"/>
            <a:ext cx="14911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[</a:t>
            </a:r>
            <a:r>
              <a:rPr lang="de-DE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Benedix</a:t>
            </a:r>
            <a:r>
              <a:rPr lang="de-DE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2014]</a:t>
            </a:r>
            <a:endParaRPr lang="de-DE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611560" y="6298911"/>
            <a:ext cx="7593682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de-DE" altLang="de-D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 </a:t>
            </a:r>
            <a:r>
              <a:rPr lang="de-DE" altLang="de-DE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mol</a:t>
            </a:r>
            <a:r>
              <a:rPr lang="de-DE" altLang="de-D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Gas Wasserstoff und Stickstoff  </a:t>
            </a:r>
            <a:r>
              <a:rPr lang="de-DE" altLang="de-D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   2 </a:t>
            </a:r>
            <a:r>
              <a:rPr lang="de-DE" altLang="de-DE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mol</a:t>
            </a:r>
            <a:r>
              <a:rPr lang="de-DE" altLang="de-D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 Gas Ammoniak</a:t>
            </a:r>
            <a:endParaRPr lang="de-DE" altLang="de-DE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883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51520" y="1447800"/>
            <a:ext cx="7789168" cy="5410200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de-DE" altLang="de-DE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Katalyse</a:t>
            </a:r>
          </a:p>
          <a:p>
            <a:pPr marL="0" indent="0">
              <a:lnSpc>
                <a:spcPct val="90000"/>
              </a:lnSpc>
              <a:buNone/>
            </a:pPr>
            <a:endParaRPr lang="de-DE" altLang="de-DE" sz="1800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de-DE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Wilhelm </a:t>
            </a:r>
            <a:r>
              <a:rPr lang="de-DE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Ostwald (1853–1932, Nobelpreis </a:t>
            </a:r>
            <a:r>
              <a:rPr lang="de-DE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1909</a:t>
            </a:r>
            <a:r>
              <a:rPr lang="de-DE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  <a:r>
              <a:rPr lang="de-DE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  <a:r>
              <a:rPr lang="de-DE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„</a:t>
            </a:r>
            <a:r>
              <a:rPr lang="de-DE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Ein Katalysator </a:t>
            </a:r>
            <a:r>
              <a:rPr lang="de-DE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ist jeder Stoff, der, ohne im Endprodukt einer chemischen Reaktion zu </a:t>
            </a:r>
            <a:r>
              <a:rPr lang="de-DE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erscheinen, ihre </a:t>
            </a:r>
            <a:r>
              <a:rPr lang="de-DE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Geschwindigkeit verändert.“</a:t>
            </a:r>
            <a:endParaRPr lang="de-DE" altLang="de-DE" sz="1800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de-DE" altLang="de-DE" sz="1800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de-DE" altLang="de-DE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Katalysatoren</a:t>
            </a:r>
            <a:r>
              <a:rPr lang="de-DE" altLang="de-DE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altLang="de-DE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bilden mit einem </a:t>
            </a:r>
            <a:r>
              <a:rPr lang="de-DE" altLang="de-DE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Edukt </a:t>
            </a:r>
            <a:r>
              <a:rPr lang="de-DE" altLang="de-DE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ein Zwischenprodukt</a:t>
            </a:r>
            <a:r>
              <a:rPr lang="de-DE" altLang="de-DE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das leichter weiter reagiert als der unveränderte Ausgangsstoff. </a:t>
            </a:r>
            <a:endParaRPr lang="de-DE" altLang="de-DE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de-DE" altLang="de-DE" sz="1800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de-DE" altLang="de-DE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</a:t>
            </a:r>
            <a:r>
              <a:rPr lang="de-DE" altLang="de-DE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ie </a:t>
            </a:r>
            <a:r>
              <a:rPr lang="de-DE" altLang="de-DE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beschleunigen die Reaktion, in dem sie die </a:t>
            </a:r>
            <a:r>
              <a:rPr lang="de-DE" altLang="de-DE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Aktivierungsenergie</a:t>
            </a:r>
            <a:r>
              <a:rPr lang="de-DE" altLang="de-DE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herabsetzen. </a:t>
            </a:r>
            <a:endParaRPr lang="de-DE" altLang="de-DE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de-DE" altLang="de-DE" sz="1800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de-DE" altLang="de-DE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Katalysatoren </a:t>
            </a:r>
            <a:r>
              <a:rPr lang="de-DE" altLang="de-DE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bleiben durch den Vorgang unverändert! </a:t>
            </a:r>
            <a:endParaRPr lang="de-DE" altLang="de-DE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de-DE" sz="1800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55575" y="160338"/>
            <a:ext cx="8759825" cy="103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3200" b="1" baseline="0" dirty="0" smtClean="0">
                <a:solidFill>
                  <a:srgbClr val="454545"/>
                </a:solidFill>
                <a:latin typeface="Verdana" pitchFamily="34" charset="0"/>
              </a:rPr>
              <a:t>Chemische </a:t>
            </a:r>
            <a:r>
              <a:rPr lang="de-DE" sz="3200" b="1" baseline="0" dirty="0">
                <a:solidFill>
                  <a:srgbClr val="454545"/>
                </a:solidFill>
                <a:latin typeface="Verdana" pitchFamily="34" charset="0"/>
              </a:rPr>
              <a:t>Grundlagen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de-DE" sz="2800" baseline="0" dirty="0" smtClean="0">
                <a:solidFill>
                  <a:srgbClr val="CC0000"/>
                </a:solidFill>
                <a:latin typeface="Verdana" pitchFamily="34" charset="0"/>
              </a:rPr>
              <a:t>Reaktionen</a:t>
            </a:r>
            <a:endParaRPr lang="de-DE" sz="2800" baseline="0" dirty="0">
              <a:solidFill>
                <a:srgbClr val="CC0000"/>
              </a:solidFill>
              <a:latin typeface="Verdana" pitchFamily="34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6804248" y="6498966"/>
            <a:ext cx="14302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[Schmid, 2014]</a:t>
            </a:r>
            <a:endParaRPr lang="de-DE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0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407748" y="1400068"/>
            <a:ext cx="81246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de-DE" sz="2000" b="1" dirty="0">
              <a:effectLst/>
            </a:endParaRPr>
          </a:p>
        </p:txBody>
      </p:sp>
      <p:sp>
        <p:nvSpPr>
          <p:cNvPr id="2" name="AutoShape 2" descr="Bildergebnis für bilder schreibprozes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11138" y="203200"/>
            <a:ext cx="8759825" cy="103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sz="3200" b="1" baseline="0" dirty="0">
                <a:solidFill>
                  <a:srgbClr val="454545"/>
                </a:solidFill>
                <a:latin typeface="Verdana" pitchFamily="34" charset="0"/>
              </a:rPr>
              <a:t>Naturwissenschaftliche Grundlagen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de-DE" sz="2800" baseline="0" smtClean="0">
                <a:solidFill>
                  <a:srgbClr val="CC0000"/>
                </a:solidFill>
                <a:latin typeface="Verdana" pitchFamily="34" charset="0"/>
              </a:rPr>
              <a:t>Chemie</a:t>
            </a:r>
            <a:endParaRPr lang="de-DE" sz="2800" baseline="0" dirty="0">
              <a:solidFill>
                <a:srgbClr val="CC0000"/>
              </a:solidFill>
              <a:latin typeface="Verdana" pitchFamily="34" charset="0"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514163A1-1122-49C7-AF56-27A5348A9146}"/>
              </a:ext>
            </a:extLst>
          </p:cNvPr>
          <p:cNvSpPr/>
          <p:nvPr/>
        </p:nvSpPr>
        <p:spPr>
          <a:xfrm>
            <a:off x="211138" y="1200328"/>
            <a:ext cx="8472487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de-DE" b="1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lvl="0" indent="-28575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de-DE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de-DE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Nr. </a:t>
            </a:r>
            <a:r>
              <a:rPr lang="de-DE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2.3 chemische Reaktionen 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de-DE" b="1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de-DE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de-DE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Grundlagen chemische </a:t>
            </a:r>
            <a:r>
              <a:rPr lang="de-DE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Reaktionen</a:t>
            </a:r>
          </a:p>
          <a:p>
            <a:pPr marL="742950" lvl="1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de-DE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</a:t>
            </a:r>
            <a:r>
              <a:rPr lang="de-D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hemische Gleichgewichte</a:t>
            </a:r>
          </a:p>
          <a:p>
            <a:pPr marL="742950" lvl="1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de-D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Massenwirkungsgesetz</a:t>
            </a:r>
            <a:endParaRPr lang="de-DE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de-DE" dirty="0" smtClean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de-DE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Säure/Base-Reaktionen</a:t>
            </a:r>
          </a:p>
          <a:p>
            <a:pPr marL="742950" lvl="1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de-D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Säure/ Basen</a:t>
            </a:r>
          </a:p>
          <a:p>
            <a:pPr marL="742950" lvl="1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de-D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pH Wert</a:t>
            </a:r>
            <a:endParaRPr lang="de-DE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742950" lvl="1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de-D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Puffer </a:t>
            </a:r>
            <a:endParaRPr lang="de-DE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4596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55575" y="160338"/>
            <a:ext cx="8759825" cy="103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3200" b="1" baseline="0" dirty="0" smtClean="0">
                <a:solidFill>
                  <a:srgbClr val="454545"/>
                </a:solidFill>
                <a:latin typeface="Verdana" pitchFamily="34" charset="0"/>
              </a:rPr>
              <a:t>Chemische </a:t>
            </a:r>
            <a:r>
              <a:rPr lang="de-DE" sz="3200" b="1" baseline="0" dirty="0">
                <a:solidFill>
                  <a:srgbClr val="454545"/>
                </a:solidFill>
                <a:latin typeface="Verdana" pitchFamily="34" charset="0"/>
              </a:rPr>
              <a:t>Grundlagen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de-DE" sz="2800" baseline="0" dirty="0" smtClean="0">
                <a:solidFill>
                  <a:srgbClr val="CC0000"/>
                </a:solidFill>
                <a:latin typeface="Verdana" pitchFamily="34" charset="0"/>
              </a:rPr>
              <a:t>Reaktionen</a:t>
            </a:r>
            <a:endParaRPr lang="de-DE" sz="2800" baseline="0" dirty="0">
              <a:solidFill>
                <a:srgbClr val="CC0000"/>
              </a:solidFill>
              <a:latin typeface="Verdana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6804248" y="6498966"/>
            <a:ext cx="12798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[Knott, 2023]</a:t>
            </a:r>
            <a:endParaRPr lang="de-DE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412776"/>
            <a:ext cx="7347838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22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55575" y="160338"/>
            <a:ext cx="8759825" cy="103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3200" b="1" baseline="0" dirty="0" smtClean="0">
                <a:solidFill>
                  <a:srgbClr val="454545"/>
                </a:solidFill>
                <a:latin typeface="Verdana" pitchFamily="34" charset="0"/>
              </a:rPr>
              <a:t>Chemische </a:t>
            </a:r>
            <a:r>
              <a:rPr lang="de-DE" sz="3200" b="1" baseline="0" dirty="0">
                <a:solidFill>
                  <a:srgbClr val="454545"/>
                </a:solidFill>
                <a:latin typeface="Verdana" pitchFamily="34" charset="0"/>
              </a:rPr>
              <a:t>Grundlagen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de-DE" sz="2800" baseline="0" dirty="0" smtClean="0">
                <a:solidFill>
                  <a:srgbClr val="CC0000"/>
                </a:solidFill>
                <a:latin typeface="Verdana" pitchFamily="34" charset="0"/>
              </a:rPr>
              <a:t>Reaktionen</a:t>
            </a:r>
            <a:endParaRPr lang="de-DE" sz="2800" baseline="0" dirty="0">
              <a:solidFill>
                <a:srgbClr val="CC0000"/>
              </a:solidFill>
              <a:latin typeface="Verdana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6804248" y="6498966"/>
            <a:ext cx="14911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[</a:t>
            </a:r>
            <a:r>
              <a:rPr lang="de-DE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Benedix</a:t>
            </a:r>
            <a:r>
              <a:rPr lang="de-DE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2014]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412776"/>
            <a:ext cx="7347838" cy="4608512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986" y="1268760"/>
            <a:ext cx="7803033" cy="5083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84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55575" y="160338"/>
            <a:ext cx="8759825" cy="103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3200" b="1" baseline="0" dirty="0" smtClean="0">
                <a:solidFill>
                  <a:srgbClr val="454545"/>
                </a:solidFill>
                <a:latin typeface="Verdana" pitchFamily="34" charset="0"/>
              </a:rPr>
              <a:t>Chemische </a:t>
            </a:r>
            <a:r>
              <a:rPr lang="de-DE" sz="3200" b="1" baseline="0" dirty="0">
                <a:solidFill>
                  <a:srgbClr val="454545"/>
                </a:solidFill>
                <a:latin typeface="Verdana" pitchFamily="34" charset="0"/>
              </a:rPr>
              <a:t>Grundlagen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de-DE" sz="2800" baseline="0" dirty="0" smtClean="0">
                <a:solidFill>
                  <a:srgbClr val="CC0000"/>
                </a:solidFill>
                <a:latin typeface="Verdana" pitchFamily="34" charset="0"/>
              </a:rPr>
              <a:t>Reaktionen</a:t>
            </a:r>
            <a:endParaRPr lang="de-DE" sz="2800" baseline="0" dirty="0">
              <a:solidFill>
                <a:srgbClr val="CC0000"/>
              </a:solidFill>
              <a:latin typeface="Verdana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6804248" y="6498966"/>
            <a:ext cx="12798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[Knott, 2023]</a:t>
            </a:r>
            <a:endParaRPr lang="de-DE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2132856"/>
            <a:ext cx="5957213" cy="4251403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>
          <a:xfrm>
            <a:off x="155575" y="1285535"/>
            <a:ext cx="78488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de-DE" altLang="de-DE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Heterogene Katalyse: </a:t>
            </a:r>
            <a:r>
              <a:rPr lang="de-DE" altLang="de-D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Reaktion von </a:t>
            </a:r>
            <a:r>
              <a:rPr lang="de-DE" altLang="de-DE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Lachgas (N</a:t>
            </a:r>
            <a:r>
              <a:rPr lang="de-DE" altLang="de-DE" b="1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  <a:r>
              <a:rPr lang="de-DE" altLang="de-DE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O)</a:t>
            </a:r>
            <a:r>
              <a:rPr lang="de-DE" altLang="de-D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zu </a:t>
            </a:r>
            <a:r>
              <a:rPr lang="de-DE" altLang="de-DE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Stickstoff</a:t>
            </a:r>
            <a:r>
              <a:rPr lang="de-DE" altLang="de-D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altLang="de-DE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de-DE" altLang="de-DE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</a:t>
            </a:r>
            <a:r>
              <a:rPr lang="de-DE" altLang="de-DE" b="1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  <a:r>
              <a:rPr lang="de-DE" altLang="de-DE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  <a:r>
              <a:rPr lang="de-DE" altLang="de-D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alt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und </a:t>
            </a:r>
            <a:r>
              <a:rPr lang="de-DE" altLang="de-DE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Sauerstoff</a:t>
            </a:r>
            <a:r>
              <a:rPr lang="de-DE" altLang="de-D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altLang="de-DE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(O</a:t>
            </a:r>
            <a:r>
              <a:rPr lang="de-DE" altLang="de-DE" b="1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  <a:r>
              <a:rPr lang="de-DE" altLang="de-DE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  <a:r>
              <a:rPr lang="de-DE" altLang="de-D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alt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mit </a:t>
            </a:r>
            <a:r>
              <a:rPr lang="de-DE" altLang="de-D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Goldfolie </a:t>
            </a:r>
            <a:endParaRPr lang="de-DE" altLang="de-DE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96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55575" y="160338"/>
            <a:ext cx="8759825" cy="103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3200" b="1" baseline="0" dirty="0" smtClean="0">
                <a:solidFill>
                  <a:srgbClr val="454545"/>
                </a:solidFill>
                <a:latin typeface="Verdana" pitchFamily="34" charset="0"/>
              </a:rPr>
              <a:t>Chemische </a:t>
            </a:r>
            <a:r>
              <a:rPr lang="de-DE" sz="3200" b="1" baseline="0" dirty="0">
                <a:solidFill>
                  <a:srgbClr val="454545"/>
                </a:solidFill>
                <a:latin typeface="Verdana" pitchFamily="34" charset="0"/>
              </a:rPr>
              <a:t>Grundlagen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de-DE" sz="2800" baseline="0" dirty="0" smtClean="0">
                <a:solidFill>
                  <a:srgbClr val="CC0000"/>
                </a:solidFill>
                <a:latin typeface="Verdana" pitchFamily="34" charset="0"/>
              </a:rPr>
              <a:t>Reaktionen</a:t>
            </a:r>
            <a:endParaRPr lang="de-DE" sz="2800" baseline="0" dirty="0">
              <a:solidFill>
                <a:srgbClr val="CC0000"/>
              </a:solidFill>
              <a:latin typeface="Verdana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6804248" y="6498966"/>
            <a:ext cx="11877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[Stoll, 2013]</a:t>
            </a:r>
            <a:endParaRPr lang="de-DE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251520" y="1314222"/>
            <a:ext cx="8712968" cy="4108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de-DE" altLang="de-DE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Heterogene Katalyse: </a:t>
            </a:r>
            <a:r>
              <a:rPr lang="de-DE" altLang="de-DE" dirty="0" smtClean="0">
                <a:latin typeface="Verdana" panose="020B0604030504040204" pitchFamily="34" charset="0"/>
                <a:ea typeface="Verdana" panose="020B0604030504040204" pitchFamily="34" charset="0"/>
              </a:rPr>
              <a:t>Autokatalysator</a:t>
            </a:r>
          </a:p>
          <a:p>
            <a:pPr>
              <a:lnSpc>
                <a:spcPct val="150000"/>
              </a:lnSpc>
            </a:pPr>
            <a:r>
              <a:rPr lang="de-DE" altLang="de-DE" dirty="0" smtClean="0">
                <a:latin typeface="Verdana" panose="020B0604030504040204" pitchFamily="34" charset="0"/>
                <a:ea typeface="Verdana" panose="020B0604030504040204" pitchFamily="34" charset="0"/>
              </a:rPr>
              <a:t>Keramik mit sehr großer Oberfläche aus Al</a:t>
            </a:r>
            <a:r>
              <a:rPr lang="de-DE" altLang="de-DE" baseline="-25000" dirty="0" smtClean="0"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  <a:r>
              <a:rPr lang="de-DE" altLang="de-DE" dirty="0" smtClean="0">
                <a:latin typeface="Verdana" panose="020B0604030504040204" pitchFamily="34" charset="0"/>
                <a:ea typeface="Verdana" panose="020B0604030504040204" pitchFamily="34" charset="0"/>
              </a:rPr>
              <a:t>O</a:t>
            </a:r>
            <a:r>
              <a:rPr lang="de-DE" altLang="de-DE" baseline="-25000" dirty="0" smtClean="0">
                <a:latin typeface="Verdana" panose="020B0604030504040204" pitchFamily="34" charset="0"/>
                <a:ea typeface="Verdana" panose="020B0604030504040204" pitchFamily="34" charset="0"/>
              </a:rPr>
              <a:t>3</a:t>
            </a:r>
            <a:r>
              <a:rPr lang="de-DE" altLang="de-DE" dirty="0" smtClean="0">
                <a:latin typeface="Verdana" panose="020B0604030504040204" pitchFamily="34" charset="0"/>
                <a:ea typeface="Verdana" panose="020B0604030504040204" pitchFamily="34" charset="0"/>
              </a:rPr>
              <a:t> und Palladium, Rhodium (500 °C nach ca. 5 min)</a:t>
            </a:r>
          </a:p>
          <a:p>
            <a:pPr>
              <a:lnSpc>
                <a:spcPct val="150000"/>
              </a:lnSpc>
            </a:pPr>
            <a:endParaRPr lang="de-DE" altLang="de-DE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de-DE" altLang="de-DE" dirty="0" smtClean="0">
                <a:latin typeface="Verdana" panose="020B0604030504040204" pitchFamily="34" charset="0"/>
                <a:ea typeface="Verdana" panose="020B0604030504040204" pitchFamily="34" charset="0"/>
              </a:rPr>
              <a:t>CO + ½ O</a:t>
            </a:r>
            <a:r>
              <a:rPr lang="de-DE" altLang="de-DE" baseline="-25000" dirty="0" smtClean="0"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  <a:r>
              <a:rPr lang="de-DE" altLang="de-DE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altLang="de-DE" dirty="0" smtClean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 CO</a:t>
            </a:r>
            <a:r>
              <a:rPr lang="de-DE" altLang="de-DE" baseline="-25000" dirty="0" smtClean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2</a:t>
            </a:r>
          </a:p>
          <a:p>
            <a:pPr>
              <a:lnSpc>
                <a:spcPct val="150000"/>
              </a:lnSpc>
            </a:pPr>
            <a:endParaRPr lang="de-DE" altLang="de-DE" baseline="-25000" dirty="0" smtClean="0">
              <a:latin typeface="Verdana" panose="020B0604030504040204" pitchFamily="34" charset="0"/>
              <a:ea typeface="Verdana" panose="020B0604030504040204" pitchFamily="34" charset="0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r>
              <a:rPr lang="de-DE" altLang="de-DE" dirty="0" smtClean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2 NO + 2 CO  N</a:t>
            </a:r>
            <a:r>
              <a:rPr lang="de-DE" altLang="de-DE" baseline="-25000" dirty="0" smtClean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2</a:t>
            </a:r>
            <a:r>
              <a:rPr lang="de-DE" altLang="de-DE" dirty="0" smtClean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 + 2 CO</a:t>
            </a:r>
            <a:r>
              <a:rPr lang="de-DE" altLang="de-DE" baseline="-25000" dirty="0" smtClean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2</a:t>
            </a:r>
          </a:p>
          <a:p>
            <a:pPr>
              <a:lnSpc>
                <a:spcPct val="150000"/>
              </a:lnSpc>
            </a:pPr>
            <a:endParaRPr lang="de-DE" altLang="de-DE" dirty="0" smtClean="0">
              <a:latin typeface="Verdana" panose="020B0604030504040204" pitchFamily="34" charset="0"/>
              <a:ea typeface="Verdana" panose="020B0604030504040204" pitchFamily="34" charset="0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r>
              <a:rPr lang="de-DE" altLang="de-DE" dirty="0" err="1" smtClean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C</a:t>
            </a:r>
            <a:r>
              <a:rPr lang="de-DE" altLang="de-DE" baseline="-25000" dirty="0" err="1" smtClean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n</a:t>
            </a:r>
            <a:r>
              <a:rPr lang="de-DE" altLang="de-DE" dirty="0" err="1" smtClean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H</a:t>
            </a:r>
            <a:r>
              <a:rPr lang="de-DE" altLang="de-DE" baseline="-25000" dirty="0" err="1" smtClean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m</a:t>
            </a:r>
            <a:r>
              <a:rPr lang="de-DE" altLang="de-DE" dirty="0" smtClean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 + (</a:t>
            </a:r>
            <a:r>
              <a:rPr lang="de-DE" altLang="de-DE" dirty="0" err="1" smtClean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n+m</a:t>
            </a:r>
            <a:r>
              <a:rPr lang="de-DE" altLang="de-DE" dirty="0" smtClean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/4) O</a:t>
            </a:r>
            <a:r>
              <a:rPr lang="de-DE" altLang="de-DE" baseline="-25000" dirty="0" smtClean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2</a:t>
            </a:r>
            <a:r>
              <a:rPr lang="de-DE" altLang="de-DE" dirty="0" smtClean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  n CO</a:t>
            </a:r>
            <a:r>
              <a:rPr lang="de-DE" altLang="de-DE" baseline="-25000" dirty="0" smtClean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2</a:t>
            </a:r>
            <a:r>
              <a:rPr lang="de-DE" altLang="de-DE" dirty="0" smtClean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 + (m/2) H</a:t>
            </a:r>
            <a:r>
              <a:rPr lang="de-DE" altLang="de-DE" baseline="-25000" dirty="0" smtClean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2</a:t>
            </a:r>
            <a:r>
              <a:rPr lang="de-DE" altLang="de-DE" dirty="0" smtClean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O</a:t>
            </a:r>
            <a:endParaRPr lang="de-DE" altLang="de-DE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de-DE" altLang="de-DE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/>
          <a:srcRect l="4896" t="49933" r="45159"/>
          <a:stretch/>
        </p:blipFill>
        <p:spPr>
          <a:xfrm>
            <a:off x="5436096" y="4410734"/>
            <a:ext cx="3633066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6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55575" y="160338"/>
            <a:ext cx="87598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3200" b="1" baseline="0" dirty="0" smtClean="0">
                <a:solidFill>
                  <a:srgbClr val="454545"/>
                </a:solidFill>
                <a:latin typeface="Verdana" pitchFamily="34" charset="0"/>
              </a:rPr>
              <a:t>Chemische </a:t>
            </a:r>
            <a:r>
              <a:rPr lang="de-DE" sz="3200" b="1" baseline="0" dirty="0">
                <a:solidFill>
                  <a:srgbClr val="454545"/>
                </a:solidFill>
                <a:latin typeface="Verdana" pitchFamily="34" charset="0"/>
              </a:rPr>
              <a:t>Grundlagen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de-DE" sz="2800" baseline="0" dirty="0" smtClean="0">
                <a:solidFill>
                  <a:srgbClr val="CC0000"/>
                </a:solidFill>
                <a:latin typeface="Verdana" pitchFamily="34" charset="0"/>
              </a:rPr>
              <a:t>Reaktionen, Reaktionsenthalpie</a:t>
            </a:r>
            <a:endParaRPr lang="de-DE" sz="2800" baseline="0" dirty="0">
              <a:solidFill>
                <a:srgbClr val="CC0000"/>
              </a:solidFill>
              <a:latin typeface="Verdana" pitchFamily="34" charset="0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155575" y="1379654"/>
            <a:ext cx="898842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Reaktionsenthalpie</a:t>
            </a:r>
            <a:r>
              <a:rPr lang="de-DE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ΔH</a:t>
            </a:r>
            <a:r>
              <a:rPr lang="de-DE" baseline="-250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</a:t>
            </a:r>
            <a:r>
              <a:rPr lang="de-DE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 Reaktionswärme </a:t>
            </a:r>
            <a:r>
              <a:rPr lang="de-DE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(Energie), die von einer bei konstantem Druck ablaufenden chemischen Reaktion abgegeben oder aufgenommen </a:t>
            </a:r>
            <a:r>
              <a:rPr lang="de-DE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wird.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 smtClean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de-DE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1340" y="2670256"/>
            <a:ext cx="5048892" cy="2725164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5913534" y="6467313"/>
            <a:ext cx="25622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[</a:t>
            </a:r>
            <a:r>
              <a:rPr lang="de-DE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Benedix</a:t>
            </a:r>
            <a:r>
              <a:rPr lang="de-DE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2014; Knott, 2023]</a:t>
            </a:r>
            <a:endParaRPr lang="de-DE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1115616" y="5226143"/>
            <a:ext cx="61206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altLang="de-DE" sz="1600" dirty="0" smtClean="0"/>
              <a:t>Lösen NaCl in Wasser		          Verbrennungsreaktionen</a:t>
            </a:r>
            <a:endParaRPr lang="de-DE" altLang="de-DE" sz="1600" dirty="0"/>
          </a:p>
        </p:txBody>
      </p:sp>
    </p:spTree>
    <p:extLst>
      <p:ext uri="{BB962C8B-B14F-4D97-AF65-F5344CB8AC3E}">
        <p14:creationId xmlns:p14="http://schemas.microsoft.com/office/powerpoint/2010/main" val="417588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55575" y="160338"/>
            <a:ext cx="87598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3200" b="1" baseline="0" dirty="0" smtClean="0">
                <a:solidFill>
                  <a:srgbClr val="454545"/>
                </a:solidFill>
                <a:latin typeface="Verdana" pitchFamily="34" charset="0"/>
              </a:rPr>
              <a:t>Chemische </a:t>
            </a:r>
            <a:r>
              <a:rPr lang="de-DE" sz="3200" b="1" baseline="0" dirty="0">
                <a:solidFill>
                  <a:srgbClr val="454545"/>
                </a:solidFill>
                <a:latin typeface="Verdana" pitchFamily="34" charset="0"/>
              </a:rPr>
              <a:t>Grundlagen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de-DE" sz="2800" baseline="0" dirty="0" smtClean="0">
                <a:solidFill>
                  <a:srgbClr val="CC0000"/>
                </a:solidFill>
                <a:latin typeface="Verdana" pitchFamily="34" charset="0"/>
              </a:rPr>
              <a:t>Reaktionen, Reaktionsenthalpie</a:t>
            </a:r>
            <a:endParaRPr lang="de-DE" sz="2800" baseline="0" dirty="0">
              <a:solidFill>
                <a:srgbClr val="CC0000"/>
              </a:solidFill>
              <a:latin typeface="Verdana" pitchFamily="34" charset="0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155575" y="1379654"/>
            <a:ext cx="875982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Reaktionsenthalpie</a:t>
            </a:r>
            <a:r>
              <a:rPr lang="de-DE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ΔH</a:t>
            </a:r>
            <a:r>
              <a:rPr lang="de-DE" baseline="-250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</a:t>
            </a:r>
            <a:r>
              <a:rPr lang="de-DE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 Reaktionswärme </a:t>
            </a:r>
            <a:r>
              <a:rPr lang="de-DE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(Energie), die von einer bei konstantem Druck ablaufenden chemischen Reaktion abgegeben oder aufgenommen </a:t>
            </a:r>
            <a:r>
              <a:rPr lang="de-DE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wird.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 smtClean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Reaktionsenthalpie</a:t>
            </a:r>
            <a:r>
              <a:rPr lang="de-DE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kann </a:t>
            </a:r>
            <a:r>
              <a:rPr lang="de-DE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zum einen </a:t>
            </a:r>
            <a:r>
              <a:rPr lang="de-DE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experimentell</a:t>
            </a:r>
            <a:r>
              <a:rPr lang="de-DE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 einem </a:t>
            </a:r>
            <a:r>
              <a:rPr lang="de-DE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Kalorimeter bestimmt werden.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3140968"/>
            <a:ext cx="7128792" cy="3096823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5913534" y="6467313"/>
            <a:ext cx="25622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[</a:t>
            </a:r>
            <a:r>
              <a:rPr lang="de-DE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Benedix</a:t>
            </a:r>
            <a:r>
              <a:rPr lang="de-DE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2014; Knott, 2023]</a:t>
            </a:r>
            <a:endParaRPr lang="de-DE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088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6804248" y="6498966"/>
            <a:ext cx="14911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[</a:t>
            </a:r>
            <a:r>
              <a:rPr lang="de-DE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Benedix</a:t>
            </a:r>
            <a:r>
              <a:rPr lang="de-DE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2014]</a:t>
            </a:r>
            <a:endParaRPr lang="de-DE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55575" y="160338"/>
            <a:ext cx="87598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3200" b="1" baseline="0" dirty="0" smtClean="0">
                <a:solidFill>
                  <a:srgbClr val="454545"/>
                </a:solidFill>
                <a:latin typeface="Verdana" pitchFamily="34" charset="0"/>
              </a:rPr>
              <a:t>Chemische </a:t>
            </a:r>
            <a:r>
              <a:rPr lang="de-DE" sz="3200" b="1" baseline="0" dirty="0">
                <a:solidFill>
                  <a:srgbClr val="454545"/>
                </a:solidFill>
                <a:latin typeface="Verdana" pitchFamily="34" charset="0"/>
              </a:rPr>
              <a:t>Grundlagen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de-DE" sz="2800" baseline="0" dirty="0" smtClean="0">
                <a:solidFill>
                  <a:srgbClr val="CC0000"/>
                </a:solidFill>
                <a:latin typeface="Verdana" pitchFamily="34" charset="0"/>
              </a:rPr>
              <a:t>Reaktionen, Reaktionsenthalpie</a:t>
            </a:r>
            <a:endParaRPr lang="de-DE" sz="2800" baseline="0" dirty="0">
              <a:solidFill>
                <a:srgbClr val="CC0000"/>
              </a:solidFill>
              <a:latin typeface="Verdana" pitchFamily="34" charset="0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155574" y="1700808"/>
            <a:ext cx="866489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Berechnung von </a:t>
            </a:r>
            <a:r>
              <a:rPr lang="de-DE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ΔH</a:t>
            </a:r>
            <a:r>
              <a:rPr lang="de-DE" b="1" baseline="-25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</a:t>
            </a:r>
            <a:r>
              <a:rPr lang="de-DE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Reaktions</a:t>
            </a:r>
            <a:r>
              <a:rPr lang="de-DE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enthalpie </a:t>
            </a:r>
            <a:r>
              <a:rPr lang="de-DE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aus </a:t>
            </a:r>
            <a:r>
              <a:rPr lang="de-DE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ΔH</a:t>
            </a:r>
            <a:r>
              <a:rPr lang="de-DE" b="1" baseline="-250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</a:t>
            </a:r>
            <a:r>
              <a:rPr lang="de-DE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Bildungs</a:t>
            </a:r>
            <a:r>
              <a:rPr lang="de-DE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enthalpie </a:t>
            </a:r>
            <a:r>
              <a:rPr lang="de-DE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der Reaktionspartner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 smtClean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ΔH</a:t>
            </a:r>
            <a:r>
              <a:rPr lang="de-DE" b="1" baseline="-25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 </a:t>
            </a:r>
            <a:r>
              <a:rPr lang="de-DE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Bildungsenthalpie</a:t>
            </a:r>
            <a:r>
              <a:rPr lang="de-DE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 Reaktionsenthalpie für die Bildung von 1 </a:t>
            </a:r>
            <a:r>
              <a:rPr lang="de-DE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mol</a:t>
            </a:r>
            <a:r>
              <a:rPr lang="de-DE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einer </a:t>
            </a:r>
            <a:r>
              <a:rPr lang="de-DE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Verbindung aus </a:t>
            </a:r>
            <a:r>
              <a:rPr lang="de-DE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ihren </a:t>
            </a:r>
            <a:r>
              <a:rPr lang="de-DE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Elementen (deren </a:t>
            </a:r>
            <a:r>
              <a:rPr lang="de-DE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ΔH</a:t>
            </a:r>
            <a:r>
              <a:rPr lang="de-DE" b="1" baseline="-25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 </a:t>
            </a:r>
            <a:r>
              <a:rPr lang="de-DE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sind Null) bei Standardbedingungen (Temperatur und Druck).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 smtClean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 smtClean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Je </a:t>
            </a:r>
            <a:r>
              <a:rPr lang="de-DE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negativer </a:t>
            </a:r>
            <a:r>
              <a:rPr lang="de-DE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ΔH</a:t>
            </a:r>
            <a:r>
              <a:rPr lang="de-DE" b="1" baseline="-25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 </a:t>
            </a:r>
            <a:r>
              <a:rPr lang="de-DE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ist</a:t>
            </a:r>
            <a:r>
              <a:rPr lang="de-DE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umso stabiler (d.h</a:t>
            </a:r>
            <a:r>
              <a:rPr lang="de-DE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"</a:t>
            </a:r>
            <a:r>
              <a:rPr lang="de-DE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reaktionsunwilliger") ist der </a:t>
            </a:r>
            <a:r>
              <a:rPr lang="de-DE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Stoff.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 smtClean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Je </a:t>
            </a:r>
            <a:r>
              <a:rPr lang="de-DE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positiver </a:t>
            </a:r>
            <a:r>
              <a:rPr lang="de-DE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ΔH</a:t>
            </a:r>
            <a:r>
              <a:rPr lang="de-DE" b="1" baseline="-25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 </a:t>
            </a:r>
            <a:r>
              <a:rPr lang="de-DE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ist</a:t>
            </a:r>
            <a:r>
              <a:rPr lang="de-DE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umso instabiler (d.h. "reaktionsbereiter") ist der Stoff.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35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6804248" y="6498966"/>
            <a:ext cx="14911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[</a:t>
            </a:r>
            <a:r>
              <a:rPr lang="de-DE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Benedix</a:t>
            </a:r>
            <a:r>
              <a:rPr lang="de-DE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2014]</a:t>
            </a:r>
            <a:endParaRPr lang="de-DE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55575" y="160338"/>
            <a:ext cx="87598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3200" b="1" baseline="0" dirty="0" smtClean="0">
                <a:solidFill>
                  <a:srgbClr val="454545"/>
                </a:solidFill>
                <a:latin typeface="Verdana" pitchFamily="34" charset="0"/>
              </a:rPr>
              <a:t>Chemische </a:t>
            </a:r>
            <a:r>
              <a:rPr lang="de-DE" sz="3200" b="1" baseline="0" dirty="0">
                <a:solidFill>
                  <a:srgbClr val="454545"/>
                </a:solidFill>
                <a:latin typeface="Verdana" pitchFamily="34" charset="0"/>
              </a:rPr>
              <a:t>Grundlagen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de-DE" sz="2800" baseline="0" dirty="0" smtClean="0">
                <a:solidFill>
                  <a:srgbClr val="CC0000"/>
                </a:solidFill>
                <a:latin typeface="Verdana" pitchFamily="34" charset="0"/>
              </a:rPr>
              <a:t>Reaktionsenthalpie</a:t>
            </a:r>
            <a:endParaRPr lang="de-DE" sz="2800" baseline="0" dirty="0">
              <a:solidFill>
                <a:srgbClr val="CC0000"/>
              </a:solidFill>
              <a:latin typeface="Verdana" pitchFamily="34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182" y="3146728"/>
            <a:ext cx="6968608" cy="3334976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95" y="1481731"/>
            <a:ext cx="8860905" cy="1548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69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6804248" y="6498966"/>
            <a:ext cx="14911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[</a:t>
            </a:r>
            <a:r>
              <a:rPr lang="de-DE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Benedix</a:t>
            </a:r>
            <a:r>
              <a:rPr lang="de-DE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2014]</a:t>
            </a:r>
            <a:endParaRPr lang="de-DE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55575" y="160338"/>
            <a:ext cx="87598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3200" b="1" baseline="0" dirty="0" smtClean="0">
                <a:solidFill>
                  <a:srgbClr val="454545"/>
                </a:solidFill>
                <a:latin typeface="Verdana" pitchFamily="34" charset="0"/>
              </a:rPr>
              <a:t>Chemische </a:t>
            </a:r>
            <a:r>
              <a:rPr lang="de-DE" sz="3200" b="1" baseline="0" dirty="0">
                <a:solidFill>
                  <a:srgbClr val="454545"/>
                </a:solidFill>
                <a:latin typeface="Verdana" pitchFamily="34" charset="0"/>
              </a:rPr>
              <a:t>Grundlagen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de-DE" sz="2800" baseline="0" dirty="0" smtClean="0">
                <a:solidFill>
                  <a:srgbClr val="CC0000"/>
                </a:solidFill>
                <a:latin typeface="Verdana" pitchFamily="34" charset="0"/>
              </a:rPr>
              <a:t>Reaktionsenthalpie, Beispiel Kalklöschen</a:t>
            </a:r>
            <a:endParaRPr lang="de-DE" sz="2800" baseline="0" dirty="0">
              <a:solidFill>
                <a:srgbClr val="CC0000"/>
              </a:solidFill>
              <a:latin typeface="Verdana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/>
          <a:srcRect l="14958" t="24801" r="35825" b="43255"/>
          <a:stretch/>
        </p:blipFill>
        <p:spPr>
          <a:xfrm>
            <a:off x="-180528" y="1556792"/>
            <a:ext cx="9664733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55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6804248" y="6498966"/>
            <a:ext cx="11877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[Stoll, 2014]</a:t>
            </a:r>
            <a:endParaRPr lang="de-DE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55575" y="160338"/>
            <a:ext cx="87598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3200" b="1" baseline="0" dirty="0" smtClean="0">
                <a:solidFill>
                  <a:srgbClr val="454545"/>
                </a:solidFill>
                <a:latin typeface="Verdana" pitchFamily="34" charset="0"/>
              </a:rPr>
              <a:t>Chemische </a:t>
            </a:r>
            <a:r>
              <a:rPr lang="de-DE" sz="3200" b="1" baseline="0" dirty="0">
                <a:solidFill>
                  <a:srgbClr val="454545"/>
                </a:solidFill>
                <a:latin typeface="Verdana" pitchFamily="34" charset="0"/>
              </a:rPr>
              <a:t>Grundlagen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de-DE" sz="2800" baseline="0" dirty="0">
                <a:solidFill>
                  <a:srgbClr val="CC0000"/>
                </a:solidFill>
                <a:latin typeface="Verdana" pitchFamily="34" charset="0"/>
              </a:rPr>
              <a:t>Reaktionsenthalpie, Beispiel </a:t>
            </a:r>
            <a:r>
              <a:rPr lang="de-DE" sz="2800" baseline="0" dirty="0" smtClean="0">
                <a:solidFill>
                  <a:srgbClr val="CC0000"/>
                </a:solidFill>
                <a:latin typeface="Verdana" pitchFamily="34" charset="0"/>
              </a:rPr>
              <a:t>Wasserstoffperoxid</a:t>
            </a:r>
            <a:endParaRPr lang="de-DE" sz="2800" baseline="0" dirty="0">
              <a:solidFill>
                <a:srgbClr val="CC0000"/>
              </a:solidFill>
              <a:latin typeface="Verdana" pitchFamily="34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6948264" y="2852936"/>
            <a:ext cx="15841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accent3">
                    <a:lumMod val="75000"/>
                  </a:schemeClr>
                </a:solidFill>
              </a:rPr>
              <a:t>Auswahl f. Übung und ggf. Klausur noch offen!</a:t>
            </a:r>
            <a:endParaRPr lang="de-DE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044" y="1199058"/>
            <a:ext cx="9116891" cy="4845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26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91061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6804248" y="6498966"/>
            <a:ext cx="11877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[Stoll, 2014]</a:t>
            </a:r>
            <a:endParaRPr lang="de-DE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55575" y="25737"/>
            <a:ext cx="87598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3200" b="1" baseline="0" dirty="0" smtClean="0">
                <a:solidFill>
                  <a:srgbClr val="454545"/>
                </a:solidFill>
                <a:latin typeface="Verdana" pitchFamily="34" charset="0"/>
              </a:rPr>
              <a:t>Chemische </a:t>
            </a:r>
            <a:r>
              <a:rPr lang="de-DE" sz="3200" b="1" baseline="0" dirty="0">
                <a:solidFill>
                  <a:srgbClr val="454545"/>
                </a:solidFill>
                <a:latin typeface="Verdana" pitchFamily="34" charset="0"/>
              </a:rPr>
              <a:t>Grundlagen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de-DE" sz="2800" baseline="0" dirty="0">
                <a:solidFill>
                  <a:srgbClr val="CC0000"/>
                </a:solidFill>
                <a:latin typeface="Verdana" pitchFamily="34" charset="0"/>
              </a:rPr>
              <a:t>Reaktionsenthalpie, Beispiel </a:t>
            </a:r>
            <a:r>
              <a:rPr lang="de-DE" sz="2800" baseline="0" dirty="0" smtClean="0">
                <a:solidFill>
                  <a:srgbClr val="CC0000"/>
                </a:solidFill>
                <a:latin typeface="Verdana" pitchFamily="34" charset="0"/>
              </a:rPr>
              <a:t>Verbrennung CO</a:t>
            </a:r>
            <a:endParaRPr lang="de-DE" sz="2800" baseline="0" dirty="0">
              <a:solidFill>
                <a:srgbClr val="CC0000"/>
              </a:solidFill>
              <a:latin typeface="Verdana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124744"/>
            <a:ext cx="8638182" cy="2322092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3"/>
          <a:srcRect t="21465"/>
          <a:stretch/>
        </p:blipFill>
        <p:spPr>
          <a:xfrm>
            <a:off x="227138" y="3660115"/>
            <a:ext cx="8663880" cy="2658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04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55575" y="160338"/>
            <a:ext cx="8759825" cy="103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3200" b="1" baseline="0" dirty="0" smtClean="0">
                <a:solidFill>
                  <a:srgbClr val="454545"/>
                </a:solidFill>
                <a:latin typeface="Verdana" pitchFamily="34" charset="0"/>
              </a:rPr>
              <a:t>Chemische </a:t>
            </a:r>
            <a:r>
              <a:rPr lang="de-DE" sz="3200" b="1" baseline="0" dirty="0">
                <a:solidFill>
                  <a:srgbClr val="454545"/>
                </a:solidFill>
                <a:latin typeface="Verdana" pitchFamily="34" charset="0"/>
              </a:rPr>
              <a:t>Grundlagen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de-DE" sz="2800" baseline="0" dirty="0" smtClean="0">
                <a:solidFill>
                  <a:srgbClr val="CC0000"/>
                </a:solidFill>
                <a:latin typeface="Verdana" pitchFamily="34" charset="0"/>
              </a:rPr>
              <a:t>Reaktionen, MWG</a:t>
            </a:r>
            <a:endParaRPr lang="de-DE" sz="2800" baseline="0" dirty="0">
              <a:solidFill>
                <a:srgbClr val="CC0000"/>
              </a:solidFill>
              <a:latin typeface="Verdana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6804248" y="6498966"/>
            <a:ext cx="11877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[Stoll, 2011]</a:t>
            </a:r>
            <a:endParaRPr lang="de-DE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155574" y="1772816"/>
            <a:ext cx="8664897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de-DE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Zusammenfassung</a:t>
            </a:r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de-DE" dirty="0" smtClean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Im 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Gleichgewichtszustand gilt das </a:t>
            </a:r>
            <a:r>
              <a:rPr lang="de-DE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Massenwirkungsgesetz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d.h. </a:t>
            </a:r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der Quotient 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aus Produkten und Edukten ist konstant.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Die </a:t>
            </a:r>
            <a:r>
              <a:rPr lang="de-DE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Zufuhr von Edukten und die Entfernung von Produkten 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aus </a:t>
            </a:r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dem System 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begünstigt die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Hinreaktion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Eine </a:t>
            </a:r>
            <a:r>
              <a:rPr lang="de-DE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Temperaturerhöhung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begünstigt endotherme Reaktionen (</a:t>
            </a:r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Gefäß 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wird kalt).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Eine </a:t>
            </a:r>
            <a:r>
              <a:rPr lang="de-DE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Temperaturverringerung</a:t>
            </a:r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begünstigt exotherme Reaktionen (</a:t>
            </a:r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Gefäß 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wird warm).</a:t>
            </a:r>
          </a:p>
        </p:txBody>
      </p:sp>
    </p:spTree>
    <p:extLst>
      <p:ext uri="{BB962C8B-B14F-4D97-AF65-F5344CB8AC3E}">
        <p14:creationId xmlns:p14="http://schemas.microsoft.com/office/powerpoint/2010/main" val="338832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889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55575" y="160338"/>
            <a:ext cx="8759825" cy="103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3200" b="1" baseline="0" dirty="0" smtClean="0">
                <a:solidFill>
                  <a:srgbClr val="454545"/>
                </a:solidFill>
                <a:latin typeface="Verdana" pitchFamily="34" charset="0"/>
              </a:rPr>
              <a:t>Chemische </a:t>
            </a:r>
            <a:r>
              <a:rPr lang="de-DE" sz="3200" b="1" baseline="0" dirty="0">
                <a:solidFill>
                  <a:srgbClr val="454545"/>
                </a:solidFill>
                <a:latin typeface="Verdana" pitchFamily="34" charset="0"/>
              </a:rPr>
              <a:t>Grundlagen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de-DE" sz="2800" baseline="0" dirty="0" smtClean="0">
                <a:solidFill>
                  <a:srgbClr val="CC0000"/>
                </a:solidFill>
                <a:latin typeface="Verdana" pitchFamily="34" charset="0"/>
              </a:rPr>
              <a:t>Reaktionen, Säuren (</a:t>
            </a:r>
            <a:r>
              <a:rPr lang="de-DE" sz="2800" baseline="0" dirty="0" err="1" smtClean="0">
                <a:solidFill>
                  <a:srgbClr val="CC0000"/>
                </a:solidFill>
                <a:latin typeface="Verdana" pitchFamily="34" charset="0"/>
              </a:rPr>
              <a:t>Brönsted</a:t>
            </a:r>
            <a:r>
              <a:rPr lang="de-DE" sz="2800" baseline="0" dirty="0" smtClean="0">
                <a:solidFill>
                  <a:srgbClr val="CC0000"/>
                </a:solidFill>
                <a:latin typeface="Verdana" pitchFamily="34" charset="0"/>
              </a:rPr>
              <a:t>)</a:t>
            </a:r>
            <a:endParaRPr lang="de-DE" sz="2800" baseline="0" dirty="0">
              <a:solidFill>
                <a:srgbClr val="CC0000"/>
              </a:solidFill>
              <a:latin typeface="Verdana" pitchFamily="34" charset="0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155575" y="1196584"/>
            <a:ext cx="8280920" cy="4887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de-DE" altLang="de-DE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de-DE" altLang="de-DE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Säuren</a:t>
            </a:r>
            <a:r>
              <a:rPr lang="de-DE" altLang="de-D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geben </a:t>
            </a:r>
            <a:r>
              <a:rPr lang="de-DE" altLang="de-DE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Protonen</a:t>
            </a:r>
            <a:r>
              <a:rPr lang="de-DE" altLang="de-DE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altLang="de-D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de-DE" altLang="de-DE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Wasserstoffionen</a:t>
            </a:r>
            <a:r>
              <a:rPr lang="de-DE" altLang="de-D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altLang="de-DE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</a:t>
            </a:r>
            <a:r>
              <a:rPr lang="de-DE" altLang="de-DE" baseline="300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+</a:t>
            </a:r>
            <a:r>
              <a:rPr lang="de-DE" altLang="de-DE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 </a:t>
            </a:r>
            <a:r>
              <a:rPr lang="de-DE" altLang="de-D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 Wasser ab (z.B</a:t>
            </a:r>
            <a:r>
              <a:rPr lang="de-DE" altLang="de-DE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de-DE" altLang="de-D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Chlorwasserstoff) </a:t>
            </a:r>
            <a:r>
              <a:rPr lang="de-DE" altLang="de-D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 </a:t>
            </a:r>
            <a:r>
              <a:rPr lang="de-DE" altLang="de-DE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Donatoren</a:t>
            </a:r>
            <a:endParaRPr lang="de-DE" altLang="de-DE" b="1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de-DE" altLang="de-DE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de-DE" altLang="de-D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Bei Reaktion </a:t>
            </a:r>
            <a:r>
              <a:rPr lang="de-DE" altLang="de-DE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mit Wasser </a:t>
            </a:r>
            <a:r>
              <a:rPr lang="de-DE" altLang="de-D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 3" panose="05040102010807070707" pitchFamily="18" charset="2"/>
              </a:rPr>
              <a:t>entstehen </a:t>
            </a:r>
            <a:r>
              <a:rPr lang="de-DE" altLang="de-DE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saure Lösungen; </a:t>
            </a:r>
            <a:r>
              <a:rPr lang="de-DE" altLang="de-D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sie dissoziieren </a:t>
            </a:r>
            <a:r>
              <a:rPr lang="de-DE" altLang="de-DE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 Wasser in H</a:t>
            </a:r>
            <a:r>
              <a:rPr lang="de-DE" altLang="de-DE" baseline="300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+</a:t>
            </a:r>
            <a:r>
              <a:rPr lang="de-DE" altLang="de-DE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und in ein entsprechendes </a:t>
            </a:r>
            <a:r>
              <a:rPr lang="de-DE" altLang="de-D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Anion		</a:t>
            </a:r>
            <a:r>
              <a:rPr lang="de-DE" altLang="de-D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		</a:t>
            </a:r>
            <a:endParaRPr lang="de-DE" altLang="de-DE" dirty="0" smtClean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de-DE" altLang="de-D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Protonen H</a:t>
            </a:r>
            <a:r>
              <a:rPr lang="de-DE" altLang="de-DE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+</a:t>
            </a:r>
            <a:r>
              <a:rPr lang="de-DE" altLang="de-D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werden </a:t>
            </a:r>
            <a:r>
              <a:rPr lang="de-DE" altLang="de-DE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von den Wassermolekülen </a:t>
            </a:r>
            <a:r>
              <a:rPr lang="de-DE" altLang="de-D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</a:t>
            </a:r>
            <a:r>
              <a:rPr lang="de-DE" altLang="de-DE" baseline="-25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  <a:r>
              <a:rPr lang="de-DE" altLang="de-D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 als </a:t>
            </a:r>
            <a:r>
              <a:rPr lang="de-DE" altLang="de-DE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Hydronium</a:t>
            </a:r>
            <a:r>
              <a:rPr lang="de-DE" altLang="de-DE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-Ionen </a:t>
            </a:r>
            <a:r>
              <a:rPr lang="de-DE" altLang="de-D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(H</a:t>
            </a:r>
            <a:r>
              <a:rPr lang="de-DE" altLang="de-DE" baseline="-25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</a:t>
            </a:r>
            <a:r>
              <a:rPr lang="de-DE" altLang="de-D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</a:t>
            </a:r>
            <a:r>
              <a:rPr lang="de-DE" altLang="de-DE" baseline="300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+</a:t>
            </a:r>
            <a:r>
              <a:rPr lang="de-DE" altLang="de-DE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-Ionen </a:t>
            </a:r>
            <a:r>
              <a:rPr lang="de-DE" altLang="de-D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 eingebunden </a:t>
            </a:r>
            <a:r>
              <a:rPr lang="de-DE" altLang="de-D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 </a:t>
            </a:r>
            <a:r>
              <a:rPr lang="de-DE" altLang="de-DE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Wasser ist Akzeptor (Base)</a:t>
            </a: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de-DE" altLang="de-DE" b="1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sym typeface="Wingdings" panose="05000000000000000000" pitchFamily="2" charset="2"/>
            </a:endParaRP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de-DE" altLang="de-DE" b="1" dirty="0" smtClean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sym typeface="Wingdings" panose="05000000000000000000" pitchFamily="2" charset="2"/>
            </a:endParaRPr>
          </a:p>
          <a:p>
            <a:pPr>
              <a:lnSpc>
                <a:spcPct val="90000"/>
              </a:lnSpc>
            </a:pPr>
            <a:r>
              <a:rPr lang="de-DE" altLang="de-DE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          Salzsäure</a:t>
            </a: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de-DE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de-DE" altLang="de-DE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  <a:r>
              <a:rPr lang="de-DE" altLang="de-D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HCl </a:t>
            </a:r>
            <a:r>
              <a:rPr lang="de-DE" altLang="de-DE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(g)   + H</a:t>
            </a:r>
            <a:r>
              <a:rPr lang="de-DE" altLang="de-DE" baseline="-250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  <a:r>
              <a:rPr lang="de-DE" altLang="de-DE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 </a:t>
            </a:r>
            <a:r>
              <a:rPr lang="de-DE" altLang="de-D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  </a:t>
            </a:r>
            <a:r>
              <a:rPr lang="de-DE" altLang="de-D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 </a:t>
            </a:r>
            <a:r>
              <a:rPr lang="de-DE" altLang="de-DE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	H</a:t>
            </a:r>
            <a:r>
              <a:rPr lang="de-DE" altLang="de-DE" baseline="-250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3</a:t>
            </a:r>
            <a:r>
              <a:rPr lang="de-DE" altLang="de-DE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O</a:t>
            </a:r>
            <a:r>
              <a:rPr lang="de-DE" altLang="de-DE" baseline="300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+</a:t>
            </a:r>
            <a:r>
              <a:rPr lang="de-DE" altLang="de-DE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 (</a:t>
            </a:r>
            <a:r>
              <a:rPr lang="de-DE" altLang="de-DE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aq</a:t>
            </a:r>
            <a:r>
              <a:rPr lang="de-DE" altLang="de-DE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) + Cl</a:t>
            </a:r>
            <a:r>
              <a:rPr lang="de-DE" altLang="de-DE" baseline="300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-</a:t>
            </a:r>
            <a:r>
              <a:rPr lang="de-DE" altLang="de-DE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(</a:t>
            </a:r>
            <a:r>
              <a:rPr lang="de-DE" altLang="de-DE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aq</a:t>
            </a:r>
            <a:r>
              <a:rPr lang="de-DE" altLang="de-D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)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de-DE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  <a:r>
              <a:rPr lang="de-D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Säure </a:t>
            </a:r>
            <a:r>
              <a:rPr lang="it-IT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  + Base </a:t>
            </a:r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    </a:t>
            </a:r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 </a:t>
            </a:r>
            <a:r>
              <a:rPr lang="it-IT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Säure</a:t>
            </a:r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2    </a:t>
            </a:r>
            <a:r>
              <a:rPr lang="it-IT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+ </a:t>
            </a:r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Base 1</a:t>
            </a:r>
            <a:endParaRPr lang="de-DE" altLang="de-DE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de-DE" altLang="de-DE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sym typeface="Wingdings" panose="05000000000000000000" pitchFamily="2" charset="2"/>
            </a:endParaRPr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de-DE" dirty="0" smtClean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6732240" y="6458567"/>
            <a:ext cx="11877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[Stoll, 2013]</a:t>
            </a:r>
            <a:endParaRPr lang="de-DE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7392" y="4883349"/>
            <a:ext cx="2024261" cy="1282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03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55575" y="160338"/>
            <a:ext cx="8759825" cy="103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3200" b="1" baseline="0" dirty="0" smtClean="0">
                <a:solidFill>
                  <a:srgbClr val="454545"/>
                </a:solidFill>
                <a:latin typeface="Verdana" pitchFamily="34" charset="0"/>
              </a:rPr>
              <a:t>Chemische </a:t>
            </a:r>
            <a:r>
              <a:rPr lang="de-DE" sz="3200" b="1" baseline="0" dirty="0">
                <a:solidFill>
                  <a:srgbClr val="454545"/>
                </a:solidFill>
                <a:latin typeface="Verdana" pitchFamily="34" charset="0"/>
              </a:rPr>
              <a:t>Grundlagen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de-DE" sz="2800" baseline="0" dirty="0" smtClean="0">
                <a:solidFill>
                  <a:srgbClr val="CC0000"/>
                </a:solidFill>
                <a:latin typeface="Verdana" pitchFamily="34" charset="0"/>
              </a:rPr>
              <a:t>Reaktionen, Säuren (</a:t>
            </a:r>
            <a:r>
              <a:rPr lang="de-DE" sz="2800" baseline="0" dirty="0" err="1" smtClean="0">
                <a:solidFill>
                  <a:srgbClr val="CC0000"/>
                </a:solidFill>
                <a:latin typeface="Verdana" pitchFamily="34" charset="0"/>
              </a:rPr>
              <a:t>Brönsted</a:t>
            </a:r>
            <a:r>
              <a:rPr lang="de-DE" sz="2800" baseline="0" dirty="0" smtClean="0">
                <a:solidFill>
                  <a:srgbClr val="CC0000"/>
                </a:solidFill>
                <a:latin typeface="Verdana" pitchFamily="34" charset="0"/>
              </a:rPr>
              <a:t>)</a:t>
            </a:r>
            <a:endParaRPr lang="de-DE" sz="2800" baseline="0" dirty="0">
              <a:solidFill>
                <a:srgbClr val="CC0000"/>
              </a:solidFill>
              <a:latin typeface="Verdana" pitchFamily="34" charset="0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165028" y="1196584"/>
            <a:ext cx="828092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endParaRPr lang="de-DE" altLang="de-DE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90000"/>
              </a:lnSpc>
            </a:pPr>
            <a:r>
              <a:rPr lang="de-DE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Salzsäure</a:t>
            </a:r>
            <a:endParaRPr lang="de-DE" dirty="0" smtClean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de-DE" dirty="0" smtClean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de-D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Ursache </a:t>
            </a:r>
            <a:r>
              <a:rPr lang="de-DE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Reaktion</a:t>
            </a:r>
            <a:r>
              <a:rPr lang="de-DE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 H-Cl-Bindung aufgelöst, dafür wird eine H-O-Bindung </a:t>
            </a:r>
            <a:r>
              <a:rPr lang="de-D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gebildet. Energetisch </a:t>
            </a:r>
            <a:r>
              <a:rPr lang="de-DE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ist die H-O-Bindung günstiger als die H-Cl-Bindung (siehe </a:t>
            </a:r>
            <a:r>
              <a:rPr lang="de-D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Bildungs-Enthalpie).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de-DE" dirty="0" smtClean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de-DE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de-DE" altLang="de-D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	HCl </a:t>
            </a:r>
            <a:r>
              <a:rPr lang="de-DE" altLang="de-DE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(g)   + H</a:t>
            </a:r>
            <a:r>
              <a:rPr lang="de-DE" altLang="de-DE" baseline="-250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  <a:r>
              <a:rPr lang="de-DE" altLang="de-DE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 </a:t>
            </a:r>
            <a:r>
              <a:rPr lang="de-DE" altLang="de-D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   </a:t>
            </a:r>
            <a:r>
              <a:rPr lang="de-DE" altLang="de-D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  </a:t>
            </a:r>
            <a:r>
              <a:rPr lang="de-DE" altLang="de-DE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Cl</a:t>
            </a:r>
            <a:r>
              <a:rPr lang="de-DE" altLang="de-DE" baseline="300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-</a:t>
            </a:r>
            <a:r>
              <a:rPr lang="de-DE" altLang="de-DE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(</a:t>
            </a:r>
            <a:r>
              <a:rPr lang="de-DE" altLang="de-DE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aq</a:t>
            </a:r>
            <a:r>
              <a:rPr lang="de-DE" altLang="de-D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) +    H</a:t>
            </a:r>
            <a:r>
              <a:rPr lang="de-DE" altLang="de-DE" baseline="-25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3</a:t>
            </a:r>
            <a:r>
              <a:rPr lang="de-DE" altLang="de-D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O</a:t>
            </a:r>
            <a:r>
              <a:rPr lang="de-DE" altLang="de-DE" baseline="300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+</a:t>
            </a:r>
            <a:r>
              <a:rPr lang="de-DE" altLang="de-DE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 (</a:t>
            </a:r>
            <a:r>
              <a:rPr lang="de-DE" altLang="de-DE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aq</a:t>
            </a:r>
            <a:r>
              <a:rPr lang="de-DE" altLang="de-DE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) 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endParaRPr lang="de-DE" dirty="0" smtClean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7380312" y="6474822"/>
            <a:ext cx="11877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[Stoll, 2013]</a:t>
            </a:r>
            <a:endParaRPr lang="de-DE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4076981"/>
            <a:ext cx="7205031" cy="1878376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1979712" y="3597146"/>
            <a:ext cx="5670376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Säure </a:t>
            </a: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  + Base 2    </a:t>
            </a:r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   </a:t>
            </a:r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Base 1 +    </a:t>
            </a:r>
            <a:r>
              <a:rPr lang="it-IT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Säure</a:t>
            </a:r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  <a:endParaRPr lang="de-DE" altLang="de-DE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45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55575" y="160338"/>
            <a:ext cx="8759825" cy="103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3200" b="1" baseline="0" dirty="0" smtClean="0">
                <a:solidFill>
                  <a:srgbClr val="454545"/>
                </a:solidFill>
                <a:latin typeface="Verdana" pitchFamily="34" charset="0"/>
              </a:rPr>
              <a:t>Chemische </a:t>
            </a:r>
            <a:r>
              <a:rPr lang="de-DE" sz="3200" b="1" baseline="0" dirty="0">
                <a:solidFill>
                  <a:srgbClr val="454545"/>
                </a:solidFill>
                <a:latin typeface="Verdana" pitchFamily="34" charset="0"/>
              </a:rPr>
              <a:t>Grundlagen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de-DE" sz="2800" baseline="0" dirty="0" smtClean="0">
                <a:solidFill>
                  <a:srgbClr val="CC0000"/>
                </a:solidFill>
                <a:latin typeface="Verdana" pitchFamily="34" charset="0"/>
              </a:rPr>
              <a:t>Reaktionen, Säuren (</a:t>
            </a:r>
            <a:r>
              <a:rPr lang="de-DE" sz="2800" baseline="0" dirty="0" err="1" smtClean="0">
                <a:solidFill>
                  <a:srgbClr val="CC0000"/>
                </a:solidFill>
                <a:latin typeface="Verdana" pitchFamily="34" charset="0"/>
              </a:rPr>
              <a:t>Brönsted</a:t>
            </a:r>
            <a:r>
              <a:rPr lang="de-DE" sz="2800" baseline="0" dirty="0" smtClean="0">
                <a:solidFill>
                  <a:srgbClr val="CC0000"/>
                </a:solidFill>
                <a:latin typeface="Verdana" pitchFamily="34" charset="0"/>
              </a:rPr>
              <a:t>)</a:t>
            </a:r>
            <a:endParaRPr lang="de-DE" sz="2800" baseline="0" dirty="0">
              <a:solidFill>
                <a:srgbClr val="CC0000"/>
              </a:solidFill>
              <a:latin typeface="Verdana" pitchFamily="34" charset="0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251520" y="1196584"/>
            <a:ext cx="7264762" cy="4745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endParaRPr lang="de-DE" altLang="de-DE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90000"/>
              </a:lnSpc>
            </a:pPr>
            <a:r>
              <a:rPr lang="de-DE" altLang="de-DE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Essigsäure</a:t>
            </a:r>
            <a:endParaRPr lang="de-DE" altLang="de-DE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de-DE" altLang="de-DE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de-DE" altLang="de-D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Bei Reaktion </a:t>
            </a:r>
            <a:r>
              <a:rPr lang="de-DE" alt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mit Wasser </a:t>
            </a:r>
            <a:r>
              <a:rPr lang="de-DE" altLang="de-D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 3" panose="05040102010807070707" pitchFamily="18" charset="2"/>
              </a:rPr>
              <a:t>entstehen </a:t>
            </a:r>
            <a:r>
              <a:rPr lang="de-DE" altLang="de-DE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saure Lösungen; </a:t>
            </a:r>
            <a:r>
              <a:rPr lang="de-DE" altLang="de-D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sie dissoziieren </a:t>
            </a:r>
            <a:r>
              <a:rPr lang="de-DE" alt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 Wasser in H</a:t>
            </a:r>
            <a:r>
              <a:rPr lang="de-DE" altLang="de-DE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+</a:t>
            </a:r>
            <a:r>
              <a:rPr lang="de-DE" alt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altLang="de-D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bzw. </a:t>
            </a:r>
            <a:r>
              <a:rPr lang="de-DE" alt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H</a:t>
            </a:r>
            <a:r>
              <a:rPr lang="de-DE" altLang="de-DE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3</a:t>
            </a:r>
            <a:r>
              <a:rPr lang="de-DE" alt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O</a:t>
            </a:r>
            <a:r>
              <a:rPr lang="de-DE" altLang="de-DE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+</a:t>
            </a:r>
            <a:r>
              <a:rPr lang="de-DE" alt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de-DE" altLang="de-D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und </a:t>
            </a:r>
            <a:r>
              <a:rPr lang="de-DE" alt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 ein entsprechendes Anion </a:t>
            </a:r>
            <a:r>
              <a:rPr lang="de-DE" altLang="de-D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</a:t>
            </a:r>
            <a:r>
              <a:rPr lang="de-DE" altLang="de-DE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</a:t>
            </a: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de-DE" altLang="de-DE" baseline="30000" dirty="0" smtClean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90000"/>
              </a:lnSpc>
            </a:pPr>
            <a:r>
              <a:rPr lang="de-DE" altLang="de-D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		</a:t>
            </a:r>
          </a:p>
          <a:p>
            <a:pPr>
              <a:lnSpc>
                <a:spcPct val="90000"/>
              </a:lnSpc>
            </a:pPr>
            <a:r>
              <a:rPr lang="de-DE" alt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	</a:t>
            </a:r>
            <a:r>
              <a:rPr lang="de-DE" altLang="de-D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CH</a:t>
            </a:r>
            <a:r>
              <a:rPr lang="de-DE" altLang="de-DE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3</a:t>
            </a:r>
            <a:r>
              <a:rPr lang="de-DE" altLang="de-D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COOH +   H</a:t>
            </a:r>
            <a:r>
              <a:rPr lang="de-DE" altLang="de-DE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2</a:t>
            </a:r>
            <a:r>
              <a:rPr lang="de-DE" altLang="de-D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O   </a:t>
            </a:r>
            <a:r>
              <a:rPr lang="pt-BR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⇔  </a:t>
            </a:r>
            <a:r>
              <a:rPr lang="de-DE" altLang="de-D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H</a:t>
            </a:r>
            <a:r>
              <a:rPr lang="de-DE" altLang="de-DE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3</a:t>
            </a:r>
            <a:r>
              <a:rPr lang="de-DE" altLang="de-D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O</a:t>
            </a:r>
            <a:r>
              <a:rPr lang="de-DE" altLang="de-DE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+</a:t>
            </a:r>
            <a:r>
              <a:rPr lang="de-DE" alt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de-DE" altLang="de-D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(</a:t>
            </a:r>
            <a:r>
              <a:rPr lang="de-DE" altLang="de-D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aq</a:t>
            </a:r>
            <a:r>
              <a:rPr lang="de-DE" alt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) + </a:t>
            </a:r>
            <a:r>
              <a:rPr lang="de-DE" altLang="de-D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CH</a:t>
            </a:r>
            <a:r>
              <a:rPr lang="de-DE" altLang="de-DE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3</a:t>
            </a:r>
            <a:r>
              <a:rPr lang="de-DE" altLang="de-D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COO</a:t>
            </a:r>
            <a:r>
              <a:rPr lang="de-DE" altLang="de-DE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- </a:t>
            </a:r>
            <a:r>
              <a:rPr lang="de-DE" altLang="de-D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(</a:t>
            </a:r>
            <a:r>
              <a:rPr lang="de-DE" altLang="de-D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aq</a:t>
            </a:r>
            <a:r>
              <a:rPr lang="de-DE" alt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)</a:t>
            </a:r>
            <a:endParaRPr lang="de-DE" altLang="de-DE" dirty="0" smtClean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de-DE" altLang="de-DE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de-DE" altLang="de-DE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de-DE" altLang="de-DE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de-DE" altLang="de-DE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Säurenstärke</a:t>
            </a:r>
            <a:r>
              <a:rPr lang="de-DE" altLang="de-D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alt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durch Anzahl der </a:t>
            </a:r>
            <a:r>
              <a:rPr lang="de-DE" altLang="de-D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abgegebenen </a:t>
            </a:r>
            <a:r>
              <a:rPr lang="de-DE" alt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Protonen bestimmt, vereinfacht durch die Zahl der vorhandenen </a:t>
            </a:r>
            <a:r>
              <a:rPr lang="de-DE" altLang="de-DE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Wasserstoffionen</a:t>
            </a:r>
            <a:r>
              <a:rPr lang="de-DE" altLang="de-D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(H</a:t>
            </a:r>
            <a:r>
              <a:rPr lang="de-DE" altLang="de-DE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</a:t>
            </a:r>
            <a:r>
              <a:rPr lang="de-DE" altLang="de-D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</a:t>
            </a:r>
            <a:r>
              <a:rPr lang="de-DE" altLang="de-DE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+</a:t>
            </a:r>
            <a:r>
              <a:rPr lang="de-DE" altLang="de-D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</a:t>
            </a:r>
            <a:r>
              <a:rPr lang="de-DE" alt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Ionen) </a:t>
            </a:r>
            <a:endParaRPr lang="de-DE" altLang="de-DE" dirty="0" smtClean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de-DE" altLang="de-DE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90000"/>
              </a:lnSpc>
            </a:pPr>
            <a:endParaRPr lang="de-DE" altLang="de-DE" dirty="0" smtClean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90000"/>
              </a:lnSpc>
            </a:pPr>
            <a:r>
              <a:rPr lang="de-DE" altLang="de-D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Bei Salzsäure Reaktion vollständig </a:t>
            </a:r>
            <a:r>
              <a:rPr lang="de-DE" altLang="de-D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 starke Säure </a:t>
            </a:r>
          </a:p>
          <a:p>
            <a:pPr>
              <a:lnSpc>
                <a:spcPct val="90000"/>
              </a:lnSpc>
            </a:pPr>
            <a:r>
              <a:rPr lang="de-DE" alt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B</a:t>
            </a:r>
            <a:r>
              <a:rPr lang="de-DE" altLang="de-D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ei Essigsäure Reaktion nicht vollständig  schwache Säure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6804248" y="6498966"/>
            <a:ext cx="14302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[Schmid, 2014]</a:t>
            </a:r>
            <a:endParaRPr lang="de-DE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7492" y="5085184"/>
            <a:ext cx="1786508" cy="1215818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1259632" y="3506143"/>
            <a:ext cx="5670376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Säure </a:t>
            </a: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  + Base 2 </a:t>
            </a:r>
            <a:r>
              <a:rPr lang="pt-BR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⇔</a:t>
            </a:r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   </a:t>
            </a:r>
            <a:r>
              <a:rPr lang="it-IT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Säure</a:t>
            </a:r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+    Base </a:t>
            </a: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</a:t>
            </a:r>
            <a:endParaRPr lang="de-DE" altLang="de-DE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63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55575" y="160338"/>
            <a:ext cx="87598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3200" b="1" baseline="0" dirty="0" smtClean="0">
                <a:solidFill>
                  <a:srgbClr val="454545"/>
                </a:solidFill>
                <a:latin typeface="Verdana" pitchFamily="34" charset="0"/>
              </a:rPr>
              <a:t>Chemische </a:t>
            </a:r>
            <a:r>
              <a:rPr lang="de-DE" sz="3200" b="1" baseline="0" dirty="0">
                <a:solidFill>
                  <a:srgbClr val="454545"/>
                </a:solidFill>
                <a:latin typeface="Verdana" pitchFamily="34" charset="0"/>
              </a:rPr>
              <a:t>Grundlagen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de-DE" sz="2800" baseline="0" dirty="0" smtClean="0">
                <a:solidFill>
                  <a:srgbClr val="CC0000"/>
                </a:solidFill>
                <a:latin typeface="Verdana" pitchFamily="34" charset="0"/>
              </a:rPr>
              <a:t>Reaktionen, </a:t>
            </a:r>
            <a:r>
              <a:rPr lang="de-DE" sz="2800" baseline="0" dirty="0">
                <a:solidFill>
                  <a:srgbClr val="CC0000"/>
                </a:solidFill>
                <a:latin typeface="Verdana" pitchFamily="34" charset="0"/>
              </a:rPr>
              <a:t>Basen </a:t>
            </a:r>
            <a:r>
              <a:rPr lang="de-DE" sz="2800" baseline="0" dirty="0" smtClean="0">
                <a:solidFill>
                  <a:srgbClr val="CC0000"/>
                </a:solidFill>
                <a:latin typeface="Verdana" pitchFamily="34" charset="0"/>
              </a:rPr>
              <a:t>(</a:t>
            </a:r>
            <a:r>
              <a:rPr lang="de-DE" sz="2800" baseline="0" dirty="0" err="1" smtClean="0">
                <a:solidFill>
                  <a:srgbClr val="CC0000"/>
                </a:solidFill>
                <a:latin typeface="Verdana" pitchFamily="34" charset="0"/>
              </a:rPr>
              <a:t>Brönsted</a:t>
            </a:r>
            <a:r>
              <a:rPr lang="de-DE" sz="2800" baseline="0" dirty="0" smtClean="0">
                <a:solidFill>
                  <a:srgbClr val="CC0000"/>
                </a:solidFill>
                <a:latin typeface="Verdana" pitchFamily="34" charset="0"/>
              </a:rPr>
              <a:t>)</a:t>
            </a:r>
            <a:endParaRPr lang="de-DE" sz="2800" baseline="0" dirty="0">
              <a:solidFill>
                <a:srgbClr val="CC0000"/>
              </a:solidFill>
              <a:latin typeface="Verdana" pitchFamily="34" charset="0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179145" y="1335260"/>
            <a:ext cx="8352928" cy="50044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de-DE" altLang="de-DE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Ammoniak</a:t>
            </a:r>
            <a:r>
              <a:rPr lang="de-DE" altLang="de-D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de-DE" altLang="de-D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de-DE" dirty="0" smtClean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de-DE" altLang="de-DE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Basen</a:t>
            </a:r>
            <a:r>
              <a:rPr lang="de-DE" alt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nehmen </a:t>
            </a:r>
            <a:r>
              <a:rPr lang="de-DE" altLang="de-DE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Protonen</a:t>
            </a:r>
            <a:r>
              <a:rPr lang="de-DE" alt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auf (neutrale Moleküle z.B. </a:t>
            </a:r>
            <a:r>
              <a:rPr lang="de-DE" altLang="de-D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NH</a:t>
            </a:r>
            <a:r>
              <a:rPr lang="de-DE" altLang="de-DE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</a:t>
            </a:r>
            <a:r>
              <a:rPr lang="de-DE" alt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altLang="de-D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mit freiem Elektronenpaar) </a:t>
            </a:r>
            <a:r>
              <a:rPr lang="de-DE" altLang="de-D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  </a:t>
            </a:r>
            <a:r>
              <a:rPr lang="de-DE" altLang="de-DE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Akzeptoren</a:t>
            </a: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de-DE" altLang="de-DE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Wasser </a:t>
            </a:r>
            <a:r>
              <a:rPr lang="de-DE" altLang="de-D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ist hier </a:t>
            </a:r>
            <a:r>
              <a:rPr lang="de-DE" altLang="de-DE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Protonendonator</a:t>
            </a:r>
            <a:endParaRPr lang="de-DE" altLang="de-DE" b="1" dirty="0" smtClean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de-DE" altLang="de-DE" dirty="0" smtClean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de-DE" altLang="de-D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  <a:r>
              <a:rPr lang="de-DE" altLang="de-D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	NH</a:t>
            </a:r>
            <a:r>
              <a:rPr lang="de-DE" altLang="de-DE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3</a:t>
            </a:r>
            <a:r>
              <a:rPr lang="de-DE" altLang="de-D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      + H</a:t>
            </a:r>
            <a:r>
              <a:rPr lang="de-DE" altLang="de-DE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2</a:t>
            </a:r>
            <a:r>
              <a:rPr lang="de-DE" altLang="de-D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O (l)      NH</a:t>
            </a:r>
            <a:r>
              <a:rPr lang="de-DE" altLang="de-DE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4</a:t>
            </a:r>
            <a:r>
              <a:rPr lang="de-DE" altLang="de-DE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+</a:t>
            </a:r>
            <a:r>
              <a:rPr lang="de-DE" altLang="de-D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(</a:t>
            </a:r>
            <a:r>
              <a:rPr lang="de-DE" altLang="de-DE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aq</a:t>
            </a:r>
            <a:r>
              <a:rPr lang="de-DE" altLang="de-D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) + OH</a:t>
            </a:r>
            <a:r>
              <a:rPr lang="de-DE" altLang="de-DE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-</a:t>
            </a:r>
            <a:r>
              <a:rPr lang="de-DE" altLang="de-D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(</a:t>
            </a:r>
            <a:r>
              <a:rPr lang="de-DE" altLang="de-DE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aq</a:t>
            </a:r>
            <a:r>
              <a:rPr lang="de-DE" altLang="de-D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)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	Base </a:t>
            </a:r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  </a:t>
            </a: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+ </a:t>
            </a:r>
            <a:r>
              <a:rPr lang="it-IT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Säure</a:t>
            </a:r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    </a:t>
            </a: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 </a:t>
            </a:r>
            <a:r>
              <a:rPr lang="it-IT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Säure</a:t>
            </a:r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</a:t>
            </a:r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+ Base </a:t>
            </a: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  <a:endParaRPr lang="de-DE" altLang="de-DE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de-DE" altLang="de-DE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de-DE" alt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</a:t>
            </a:r>
            <a:r>
              <a:rPr lang="de-DE" altLang="de-D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tarke Basen: </a:t>
            </a:r>
            <a:r>
              <a:rPr lang="de-DE" altLang="de-DE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NaOH</a:t>
            </a:r>
            <a:r>
              <a:rPr lang="de-DE" altLang="de-DE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(Natriumhydroxid) </a:t>
            </a: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de-DE" altLang="de-D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schwache Basen: Seifen, Laugenbretzel</a:t>
            </a: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de-DE" altLang="de-D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Laugen (basische Lösungen): </a:t>
            </a:r>
            <a:r>
              <a:rPr lang="de-DE" alt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seifiger Geschmack </a:t>
            </a:r>
            <a:endParaRPr lang="de-DE" altLang="de-DE" dirty="0" smtClean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de-DE" altLang="de-DE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de-DE" altLang="de-DE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Basenstärke</a:t>
            </a:r>
            <a:r>
              <a:rPr lang="de-DE" alt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durch Anzahl der einfangbaren Protonen bestimmt, </a:t>
            </a:r>
            <a:r>
              <a:rPr lang="de-DE" altLang="de-D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vereinfacht </a:t>
            </a:r>
            <a:r>
              <a:rPr lang="de-DE" alt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durch die Zahl der vorhandenen Hydroxidionen (OH</a:t>
            </a:r>
            <a:r>
              <a:rPr lang="de-DE" altLang="de-DE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</a:t>
            </a:r>
            <a:r>
              <a:rPr lang="de-DE" alt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-Ionen) 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6804248" y="6498966"/>
            <a:ext cx="14302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[Schmid, 2014]</a:t>
            </a:r>
            <a:endParaRPr lang="de-DE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82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55575" y="160338"/>
            <a:ext cx="8759825" cy="103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3200" b="1" baseline="0" dirty="0" smtClean="0">
                <a:solidFill>
                  <a:srgbClr val="454545"/>
                </a:solidFill>
                <a:latin typeface="Verdana" pitchFamily="34" charset="0"/>
              </a:rPr>
              <a:t>Chemische </a:t>
            </a:r>
            <a:r>
              <a:rPr lang="de-DE" sz="3200" b="1" baseline="0" dirty="0">
                <a:solidFill>
                  <a:srgbClr val="454545"/>
                </a:solidFill>
                <a:latin typeface="Verdana" pitchFamily="34" charset="0"/>
              </a:rPr>
              <a:t>Grundlagen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de-DE" sz="2800" baseline="0" dirty="0" smtClean="0">
                <a:solidFill>
                  <a:srgbClr val="CC0000"/>
                </a:solidFill>
                <a:latin typeface="Verdana" pitchFamily="34" charset="0"/>
              </a:rPr>
              <a:t>Reaktionen, Säure-Base-Reaktion</a:t>
            </a:r>
            <a:endParaRPr lang="de-DE" sz="2800" baseline="0" dirty="0">
              <a:solidFill>
                <a:srgbClr val="CC0000"/>
              </a:solidFill>
              <a:latin typeface="Verdana" pitchFamily="34" charset="0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155575" y="1124744"/>
            <a:ext cx="8634313" cy="49141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  <a:spcBef>
                <a:spcPts val="600"/>
              </a:spcBef>
            </a:pPr>
            <a:endParaRPr lang="de-DE" dirty="0" smtClean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lnSpc>
                <a:spcPts val="23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Lösungen von </a:t>
            </a:r>
            <a:r>
              <a:rPr lang="de-DE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Essigsäure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(CH</a:t>
            </a:r>
            <a:r>
              <a:rPr lang="de-DE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COOH) und </a:t>
            </a:r>
            <a:r>
              <a:rPr lang="de-DE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Ammonium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(</a:t>
            </a:r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NH</a:t>
            </a:r>
            <a:r>
              <a:rPr lang="de-DE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</a:t>
            </a:r>
            <a:r>
              <a:rPr lang="de-DE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+</a:t>
            </a:r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reagieren </a:t>
            </a:r>
            <a:r>
              <a:rPr lang="de-DE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sauer</a:t>
            </a:r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de-DE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Donatoren</a:t>
            </a:r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H</a:t>
            </a:r>
            <a:r>
              <a:rPr lang="de-DE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+</a:t>
            </a:r>
            <a:endParaRPr lang="de-DE" baseline="300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lnSpc>
                <a:spcPts val="23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de-DE" dirty="0" smtClean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lnSpc>
                <a:spcPts val="23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Lösungen 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der konjugierten Basen </a:t>
            </a:r>
            <a:r>
              <a:rPr lang="de-DE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Acetat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(CH</a:t>
            </a:r>
            <a:r>
              <a:rPr lang="de-DE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COO</a:t>
            </a:r>
            <a:r>
              <a:rPr lang="de-DE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 </a:t>
            </a:r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und </a:t>
            </a:r>
            <a:r>
              <a:rPr lang="de-DE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Ammoniak</a:t>
            </a:r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(NH</a:t>
            </a:r>
            <a:r>
              <a:rPr lang="de-DE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 reagieren </a:t>
            </a:r>
            <a:r>
              <a:rPr lang="de-DE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basisch</a:t>
            </a:r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Akzeptoren H</a:t>
            </a:r>
            <a:r>
              <a:rPr lang="de-DE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+</a:t>
            </a:r>
          </a:p>
          <a:p>
            <a:pPr marL="285750" indent="-285750">
              <a:lnSpc>
                <a:spcPts val="23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de-DE" dirty="0" smtClean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lnSpc>
                <a:spcPts val="23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Aus 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einer Säure bildet sich bei einer </a:t>
            </a:r>
            <a:r>
              <a:rPr lang="de-DE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Protolyse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ihre konjugierte 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(=korrespondierende) Base und aus einer </a:t>
            </a:r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Base ihre 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konjugierte Säure</a:t>
            </a:r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pPr marL="285750" indent="-285750">
              <a:lnSpc>
                <a:spcPts val="23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de-DE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ts val="2300"/>
              </a:lnSpc>
              <a:spcBef>
                <a:spcPts val="600"/>
              </a:spcBef>
            </a:pPr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NH</a:t>
            </a:r>
            <a:r>
              <a:rPr lang="de-DE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</a:t>
            </a:r>
            <a:r>
              <a:rPr lang="de-DE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+</a:t>
            </a:r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   +    H</a:t>
            </a:r>
            <a:r>
              <a:rPr lang="de-DE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      </a:t>
            </a:r>
            <a:r>
              <a:rPr lang="pt-BR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⇔</a:t>
            </a:r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   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</a:t>
            </a:r>
            <a:r>
              <a:rPr lang="de-DE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</a:t>
            </a:r>
            <a:r>
              <a:rPr lang="de-DE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+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 + </a:t>
            </a:r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NH</a:t>
            </a:r>
            <a:r>
              <a:rPr lang="de-DE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 </a:t>
            </a:r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</a:p>
          <a:p>
            <a:pPr>
              <a:lnSpc>
                <a:spcPts val="2300"/>
              </a:lnSpc>
              <a:spcBef>
                <a:spcPts val="600"/>
              </a:spcBef>
            </a:pPr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CH</a:t>
            </a:r>
            <a:r>
              <a:rPr lang="de-DE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</a:t>
            </a:r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COOH +    H</a:t>
            </a:r>
            <a:r>
              <a:rPr lang="de-DE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      </a:t>
            </a:r>
            <a:r>
              <a:rPr lang="pt-BR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⇔</a:t>
            </a:r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   </a:t>
            </a:r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</a:t>
            </a:r>
            <a:r>
              <a:rPr lang="de-DE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</a:t>
            </a:r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</a:t>
            </a:r>
            <a:r>
              <a:rPr lang="de-DE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+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+ CH</a:t>
            </a:r>
            <a:r>
              <a:rPr lang="de-DE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</a:t>
            </a:r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COO</a:t>
            </a:r>
            <a:r>
              <a:rPr lang="de-DE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</a:t>
            </a:r>
          </a:p>
          <a:p>
            <a:pPr>
              <a:lnSpc>
                <a:spcPts val="2300"/>
              </a:lnSpc>
              <a:spcBef>
                <a:spcPts val="600"/>
              </a:spcBef>
            </a:pPr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Säure </a:t>
            </a:r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    +   Base </a:t>
            </a: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 </a:t>
            </a:r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</a:t>
            </a:r>
            <a:r>
              <a:rPr lang="pt-BR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⇔</a:t>
            </a:r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  </a:t>
            </a:r>
            <a:r>
              <a:rPr lang="it-IT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Säure</a:t>
            </a:r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 </a:t>
            </a:r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+ Base 1</a:t>
            </a:r>
            <a:endParaRPr lang="de-DE" altLang="de-DE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5580112" y="6488668"/>
            <a:ext cx="27234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[Schmid, 2014 und Stoll, 2011]</a:t>
            </a:r>
            <a:endParaRPr lang="de-DE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55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55575" y="160338"/>
            <a:ext cx="8759825" cy="103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3200" b="1" baseline="0" dirty="0" smtClean="0">
                <a:solidFill>
                  <a:srgbClr val="454545"/>
                </a:solidFill>
                <a:latin typeface="Verdana" pitchFamily="34" charset="0"/>
              </a:rPr>
              <a:t>Chemische </a:t>
            </a:r>
            <a:r>
              <a:rPr lang="de-DE" sz="3200" b="1" baseline="0" dirty="0">
                <a:solidFill>
                  <a:srgbClr val="454545"/>
                </a:solidFill>
                <a:latin typeface="Verdana" pitchFamily="34" charset="0"/>
              </a:rPr>
              <a:t>Grundlagen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de-DE" sz="2800" baseline="0" dirty="0" smtClean="0">
                <a:solidFill>
                  <a:srgbClr val="CC0000"/>
                </a:solidFill>
                <a:latin typeface="Verdana" pitchFamily="34" charset="0"/>
              </a:rPr>
              <a:t>Reaktionen, Säure-Base-Reaktion</a:t>
            </a:r>
            <a:endParaRPr lang="de-DE" sz="2800" baseline="0" dirty="0">
              <a:solidFill>
                <a:srgbClr val="CC0000"/>
              </a:solidFill>
              <a:latin typeface="Verdana" pitchFamily="34" charset="0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218330" y="836712"/>
            <a:ext cx="863431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  <a:spcBef>
                <a:spcPts val="600"/>
              </a:spcBef>
            </a:pPr>
            <a:r>
              <a:rPr lang="de-DE" altLang="de-D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>
              <a:lnSpc>
                <a:spcPts val="2300"/>
              </a:lnSpc>
              <a:spcBef>
                <a:spcPts val="600"/>
              </a:spcBef>
            </a:pPr>
            <a:r>
              <a:rPr lang="de-DE" altLang="de-D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de-DE" dirty="0" smtClean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lnSpc>
                <a:spcPts val="23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Reaktion von </a:t>
            </a:r>
            <a:r>
              <a:rPr lang="de-DE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Salzsäure</a:t>
            </a:r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(HCl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 </a:t>
            </a:r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de-DE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Donator</a:t>
            </a:r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H</a:t>
            </a:r>
            <a:r>
              <a:rPr lang="de-DE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+</a:t>
            </a:r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 und </a:t>
            </a:r>
            <a:r>
              <a:rPr lang="de-DE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Ammoniak</a:t>
            </a:r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NH</a:t>
            </a:r>
            <a:r>
              <a:rPr lang="de-DE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 </a:t>
            </a:r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Akzeptor 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</a:t>
            </a:r>
            <a:r>
              <a:rPr lang="de-DE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+</a:t>
            </a:r>
          </a:p>
          <a:p>
            <a:pPr marL="285750" indent="-285750">
              <a:lnSpc>
                <a:spcPts val="23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de-DE" baseline="300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lnSpc>
                <a:spcPts val="23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Aus 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einer Säure bildet sich bei einer </a:t>
            </a:r>
            <a:r>
              <a:rPr lang="de-DE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Protolyse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ihre konjugierte 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(=korrespondierende) Base und aus einer </a:t>
            </a:r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Base ihre 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konjugierte Säure</a:t>
            </a:r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pPr>
              <a:lnSpc>
                <a:spcPts val="2300"/>
              </a:lnSpc>
              <a:spcBef>
                <a:spcPts val="600"/>
              </a:spcBef>
            </a:pPr>
            <a:endParaRPr lang="de-DE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ts val="2300"/>
              </a:lnSpc>
              <a:spcBef>
                <a:spcPts val="600"/>
              </a:spcBef>
            </a:pPr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 HCl       +     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NH</a:t>
            </a:r>
            <a:r>
              <a:rPr lang="de-DE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 </a:t>
            </a:r>
            <a:r>
              <a:rPr lang="de-DE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 </a:t>
            </a:r>
            <a:r>
              <a:rPr lang="pt-BR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⇔</a:t>
            </a:r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    </a:t>
            </a:r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NH</a:t>
            </a:r>
            <a:r>
              <a:rPr lang="de-DE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</a:t>
            </a:r>
            <a:r>
              <a:rPr lang="de-DE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+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+ Cl</a:t>
            </a:r>
            <a:r>
              <a:rPr lang="de-DE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</a:t>
            </a:r>
            <a:endParaRPr lang="de-DE" baseline="300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ts val="2300"/>
              </a:lnSpc>
              <a:spcBef>
                <a:spcPts val="600"/>
              </a:spcBef>
            </a:pPr>
            <a:endParaRPr lang="de-DE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ts val="2300"/>
              </a:lnSpc>
              <a:spcBef>
                <a:spcPts val="600"/>
              </a:spcBef>
            </a:pPr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Säure </a:t>
            </a:r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 +    Base </a:t>
            </a: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 </a:t>
            </a:r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⇔</a:t>
            </a:r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  </a:t>
            </a:r>
            <a:r>
              <a:rPr lang="it-IT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Säure</a:t>
            </a:r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 </a:t>
            </a:r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+ Base 1</a:t>
            </a:r>
            <a:endParaRPr lang="de-DE" altLang="de-DE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5580112" y="6488668"/>
            <a:ext cx="27234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[Schmid, 2014 und Stoll, 2011]</a:t>
            </a:r>
            <a:endParaRPr lang="de-DE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8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79512" y="108532"/>
            <a:ext cx="8759825" cy="103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3200" b="1" baseline="0" dirty="0" smtClean="0">
                <a:solidFill>
                  <a:srgbClr val="454545"/>
                </a:solidFill>
                <a:latin typeface="Verdana" pitchFamily="34" charset="0"/>
              </a:rPr>
              <a:t>Chemische </a:t>
            </a:r>
            <a:r>
              <a:rPr lang="de-DE" sz="3200" b="1" baseline="0" dirty="0">
                <a:solidFill>
                  <a:srgbClr val="454545"/>
                </a:solidFill>
                <a:latin typeface="Verdana" pitchFamily="34" charset="0"/>
              </a:rPr>
              <a:t>Grundlagen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de-DE" sz="2800" baseline="0" dirty="0" smtClean="0">
                <a:solidFill>
                  <a:srgbClr val="CC0000"/>
                </a:solidFill>
                <a:latin typeface="Verdana" pitchFamily="34" charset="0"/>
              </a:rPr>
              <a:t>Reaktionen, pH Wert</a:t>
            </a:r>
            <a:endParaRPr lang="de-DE" sz="2800" baseline="0" dirty="0">
              <a:solidFill>
                <a:srgbClr val="CC0000"/>
              </a:solidFill>
              <a:latin typeface="Verdana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6804248" y="6498966"/>
            <a:ext cx="11877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[Stoll, 2011]</a:t>
            </a:r>
            <a:endParaRPr lang="de-DE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251520" y="1342639"/>
            <a:ext cx="7974687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Jedes </a:t>
            </a:r>
            <a:r>
              <a:rPr lang="de-DE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Säure-Base-Gleichgewicht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beinhaltet genau </a:t>
            </a:r>
            <a:r>
              <a:rPr lang="de-DE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zwei </a:t>
            </a:r>
            <a:r>
              <a:rPr lang="de-DE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Säure-Base-Paare.</a:t>
            </a:r>
          </a:p>
          <a:p>
            <a:pPr>
              <a:spcBef>
                <a:spcPts val="1200"/>
              </a:spcBef>
            </a:pPr>
            <a:endParaRPr lang="de-DE" b="1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spcBef>
                <a:spcPts val="1200"/>
              </a:spcBef>
            </a:pPr>
            <a:r>
              <a:rPr lang="de-DE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Salpetersäure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de-DE" b="1" dirty="0" smtClean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de-DE" b="1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de-DE" b="1" dirty="0" smtClean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de-DE" b="1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de-DE" b="1" dirty="0" smtClean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9413" y="2903004"/>
            <a:ext cx="6912768" cy="2757621"/>
          </a:xfrm>
          <a:prstGeom prst="rect">
            <a:avLst/>
          </a:prstGeom>
        </p:spPr>
      </p:pic>
      <p:pic>
        <p:nvPicPr>
          <p:cNvPr id="6" name="Picture 1034" descr="base_sä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1747" y="1970742"/>
            <a:ext cx="2516548" cy="4345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094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69530" y="1458098"/>
            <a:ext cx="8280920" cy="4851222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de-DE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Unterscheidung zu </a:t>
            </a:r>
            <a:r>
              <a:rPr lang="de-DE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physikalischen Vorgängen: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de-DE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Aggregatzustandswechsel (z.B. Eis </a:t>
            </a:r>
            <a:r>
              <a:rPr lang="de-DE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 flüssiges Wasser)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de-DE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Mischen (z.B. Kuchenteig)</a:t>
            </a:r>
            <a:endParaRPr lang="de-DE" sz="1800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sym typeface="Wingdings" panose="05000000000000000000" pitchFamily="2" charset="2"/>
            </a:endParaRP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de-DE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Lösen von Stoffen </a:t>
            </a:r>
            <a:r>
              <a:rPr lang="de-DE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(z.B. Salz </a:t>
            </a:r>
            <a:r>
              <a:rPr lang="de-DE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in Wasser)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de-DE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Hier bleiben </a:t>
            </a:r>
            <a:r>
              <a:rPr lang="de-DE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die </a:t>
            </a:r>
            <a:r>
              <a:rPr lang="de-DE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chemischen Zusammensetzungen </a:t>
            </a:r>
            <a:r>
              <a:rPr lang="de-DE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gleich.</a:t>
            </a:r>
          </a:p>
          <a:p>
            <a:pPr marL="0" indent="0">
              <a:lnSpc>
                <a:spcPct val="90000"/>
              </a:lnSpc>
              <a:buNone/>
            </a:pPr>
            <a:endParaRPr lang="de-DE" sz="1800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de-DE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Bei </a:t>
            </a:r>
            <a:r>
              <a:rPr lang="de-DE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chemischen Reaktionen </a:t>
            </a:r>
            <a:r>
              <a:rPr lang="de-DE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werden </a:t>
            </a:r>
            <a:r>
              <a:rPr lang="de-DE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Ausgangstoffe (Edukte) </a:t>
            </a:r>
            <a:r>
              <a:rPr lang="de-DE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 </a:t>
            </a:r>
            <a:r>
              <a:rPr lang="de-DE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Endstoffe</a:t>
            </a:r>
            <a:r>
              <a:rPr lang="de-DE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(</a:t>
            </a:r>
            <a:r>
              <a:rPr lang="de-DE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Produkte)</a:t>
            </a:r>
            <a:r>
              <a:rPr lang="de-DE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umgewandelt. Die chemische Zusammensetzung ändert sich.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de-DE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Backen Kuchenteig (CO</a:t>
            </a:r>
            <a:r>
              <a:rPr lang="de-DE" sz="1800" baseline="-250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  <a:r>
              <a:rPr lang="de-DE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Entstehung aus NaHCO</a:t>
            </a:r>
            <a:r>
              <a:rPr lang="de-DE" sz="1800" baseline="-25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</a:t>
            </a:r>
            <a:r>
              <a:rPr lang="de-DE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und </a:t>
            </a:r>
            <a:r>
              <a:rPr lang="de-DE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nichtenzymatische Bräunung aus Reaktion Proteine und Kohlenhydrate)</a:t>
            </a:r>
            <a:endParaRPr lang="de-DE" sz="1800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de-DE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de-DE" sz="1800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de-DE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Wichtige Kenngrößen: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de-DE" sz="1800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de-DE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Mengenverhältnissen</a:t>
            </a:r>
            <a:r>
              <a:rPr lang="de-DE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zwischen Edukten </a:t>
            </a:r>
            <a:r>
              <a:rPr lang="de-DE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und </a:t>
            </a:r>
            <a:r>
              <a:rPr lang="de-DE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Produkten</a:t>
            </a:r>
            <a:endParaRPr lang="de-DE" sz="1800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de-DE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Energiebilanz</a:t>
            </a:r>
            <a:r>
              <a:rPr lang="de-DE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Geschwindigkeit</a:t>
            </a:r>
            <a:r>
              <a:rPr lang="de-DE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der Reaktion</a:t>
            </a:r>
            <a:endParaRPr lang="de-DE" sz="1800" b="1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55575" y="160338"/>
            <a:ext cx="8759825" cy="103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3200" b="1" baseline="0" dirty="0" smtClean="0">
                <a:solidFill>
                  <a:srgbClr val="454545"/>
                </a:solidFill>
                <a:latin typeface="Verdana" pitchFamily="34" charset="0"/>
              </a:rPr>
              <a:t>Chemische </a:t>
            </a:r>
            <a:r>
              <a:rPr lang="de-DE" sz="3200" b="1" baseline="0" dirty="0">
                <a:solidFill>
                  <a:srgbClr val="454545"/>
                </a:solidFill>
                <a:latin typeface="Verdana" pitchFamily="34" charset="0"/>
              </a:rPr>
              <a:t>Grundlagen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de-DE" sz="2800" baseline="0" dirty="0" smtClean="0">
                <a:solidFill>
                  <a:srgbClr val="CC0000"/>
                </a:solidFill>
                <a:latin typeface="Verdana" pitchFamily="34" charset="0"/>
              </a:rPr>
              <a:t>Reaktionen</a:t>
            </a:r>
            <a:endParaRPr lang="de-DE" sz="2800" baseline="0" dirty="0">
              <a:solidFill>
                <a:srgbClr val="CC0000"/>
              </a:solidFill>
              <a:latin typeface="Verdana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6804248" y="6498966"/>
            <a:ext cx="11877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[Stoll, 2011]</a:t>
            </a:r>
            <a:endParaRPr lang="de-DE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44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79512" y="108532"/>
            <a:ext cx="8759825" cy="103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3200" b="1" baseline="0" dirty="0" smtClean="0">
                <a:solidFill>
                  <a:srgbClr val="454545"/>
                </a:solidFill>
                <a:latin typeface="Verdana" pitchFamily="34" charset="0"/>
              </a:rPr>
              <a:t>Chemische </a:t>
            </a:r>
            <a:r>
              <a:rPr lang="de-DE" sz="3200" b="1" baseline="0" dirty="0">
                <a:solidFill>
                  <a:srgbClr val="454545"/>
                </a:solidFill>
                <a:latin typeface="Verdana" pitchFamily="34" charset="0"/>
              </a:rPr>
              <a:t>Grundlagen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de-DE" sz="2800" baseline="0" dirty="0" smtClean="0">
                <a:solidFill>
                  <a:srgbClr val="CC0000"/>
                </a:solidFill>
                <a:latin typeface="Verdana" pitchFamily="34" charset="0"/>
              </a:rPr>
              <a:t>Reaktionen, Säure-Base</a:t>
            </a:r>
            <a:endParaRPr lang="de-DE" sz="2800" baseline="0" dirty="0">
              <a:solidFill>
                <a:srgbClr val="CC0000"/>
              </a:solidFill>
              <a:latin typeface="Verdana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6804248" y="6498966"/>
            <a:ext cx="14302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[Schmid, 2014]</a:t>
            </a:r>
            <a:endParaRPr lang="de-DE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3024336" y="4715495"/>
            <a:ext cx="4572000" cy="15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de-DE" altLang="de-DE" sz="2400">
              <a:latin typeface="Tahoma" panose="020B0604030504040204" pitchFamily="34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de-DE" altLang="de-DE" sz="2400">
              <a:latin typeface="Tahoma" panose="020B0604030504040204" pitchFamily="34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de-DE" altLang="de-DE" sz="2400">
              <a:latin typeface="Tahoma" panose="020B0604030504040204" pitchFamily="34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de-DE" altLang="de-DE" sz="2400">
                <a:latin typeface="Tahoma" panose="020B0604030504040204" pitchFamily="34" charset="0"/>
                <a:cs typeface="Arial" panose="020B0604020202020204" pitchFamily="34" charset="0"/>
              </a:rPr>
              <a:t> </a:t>
            </a:r>
            <a:endParaRPr lang="de-DE" altLang="de-DE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de-DE" altLang="de-DE" sz="2400">
              <a:latin typeface="Tahoma" panose="020B060403050404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de-DE" altLang="de-DE" sz="2400">
              <a:latin typeface="Tahoma" panose="020B0604030504040204" pitchFamily="34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de-DE" altLang="de-DE" sz="2400"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2691052" y="4107160"/>
            <a:ext cx="2514600" cy="6858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Char char="–"/>
            </a:pPr>
            <a:endParaRPr lang="de-DE" altLang="de-DE" sz="2400"/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3300652" y="4183360"/>
            <a:ext cx="1306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de-DE" altLang="de-DE" sz="2400" b="1" dirty="0">
                <a:solidFill>
                  <a:schemeClr val="accent2"/>
                </a:solidFill>
                <a:latin typeface="Tahoma" panose="020B0604030504040204" pitchFamily="34" charset="0"/>
              </a:rPr>
              <a:t>Wasser</a:t>
            </a: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3257407" y="3338453"/>
            <a:ext cx="184698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de-DE" altLang="de-DE" sz="2000" dirty="0">
                <a:latin typeface="Arial Narrow" panose="020B0606020202030204" pitchFamily="34" charset="0"/>
              </a:rPr>
              <a:t>a</a:t>
            </a:r>
            <a:r>
              <a:rPr lang="de-DE" altLang="de-DE" sz="2000" dirty="0" smtClean="0">
                <a:latin typeface="Arial Narrow" panose="020B0606020202030204" pitchFamily="34" charset="0"/>
              </a:rPr>
              <a:t>ls Base</a:t>
            </a:r>
          </a:p>
          <a:p>
            <a:pPr eaLnBrk="1" hangingPunct="1">
              <a:buFontTx/>
              <a:buNone/>
            </a:pPr>
            <a:r>
              <a:rPr lang="de-DE" altLang="de-DE" sz="2000" dirty="0" smtClean="0">
                <a:latin typeface="Arial Narrow" panose="020B0606020202030204" pitchFamily="34" charset="0"/>
              </a:rPr>
              <a:t>Protonenakzeptor</a:t>
            </a:r>
            <a:endParaRPr lang="de-DE" altLang="de-DE" sz="2000" dirty="0">
              <a:latin typeface="Arial Narrow" panose="020B0606020202030204" pitchFamily="34" charset="0"/>
            </a:endParaRP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3285824" y="4831328"/>
            <a:ext cx="181011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de-DE" altLang="de-DE" sz="2000" dirty="0">
                <a:latin typeface="Arial Narrow" panose="020B0606020202030204" pitchFamily="34" charset="0"/>
              </a:rPr>
              <a:t>a</a:t>
            </a:r>
            <a:r>
              <a:rPr lang="de-DE" altLang="de-DE" sz="2000" dirty="0" smtClean="0">
                <a:latin typeface="Arial Narrow" panose="020B0606020202030204" pitchFamily="34" charset="0"/>
              </a:rPr>
              <a:t>ls Säure</a:t>
            </a:r>
          </a:p>
          <a:p>
            <a:pPr eaLnBrk="1" hangingPunct="1">
              <a:buFontTx/>
              <a:buNone/>
            </a:pPr>
            <a:r>
              <a:rPr lang="de-DE" altLang="de-DE" sz="2000" dirty="0" err="1" smtClean="0">
                <a:latin typeface="Arial Narrow" panose="020B0606020202030204" pitchFamily="34" charset="0"/>
              </a:rPr>
              <a:t>Protonendonator</a:t>
            </a:r>
            <a:endParaRPr lang="de-DE" altLang="de-DE" sz="2000" dirty="0">
              <a:latin typeface="Arial Narrow" panose="020B0606020202030204" pitchFamily="34" charset="0"/>
            </a:endParaRPr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>
            <a:off x="1548052" y="3573760"/>
            <a:ext cx="11430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 flipV="1">
            <a:off x="1548052" y="4792960"/>
            <a:ext cx="11430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auto">
          <a:xfrm flipV="1">
            <a:off x="5205652" y="3649960"/>
            <a:ext cx="11430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" name="Line 16"/>
          <p:cNvSpPr>
            <a:spLocks noChangeShapeType="1"/>
          </p:cNvSpPr>
          <p:nvPr/>
        </p:nvSpPr>
        <p:spPr bwMode="auto">
          <a:xfrm>
            <a:off x="5205652" y="4792960"/>
            <a:ext cx="11430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107504" y="3373760"/>
            <a:ext cx="1447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buFontTx/>
              <a:buNone/>
            </a:pPr>
            <a:r>
              <a:rPr lang="de-DE" altLang="de-DE" sz="2000" b="1">
                <a:latin typeface="Arial Narrow" panose="020B0606020202030204" pitchFamily="34" charset="0"/>
              </a:rPr>
              <a:t>Säure</a:t>
            </a:r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176452" y="5081885"/>
            <a:ext cx="1371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buFontTx/>
              <a:buNone/>
            </a:pPr>
            <a:r>
              <a:rPr lang="de-DE" altLang="de-DE" sz="2000" b="1">
                <a:latin typeface="Arial Narrow" panose="020B0606020202030204" pitchFamily="34" charset="0"/>
              </a:rPr>
              <a:t>Base</a:t>
            </a:r>
          </a:p>
        </p:txBody>
      </p:sp>
      <p:sp>
        <p:nvSpPr>
          <p:cNvPr id="21" name="Text Box 20"/>
          <p:cNvSpPr txBox="1">
            <a:spLocks noChangeArrowheads="1"/>
          </p:cNvSpPr>
          <p:nvPr/>
        </p:nvSpPr>
        <p:spPr bwMode="auto">
          <a:xfrm>
            <a:off x="5788140" y="3212976"/>
            <a:ext cx="2590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de-DE" altLang="de-DE" sz="2000" b="1" dirty="0">
                <a:latin typeface="Arial Narrow" panose="020B0606020202030204" pitchFamily="34" charset="0"/>
              </a:rPr>
              <a:t>Saure Lösung</a:t>
            </a:r>
            <a:br>
              <a:rPr lang="de-DE" altLang="de-DE" sz="2000" b="1" dirty="0">
                <a:latin typeface="Arial Narrow" panose="020B0606020202030204" pitchFamily="34" charset="0"/>
              </a:rPr>
            </a:br>
            <a:r>
              <a:rPr lang="de-DE" altLang="de-DE" sz="2000" dirty="0">
                <a:latin typeface="Arial Narrow" panose="020B0606020202030204" pitchFamily="34" charset="0"/>
              </a:rPr>
              <a:t>enthält H</a:t>
            </a:r>
            <a:r>
              <a:rPr lang="de-DE" altLang="de-DE" sz="2000" baseline="-25000" dirty="0">
                <a:latin typeface="Arial Narrow" panose="020B0606020202030204" pitchFamily="34" charset="0"/>
              </a:rPr>
              <a:t>3</a:t>
            </a:r>
            <a:r>
              <a:rPr lang="de-DE" altLang="de-DE" sz="2000" dirty="0">
                <a:latin typeface="Arial Narrow" panose="020B0606020202030204" pitchFamily="34" charset="0"/>
              </a:rPr>
              <a:t>O</a:t>
            </a:r>
            <a:r>
              <a:rPr lang="de-DE" altLang="de-DE" sz="2000" baseline="30000" dirty="0">
                <a:latin typeface="Arial Narrow" panose="020B0606020202030204" pitchFamily="34" charset="0"/>
              </a:rPr>
              <a:t>+</a:t>
            </a:r>
          </a:p>
        </p:txBody>
      </p:sp>
      <p:sp>
        <p:nvSpPr>
          <p:cNvPr id="22" name="Text Box 21"/>
          <p:cNvSpPr txBox="1">
            <a:spLocks noChangeArrowheads="1"/>
          </p:cNvSpPr>
          <p:nvPr/>
        </p:nvSpPr>
        <p:spPr bwMode="auto">
          <a:xfrm>
            <a:off x="5967652" y="4869160"/>
            <a:ext cx="2590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de-DE" altLang="de-DE" sz="2000" b="1">
                <a:latin typeface="Arial Narrow" panose="020B0606020202030204" pitchFamily="34" charset="0"/>
              </a:rPr>
              <a:t>Alkalische Lösung</a:t>
            </a:r>
            <a:br>
              <a:rPr lang="de-DE" altLang="de-DE" sz="2000" b="1">
                <a:latin typeface="Arial Narrow" panose="020B0606020202030204" pitchFamily="34" charset="0"/>
              </a:rPr>
            </a:br>
            <a:r>
              <a:rPr lang="de-DE" altLang="de-DE" sz="2000">
                <a:latin typeface="Arial Narrow" panose="020B0606020202030204" pitchFamily="34" charset="0"/>
              </a:rPr>
              <a:t>enthält OH</a:t>
            </a:r>
            <a:r>
              <a:rPr lang="de-DE" altLang="de-DE" sz="2000" baseline="30000">
                <a:latin typeface="Arial Narrow" panose="020B0606020202030204" pitchFamily="34" charset="0"/>
              </a:rPr>
              <a:t>-</a:t>
            </a:r>
          </a:p>
        </p:txBody>
      </p:sp>
      <p:sp>
        <p:nvSpPr>
          <p:cNvPr id="2" name="Rechteck 1"/>
          <p:cNvSpPr/>
          <p:nvPr/>
        </p:nvSpPr>
        <p:spPr>
          <a:xfrm>
            <a:off x="251520" y="1286717"/>
            <a:ext cx="868781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de-DE" altLang="de-DE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Ampholyt</a:t>
            </a:r>
            <a:r>
              <a:rPr lang="de-DE" altLang="de-D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de-DE" altLang="de-DE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Wasser</a:t>
            </a:r>
            <a:r>
              <a:rPr lang="de-DE" altLang="de-D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de-DE" altLang="de-DE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verhält sich gegenüber Säuren als Base, gegenüber Basen als Säure. Wasser kann also Säure (</a:t>
            </a:r>
            <a:r>
              <a:rPr lang="de-DE" altLang="de-DE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Protonendonator</a:t>
            </a:r>
            <a:r>
              <a:rPr lang="de-DE" altLang="de-DE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) </a:t>
            </a:r>
            <a:r>
              <a:rPr lang="de-DE" altLang="de-DE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und</a:t>
            </a:r>
            <a:r>
              <a:rPr lang="de-DE" altLang="de-DE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Base (Protonenakzeptor) sein</a:t>
            </a:r>
            <a:r>
              <a:rPr lang="de-DE" altLang="de-D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de-DE" altLang="de-DE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Ampholyt</a:t>
            </a:r>
            <a:r>
              <a:rPr lang="de-DE" altLang="de-DE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„beiderlei </a:t>
            </a:r>
            <a:r>
              <a:rPr lang="de-DE" altLang="de-DE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Art</a:t>
            </a:r>
            <a:r>
              <a:rPr lang="de-DE" altLang="de-DE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“: </a:t>
            </a:r>
            <a:r>
              <a:rPr lang="de-DE" altLang="de-DE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Säure und </a:t>
            </a:r>
            <a:r>
              <a:rPr lang="de-DE" altLang="de-DE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Base</a:t>
            </a:r>
            <a:endParaRPr lang="de-DE" altLang="de-DE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79512" y="108532"/>
            <a:ext cx="8759825" cy="103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3200" b="1" baseline="0" dirty="0" smtClean="0">
                <a:solidFill>
                  <a:srgbClr val="454545"/>
                </a:solidFill>
                <a:latin typeface="Verdana" pitchFamily="34" charset="0"/>
              </a:rPr>
              <a:t>Chemische </a:t>
            </a:r>
            <a:r>
              <a:rPr lang="de-DE" sz="3200" b="1" baseline="0" dirty="0">
                <a:solidFill>
                  <a:srgbClr val="454545"/>
                </a:solidFill>
                <a:latin typeface="Verdana" pitchFamily="34" charset="0"/>
              </a:rPr>
              <a:t>Grundlagen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de-DE" sz="2800" baseline="0" dirty="0" smtClean="0">
                <a:solidFill>
                  <a:srgbClr val="CC0000"/>
                </a:solidFill>
                <a:latin typeface="Verdana" pitchFamily="34" charset="0"/>
              </a:rPr>
              <a:t>Reaktionen, Säure-Base</a:t>
            </a:r>
            <a:endParaRPr lang="de-DE" sz="2800" baseline="0" dirty="0">
              <a:solidFill>
                <a:srgbClr val="CC0000"/>
              </a:solidFill>
              <a:latin typeface="Verdana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6804248" y="6498966"/>
            <a:ext cx="14302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[Schmid, 2014]</a:t>
            </a:r>
            <a:endParaRPr lang="de-DE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287665" y="1277615"/>
            <a:ext cx="8847775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buNone/>
            </a:pPr>
            <a:r>
              <a:rPr lang="de-DE" altLang="de-DE" sz="1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Ampholyt</a:t>
            </a:r>
            <a:r>
              <a:rPr lang="de-DE" altLang="de-DE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Hydrogensulfat HSO</a:t>
            </a:r>
            <a:r>
              <a:rPr lang="de-DE" altLang="de-DE" sz="1800" b="1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4</a:t>
            </a:r>
            <a:r>
              <a:rPr lang="de-DE" altLang="de-DE" sz="1800" b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-</a:t>
            </a:r>
          </a:p>
          <a:p>
            <a:pPr marL="285750" indent="-285750" eaLnBrk="1" hangingPunct="1">
              <a:lnSpc>
                <a:spcPct val="90000"/>
              </a:lnSpc>
            </a:pPr>
            <a:endParaRPr lang="de-DE" altLang="de-DE" sz="1800" b="1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85750" indent="-285750" eaLnBrk="1" hangingPunct="1">
              <a:lnSpc>
                <a:spcPct val="90000"/>
              </a:lnSpc>
            </a:pPr>
            <a:endParaRPr lang="de-DE" altLang="de-DE" sz="1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85750" indent="-285750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de-DE" altLang="de-DE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Schwefelsäure</a:t>
            </a:r>
            <a:r>
              <a:rPr lang="de-DE" altLang="de-DE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de-DE" altLang="de-DE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H</a:t>
            </a:r>
            <a:r>
              <a:rPr lang="de-DE" altLang="de-DE" sz="1800" baseline="-300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2</a:t>
            </a:r>
            <a:r>
              <a:rPr lang="de-DE" altLang="de-DE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SO</a:t>
            </a:r>
            <a:r>
              <a:rPr lang="de-DE" altLang="de-DE" sz="1800" baseline="-300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4 </a:t>
            </a:r>
            <a:r>
              <a:rPr lang="de-DE" altLang="de-DE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kann mehrere </a:t>
            </a:r>
            <a:r>
              <a:rPr lang="de-DE" altLang="de-DE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Protonen </a:t>
            </a:r>
            <a:r>
              <a:rPr lang="de-DE" altLang="de-DE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abgeben, sie werden stufenweise abgespalten </a:t>
            </a:r>
            <a:r>
              <a:rPr lang="de-DE" altLang="de-DE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(mehrprotonige Säure</a:t>
            </a:r>
            <a:r>
              <a:rPr lang="de-DE" altLang="de-DE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)</a:t>
            </a:r>
          </a:p>
          <a:p>
            <a:pPr marL="285750" indent="-285750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de-DE" altLang="de-DE" sz="18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85750" indent="-285750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de-DE" altLang="de-DE" sz="1800" dirty="0" smtClean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85750" indent="-285750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de-DE" altLang="de-DE" sz="18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85750" indent="-285750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de-DE" altLang="de-DE" sz="1800" dirty="0" smtClean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85750" indent="-285750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de-DE" altLang="de-DE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ihre </a:t>
            </a:r>
            <a:r>
              <a:rPr lang="de-DE" altLang="de-DE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konjugierte Base HSO</a:t>
            </a:r>
            <a:r>
              <a:rPr lang="de-DE" altLang="de-DE" sz="1800" baseline="-300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4</a:t>
            </a:r>
            <a:r>
              <a:rPr lang="de-DE" altLang="de-DE" sz="1800" b="1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-</a:t>
            </a:r>
            <a:r>
              <a:rPr lang="de-DE" altLang="de-DE" sz="18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de-DE" altLang="de-DE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kann nochmals ein Proton abgeben, wirkt </a:t>
            </a:r>
            <a:r>
              <a:rPr lang="de-DE" altLang="de-DE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dann </a:t>
            </a:r>
            <a:r>
              <a:rPr lang="de-DE" altLang="de-DE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gegenüber einer Base als </a:t>
            </a:r>
            <a:r>
              <a:rPr lang="de-DE" altLang="de-DE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Säure</a:t>
            </a:r>
            <a:r>
              <a:rPr lang="de-DE" altLang="de-DE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pPr marL="285750" indent="-285750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de-DE" altLang="de-DE" sz="18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85750" indent="-285750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de-DE" altLang="de-DE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von einer genügend starken Säure kann sie aber </a:t>
            </a:r>
            <a:r>
              <a:rPr lang="de-DE" altLang="de-DE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auch </a:t>
            </a:r>
            <a:r>
              <a:rPr lang="de-DE" altLang="de-DE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ein Proton aufnehmen, dann </a:t>
            </a:r>
            <a:r>
              <a:rPr lang="de-DE" altLang="de-DE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reagiert sie </a:t>
            </a:r>
            <a:r>
              <a:rPr lang="de-DE" altLang="de-DE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dann </a:t>
            </a:r>
            <a:r>
              <a:rPr lang="de-DE" altLang="de-DE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Base</a:t>
            </a:r>
            <a:r>
              <a:rPr lang="de-DE" altLang="de-DE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. </a:t>
            </a:r>
            <a:endParaRPr lang="de-DE" altLang="de-DE" sz="1800" dirty="0" smtClean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85750" indent="-285750" eaLnBrk="1" hangingPunct="1">
              <a:lnSpc>
                <a:spcPct val="90000"/>
              </a:lnSpc>
            </a:pPr>
            <a:endParaRPr lang="de-DE" altLang="de-DE" sz="18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/>
          <a:srcRect t="6935"/>
          <a:stretch/>
        </p:blipFill>
        <p:spPr>
          <a:xfrm>
            <a:off x="328507" y="5140642"/>
            <a:ext cx="5539637" cy="1096670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5868144" y="5273479"/>
            <a:ext cx="28141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Abgabe Proton </a:t>
            </a:r>
            <a:r>
              <a:rPr lang="de-DE" sz="1600" dirty="0" smtClean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 Säure</a:t>
            </a:r>
          </a:p>
          <a:p>
            <a:endParaRPr lang="de-DE" sz="1600" dirty="0" smtClean="0">
              <a:latin typeface="Verdana" panose="020B0604030504040204" pitchFamily="34" charset="0"/>
              <a:ea typeface="Verdana" panose="020B0604030504040204" pitchFamily="34" charset="0"/>
              <a:sym typeface="Wingdings" panose="05000000000000000000" pitchFamily="2" charset="2"/>
            </a:endParaRPr>
          </a:p>
          <a:p>
            <a:r>
              <a:rPr lang="de-DE" sz="1600" dirty="0" smtClean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Aufnahme Proton  Base</a:t>
            </a:r>
            <a:endParaRPr lang="de-DE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3"/>
          <a:srcRect b="26764"/>
          <a:stretch/>
        </p:blipFill>
        <p:spPr>
          <a:xfrm>
            <a:off x="467544" y="2636912"/>
            <a:ext cx="5527762" cy="701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54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79512" y="108532"/>
            <a:ext cx="8759825" cy="103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3200" b="1" baseline="0" dirty="0" smtClean="0">
                <a:solidFill>
                  <a:srgbClr val="454545"/>
                </a:solidFill>
                <a:latin typeface="Verdana" pitchFamily="34" charset="0"/>
              </a:rPr>
              <a:t>Chemische </a:t>
            </a:r>
            <a:r>
              <a:rPr lang="de-DE" sz="3200" b="1" baseline="0" dirty="0">
                <a:solidFill>
                  <a:srgbClr val="454545"/>
                </a:solidFill>
                <a:latin typeface="Verdana" pitchFamily="34" charset="0"/>
              </a:rPr>
              <a:t>Grundlagen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de-DE" sz="2800" baseline="0" dirty="0" smtClean="0">
                <a:solidFill>
                  <a:srgbClr val="CC0000"/>
                </a:solidFill>
                <a:latin typeface="Verdana" pitchFamily="34" charset="0"/>
              </a:rPr>
              <a:t>Reaktionen, Säure-Base</a:t>
            </a:r>
            <a:endParaRPr lang="de-DE" sz="2800" baseline="0" dirty="0">
              <a:solidFill>
                <a:srgbClr val="CC0000"/>
              </a:solidFill>
              <a:latin typeface="Verdana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6804248" y="6498966"/>
            <a:ext cx="14302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[Schmid, 2014]</a:t>
            </a:r>
            <a:endParaRPr lang="de-DE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179512" y="1556792"/>
            <a:ext cx="8543801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buNone/>
            </a:pPr>
            <a:r>
              <a:rPr lang="de-DE" altLang="de-DE" sz="1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Ampholyt</a:t>
            </a:r>
            <a:r>
              <a:rPr lang="de-DE" altLang="de-DE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Hydrogencarbonat </a:t>
            </a:r>
            <a:r>
              <a:rPr lang="de-DE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HCO</a:t>
            </a:r>
            <a:r>
              <a:rPr lang="de-DE" sz="1800" b="1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</a:t>
            </a:r>
            <a:r>
              <a:rPr lang="de-DE" sz="1800" b="1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</a:t>
            </a:r>
            <a:r>
              <a:rPr lang="de-DE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de-DE" altLang="de-DE" sz="1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85750" indent="-285750" eaLnBrk="1" hangingPunct="1">
              <a:lnSpc>
                <a:spcPct val="90000"/>
              </a:lnSpc>
            </a:pPr>
            <a:endParaRPr lang="de-DE" altLang="de-DE" sz="1800" b="1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2300"/>
              </a:lnSpc>
              <a:spcBef>
                <a:spcPts val="600"/>
              </a:spcBef>
              <a:buNone/>
            </a:pPr>
            <a:r>
              <a:rPr lang="de-DE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HCO</a:t>
            </a:r>
            <a:r>
              <a:rPr lang="de-DE" sz="1800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</a:t>
            </a:r>
            <a:r>
              <a:rPr lang="de-DE" sz="18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</a:t>
            </a:r>
            <a:r>
              <a:rPr lang="de-DE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</a:t>
            </a:r>
            <a:r>
              <a:rPr lang="de-DE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+      </a:t>
            </a:r>
            <a:r>
              <a:rPr lang="de-DE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</a:t>
            </a:r>
            <a:r>
              <a:rPr lang="de-DE" sz="18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+</a:t>
            </a:r>
            <a:r>
              <a:rPr lang="de-DE" sz="18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    </a:t>
            </a:r>
            <a:r>
              <a:rPr lang="de-DE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   </a:t>
            </a:r>
            <a:r>
              <a:rPr lang="de-DE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</a:t>
            </a:r>
            <a:r>
              <a:rPr lang="de-DE" sz="1800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  <a:r>
              <a:rPr lang="de-DE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</a:t>
            </a:r>
            <a:r>
              <a:rPr lang="de-DE" sz="1800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</a:t>
            </a:r>
          </a:p>
          <a:p>
            <a:pPr>
              <a:lnSpc>
                <a:spcPts val="2300"/>
              </a:lnSpc>
              <a:spcBef>
                <a:spcPts val="600"/>
              </a:spcBef>
              <a:buNone/>
            </a:pPr>
            <a:r>
              <a:rPr lang="de-DE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Base </a:t>
            </a:r>
            <a:r>
              <a:rPr lang="it-IT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   +    </a:t>
            </a:r>
            <a:r>
              <a:rPr lang="it-IT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Säure</a:t>
            </a:r>
            <a:r>
              <a:rPr lang="it-IT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2    </a:t>
            </a:r>
            <a:r>
              <a:rPr lang="it-IT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   </a:t>
            </a:r>
            <a:r>
              <a:rPr lang="it-IT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Säure</a:t>
            </a:r>
            <a:r>
              <a:rPr lang="it-IT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1</a:t>
            </a:r>
          </a:p>
          <a:p>
            <a:pPr>
              <a:lnSpc>
                <a:spcPts val="2300"/>
              </a:lnSpc>
              <a:spcBef>
                <a:spcPts val="600"/>
              </a:spcBef>
              <a:buNone/>
            </a:pPr>
            <a:endParaRPr lang="it-IT" altLang="de-DE" sz="18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ts val="2300"/>
              </a:lnSpc>
              <a:spcBef>
                <a:spcPts val="600"/>
              </a:spcBef>
              <a:buNone/>
            </a:pPr>
            <a:r>
              <a:rPr lang="de-DE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HCO</a:t>
            </a:r>
            <a:r>
              <a:rPr lang="de-DE" sz="1800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</a:t>
            </a:r>
            <a:r>
              <a:rPr lang="de-DE" sz="18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</a:t>
            </a:r>
            <a:r>
              <a:rPr lang="de-DE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 </a:t>
            </a:r>
            <a:r>
              <a:rPr lang="de-DE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   </a:t>
            </a:r>
            <a:r>
              <a:rPr lang="de-DE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</a:t>
            </a:r>
            <a:r>
              <a:rPr lang="de-DE" sz="18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+ </a:t>
            </a:r>
            <a:r>
              <a:rPr lang="de-DE" sz="18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          </a:t>
            </a:r>
            <a:r>
              <a:rPr lang="de-DE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+  CO</a:t>
            </a:r>
            <a:r>
              <a:rPr lang="de-DE" sz="1800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</a:t>
            </a:r>
            <a:r>
              <a:rPr lang="de-DE" sz="18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2-</a:t>
            </a:r>
            <a:endParaRPr lang="de-DE" sz="1800" baseline="300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ts val="2300"/>
              </a:lnSpc>
              <a:spcBef>
                <a:spcPts val="600"/>
              </a:spcBef>
              <a:buNone/>
            </a:pPr>
            <a:r>
              <a:rPr lang="de-DE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Säure </a:t>
            </a:r>
            <a:r>
              <a:rPr lang="it-IT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   </a:t>
            </a:r>
            <a:r>
              <a:rPr lang="it-IT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</a:t>
            </a:r>
            <a:r>
              <a:rPr lang="it-IT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</a:t>
            </a:r>
            <a:r>
              <a:rPr lang="it-IT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Säure</a:t>
            </a:r>
            <a:r>
              <a:rPr lang="it-IT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it-IT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    + Base 2 </a:t>
            </a:r>
            <a:endParaRPr lang="de-DE" altLang="de-DE" sz="18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ts val="2300"/>
              </a:lnSpc>
              <a:spcBef>
                <a:spcPts val="600"/>
              </a:spcBef>
              <a:buNone/>
            </a:pPr>
            <a:endParaRPr lang="de-DE" altLang="de-DE" sz="18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de-DE" altLang="de-DE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endParaRPr lang="de-DE" altLang="de-DE" sz="18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4932040" y="1931905"/>
            <a:ext cx="31394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 smtClean="0">
              <a:latin typeface="Verdana" panose="020B0604030504040204" pitchFamily="34" charset="0"/>
              <a:ea typeface="Verdana" panose="020B0604030504040204" pitchFamily="34" charset="0"/>
              <a:sym typeface="Wingdings" panose="05000000000000000000" pitchFamily="2" charset="2"/>
            </a:endParaRPr>
          </a:p>
          <a:p>
            <a:r>
              <a:rPr lang="de-DE" dirty="0" smtClean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Aufnahme Proton  Base</a:t>
            </a:r>
            <a:endParaRPr lang="de-DE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4932040" y="3416606"/>
            <a:ext cx="2951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Verdana" panose="020B0604030504040204" pitchFamily="34" charset="0"/>
                <a:ea typeface="Verdana" panose="020B0604030504040204" pitchFamily="34" charset="0"/>
              </a:rPr>
              <a:t>Abgabe Proton </a:t>
            </a:r>
            <a:r>
              <a:rPr lang="de-DE" dirty="0" smtClean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 Säure</a:t>
            </a:r>
          </a:p>
        </p:txBody>
      </p:sp>
    </p:spTree>
    <p:extLst>
      <p:ext uri="{BB962C8B-B14F-4D97-AF65-F5344CB8AC3E}">
        <p14:creationId xmlns:p14="http://schemas.microsoft.com/office/powerpoint/2010/main" val="411301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79512" y="108532"/>
            <a:ext cx="8759825" cy="103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3200" b="1" baseline="0" dirty="0" smtClean="0">
                <a:solidFill>
                  <a:srgbClr val="454545"/>
                </a:solidFill>
                <a:latin typeface="Verdana" pitchFamily="34" charset="0"/>
              </a:rPr>
              <a:t>Chemische </a:t>
            </a:r>
            <a:r>
              <a:rPr lang="de-DE" sz="3200" b="1" baseline="0" dirty="0">
                <a:solidFill>
                  <a:srgbClr val="454545"/>
                </a:solidFill>
                <a:latin typeface="Verdana" pitchFamily="34" charset="0"/>
              </a:rPr>
              <a:t>Grundlagen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de-DE" sz="2800" baseline="0" dirty="0" smtClean="0">
                <a:solidFill>
                  <a:srgbClr val="CC0000"/>
                </a:solidFill>
                <a:latin typeface="Verdana" pitchFamily="34" charset="0"/>
              </a:rPr>
              <a:t>Reaktionen, pH Wert</a:t>
            </a:r>
            <a:endParaRPr lang="de-DE" sz="2800" baseline="0" dirty="0">
              <a:solidFill>
                <a:srgbClr val="CC0000"/>
              </a:solidFill>
              <a:latin typeface="Verdana" pitchFamily="34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251520" y="1340768"/>
            <a:ext cx="8424936" cy="187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de-DE" altLang="de-DE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Definition pH </a:t>
            </a:r>
            <a:r>
              <a:rPr lang="de-DE" altLang="de-DE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Wert </a:t>
            </a:r>
            <a:r>
              <a:rPr lang="de-DE" altLang="de-DE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(</a:t>
            </a:r>
            <a:r>
              <a:rPr lang="de-DE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potentia</a:t>
            </a:r>
            <a:r>
              <a:rPr lang="de-DE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de-DE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Hydrogenii</a:t>
            </a:r>
            <a:r>
              <a:rPr lang="de-DE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 Kraft des </a:t>
            </a:r>
            <a:r>
              <a:rPr lang="de-DE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Wasserstoffs)</a:t>
            </a:r>
            <a:endParaRPr lang="de-DE" altLang="de-DE" sz="1800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de-DE" altLang="de-DE" sz="1800" b="1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ct val="40000"/>
              </a:spcBef>
              <a:buFont typeface="Wingdings" panose="05000000000000000000" pitchFamily="2" charset="2"/>
              <a:buNone/>
            </a:pPr>
            <a:r>
              <a:rPr lang="de-DE" altLang="de-DE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pH </a:t>
            </a:r>
            <a:r>
              <a:rPr lang="de-DE" altLang="de-DE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=  </a:t>
            </a:r>
            <a:r>
              <a:rPr lang="de-DE" altLang="de-DE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- log </a:t>
            </a:r>
            <a:r>
              <a:rPr lang="de-DE" altLang="de-DE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[H</a:t>
            </a:r>
            <a:r>
              <a:rPr lang="de-DE" altLang="de-DE" sz="1800" b="1" baseline="-300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3</a:t>
            </a:r>
            <a:r>
              <a:rPr lang="de-DE" altLang="de-DE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O</a:t>
            </a:r>
            <a:r>
              <a:rPr lang="de-DE" altLang="de-DE" sz="1800" b="1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+</a:t>
            </a:r>
            <a:r>
              <a:rPr lang="de-DE" altLang="de-DE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] </a:t>
            </a:r>
            <a:r>
              <a:rPr lang="de-DE" altLang="de-DE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bzw. [H</a:t>
            </a:r>
            <a:r>
              <a:rPr lang="de-DE" altLang="de-DE" sz="1800" b="1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+</a:t>
            </a:r>
            <a:r>
              <a:rPr lang="de-DE" altLang="de-DE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]  </a:t>
            </a:r>
            <a:r>
              <a:rPr lang="de-DE" altLang="de-DE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oder [H</a:t>
            </a:r>
            <a:r>
              <a:rPr lang="de-DE" altLang="de-DE" sz="1800" baseline="-30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3</a:t>
            </a:r>
            <a:r>
              <a:rPr lang="de-DE" altLang="de-DE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O</a:t>
            </a:r>
            <a:r>
              <a:rPr lang="de-DE" altLang="de-DE" sz="1800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+</a:t>
            </a:r>
            <a:r>
              <a:rPr lang="de-DE" altLang="de-DE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] = 10</a:t>
            </a:r>
            <a:r>
              <a:rPr lang="de-DE" altLang="de-DE" sz="1800" baseline="50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–pH</a:t>
            </a:r>
          </a:p>
          <a:p>
            <a:pPr>
              <a:buNone/>
            </a:pPr>
            <a:endParaRPr lang="de-DE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Bezeichnungen H</a:t>
            </a:r>
            <a:r>
              <a:rPr lang="de-DE" sz="1400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+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de-DE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(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einfacher), </a:t>
            </a:r>
            <a:r>
              <a:rPr lang="de-DE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aber die Bezeichnung 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H</a:t>
            </a:r>
            <a:r>
              <a:rPr lang="de-DE" sz="1400" baseline="-25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3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O</a:t>
            </a:r>
            <a:r>
              <a:rPr lang="de-DE" sz="1400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+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kommt </a:t>
            </a:r>
            <a:r>
              <a:rPr lang="de-DE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der Realität 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näher. </a:t>
            </a:r>
            <a:r>
              <a:rPr lang="de-DE" altLang="de-DE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[H</a:t>
            </a:r>
            <a:r>
              <a:rPr lang="de-DE" altLang="de-DE" sz="1400" baseline="-300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3</a:t>
            </a:r>
            <a:r>
              <a:rPr lang="de-DE" altLang="de-DE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O</a:t>
            </a:r>
            <a:r>
              <a:rPr lang="de-DE" altLang="de-DE" sz="1400" baseline="300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+</a:t>
            </a:r>
            <a:r>
              <a:rPr lang="de-DE" altLang="de-DE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] </a:t>
            </a:r>
            <a:r>
              <a:rPr lang="de-DE" alt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= Konzentration in </a:t>
            </a:r>
            <a:r>
              <a:rPr lang="de-DE" alt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mol</a:t>
            </a:r>
            <a:r>
              <a:rPr lang="de-DE" alt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/l</a:t>
            </a:r>
            <a:endParaRPr lang="de-DE" altLang="de-DE" sz="1400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2"/>
          <a:srcRect l="15744" t="27679" r="57087" b="40900"/>
          <a:stretch/>
        </p:blipFill>
        <p:spPr>
          <a:xfrm>
            <a:off x="755576" y="2923151"/>
            <a:ext cx="6048672" cy="3934850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7020272" y="6488669"/>
            <a:ext cx="11877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[Stoll, 2011]</a:t>
            </a:r>
            <a:endParaRPr lang="de-DE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7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79512" y="108532"/>
            <a:ext cx="8759825" cy="103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3200" b="1" baseline="0" dirty="0" smtClean="0">
                <a:solidFill>
                  <a:srgbClr val="454545"/>
                </a:solidFill>
                <a:latin typeface="Verdana" pitchFamily="34" charset="0"/>
              </a:rPr>
              <a:t>Chemische </a:t>
            </a:r>
            <a:r>
              <a:rPr lang="de-DE" sz="3200" b="1" baseline="0" dirty="0">
                <a:solidFill>
                  <a:srgbClr val="454545"/>
                </a:solidFill>
                <a:latin typeface="Verdana" pitchFamily="34" charset="0"/>
              </a:rPr>
              <a:t>Grundlagen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de-DE" sz="2800" baseline="0" dirty="0" smtClean="0">
                <a:solidFill>
                  <a:srgbClr val="CC0000"/>
                </a:solidFill>
                <a:latin typeface="Verdana" pitchFamily="34" charset="0"/>
              </a:rPr>
              <a:t>Reaktionen, pH Wert</a:t>
            </a:r>
            <a:endParaRPr lang="de-DE" sz="2800" baseline="0" dirty="0">
              <a:solidFill>
                <a:srgbClr val="CC0000"/>
              </a:solidFill>
              <a:latin typeface="Verdana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7020272" y="6488669"/>
            <a:ext cx="11877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[Stoll, 2011]</a:t>
            </a:r>
            <a:endParaRPr lang="de-DE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251520" y="1484784"/>
            <a:ext cx="79208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Übung: </a:t>
            </a:r>
            <a:r>
              <a:rPr lang="de-DE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Berechnung </a:t>
            </a:r>
            <a:r>
              <a:rPr lang="de-DE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des pH einer starken </a:t>
            </a:r>
            <a:r>
              <a:rPr lang="de-DE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Säure</a:t>
            </a:r>
          </a:p>
          <a:p>
            <a:endParaRPr lang="de-DE" b="1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de-DE" b="1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de-DE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Berechnen Sie den pH-Wert einer </a:t>
            </a:r>
            <a:r>
              <a:rPr lang="de-D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0,040 </a:t>
            </a:r>
            <a:r>
              <a:rPr lang="de-DE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mol</a:t>
            </a:r>
            <a:r>
              <a:rPr lang="de-D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/l </a:t>
            </a:r>
            <a:r>
              <a:rPr lang="de-DE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HNO</a:t>
            </a:r>
            <a:r>
              <a:rPr lang="de-DE" baseline="-250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</a:t>
            </a:r>
            <a:r>
              <a:rPr lang="de-DE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-Lösung</a:t>
            </a:r>
            <a:r>
              <a:rPr lang="de-D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endParaRPr lang="de-DE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de-D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HNO</a:t>
            </a:r>
            <a:r>
              <a:rPr lang="de-DE" baseline="-25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 </a:t>
            </a:r>
            <a:r>
              <a:rPr lang="de-D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+ H</a:t>
            </a:r>
            <a:r>
              <a:rPr lang="de-DE" baseline="-25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  <a:r>
              <a:rPr lang="de-D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 </a:t>
            </a:r>
            <a:r>
              <a:rPr lang="de-D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</a:t>
            </a:r>
            <a:r>
              <a:rPr lang="de-DE" baseline="-25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</a:t>
            </a:r>
            <a:r>
              <a:rPr lang="de-D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</a:t>
            </a:r>
            <a:r>
              <a:rPr lang="de-DE" baseline="-25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</a:t>
            </a:r>
            <a:r>
              <a:rPr lang="de-D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</a:t>
            </a:r>
            <a:r>
              <a:rPr lang="de-DE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+  </a:t>
            </a:r>
            <a:r>
              <a:rPr lang="de-D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+</a:t>
            </a:r>
            <a:r>
              <a:rPr lang="de-DE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</a:t>
            </a:r>
            <a:r>
              <a:rPr lang="de-DE" baseline="-250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</a:t>
            </a:r>
            <a:r>
              <a:rPr lang="de-DE" baseline="300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</a:t>
            </a:r>
            <a:endParaRPr lang="de-DE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de-DE" b="1" dirty="0" smtClean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de-DE" b="1" dirty="0" smtClean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de-DE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Lösungsweg</a:t>
            </a:r>
          </a:p>
          <a:p>
            <a:endParaRPr lang="de-DE" b="1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de-DE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HNO</a:t>
            </a:r>
            <a:r>
              <a:rPr lang="de-DE" baseline="-250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</a:t>
            </a:r>
            <a:r>
              <a:rPr lang="de-DE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ist eine starke Säure und ist daher vollständig </a:t>
            </a:r>
            <a:r>
              <a:rPr lang="de-D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dissoziiert</a:t>
            </a:r>
            <a:r>
              <a:rPr lang="de-DE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endParaRPr lang="de-DE" dirty="0" smtClean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de-DE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de-D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Es </a:t>
            </a:r>
            <a:r>
              <a:rPr lang="de-DE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gilt [H</a:t>
            </a:r>
            <a:r>
              <a:rPr lang="de-DE" baseline="-250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</a:t>
            </a:r>
            <a:r>
              <a:rPr lang="de-DE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</a:t>
            </a:r>
            <a:r>
              <a:rPr lang="de-DE" baseline="300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+</a:t>
            </a:r>
            <a:r>
              <a:rPr lang="de-DE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] = [</a:t>
            </a:r>
            <a:r>
              <a:rPr lang="de-D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</a:t>
            </a:r>
            <a:r>
              <a:rPr lang="de-DE" baseline="-25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</a:t>
            </a:r>
            <a:r>
              <a:rPr lang="de-DE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</a:t>
            </a:r>
            <a:r>
              <a:rPr lang="de-DE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] = </a:t>
            </a:r>
            <a:r>
              <a:rPr lang="de-D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0,040 </a:t>
            </a:r>
            <a:r>
              <a:rPr lang="de-DE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mol</a:t>
            </a:r>
            <a:r>
              <a:rPr lang="de-D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/l</a:t>
            </a:r>
            <a:endParaRPr lang="de-DE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de-DE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de-DE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pH</a:t>
            </a:r>
            <a:r>
              <a:rPr lang="de-DE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= -</a:t>
            </a:r>
            <a:r>
              <a:rPr lang="de-DE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lg</a:t>
            </a:r>
            <a:r>
              <a:rPr lang="de-DE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(</a:t>
            </a:r>
            <a:r>
              <a:rPr lang="de-D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0,040</a:t>
            </a:r>
            <a:r>
              <a:rPr lang="de-DE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 = -(-</a:t>
            </a:r>
            <a:r>
              <a:rPr lang="de-D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1,4</a:t>
            </a:r>
            <a:r>
              <a:rPr lang="de-DE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 = </a:t>
            </a:r>
            <a:r>
              <a:rPr lang="de-DE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1,4</a:t>
            </a:r>
            <a:endParaRPr lang="de-DE" b="1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de-DE" b="1" dirty="0" smtClean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74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79512" y="108532"/>
            <a:ext cx="8759825" cy="103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3200" b="1" baseline="0" dirty="0" smtClean="0">
                <a:solidFill>
                  <a:srgbClr val="454545"/>
                </a:solidFill>
                <a:latin typeface="Verdana" pitchFamily="34" charset="0"/>
              </a:rPr>
              <a:t>Chemische </a:t>
            </a:r>
            <a:r>
              <a:rPr lang="de-DE" sz="3200" b="1" baseline="0" dirty="0">
                <a:solidFill>
                  <a:srgbClr val="454545"/>
                </a:solidFill>
                <a:latin typeface="Verdana" pitchFamily="34" charset="0"/>
              </a:rPr>
              <a:t>Grundlagen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de-DE" sz="2800" baseline="0" dirty="0" smtClean="0">
                <a:solidFill>
                  <a:srgbClr val="CC0000"/>
                </a:solidFill>
                <a:latin typeface="Verdana" pitchFamily="34" charset="0"/>
              </a:rPr>
              <a:t>Reaktionen, pH Wert</a:t>
            </a:r>
            <a:endParaRPr lang="de-DE" sz="2800" baseline="0" dirty="0">
              <a:solidFill>
                <a:srgbClr val="CC0000"/>
              </a:solidFill>
              <a:latin typeface="Verdana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7020272" y="6488669"/>
            <a:ext cx="11877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[Stoll, 2011]</a:t>
            </a:r>
            <a:endParaRPr lang="de-DE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1" name="Picture 9" descr="saeuren_bas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138385"/>
            <a:ext cx="4536504" cy="5886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220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79512" y="108532"/>
            <a:ext cx="8759825" cy="103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3200" b="1" baseline="0" dirty="0" smtClean="0">
                <a:solidFill>
                  <a:srgbClr val="454545"/>
                </a:solidFill>
                <a:latin typeface="Verdana" pitchFamily="34" charset="0"/>
              </a:rPr>
              <a:t>Chemische </a:t>
            </a:r>
            <a:r>
              <a:rPr lang="de-DE" sz="3200" b="1" baseline="0" dirty="0">
                <a:solidFill>
                  <a:srgbClr val="454545"/>
                </a:solidFill>
                <a:latin typeface="Verdana" pitchFamily="34" charset="0"/>
              </a:rPr>
              <a:t>Grundlagen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de-DE" sz="2800" baseline="0" dirty="0" smtClean="0">
                <a:solidFill>
                  <a:srgbClr val="CC0000"/>
                </a:solidFill>
                <a:latin typeface="Verdana" pitchFamily="34" charset="0"/>
              </a:rPr>
              <a:t>Reaktionen, pH Wert</a:t>
            </a:r>
            <a:endParaRPr lang="de-DE" sz="2800" baseline="0" dirty="0">
              <a:solidFill>
                <a:srgbClr val="CC0000"/>
              </a:solidFill>
              <a:latin typeface="Verdana" pitchFamily="34" charset="0"/>
            </a:endParaRPr>
          </a:p>
        </p:txBody>
      </p:sp>
      <p:pic>
        <p:nvPicPr>
          <p:cNvPr id="6" name="Picture 9" descr="PH-Skala-Unviersalindikator_mit_Beispiel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60848"/>
            <a:ext cx="8247215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6804248" y="6498966"/>
            <a:ext cx="14302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[Schmid, 2014]</a:t>
            </a:r>
            <a:endParaRPr lang="de-DE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14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79512" y="108532"/>
            <a:ext cx="8759825" cy="103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3200" b="1" baseline="0" dirty="0" smtClean="0">
                <a:solidFill>
                  <a:srgbClr val="454545"/>
                </a:solidFill>
                <a:latin typeface="Verdana" pitchFamily="34" charset="0"/>
              </a:rPr>
              <a:t>Chemische </a:t>
            </a:r>
            <a:r>
              <a:rPr lang="de-DE" sz="3200" b="1" baseline="0" dirty="0">
                <a:solidFill>
                  <a:srgbClr val="454545"/>
                </a:solidFill>
                <a:latin typeface="Verdana" pitchFamily="34" charset="0"/>
              </a:rPr>
              <a:t>Grundlagen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de-DE" sz="2800" baseline="0" dirty="0" smtClean="0">
                <a:solidFill>
                  <a:srgbClr val="CC0000"/>
                </a:solidFill>
                <a:latin typeface="Verdana" pitchFamily="34" charset="0"/>
              </a:rPr>
              <a:t>Reaktionen, pH Wert</a:t>
            </a:r>
            <a:endParaRPr lang="de-DE" sz="2800" baseline="0" dirty="0">
              <a:solidFill>
                <a:srgbClr val="CC0000"/>
              </a:solidFill>
              <a:latin typeface="Verdana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6804248" y="6498966"/>
            <a:ext cx="14911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[</a:t>
            </a:r>
            <a:r>
              <a:rPr lang="de-DE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Benedix</a:t>
            </a:r>
            <a:r>
              <a:rPr lang="de-DE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2015]</a:t>
            </a:r>
            <a:endParaRPr lang="de-DE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57" y="1268760"/>
            <a:ext cx="8656993" cy="5034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29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79512" y="108532"/>
            <a:ext cx="8759825" cy="103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3200" b="1" baseline="0" dirty="0" smtClean="0">
                <a:solidFill>
                  <a:srgbClr val="454545"/>
                </a:solidFill>
                <a:latin typeface="Verdana" pitchFamily="34" charset="0"/>
              </a:rPr>
              <a:t>Chemische </a:t>
            </a:r>
            <a:r>
              <a:rPr lang="de-DE" sz="3200" b="1" baseline="0" dirty="0">
                <a:solidFill>
                  <a:srgbClr val="454545"/>
                </a:solidFill>
                <a:latin typeface="Verdana" pitchFamily="34" charset="0"/>
              </a:rPr>
              <a:t>Grundlagen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de-DE" sz="2800" baseline="0" dirty="0" smtClean="0">
                <a:solidFill>
                  <a:srgbClr val="CC0000"/>
                </a:solidFill>
                <a:latin typeface="Verdana" pitchFamily="34" charset="0"/>
              </a:rPr>
              <a:t>Reaktionen, pH Wert</a:t>
            </a:r>
            <a:endParaRPr lang="de-DE" sz="2800" baseline="0" dirty="0">
              <a:solidFill>
                <a:srgbClr val="CC0000"/>
              </a:solidFill>
              <a:latin typeface="Verdana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0261" y="1772816"/>
            <a:ext cx="9224261" cy="3827235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6804248" y="6498966"/>
            <a:ext cx="11877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[Stoll, 2011]</a:t>
            </a:r>
            <a:endParaRPr lang="de-DE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39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79512" y="108532"/>
            <a:ext cx="8759825" cy="103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3200" b="1" baseline="0" dirty="0" smtClean="0">
                <a:solidFill>
                  <a:srgbClr val="454545"/>
                </a:solidFill>
                <a:latin typeface="Verdana" pitchFamily="34" charset="0"/>
              </a:rPr>
              <a:t>Chemische </a:t>
            </a:r>
            <a:r>
              <a:rPr lang="de-DE" sz="3200" b="1" baseline="0" dirty="0">
                <a:solidFill>
                  <a:srgbClr val="454545"/>
                </a:solidFill>
                <a:latin typeface="Verdana" pitchFamily="34" charset="0"/>
              </a:rPr>
              <a:t>Grundlagen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de-DE" sz="2800" baseline="0" dirty="0" smtClean="0">
                <a:solidFill>
                  <a:srgbClr val="CC0000"/>
                </a:solidFill>
                <a:latin typeface="Verdana" pitchFamily="34" charset="0"/>
              </a:rPr>
              <a:t>Reaktionen, pH Wert</a:t>
            </a:r>
            <a:endParaRPr lang="de-DE" sz="2800" baseline="0" dirty="0">
              <a:solidFill>
                <a:srgbClr val="CC0000"/>
              </a:solidFill>
              <a:latin typeface="Verdana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7435925" y="6498966"/>
            <a:ext cx="11877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[Stoll, 2011]</a:t>
            </a:r>
            <a:endParaRPr lang="de-DE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325549"/>
            <a:ext cx="7219302" cy="5579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7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55575" y="160338"/>
            <a:ext cx="8759825" cy="103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3200" b="1" baseline="0" dirty="0" smtClean="0">
                <a:solidFill>
                  <a:srgbClr val="454545"/>
                </a:solidFill>
                <a:latin typeface="Verdana" pitchFamily="34" charset="0"/>
              </a:rPr>
              <a:t>Chemische </a:t>
            </a:r>
            <a:r>
              <a:rPr lang="de-DE" sz="3200" b="1" baseline="0" dirty="0">
                <a:solidFill>
                  <a:srgbClr val="454545"/>
                </a:solidFill>
                <a:latin typeface="Verdana" pitchFamily="34" charset="0"/>
              </a:rPr>
              <a:t>Grundlagen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de-DE" sz="2800" baseline="0" dirty="0" smtClean="0">
                <a:solidFill>
                  <a:srgbClr val="CC0000"/>
                </a:solidFill>
                <a:latin typeface="Verdana" pitchFamily="34" charset="0"/>
              </a:rPr>
              <a:t>Reaktionen</a:t>
            </a:r>
            <a:endParaRPr lang="de-DE" sz="2800" baseline="0" dirty="0">
              <a:solidFill>
                <a:srgbClr val="CC0000"/>
              </a:solidFill>
              <a:latin typeface="Verdana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6804248" y="6498966"/>
            <a:ext cx="15695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[Fachkunde Bau]</a:t>
            </a:r>
            <a:endParaRPr lang="de-DE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2"/>
          <a:srcRect l="33069" t="29000" r="31888" b="34600"/>
          <a:stretch/>
        </p:blipFill>
        <p:spPr>
          <a:xfrm>
            <a:off x="343649" y="1435144"/>
            <a:ext cx="8228763" cy="480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65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79512" y="108532"/>
            <a:ext cx="8759825" cy="103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3200" b="1" baseline="0" dirty="0" smtClean="0">
                <a:solidFill>
                  <a:srgbClr val="454545"/>
                </a:solidFill>
                <a:latin typeface="Verdana" pitchFamily="34" charset="0"/>
              </a:rPr>
              <a:t>Chemische </a:t>
            </a:r>
            <a:r>
              <a:rPr lang="de-DE" sz="3200" b="1" baseline="0" dirty="0">
                <a:solidFill>
                  <a:srgbClr val="454545"/>
                </a:solidFill>
                <a:latin typeface="Verdana" pitchFamily="34" charset="0"/>
              </a:rPr>
              <a:t>Grundlagen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de-DE" sz="2800" baseline="0" dirty="0" smtClean="0">
                <a:solidFill>
                  <a:srgbClr val="CC0000"/>
                </a:solidFill>
                <a:latin typeface="Verdana" pitchFamily="34" charset="0"/>
              </a:rPr>
              <a:t>Reaktionen, pH Wert</a:t>
            </a:r>
            <a:endParaRPr lang="de-DE" sz="2800" baseline="0" dirty="0">
              <a:solidFill>
                <a:srgbClr val="CC0000"/>
              </a:solidFill>
              <a:latin typeface="Verdana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6804248" y="6498966"/>
            <a:ext cx="11877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[Stoll, 2011]</a:t>
            </a:r>
            <a:endParaRPr lang="de-DE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/>
          <a:srcRect l="14563" t="38719" r="55119" b="40900"/>
          <a:stretch/>
        </p:blipFill>
        <p:spPr>
          <a:xfrm>
            <a:off x="704727" y="3284984"/>
            <a:ext cx="7412060" cy="2802700"/>
          </a:xfrm>
          <a:prstGeom prst="rect">
            <a:avLst/>
          </a:prstGeom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287524" y="1483742"/>
            <a:ext cx="7920879" cy="187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de-DE" altLang="de-DE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</a:t>
            </a:r>
            <a:r>
              <a:rPr lang="de-DE" altLang="de-DE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tärke von Säure und Basen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de-DE" altLang="de-DE" sz="1800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de-DE" altLang="de-DE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Säurestärke: </a:t>
            </a:r>
            <a:r>
              <a:rPr lang="de-DE" altLang="de-DE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K</a:t>
            </a:r>
            <a:r>
              <a:rPr lang="de-DE" altLang="de-DE" sz="1800" baseline="-25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</a:t>
            </a:r>
            <a:r>
              <a:rPr lang="de-DE" altLang="de-DE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Wert bzw. negativer dekadischer log </a:t>
            </a:r>
            <a:r>
              <a:rPr lang="de-DE" altLang="de-DE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de-DE" altLang="de-DE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pK</a:t>
            </a:r>
            <a:r>
              <a:rPr lang="de-DE" altLang="de-DE" sz="1800" baseline="-25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s</a:t>
            </a:r>
            <a:endParaRPr lang="de-DE" altLang="de-DE" sz="1800" baseline="-25000" dirty="0" smtClean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de-DE" altLang="de-DE" sz="1800" b="1" dirty="0" smtClean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de-DE" altLang="de-DE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Basenstärke</a:t>
            </a:r>
            <a:r>
              <a:rPr lang="de-DE" altLang="de-DE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: </a:t>
            </a:r>
            <a:r>
              <a:rPr lang="de-DE" altLang="de-DE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K</a:t>
            </a:r>
            <a:r>
              <a:rPr lang="de-DE" altLang="de-DE" sz="1800" baseline="-25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B</a:t>
            </a:r>
            <a:r>
              <a:rPr lang="de-DE" altLang="de-DE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de-DE" altLang="de-DE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Wert bzw. negativer dekadischer log </a:t>
            </a:r>
            <a:r>
              <a:rPr lang="de-DE" altLang="de-DE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de-DE" altLang="de-DE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pK</a:t>
            </a:r>
            <a:r>
              <a:rPr lang="de-DE" altLang="de-DE" sz="1800" baseline="-25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B</a:t>
            </a:r>
            <a:endParaRPr lang="de-DE" altLang="de-DE" sz="1800" baseline="-25000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de-DE" altLang="de-DE" sz="1800" b="1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ct val="40000"/>
              </a:spcBef>
              <a:buFont typeface="Wingdings" panose="05000000000000000000" pitchFamily="2" charset="2"/>
              <a:buNone/>
            </a:pPr>
            <a:endParaRPr lang="de-DE" altLang="de-DE" sz="1800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827584" y="5881903"/>
            <a:ext cx="7920879" cy="274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de-DE" altLang="de-DE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Wasser auf der </a:t>
            </a:r>
            <a:r>
              <a:rPr lang="de-DE" altLang="de-DE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Eduktseite</a:t>
            </a:r>
            <a:r>
              <a:rPr lang="de-DE" altLang="de-DE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nicht berücksichtigt, da im Überschuss vorhanden </a:t>
            </a:r>
            <a:r>
              <a:rPr lang="de-DE" altLang="de-DE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Konzentration bleibt konstant</a:t>
            </a:r>
            <a:endParaRPr lang="de-DE" altLang="de-DE" sz="1000" baseline="-250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de-DE" altLang="de-DE" sz="10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ct val="40000"/>
              </a:spcBef>
              <a:buFont typeface="Wingdings" panose="05000000000000000000" pitchFamily="2" charset="2"/>
              <a:buNone/>
            </a:pPr>
            <a:endParaRPr lang="de-DE" altLang="de-DE" sz="10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11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79512" y="108532"/>
            <a:ext cx="8759825" cy="103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3200" b="1" baseline="0" dirty="0" smtClean="0">
                <a:solidFill>
                  <a:srgbClr val="454545"/>
                </a:solidFill>
                <a:latin typeface="Verdana" pitchFamily="34" charset="0"/>
              </a:rPr>
              <a:t>Chemische </a:t>
            </a:r>
            <a:r>
              <a:rPr lang="de-DE" sz="3200" b="1" baseline="0" dirty="0">
                <a:solidFill>
                  <a:srgbClr val="454545"/>
                </a:solidFill>
                <a:latin typeface="Verdana" pitchFamily="34" charset="0"/>
              </a:rPr>
              <a:t>Grundlagen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de-DE" sz="2800" baseline="0" dirty="0" smtClean="0">
                <a:solidFill>
                  <a:srgbClr val="CC0000"/>
                </a:solidFill>
                <a:latin typeface="Verdana" pitchFamily="34" charset="0"/>
              </a:rPr>
              <a:t>Reaktionen, pH Wert</a:t>
            </a:r>
            <a:endParaRPr lang="de-DE" sz="2800" baseline="0" dirty="0">
              <a:solidFill>
                <a:srgbClr val="CC0000"/>
              </a:solidFill>
              <a:latin typeface="Verdana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6804248" y="6498966"/>
            <a:ext cx="11877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[Stoll, 2011]</a:t>
            </a:r>
            <a:endParaRPr lang="de-DE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/>
          <a:srcRect l="17320" t="47900" r="57480" b="29701"/>
          <a:stretch/>
        </p:blipFill>
        <p:spPr>
          <a:xfrm>
            <a:off x="1331640" y="1268759"/>
            <a:ext cx="6062678" cy="3031339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/>
          <a:srcRect t="20294"/>
          <a:stretch/>
        </p:blipFill>
        <p:spPr>
          <a:xfrm>
            <a:off x="103870" y="4509120"/>
            <a:ext cx="9042078" cy="178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72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79512" y="108532"/>
            <a:ext cx="8759825" cy="103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3200" b="1" baseline="0" dirty="0" smtClean="0">
                <a:solidFill>
                  <a:srgbClr val="454545"/>
                </a:solidFill>
                <a:latin typeface="Verdana" pitchFamily="34" charset="0"/>
              </a:rPr>
              <a:t>Chemische </a:t>
            </a:r>
            <a:r>
              <a:rPr lang="de-DE" sz="3200" b="1" baseline="0" dirty="0">
                <a:solidFill>
                  <a:srgbClr val="454545"/>
                </a:solidFill>
                <a:latin typeface="Verdana" pitchFamily="34" charset="0"/>
              </a:rPr>
              <a:t>Grundlagen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de-DE" sz="2800" baseline="0" dirty="0" smtClean="0">
                <a:solidFill>
                  <a:srgbClr val="CC0000"/>
                </a:solidFill>
                <a:latin typeface="Verdana" pitchFamily="34" charset="0"/>
              </a:rPr>
              <a:t>Reaktionen, pH Wert</a:t>
            </a:r>
            <a:endParaRPr lang="de-DE" sz="2800" baseline="0" dirty="0">
              <a:solidFill>
                <a:srgbClr val="CC0000"/>
              </a:solidFill>
              <a:latin typeface="Verdana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6804248" y="6498966"/>
            <a:ext cx="14911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[</a:t>
            </a:r>
            <a:r>
              <a:rPr lang="de-DE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Benedix</a:t>
            </a:r>
            <a:r>
              <a:rPr lang="de-DE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2015]</a:t>
            </a:r>
            <a:endParaRPr lang="de-DE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32856"/>
            <a:ext cx="9406087" cy="3141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79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79512" y="108532"/>
            <a:ext cx="8759825" cy="103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3200" b="1" baseline="0" dirty="0" smtClean="0">
                <a:solidFill>
                  <a:srgbClr val="454545"/>
                </a:solidFill>
                <a:latin typeface="Verdana" pitchFamily="34" charset="0"/>
              </a:rPr>
              <a:t>Chemische </a:t>
            </a:r>
            <a:r>
              <a:rPr lang="de-DE" sz="3200" b="1" baseline="0" dirty="0">
                <a:solidFill>
                  <a:srgbClr val="454545"/>
                </a:solidFill>
                <a:latin typeface="Verdana" pitchFamily="34" charset="0"/>
              </a:rPr>
              <a:t>Grundlagen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de-DE" sz="2800" baseline="0" dirty="0" smtClean="0">
                <a:solidFill>
                  <a:srgbClr val="CC0000"/>
                </a:solidFill>
                <a:latin typeface="Verdana" pitchFamily="34" charset="0"/>
              </a:rPr>
              <a:t>Reaktionen, pH Wert</a:t>
            </a:r>
            <a:endParaRPr lang="de-DE" sz="2800" baseline="0" dirty="0">
              <a:solidFill>
                <a:srgbClr val="CC0000"/>
              </a:solidFill>
              <a:latin typeface="Verdana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6804248" y="6498966"/>
            <a:ext cx="11877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[Stoll, 2011]</a:t>
            </a:r>
            <a:endParaRPr lang="de-DE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/>
          <a:srcRect l="14563" t="30734" r="70267" b="40200"/>
          <a:stretch/>
        </p:blipFill>
        <p:spPr>
          <a:xfrm>
            <a:off x="591478" y="1988840"/>
            <a:ext cx="3960440" cy="4268526"/>
          </a:xfrm>
          <a:prstGeom prst="rect">
            <a:avLst/>
          </a:prstGeom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4978898" y="3861048"/>
            <a:ext cx="3137890" cy="187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de-DE" altLang="de-DE" sz="1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de-DE" altLang="de-DE" sz="1800" b="1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ct val="40000"/>
              </a:spcBef>
              <a:buFont typeface="Wingdings" panose="05000000000000000000" pitchFamily="2" charset="2"/>
              <a:buNone/>
            </a:pPr>
            <a:r>
              <a:rPr lang="de-DE" altLang="de-DE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pH </a:t>
            </a:r>
            <a:r>
              <a:rPr lang="de-DE" altLang="de-DE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=  </a:t>
            </a:r>
            <a:r>
              <a:rPr lang="de-DE" altLang="de-DE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- log </a:t>
            </a:r>
            <a:r>
              <a:rPr lang="de-DE" altLang="de-DE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[H</a:t>
            </a:r>
            <a:r>
              <a:rPr lang="de-DE" altLang="de-DE" sz="1800" b="1" baseline="-300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3</a:t>
            </a:r>
            <a:r>
              <a:rPr lang="de-DE" altLang="de-DE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O</a:t>
            </a:r>
            <a:r>
              <a:rPr lang="de-DE" altLang="de-DE" sz="1800" b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+</a:t>
            </a:r>
            <a:r>
              <a:rPr lang="de-DE" altLang="de-DE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]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  <a:buNone/>
            </a:pPr>
            <a:r>
              <a:rPr lang="de-DE" altLang="de-DE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- log </a:t>
            </a:r>
            <a:r>
              <a:rPr lang="de-DE" altLang="de-DE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[1] = ca. 0</a:t>
            </a:r>
            <a:endParaRPr lang="de-DE" altLang="de-DE" sz="18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ct val="40000"/>
              </a:spcBef>
              <a:buFont typeface="Wingdings" panose="05000000000000000000" pitchFamily="2" charset="2"/>
              <a:buNone/>
            </a:pPr>
            <a:endParaRPr lang="de-DE" altLang="de-DE" sz="18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611560" y="1484784"/>
            <a:ext cx="6192688" cy="187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de-DE" altLang="de-DE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Abschätzung pH Wert starke Säure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de-DE" altLang="de-DE" sz="1800" b="1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301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822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55575" y="160338"/>
            <a:ext cx="87598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3200" b="1" baseline="0" dirty="0" smtClean="0">
                <a:solidFill>
                  <a:srgbClr val="454545"/>
                </a:solidFill>
                <a:latin typeface="Verdana" pitchFamily="34" charset="0"/>
              </a:rPr>
              <a:t>Chemische </a:t>
            </a:r>
            <a:r>
              <a:rPr lang="de-DE" sz="3200" b="1" baseline="0" dirty="0">
                <a:solidFill>
                  <a:srgbClr val="454545"/>
                </a:solidFill>
                <a:latin typeface="Verdana" pitchFamily="34" charset="0"/>
              </a:rPr>
              <a:t>Grundlagen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de-DE" sz="2800" baseline="0" dirty="0" smtClean="0">
                <a:solidFill>
                  <a:srgbClr val="CC0000"/>
                </a:solidFill>
                <a:latin typeface="Verdana" pitchFamily="34" charset="0"/>
              </a:rPr>
              <a:t>Reaktionen, Säure-Basen (Lewis)</a:t>
            </a:r>
            <a:endParaRPr lang="de-DE" sz="2800" baseline="0" dirty="0">
              <a:solidFill>
                <a:srgbClr val="CC0000"/>
              </a:solidFill>
              <a:latin typeface="Verdana" pitchFamily="34" charset="0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193263" y="1628800"/>
            <a:ext cx="8194524" cy="25483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endParaRPr lang="de-DE" dirty="0" smtClean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de-DE" altLang="de-D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Theorie nach </a:t>
            </a:r>
            <a:r>
              <a:rPr lang="de-DE" altLang="de-DE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Lewis</a:t>
            </a:r>
            <a:r>
              <a:rPr lang="de-DE" altLang="de-D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 Basis für Definition nicht </a:t>
            </a:r>
            <a:r>
              <a:rPr lang="de-DE" altLang="de-DE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Protonen</a:t>
            </a:r>
            <a:r>
              <a:rPr lang="de-DE" altLang="de-D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sondern</a:t>
            </a:r>
            <a:r>
              <a:rPr lang="de-DE" altLang="de-DE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Elektronen</a:t>
            </a: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de-DE" altLang="de-DE" b="1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de-DE" altLang="de-DE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Säuren </a:t>
            </a:r>
            <a:r>
              <a:rPr lang="de-DE" altLang="de-D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nehmen </a:t>
            </a:r>
            <a:r>
              <a:rPr lang="de-DE" altLang="de-DE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Elektronen </a:t>
            </a:r>
            <a:r>
              <a:rPr lang="de-DE" altLang="de-D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auf </a:t>
            </a:r>
            <a:r>
              <a:rPr lang="de-DE" altLang="de-DE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(z.B. </a:t>
            </a:r>
            <a:r>
              <a:rPr lang="de-DE" altLang="de-D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HCl)</a:t>
            </a:r>
            <a:endParaRPr lang="de-DE" altLang="de-DE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de-DE" altLang="de-DE" b="1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de-DE" altLang="de-DE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Basen</a:t>
            </a:r>
            <a:r>
              <a:rPr lang="de-DE" altLang="de-D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geben Elektronen ab (z.B. NH</a:t>
            </a:r>
            <a:r>
              <a:rPr lang="de-DE" altLang="de-DE" baseline="-25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</a:t>
            </a:r>
            <a:r>
              <a:rPr lang="de-DE" altLang="de-D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mit freiem Elektronenpaar)</a:t>
            </a: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de-DE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6804248" y="6498966"/>
            <a:ext cx="14302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[Schmid, 2014]</a:t>
            </a:r>
            <a:endParaRPr lang="de-DE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808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55575" y="160338"/>
            <a:ext cx="8759825" cy="103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3200" b="1" baseline="0" dirty="0" smtClean="0">
                <a:solidFill>
                  <a:srgbClr val="454545"/>
                </a:solidFill>
                <a:latin typeface="Verdana" pitchFamily="34" charset="0"/>
              </a:rPr>
              <a:t>Chemische </a:t>
            </a:r>
            <a:r>
              <a:rPr lang="de-DE" sz="3200" b="1" baseline="0" dirty="0">
                <a:solidFill>
                  <a:srgbClr val="454545"/>
                </a:solidFill>
                <a:latin typeface="Verdana" pitchFamily="34" charset="0"/>
              </a:rPr>
              <a:t>Grundlagen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de-DE" sz="2800" baseline="0" dirty="0" smtClean="0">
                <a:solidFill>
                  <a:srgbClr val="CC0000"/>
                </a:solidFill>
                <a:latin typeface="Verdana" pitchFamily="34" charset="0"/>
              </a:rPr>
              <a:t>Säure-Base-Reaktion</a:t>
            </a:r>
            <a:endParaRPr lang="de-DE" sz="2800" baseline="0" dirty="0">
              <a:solidFill>
                <a:srgbClr val="CC0000"/>
              </a:solidFill>
              <a:latin typeface="Verdana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6804248" y="6498966"/>
            <a:ext cx="15695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[Fachkunde Bau]</a:t>
            </a:r>
            <a:endParaRPr lang="de-DE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/>
          <a:srcRect l="33069" t="9400" r="33069" b="15001"/>
          <a:stretch/>
        </p:blipFill>
        <p:spPr>
          <a:xfrm>
            <a:off x="1979712" y="1264990"/>
            <a:ext cx="4167796" cy="5233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62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55575" y="160338"/>
            <a:ext cx="87598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3200" b="1" baseline="0" dirty="0" smtClean="0">
                <a:solidFill>
                  <a:srgbClr val="454545"/>
                </a:solidFill>
                <a:latin typeface="Verdana" pitchFamily="34" charset="0"/>
              </a:rPr>
              <a:t>Chemische </a:t>
            </a:r>
            <a:r>
              <a:rPr lang="de-DE" sz="3200" b="1" baseline="0" dirty="0">
                <a:solidFill>
                  <a:srgbClr val="454545"/>
                </a:solidFill>
                <a:latin typeface="Verdana" pitchFamily="34" charset="0"/>
              </a:rPr>
              <a:t>Grundlagen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de-DE" sz="2800" baseline="0" dirty="0" smtClean="0">
                <a:solidFill>
                  <a:srgbClr val="CC0000"/>
                </a:solidFill>
                <a:latin typeface="Verdana" pitchFamily="34" charset="0"/>
              </a:rPr>
              <a:t>Saure-Basen-Reaktion</a:t>
            </a:r>
            <a:endParaRPr lang="de-DE" sz="2800" baseline="0" dirty="0">
              <a:solidFill>
                <a:srgbClr val="CC0000"/>
              </a:solidFill>
              <a:latin typeface="Verdana" pitchFamily="34" charset="0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227652" y="836712"/>
            <a:ext cx="8352928" cy="4428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de-DE" altLang="de-DE" dirty="0" smtClean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de-DE" dirty="0" smtClean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de-DE" altLang="de-DE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Beispiel Triebmittel Backen:</a:t>
            </a: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de-DE" altLang="de-DE" b="1" dirty="0" smtClean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800100" lvl="1" indent="-3429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de-DE" altLang="de-DE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Backpulver </a:t>
            </a:r>
            <a:r>
              <a:rPr lang="de-DE" altLang="de-D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(Base Natriumhydrogencarbonat und Säure)</a:t>
            </a:r>
          </a:p>
          <a:p>
            <a:pPr marL="800100" lvl="1" indent="-3429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de-DE" altLang="de-DE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Natron</a:t>
            </a:r>
            <a:r>
              <a:rPr lang="de-DE" altLang="de-D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(</a:t>
            </a:r>
            <a:r>
              <a:rPr lang="de-DE" alt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nur </a:t>
            </a:r>
            <a:r>
              <a:rPr lang="de-DE" altLang="de-D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Natriumhydrogencarbonat, Säure kommt aus anderen Zutaten z.B. </a:t>
            </a:r>
            <a:r>
              <a:rPr lang="de-DE" altLang="de-DE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Citronat</a:t>
            </a:r>
            <a:r>
              <a:rPr lang="de-DE" altLang="de-D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Milch)</a:t>
            </a:r>
            <a:endParaRPr lang="de-DE" altLang="de-DE" dirty="0" smtClean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800100" lvl="1" indent="-3429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de-DE" altLang="de-DE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Pottasche</a:t>
            </a:r>
            <a:r>
              <a:rPr lang="de-DE" altLang="de-D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(nur </a:t>
            </a:r>
            <a:r>
              <a:rPr lang="de-DE" altLang="de-D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Kaliumcarbonat, </a:t>
            </a:r>
            <a:r>
              <a:rPr lang="de-DE" alt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Säure kommt aus anderen </a:t>
            </a:r>
            <a:r>
              <a:rPr lang="de-DE" altLang="de-D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Zutaten)</a:t>
            </a:r>
            <a:endParaRPr lang="de-DE" altLang="de-DE" dirty="0" smtClean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de-DE" altLang="de-DE" dirty="0" smtClean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de-DE" altLang="de-D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  <a:r>
              <a:rPr lang="de-DE" altLang="de-D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NaHCO</a:t>
            </a:r>
            <a:r>
              <a:rPr lang="de-DE" altLang="de-DE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3</a:t>
            </a:r>
            <a:r>
              <a:rPr lang="de-DE" altLang="de-D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  + H</a:t>
            </a:r>
            <a:r>
              <a:rPr lang="de-DE" altLang="de-DE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+</a:t>
            </a:r>
            <a:r>
              <a:rPr lang="de-DE" altLang="de-D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   Na</a:t>
            </a:r>
            <a:r>
              <a:rPr lang="de-DE" altLang="de-DE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+</a:t>
            </a:r>
            <a:r>
              <a:rPr lang="de-DE" altLang="de-D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 + CO</a:t>
            </a:r>
            <a:r>
              <a:rPr lang="de-DE" altLang="de-DE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2 </a:t>
            </a:r>
            <a:r>
              <a:rPr lang="de-DE" altLang="de-D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+ H</a:t>
            </a:r>
            <a:r>
              <a:rPr lang="de-DE" altLang="de-DE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2</a:t>
            </a:r>
            <a:r>
              <a:rPr lang="de-DE" altLang="de-D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O</a:t>
            </a:r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de-DE" altLang="de-DE" dirty="0" smtClean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sym typeface="Wingdings" panose="05000000000000000000" pitchFamily="2" charset="2"/>
            </a:endParaRP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	</a:t>
            </a:r>
            <a:endParaRPr lang="de-DE" altLang="de-DE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de-DE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6096" y="4030197"/>
            <a:ext cx="3174504" cy="2208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1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79512" y="108532"/>
            <a:ext cx="8759825" cy="103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3200" b="1" baseline="0" dirty="0" smtClean="0">
                <a:solidFill>
                  <a:srgbClr val="454545"/>
                </a:solidFill>
                <a:latin typeface="Verdana" pitchFamily="34" charset="0"/>
              </a:rPr>
              <a:t>Chemische </a:t>
            </a:r>
            <a:r>
              <a:rPr lang="de-DE" sz="3200" b="1" baseline="0" dirty="0">
                <a:solidFill>
                  <a:srgbClr val="454545"/>
                </a:solidFill>
                <a:latin typeface="Verdana" pitchFamily="34" charset="0"/>
              </a:rPr>
              <a:t>Grundlagen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de-DE" sz="2800" baseline="0" dirty="0" smtClean="0">
                <a:solidFill>
                  <a:srgbClr val="CC0000"/>
                </a:solidFill>
                <a:latin typeface="Verdana" pitchFamily="34" charset="0"/>
              </a:rPr>
              <a:t>Reaktionen, Säure-Base</a:t>
            </a:r>
            <a:endParaRPr lang="de-DE" sz="2800" baseline="0" dirty="0">
              <a:solidFill>
                <a:srgbClr val="CC0000"/>
              </a:solidFill>
              <a:latin typeface="Verdana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6804248" y="6498966"/>
            <a:ext cx="14302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[Schmid, 2014]</a:t>
            </a:r>
            <a:endParaRPr lang="de-DE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145226" y="1606094"/>
            <a:ext cx="6912768" cy="459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Hilfe bei </a:t>
            </a:r>
            <a:r>
              <a:rPr lang="de-DE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übersäuerten Magen</a:t>
            </a:r>
            <a:r>
              <a:rPr lang="de-D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 Base NaHCO</a:t>
            </a:r>
            <a:r>
              <a:rPr lang="de-DE" baseline="-25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</a:t>
            </a:r>
            <a:r>
              <a:rPr lang="de-D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(erhältlich </a:t>
            </a:r>
            <a:r>
              <a:rPr lang="de-DE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als </a:t>
            </a:r>
            <a:r>
              <a:rPr lang="de-DE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Alka</a:t>
            </a:r>
            <a:r>
              <a:rPr lang="de-D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-Selzer)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 smtClean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Lösen </a:t>
            </a:r>
            <a:r>
              <a:rPr lang="de-DE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von </a:t>
            </a:r>
            <a:r>
              <a:rPr lang="de-DE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Verkalkungen</a:t>
            </a:r>
            <a:r>
              <a:rPr lang="de-D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 Säuren (</a:t>
            </a:r>
            <a:r>
              <a:rPr lang="de-DE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Citronensäure</a:t>
            </a:r>
            <a:r>
              <a:rPr lang="de-D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</a:p>
          <a:p>
            <a:r>
              <a:rPr lang="de-D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Die </a:t>
            </a:r>
            <a:r>
              <a:rPr lang="de-DE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Mobilität </a:t>
            </a:r>
            <a:r>
              <a:rPr lang="de-DE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von Schwermetallen </a:t>
            </a:r>
            <a:r>
              <a:rPr lang="de-DE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im Boden ist stark von der Anwesenheit von Säuren und Basen </a:t>
            </a:r>
            <a:r>
              <a:rPr lang="de-D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abhängig.</a:t>
            </a:r>
            <a:endParaRPr lang="de-DE" altLang="de-DE" dirty="0" smtClean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90000"/>
              </a:lnSpc>
              <a:spcBef>
                <a:spcPct val="35000"/>
              </a:spcBef>
              <a:buFont typeface="Wingdings" panose="05000000000000000000" pitchFamily="2" charset="2"/>
              <a:buChar char="§"/>
            </a:pPr>
            <a:endParaRPr lang="de-DE" altLang="de-DE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90000"/>
              </a:lnSpc>
              <a:spcBef>
                <a:spcPct val="35000"/>
              </a:spcBef>
              <a:buFont typeface="Wingdings" panose="05000000000000000000" pitchFamily="2" charset="2"/>
              <a:buChar char="§"/>
            </a:pPr>
            <a:r>
              <a:rPr lang="de-DE" altLang="de-D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Ein </a:t>
            </a:r>
            <a:r>
              <a:rPr lang="de-DE" altLang="de-DE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praktisch wichtiger Fall der Dissoziation einer Säure betrifft das </a:t>
            </a:r>
            <a:r>
              <a:rPr lang="de-DE" altLang="de-DE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Kalk-Kohlensäure-Gleichgewicht in Trinkwasser</a:t>
            </a:r>
            <a:endParaRPr lang="de-DE" altLang="de-DE" b="1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90000"/>
              </a:lnSpc>
              <a:spcBef>
                <a:spcPct val="35000"/>
              </a:spcBef>
              <a:buFont typeface="Wingdings" panose="05000000000000000000" pitchFamily="2" charset="2"/>
              <a:buChar char="§"/>
            </a:pPr>
            <a:endParaRPr lang="de-DE" altLang="de-DE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de-DE" altLang="de-DE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	    [Ca</a:t>
            </a:r>
            <a:r>
              <a:rPr lang="de-DE" altLang="de-DE" baseline="300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2</a:t>
            </a:r>
            <a:r>
              <a:rPr lang="de-DE" altLang="de-DE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+</a:t>
            </a:r>
            <a:r>
              <a:rPr lang="de-DE" altLang="de-D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] </a:t>
            </a:r>
            <a:r>
              <a:rPr lang="de-DE" altLang="de-DE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x [</a:t>
            </a:r>
            <a:r>
              <a:rPr lang="de-DE" altLang="de-D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HCO</a:t>
            </a:r>
            <a:r>
              <a:rPr lang="de-DE" altLang="de-DE" baseline="-25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3</a:t>
            </a:r>
            <a:r>
              <a:rPr lang="de-DE" altLang="de-DE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-</a:t>
            </a:r>
            <a:r>
              <a:rPr lang="de-DE" altLang="de-D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]</a:t>
            </a:r>
            <a:r>
              <a:rPr lang="de-DE" altLang="de-DE" baseline="300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2</a:t>
            </a:r>
            <a:r>
              <a:rPr lang="de-DE" altLang="de-DE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    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de-DE" altLang="de-DE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    K = --------------------------- 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de-DE" altLang="de-DE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	   [CaCO</a:t>
            </a:r>
            <a:r>
              <a:rPr lang="de-DE" altLang="de-DE" baseline="-250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3</a:t>
            </a:r>
            <a:r>
              <a:rPr lang="de-DE" altLang="de-DE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] x </a:t>
            </a:r>
            <a:r>
              <a:rPr lang="de-DE" altLang="de-D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[H</a:t>
            </a:r>
            <a:r>
              <a:rPr lang="de-DE" altLang="de-DE" baseline="-25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2</a:t>
            </a:r>
            <a:r>
              <a:rPr lang="de-DE" altLang="de-D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O</a:t>
            </a:r>
            <a:r>
              <a:rPr lang="de-DE" altLang="de-DE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]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7994" y="1844824"/>
            <a:ext cx="1872208" cy="2058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86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79512" y="108532"/>
            <a:ext cx="8759825" cy="103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3200" b="1" baseline="0" dirty="0" smtClean="0">
                <a:solidFill>
                  <a:srgbClr val="454545"/>
                </a:solidFill>
                <a:latin typeface="Verdana" pitchFamily="34" charset="0"/>
              </a:rPr>
              <a:t>Chemische </a:t>
            </a:r>
            <a:r>
              <a:rPr lang="de-DE" sz="3200" b="1" baseline="0" dirty="0">
                <a:solidFill>
                  <a:srgbClr val="454545"/>
                </a:solidFill>
                <a:latin typeface="Verdana" pitchFamily="34" charset="0"/>
              </a:rPr>
              <a:t>Grundlagen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de-DE" sz="2800" baseline="0" dirty="0" smtClean="0">
                <a:solidFill>
                  <a:srgbClr val="CC0000"/>
                </a:solidFill>
                <a:latin typeface="Verdana" pitchFamily="34" charset="0"/>
              </a:rPr>
              <a:t>Reaktionen, pH Wert</a:t>
            </a:r>
            <a:endParaRPr lang="de-DE" sz="2800" baseline="0" dirty="0">
              <a:solidFill>
                <a:srgbClr val="CC0000"/>
              </a:solidFill>
              <a:latin typeface="Verdana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6804248" y="6498966"/>
            <a:ext cx="14302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[Schmid, 2014]</a:t>
            </a:r>
            <a:endParaRPr lang="de-DE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4644008" y="1900430"/>
            <a:ext cx="3960439" cy="187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90000"/>
              </a:lnSpc>
              <a:spcBef>
                <a:spcPct val="40000"/>
              </a:spcBef>
              <a:buFont typeface="Wingdings" panose="05000000000000000000" pitchFamily="2" charset="2"/>
              <a:buNone/>
            </a:pPr>
            <a:endParaRPr lang="de-DE" altLang="de-DE" sz="1800" u="sng" dirty="0" smtClean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  <a:spcBef>
                <a:spcPct val="40000"/>
              </a:spcBef>
              <a:buFont typeface="Wingdings" panose="05000000000000000000" pitchFamily="2" charset="2"/>
              <a:buNone/>
            </a:pPr>
            <a:r>
              <a:rPr lang="de-DE" altLang="de-DE" sz="1800" b="1" u="sng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Anwendung</a:t>
            </a:r>
            <a:r>
              <a:rPr lang="de-DE" altLang="de-DE" sz="1800" b="1" u="sng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:</a:t>
            </a:r>
            <a:r>
              <a:rPr lang="de-DE" altLang="de-DE" sz="18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Betonsanierung (z.B. bei Brücken) </a:t>
            </a:r>
            <a:endParaRPr lang="de-DE" altLang="de-DE" sz="1800" b="1" dirty="0" smtClean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  <a:spcBef>
                <a:spcPct val="40000"/>
              </a:spcBef>
              <a:buFont typeface="Wingdings" panose="05000000000000000000" pitchFamily="2" charset="2"/>
              <a:buNone/>
            </a:pPr>
            <a:endParaRPr lang="de-DE" altLang="de-DE" sz="18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  <a:spcBef>
                <a:spcPct val="40000"/>
              </a:spcBef>
              <a:buFont typeface="Wingdings" panose="05000000000000000000" pitchFamily="2" charset="2"/>
              <a:buNone/>
            </a:pPr>
            <a:r>
              <a:rPr lang="de-DE" altLang="de-DE" sz="18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Saubere Bruchkanten von Brücken mit Phenolphthalein-lösung </a:t>
            </a:r>
            <a:r>
              <a:rPr lang="de-DE" altLang="de-DE" sz="18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einsprühen, pH &gt; 9,5 (violett) -&gt; ok!</a:t>
            </a:r>
          </a:p>
          <a:p>
            <a:pPr algn="just" eaLnBrk="1" hangingPunct="1">
              <a:lnSpc>
                <a:spcPct val="90000"/>
              </a:lnSpc>
              <a:spcBef>
                <a:spcPct val="40000"/>
              </a:spcBef>
              <a:buFont typeface="Wingdings" panose="05000000000000000000" pitchFamily="2" charset="2"/>
              <a:buNone/>
            </a:pPr>
            <a:r>
              <a:rPr lang="de-DE" altLang="de-DE" sz="18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pH &lt; 9: keine </a:t>
            </a:r>
            <a:r>
              <a:rPr lang="de-DE" altLang="de-DE" sz="18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Passivschicht (CaCO3) mehr </a:t>
            </a:r>
            <a:r>
              <a:rPr lang="de-DE" altLang="de-DE" sz="18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auf der Bewehrung -&gt; Korrosionsgefahr</a:t>
            </a:r>
            <a:endParaRPr lang="de-DE" altLang="de-DE" sz="1800" dirty="0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8" descr="pH-skala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536" y="1287812"/>
            <a:ext cx="3884898" cy="4971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627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55575" y="160338"/>
            <a:ext cx="8759825" cy="103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3200" b="1" baseline="0" dirty="0" smtClean="0">
                <a:solidFill>
                  <a:srgbClr val="454545"/>
                </a:solidFill>
                <a:latin typeface="Verdana" pitchFamily="34" charset="0"/>
              </a:rPr>
              <a:t>Chemische </a:t>
            </a:r>
            <a:r>
              <a:rPr lang="de-DE" sz="3200" b="1" baseline="0" dirty="0">
                <a:solidFill>
                  <a:srgbClr val="454545"/>
                </a:solidFill>
                <a:latin typeface="Verdana" pitchFamily="34" charset="0"/>
              </a:rPr>
              <a:t>Grundlagen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de-DE" sz="2800" baseline="0" dirty="0" smtClean="0">
                <a:solidFill>
                  <a:srgbClr val="CC0000"/>
                </a:solidFill>
                <a:latin typeface="Verdana" pitchFamily="34" charset="0"/>
              </a:rPr>
              <a:t>Reaktionen</a:t>
            </a:r>
            <a:endParaRPr lang="de-DE" sz="2800" baseline="0" dirty="0">
              <a:solidFill>
                <a:srgbClr val="CC0000"/>
              </a:solidFill>
              <a:latin typeface="Verdana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6804248" y="6498966"/>
            <a:ext cx="15695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[Fachkunde Bau]</a:t>
            </a:r>
            <a:endParaRPr lang="de-DE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/>
          <a:srcRect l="33069" t="24801" r="31494" b="30400"/>
          <a:stretch/>
        </p:blipFill>
        <p:spPr>
          <a:xfrm>
            <a:off x="899592" y="1340767"/>
            <a:ext cx="7056784" cy="5018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22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298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4641376" y="6488668"/>
            <a:ext cx="37337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[Schmid, 2014 und </a:t>
            </a:r>
            <a:r>
              <a:rPr lang="de-DE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Bannwarth</a:t>
            </a:r>
            <a:r>
              <a:rPr lang="de-DE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et al., 2019]</a:t>
            </a:r>
            <a:endParaRPr lang="de-DE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179512" y="1628800"/>
            <a:ext cx="4461864" cy="43519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de-DE" altLang="de-DE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Pufferlösungen</a:t>
            </a:r>
          </a:p>
          <a:p>
            <a:pPr marL="285750" indent="-285750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de-DE" altLang="de-DE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altLang="de-DE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Gibt man destilliertem Wasser eine geringe Menge an Säure oder Base zu, ändert sich der pH-Wert sehr stark. </a:t>
            </a:r>
            <a:endParaRPr lang="de-DE" altLang="de-DE" dirty="0" smtClean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altLang="de-DE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Pufferlösungen</a:t>
            </a:r>
            <a:r>
              <a:rPr lang="de-DE" altLang="de-D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de-DE" altLang="de-DE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hingegen besitzen einen stabilen pH-Wert, der sich bei hoher Dosierung einer Säure oder Base nicht wesentlich verändert. </a:t>
            </a:r>
          </a:p>
          <a:p>
            <a:pPr marL="285750" indent="-285750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altLang="de-DE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wirken sowohl als Säure als auch als Base </a:t>
            </a:r>
          </a:p>
          <a:p>
            <a:pPr marL="285750" indent="-285750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de-DE" altLang="de-DE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79512" y="108532"/>
            <a:ext cx="8759825" cy="103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3200" b="1" baseline="0" dirty="0" smtClean="0">
                <a:solidFill>
                  <a:srgbClr val="454545"/>
                </a:solidFill>
                <a:latin typeface="Verdana" pitchFamily="34" charset="0"/>
              </a:rPr>
              <a:t>Chemische </a:t>
            </a:r>
            <a:r>
              <a:rPr lang="de-DE" sz="3200" b="1" baseline="0" dirty="0">
                <a:solidFill>
                  <a:srgbClr val="454545"/>
                </a:solidFill>
                <a:latin typeface="Verdana" pitchFamily="34" charset="0"/>
              </a:rPr>
              <a:t>Grundlagen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de-DE" sz="2800" baseline="0" dirty="0" smtClean="0">
                <a:solidFill>
                  <a:srgbClr val="CC0000"/>
                </a:solidFill>
                <a:latin typeface="Verdana" pitchFamily="34" charset="0"/>
              </a:rPr>
              <a:t>Wasser, pH Puffer</a:t>
            </a:r>
            <a:endParaRPr lang="de-DE" sz="2800" baseline="0" dirty="0">
              <a:solidFill>
                <a:srgbClr val="CC0000"/>
              </a:solidFill>
              <a:latin typeface="Verdana" pitchFamily="34" charset="0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5027" y="2430376"/>
            <a:ext cx="4411849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29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203099" y="1327649"/>
            <a:ext cx="9001000" cy="2951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de-DE" altLang="de-DE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Pufferlösungen</a:t>
            </a:r>
            <a:endParaRPr lang="de-DE" altLang="de-DE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9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de-DE" altLang="de-D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sie </a:t>
            </a:r>
            <a:r>
              <a:rPr lang="de-DE" altLang="de-DE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bestehen i.d.R. aus einer schwachen Säure und ihrem Salz </a:t>
            </a:r>
            <a:endParaRPr lang="de-DE" altLang="de-DE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de-DE" altLang="de-DE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Puffersubstanzen</a:t>
            </a:r>
            <a:r>
              <a:rPr lang="de-DE" altLang="de-DE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sind wichtig, um den </a:t>
            </a:r>
            <a:r>
              <a:rPr lang="de-DE" altLang="de-D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pH-Wert </a:t>
            </a:r>
            <a:r>
              <a:rPr lang="de-DE" altLang="de-DE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konstant zu halten, </a:t>
            </a:r>
            <a:r>
              <a:rPr lang="de-DE" altLang="de-D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z.B</a:t>
            </a:r>
            <a:r>
              <a:rPr lang="de-DE" altLang="de-DE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 in bio</a:t>
            </a:r>
            <a:r>
              <a:rPr lang="de-DE" altLang="de-DE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logischen Systemen </a:t>
            </a:r>
            <a:r>
              <a:rPr lang="de-DE" altLang="de-D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(z.B. Boden, Blut) </a:t>
            </a:r>
            <a:r>
              <a:rPr lang="de-DE" altLang="de-DE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und in natürlichen Wässern </a:t>
            </a:r>
            <a:endParaRPr lang="de-DE" altLang="de-DE" b="1" dirty="0" smtClean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de-DE" altLang="de-DE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bei </a:t>
            </a:r>
            <a:r>
              <a:rPr lang="de-DE" altLang="de-DE" dirty="0" err="1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hydrogencarbonat</a:t>
            </a:r>
            <a:r>
              <a:rPr lang="de-DE" altLang="de-DE" u="sng" dirty="0" err="1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armem</a:t>
            </a:r>
            <a:r>
              <a:rPr lang="de-DE" altLang="de-DE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Wasser sinkt der pH-Wert durch Säurezugabe stark ab </a:t>
            </a:r>
            <a:r>
              <a:rPr lang="de-DE" altLang="de-DE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de-DE" altLang="de-DE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gering </a:t>
            </a:r>
            <a:r>
              <a:rPr lang="de-DE" altLang="de-DE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gepufferte Wässer bilden keine Schutzschicht, es kommt zu </a:t>
            </a:r>
            <a:r>
              <a:rPr lang="de-DE" altLang="de-DE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Korrosion, Eintrag von Schwermetallen </a:t>
            </a:r>
            <a:r>
              <a:rPr lang="de-DE" altLang="de-DE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etc. </a:t>
            </a:r>
            <a:endParaRPr lang="de-DE" altLang="de-DE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de-DE" altLang="de-DE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79512" y="108532"/>
            <a:ext cx="8759825" cy="103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3200" b="1" baseline="0" dirty="0" smtClean="0">
                <a:solidFill>
                  <a:srgbClr val="454545"/>
                </a:solidFill>
                <a:latin typeface="Verdana" pitchFamily="34" charset="0"/>
              </a:rPr>
              <a:t>Chemische </a:t>
            </a:r>
            <a:r>
              <a:rPr lang="de-DE" sz="3200" b="1" baseline="0" dirty="0">
                <a:solidFill>
                  <a:srgbClr val="454545"/>
                </a:solidFill>
                <a:latin typeface="Verdana" pitchFamily="34" charset="0"/>
              </a:rPr>
              <a:t>Grundlagen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de-DE" sz="2800" baseline="0" dirty="0" smtClean="0">
                <a:solidFill>
                  <a:srgbClr val="CC0000"/>
                </a:solidFill>
                <a:latin typeface="Verdana" pitchFamily="34" charset="0"/>
              </a:rPr>
              <a:t>Wasser, pH Puffer</a:t>
            </a:r>
            <a:endParaRPr lang="de-DE" sz="2800" baseline="0" dirty="0">
              <a:solidFill>
                <a:srgbClr val="CC0000"/>
              </a:solidFill>
              <a:latin typeface="Verdana" pitchFamily="34" charset="0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1" y="3884340"/>
            <a:ext cx="8678309" cy="2968895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5986589" y="6483903"/>
            <a:ext cx="21980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[</a:t>
            </a:r>
            <a:r>
              <a:rPr lang="de-DE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Bannwarth</a:t>
            </a:r>
            <a:r>
              <a:rPr lang="de-DE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et al., 2019]</a:t>
            </a:r>
            <a:endParaRPr lang="de-DE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1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508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03547" y="1273432"/>
            <a:ext cx="8663880" cy="417179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de-DE" sz="1800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de-DE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Im </a:t>
            </a:r>
            <a:r>
              <a:rPr lang="de-DE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allgemeinen laufen chemische Reaktionen nicht einfach in eine Richtung </a:t>
            </a:r>
            <a:r>
              <a:rPr lang="de-DE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ab.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de-DE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</a:t>
            </a:r>
            <a:r>
              <a:rPr lang="de-DE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obald </a:t>
            </a:r>
            <a:r>
              <a:rPr lang="de-DE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Produkte vorhanden sind, setzt die Rückreaktion </a:t>
            </a:r>
            <a:r>
              <a:rPr lang="de-DE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ein </a:t>
            </a:r>
            <a:r>
              <a:rPr lang="de-DE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 </a:t>
            </a:r>
            <a:r>
              <a:rPr lang="de-DE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Endstoffe </a:t>
            </a:r>
            <a:r>
              <a:rPr lang="de-DE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de-DE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Produkte) </a:t>
            </a:r>
            <a:r>
              <a:rPr lang="de-DE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werden wieder</a:t>
            </a:r>
            <a:r>
              <a:rPr lang="de-DE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Ausgangsstoffe </a:t>
            </a:r>
            <a:r>
              <a:rPr lang="de-DE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(Edukte</a:t>
            </a:r>
            <a:r>
              <a:rPr lang="de-DE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de-DE" sz="1800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de-DE" sz="1800" b="1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de-DE" altLang="de-DE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		</a:t>
            </a:r>
            <a:endParaRPr lang="de-DE" sz="1800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de-DE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de-DE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de-DE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Wenn </a:t>
            </a:r>
            <a:r>
              <a:rPr lang="de-DE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die </a:t>
            </a:r>
            <a:r>
              <a:rPr lang="de-DE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Hinreaktion</a:t>
            </a:r>
            <a:r>
              <a:rPr lang="de-DE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und die Rückreaktion gleich schnell sind, befindet sich das System im </a:t>
            </a:r>
            <a:r>
              <a:rPr lang="de-DE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Gleichgewicht.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de-DE" sz="1800" b="1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de-DE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Bei konstantem </a:t>
            </a:r>
            <a:r>
              <a:rPr lang="de-DE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Druck</a:t>
            </a:r>
            <a:r>
              <a:rPr lang="de-DE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und </a:t>
            </a:r>
            <a:r>
              <a:rPr lang="de-DE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Temperatur</a:t>
            </a:r>
            <a:r>
              <a:rPr lang="de-DE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und </a:t>
            </a:r>
            <a:r>
              <a:rPr lang="de-DE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konstanten Konzentrationen der Reaktionspartner </a:t>
            </a:r>
            <a:r>
              <a:rPr lang="de-DE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gilt </a:t>
            </a:r>
            <a:r>
              <a:rPr lang="de-DE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das </a:t>
            </a:r>
            <a:r>
              <a:rPr lang="de-DE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Massenwirkungsgesetz.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55575" y="160338"/>
            <a:ext cx="8759825" cy="103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3200" b="1" baseline="0" dirty="0" smtClean="0">
                <a:solidFill>
                  <a:srgbClr val="454545"/>
                </a:solidFill>
                <a:latin typeface="Verdana" pitchFamily="34" charset="0"/>
              </a:rPr>
              <a:t>Chemische </a:t>
            </a:r>
            <a:r>
              <a:rPr lang="de-DE" sz="3200" b="1" baseline="0" dirty="0">
                <a:solidFill>
                  <a:srgbClr val="454545"/>
                </a:solidFill>
                <a:latin typeface="Verdana" pitchFamily="34" charset="0"/>
              </a:rPr>
              <a:t>Grundlagen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de-DE" sz="2800" baseline="0" dirty="0" smtClean="0">
                <a:solidFill>
                  <a:srgbClr val="CC0000"/>
                </a:solidFill>
                <a:latin typeface="Verdana" pitchFamily="34" charset="0"/>
              </a:rPr>
              <a:t>Reaktionen</a:t>
            </a:r>
            <a:endParaRPr lang="de-DE" sz="2800" baseline="0" dirty="0">
              <a:solidFill>
                <a:srgbClr val="CC0000"/>
              </a:solidFill>
              <a:latin typeface="Verdana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6804248" y="6498966"/>
            <a:ext cx="11877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[Stoll, 2011]</a:t>
            </a:r>
            <a:endParaRPr lang="de-DE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/>
          <a:srcRect r="1312"/>
          <a:stretch/>
        </p:blipFill>
        <p:spPr>
          <a:xfrm>
            <a:off x="1619672" y="3068960"/>
            <a:ext cx="4608512" cy="433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49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55575" y="160338"/>
            <a:ext cx="8759825" cy="103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3200" b="1" baseline="0" dirty="0" smtClean="0">
                <a:solidFill>
                  <a:srgbClr val="454545"/>
                </a:solidFill>
                <a:latin typeface="Verdana" pitchFamily="34" charset="0"/>
              </a:rPr>
              <a:t>Chemische </a:t>
            </a:r>
            <a:r>
              <a:rPr lang="de-DE" sz="3200" b="1" baseline="0" dirty="0">
                <a:solidFill>
                  <a:srgbClr val="454545"/>
                </a:solidFill>
                <a:latin typeface="Verdana" pitchFamily="34" charset="0"/>
              </a:rPr>
              <a:t>Grundlagen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de-DE" sz="2800" baseline="0" dirty="0" smtClean="0">
                <a:solidFill>
                  <a:srgbClr val="CC0000"/>
                </a:solidFill>
                <a:latin typeface="Verdana" pitchFamily="34" charset="0"/>
              </a:rPr>
              <a:t>Reaktionen</a:t>
            </a:r>
            <a:endParaRPr lang="de-DE" sz="2800" baseline="0" dirty="0">
              <a:solidFill>
                <a:srgbClr val="CC0000"/>
              </a:solidFill>
              <a:latin typeface="Verdana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91" y="1484784"/>
            <a:ext cx="9302271" cy="4341823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5063339" y="6488668"/>
            <a:ext cx="21980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[</a:t>
            </a:r>
            <a:r>
              <a:rPr lang="de-DE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Bannwarth</a:t>
            </a:r>
            <a:r>
              <a:rPr lang="de-DE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et al., 2017]</a:t>
            </a:r>
            <a:endParaRPr lang="de-DE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82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51520" y="882449"/>
            <a:ext cx="9120982" cy="5410200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de-DE" altLang="de-DE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endParaRPr lang="de-DE" altLang="de-DE" sz="1800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de-DE" altLang="de-DE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Massenwirkungsgesetz</a:t>
            </a:r>
            <a:r>
              <a:rPr lang="de-DE" altLang="de-DE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lnSpc>
                <a:spcPct val="90000"/>
              </a:lnSpc>
              <a:buNone/>
            </a:pPr>
            <a:endParaRPr lang="de-DE" altLang="de-DE" sz="1800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90000"/>
              </a:lnSpc>
              <a:buNone/>
            </a:pPr>
            <a:r>
              <a:rPr lang="de-DE" altLang="de-DE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	</a:t>
            </a:r>
            <a:endParaRPr lang="de-DE" altLang="de-DE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90000"/>
              </a:lnSpc>
              <a:buNone/>
            </a:pPr>
            <a:endParaRPr lang="de-DE" altLang="de-DE" sz="1800" baseline="-30000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90000"/>
              </a:lnSpc>
              <a:buNone/>
            </a:pPr>
            <a:endParaRPr lang="de-DE" altLang="de-DE" sz="1800" baseline="-30000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90000"/>
              </a:lnSpc>
              <a:buNone/>
            </a:pPr>
            <a:endParaRPr lang="de-DE" altLang="de-DE" sz="1800" baseline="-30000" dirty="0" smtClean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90000"/>
              </a:lnSpc>
              <a:buNone/>
            </a:pPr>
            <a:endParaRPr lang="de-DE" altLang="de-DE" sz="1800" baseline="-30000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90000"/>
              </a:lnSpc>
              <a:buNone/>
            </a:pPr>
            <a:endParaRPr lang="de-DE" altLang="de-DE" sz="1800" baseline="-30000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60000"/>
              </a:lnSpc>
              <a:buNone/>
            </a:pPr>
            <a:endParaRPr lang="de-DE" altLang="de-DE" sz="1800" b="1" dirty="0" smtClean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60000"/>
              </a:lnSpc>
              <a:buNone/>
            </a:pPr>
            <a:r>
              <a:rPr lang="de-DE" altLang="de-DE" sz="1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K</a:t>
            </a:r>
            <a:r>
              <a:rPr lang="de-DE" altLang="de-DE" sz="1800" b="1" baseline="-25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</a:t>
            </a:r>
            <a:r>
              <a:rPr lang="de-DE" altLang="de-DE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de-DE" altLang="de-DE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: </a:t>
            </a:r>
            <a:r>
              <a:rPr lang="de-DE" altLang="de-DE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Gleichgewichtskonstante </a:t>
            </a:r>
            <a:r>
              <a:rPr lang="de-DE" altLang="de-DE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(bei konstantem Druck und Temperatur)</a:t>
            </a:r>
            <a:endParaRPr lang="de-DE" altLang="de-DE" sz="1800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60000"/>
              </a:lnSpc>
              <a:buNone/>
            </a:pPr>
            <a:r>
              <a:rPr lang="de-DE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k</a:t>
            </a:r>
            <a:r>
              <a:rPr lang="de-DE" sz="1800" baseline="-25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H</a:t>
            </a:r>
            <a:r>
              <a:rPr lang="de-DE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: Gleichgewichtskonstante </a:t>
            </a:r>
            <a:r>
              <a:rPr lang="de-DE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Hinreaktion</a:t>
            </a:r>
            <a:endParaRPr lang="de-DE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60000"/>
              </a:lnSpc>
              <a:buNone/>
            </a:pPr>
            <a:r>
              <a:rPr lang="de-DE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k</a:t>
            </a:r>
            <a:r>
              <a:rPr lang="de-DE" sz="1800" baseline="-25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</a:t>
            </a:r>
            <a:r>
              <a:rPr lang="de-DE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: </a:t>
            </a:r>
            <a:r>
              <a:rPr lang="de-DE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Gleichgewichtskonstante </a:t>
            </a:r>
            <a:r>
              <a:rPr lang="de-DE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Rückreaktion</a:t>
            </a:r>
            <a:endParaRPr lang="de-DE" sz="1800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60000"/>
              </a:lnSpc>
              <a:buNone/>
            </a:pPr>
            <a:r>
              <a:rPr lang="de-DE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</a:t>
            </a:r>
            <a:r>
              <a:rPr lang="de-DE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: </a:t>
            </a:r>
            <a:r>
              <a:rPr lang="de-DE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concentration</a:t>
            </a:r>
            <a:r>
              <a:rPr lang="de-DE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oft als eckige Klammer angezeigt [..], Gase: Partialdrücke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l-GR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α</a:t>
            </a:r>
            <a:r>
              <a:rPr lang="de-DE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el-GR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β</a:t>
            </a:r>
            <a:r>
              <a:rPr lang="de-DE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el-GR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γ </a:t>
            </a:r>
            <a:r>
              <a:rPr lang="de-DE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und </a:t>
            </a:r>
            <a:r>
              <a:rPr lang="el-GR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δ </a:t>
            </a:r>
            <a:r>
              <a:rPr lang="de-DE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sind die jeweiligen stöchiometrischen Koeffizienten </a:t>
            </a:r>
            <a:endParaRPr lang="de-DE" altLang="de-DE" sz="1800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altLang="de-DE" sz="1800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altLang="de-DE" sz="1800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88933" y="0"/>
            <a:ext cx="8759825" cy="103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Futura Bold" pitchFamily="1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3200" b="1" baseline="0" dirty="0" smtClean="0">
                <a:solidFill>
                  <a:srgbClr val="454545"/>
                </a:solidFill>
                <a:latin typeface="Verdana" pitchFamily="34" charset="0"/>
              </a:rPr>
              <a:t>Chemische </a:t>
            </a:r>
            <a:r>
              <a:rPr lang="de-DE" sz="3200" b="1" baseline="0" dirty="0">
                <a:solidFill>
                  <a:srgbClr val="454545"/>
                </a:solidFill>
                <a:latin typeface="Verdana" pitchFamily="34" charset="0"/>
              </a:rPr>
              <a:t>Grundlagen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de-DE" sz="2800" baseline="0" dirty="0" smtClean="0">
                <a:solidFill>
                  <a:srgbClr val="CC0000"/>
                </a:solidFill>
                <a:latin typeface="Verdana" pitchFamily="34" charset="0"/>
              </a:rPr>
              <a:t>Reaktionen</a:t>
            </a:r>
            <a:endParaRPr lang="de-DE" sz="2800" baseline="0" dirty="0">
              <a:solidFill>
                <a:srgbClr val="CC0000"/>
              </a:solidFill>
              <a:latin typeface="Verdana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/>
          <a:srcRect r="49421"/>
          <a:stretch/>
        </p:blipFill>
        <p:spPr>
          <a:xfrm>
            <a:off x="1979712" y="2132856"/>
            <a:ext cx="4198175" cy="1454693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6804248" y="6498966"/>
            <a:ext cx="14911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[</a:t>
            </a:r>
            <a:r>
              <a:rPr lang="de-DE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Benedix</a:t>
            </a:r>
            <a:r>
              <a:rPr lang="de-DE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2015]</a:t>
            </a:r>
            <a:endParaRPr lang="de-DE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/>
          <a:srcRect r="1312"/>
          <a:stretch/>
        </p:blipFill>
        <p:spPr>
          <a:xfrm>
            <a:off x="3873631" y="1196584"/>
            <a:ext cx="4608512" cy="433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75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2759</Words>
  <Application>Microsoft Office PowerPoint</Application>
  <PresentationFormat>Bildschirmpräsentation (4:3)</PresentationFormat>
  <Paragraphs>533</Paragraphs>
  <Slides>63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11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63</vt:i4>
      </vt:variant>
    </vt:vector>
  </HeadingPairs>
  <TitlesOfParts>
    <vt:vector size="75" baseType="lpstr">
      <vt:lpstr>ＭＳ Ｐゴシック</vt:lpstr>
      <vt:lpstr>Arial</vt:lpstr>
      <vt:lpstr>Arial Narrow</vt:lpstr>
      <vt:lpstr>Calibri</vt:lpstr>
      <vt:lpstr>Futura Bold</vt:lpstr>
      <vt:lpstr>Symbol</vt:lpstr>
      <vt:lpstr>Tahoma</vt:lpstr>
      <vt:lpstr>Times New Roman</vt:lpstr>
      <vt:lpstr>Verdana</vt:lpstr>
      <vt:lpstr>Wingdings</vt:lpstr>
      <vt:lpstr>Wingdings 3</vt:lpstr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Dierschke, Martina</dc:creator>
  <cp:lastModifiedBy>Welker, Antje</cp:lastModifiedBy>
  <cp:revision>386</cp:revision>
  <cp:lastPrinted>2023-06-14T06:13:17Z</cp:lastPrinted>
  <dcterms:created xsi:type="dcterms:W3CDTF">2015-04-22T13:44:08Z</dcterms:created>
  <dcterms:modified xsi:type="dcterms:W3CDTF">2024-12-18T06:58:12Z</dcterms:modified>
</cp:coreProperties>
</file>