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3" r:id="rId6"/>
    <p:sldId id="259" r:id="rId7"/>
    <p:sldId id="297" r:id="rId8"/>
    <p:sldId id="260" r:id="rId9"/>
    <p:sldId id="302" r:id="rId10"/>
    <p:sldId id="261" r:id="rId11"/>
    <p:sldId id="262" r:id="rId12"/>
    <p:sldId id="266" r:id="rId13"/>
    <p:sldId id="298" r:id="rId14"/>
    <p:sldId id="267" r:id="rId15"/>
    <p:sldId id="268" r:id="rId16"/>
    <p:sldId id="269" r:id="rId17"/>
    <p:sldId id="270" r:id="rId18"/>
    <p:sldId id="271" r:id="rId19"/>
    <p:sldId id="272" r:id="rId20"/>
    <p:sldId id="300" r:id="rId21"/>
    <p:sldId id="273" r:id="rId22"/>
    <p:sldId id="274" r:id="rId23"/>
    <p:sldId id="275" r:id="rId24"/>
    <p:sldId id="276" r:id="rId25"/>
    <p:sldId id="299" r:id="rId26"/>
    <p:sldId id="301" r:id="rId27"/>
    <p:sldId id="277" r:id="rId28"/>
    <p:sldId id="278" r:id="rId29"/>
    <p:sldId id="306" r:id="rId30"/>
    <p:sldId id="279" r:id="rId31"/>
    <p:sldId id="280" r:id="rId32"/>
    <p:sldId id="281" r:id="rId33"/>
    <p:sldId id="282" r:id="rId34"/>
    <p:sldId id="287" r:id="rId35"/>
    <p:sldId id="288" r:id="rId36"/>
    <p:sldId id="289" r:id="rId37"/>
    <p:sldId id="290" r:id="rId38"/>
    <p:sldId id="304" r:id="rId39"/>
    <p:sldId id="303" r:id="rId40"/>
    <p:sldId id="291" r:id="rId41"/>
    <p:sldId id="305" r:id="rId42"/>
    <p:sldId id="292" r:id="rId43"/>
    <p:sldId id="293" r:id="rId44"/>
    <p:sldId id="295" r:id="rId4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1" autoAdjust="0"/>
    <p:restoredTop sz="94660"/>
  </p:normalViewPr>
  <p:slideViewPr>
    <p:cSldViewPr snapToGrid="0">
      <p:cViewPr varScale="1">
        <p:scale>
          <a:sx n="64" d="100"/>
          <a:sy n="64" d="100"/>
        </p:scale>
        <p:origin x="40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B184BE-7CF6-45C3-94BA-0C89FEC866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61A9C35-5E8C-4968-94C3-C8CBF393A8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9A367AD-B478-40AD-8317-4C8DD01D6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F0D2-A9D3-46FB-B7E7-92034A30F888}" type="datetimeFigureOut">
              <a:rPr lang="de-DE" smtClean="0"/>
              <a:t>10.06.2024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AFE8ED-1DB6-4B63-B613-01B353BA5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A78FA61-ECA7-4342-B61B-492EBA0D9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1064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100D7D-7207-4C4B-A293-55798682C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04D11C7-D2DD-421A-AA6F-D86E95F717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0DFC7B2-1A8C-4B1A-B5C0-2C728D13B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F0D2-A9D3-46FB-B7E7-92034A30F888}" type="datetimeFigureOut">
              <a:rPr lang="de-DE" smtClean="0"/>
              <a:t>10.06.2024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F7C4F8E-27BA-4DC5-BC9A-AF1B5771F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9E7D3E7-3FAE-45EF-B89B-0E62C1918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4946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22D95179-A132-4E8D-B885-40B466F534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12746B0-1169-4191-A145-B0CD86A32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9E1DE66-257B-4CAD-B211-A1DD23B3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F0D2-A9D3-46FB-B7E7-92034A30F888}" type="datetimeFigureOut">
              <a:rPr lang="de-DE" smtClean="0"/>
              <a:t>10.06.2024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B5B3F38-B8D1-42A5-A71F-BBA9D1FF7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EC02FF-4AA9-4D16-A123-6AAA11E3B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6392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EE960A-3DE1-4BAA-9AD0-6AD65B45B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363001-3CF3-464C-988D-4DCE5B0C7D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4C44956-A878-4B03-9DC2-5A968A600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F0D2-A9D3-46FB-B7E7-92034A30F888}" type="datetimeFigureOut">
              <a:rPr lang="de-DE" smtClean="0"/>
              <a:t>10.06.2024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44716BC-B01B-4FFE-81E7-BC76EF5B5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C904DB7-3BEA-47CD-B18A-E9B7C20C5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1310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08020E-E6F7-429E-8683-32C1876B0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24C6271-9C17-4B3E-B02E-45ED299BDA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4858BC0-E61F-4E78-AE21-FCBEE9FD8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F0D2-A9D3-46FB-B7E7-92034A30F888}" type="datetimeFigureOut">
              <a:rPr lang="de-DE" smtClean="0"/>
              <a:t>10.06.2024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6E6AD77-7E01-4668-BC96-6553930B4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A6B29FB-1A5B-4E49-BD14-96E7DEF80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1288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2D5797-D2E7-4EBB-B2D6-94E25B5C1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9D04DE8-80BE-4456-AAB9-2213D4C714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3DEB8E5-01FD-4B4D-8CC0-05717A1511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7DB556D-A833-4C4C-9525-F6CE78648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F0D2-A9D3-46FB-B7E7-92034A30F888}" type="datetimeFigureOut">
              <a:rPr lang="de-DE" smtClean="0"/>
              <a:t>10.06.2024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0471598-031F-4A3D-9679-528ACCF7E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6C958EE-C204-4CAC-96F5-573374958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1728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DF2A75-A093-479F-87BF-185853A04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9D3BB6F-1482-4823-8401-FDF06FBE1B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AA2BB43-A288-4D39-A3F8-0431C2865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59D3239-6EB5-4195-BFDE-31008D1B38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DE2D15A-28C0-458B-B055-61876A6D13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2C2DC71-5F1E-4A49-9B64-CCAC526C0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F0D2-A9D3-46FB-B7E7-92034A30F888}" type="datetimeFigureOut">
              <a:rPr lang="de-DE" smtClean="0"/>
              <a:t>10.06.2024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1FA357E-286A-4AEA-9067-7E741D5D1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4B09DC2-4C25-496A-BEFD-401B7B0B4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4148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D17213-EC36-41A6-A73F-21DF166D9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519B2C2-1B55-48BD-9BC2-926C7E7D0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F0D2-A9D3-46FB-B7E7-92034A30F888}" type="datetimeFigureOut">
              <a:rPr lang="de-DE" smtClean="0"/>
              <a:t>10.06.2024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63EA73A-E0C3-4D23-920A-A3CA36D07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89453B4-7D4E-4AC2-A0BD-DF0E48E7B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218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3EA97EA-7672-4D35-BA08-576626BE4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F0D2-A9D3-46FB-B7E7-92034A30F888}" type="datetimeFigureOut">
              <a:rPr lang="de-DE" smtClean="0"/>
              <a:t>10.06.2024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A9C452D-A384-499B-BE71-B3BC1BE45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9F104A9-D60A-4529-8318-FE7B12F4D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0385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373D3F-FD39-4FEF-927D-837E8C4B2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4B882BE-061B-4682-9C8A-15616F464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922CEE6-3415-419F-A6C9-3B848B45E6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A3C540D-B16C-4990-B896-86466360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F0D2-A9D3-46FB-B7E7-92034A30F888}" type="datetimeFigureOut">
              <a:rPr lang="de-DE" smtClean="0"/>
              <a:t>10.06.2024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CAC8A47-EBEF-41A2-8C47-B1C3119BC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08C152C-4D8A-4EBD-8705-A40557F85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9840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A353C3-076D-4A18-9A50-5C66D2252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5364B7B-7BE8-4051-A056-34D768D50B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184438C-A48F-4FC3-9092-3877C710BF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87F4DB4-010A-4D04-BBDA-CAEE0860E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F0D2-A9D3-46FB-B7E7-92034A30F888}" type="datetimeFigureOut">
              <a:rPr lang="de-DE" smtClean="0"/>
              <a:t>10.06.2024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C02F59D-9A51-4734-A839-DD82C63D8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2352F94-4288-4345-90F5-42B369B43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831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66775AF-BC70-4251-A21A-E8BA0E3BE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432B099-A488-4B85-ADD7-D3D1BC55DC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B933786-AF83-48DC-AD70-C8F99D33FF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4F0D2-A9D3-46FB-B7E7-92034A30F888}" type="datetimeFigureOut">
              <a:rPr lang="de-DE" smtClean="0"/>
              <a:t>10.06.2024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06D35B0-3E70-4B9B-857E-A6481F71EF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22B5DE3-FC01-45F4-A883-B4E270F253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2B51DA-19B6-4BDE-8DFB-BD657BDF65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200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ABC11C-AC20-4A24-B6A0-EA25D19F5D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Market Leader </a:t>
            </a:r>
            <a:r>
              <a:rPr lang="de-DE" dirty="0" err="1"/>
              <a:t>Advanced</a:t>
            </a:r>
            <a:br>
              <a:rPr lang="de-DE" dirty="0"/>
            </a:br>
            <a:r>
              <a:rPr lang="de-DE" dirty="0"/>
              <a:t>Unit 11 New Business</a:t>
            </a:r>
            <a:br>
              <a:rPr lang="de-DE" dirty="0"/>
            </a:b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E570C3A-AF1A-4239-AB70-AE1DFC820A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J. Slawney</a:t>
            </a:r>
          </a:p>
        </p:txBody>
      </p:sp>
    </p:spTree>
    <p:extLst>
      <p:ext uri="{BB962C8B-B14F-4D97-AF65-F5344CB8AC3E}">
        <p14:creationId xmlns:p14="http://schemas.microsoft.com/office/powerpoint/2010/main" val="2347329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897551-73CC-4C44-98AA-30DB77E58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A33901-918C-4E26-948E-05253BF8D2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Investment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come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b="1" dirty="0" err="1"/>
              <a:t>backers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various</a:t>
            </a:r>
            <a:r>
              <a:rPr lang="de-DE" dirty="0"/>
              <a:t> </a:t>
            </a:r>
            <a:r>
              <a:rPr lang="de-DE" dirty="0" err="1"/>
              <a:t>kinds</a:t>
            </a:r>
            <a:r>
              <a:rPr lang="de-DE" dirty="0"/>
              <a:t>. 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current</a:t>
            </a:r>
            <a:r>
              <a:rPr lang="de-DE" dirty="0"/>
              <a:t> </a:t>
            </a:r>
            <a:r>
              <a:rPr lang="de-DE" dirty="0" err="1"/>
              <a:t>climate</a:t>
            </a:r>
            <a:r>
              <a:rPr lang="de-DE" dirty="0"/>
              <a:t>, a large </a:t>
            </a:r>
            <a:r>
              <a:rPr lang="de-DE" dirty="0" err="1"/>
              <a:t>enough</a:t>
            </a:r>
            <a:r>
              <a:rPr lang="de-DE" dirty="0"/>
              <a:t> </a:t>
            </a:r>
            <a:r>
              <a:rPr lang="de-DE" dirty="0" err="1"/>
              <a:t>bank</a:t>
            </a:r>
            <a:r>
              <a:rPr lang="de-DE" dirty="0"/>
              <a:t> </a:t>
            </a:r>
            <a:r>
              <a:rPr lang="de-DE" dirty="0" err="1"/>
              <a:t>loan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not </a:t>
            </a:r>
            <a:r>
              <a:rPr lang="de-DE" dirty="0" err="1"/>
              <a:t>always</a:t>
            </a:r>
            <a:r>
              <a:rPr lang="de-DE" dirty="0"/>
              <a:t> </a:t>
            </a:r>
            <a:r>
              <a:rPr lang="de-DE" dirty="0" err="1"/>
              <a:t>available</a:t>
            </a:r>
            <a:r>
              <a:rPr lang="de-DE" dirty="0"/>
              <a:t>, so </a:t>
            </a:r>
            <a:r>
              <a:rPr lang="de-DE" dirty="0" err="1"/>
              <a:t>entrepreneurs</a:t>
            </a:r>
            <a:r>
              <a:rPr lang="de-DE" dirty="0"/>
              <a:t> </a:t>
            </a:r>
            <a:r>
              <a:rPr lang="de-DE" dirty="0" err="1"/>
              <a:t>might</a:t>
            </a:r>
            <a:r>
              <a:rPr lang="de-DE" dirty="0"/>
              <a:t> </a:t>
            </a:r>
            <a:r>
              <a:rPr lang="de-DE" dirty="0" err="1"/>
              <a:t>go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b="1" dirty="0" err="1"/>
              <a:t>business</a:t>
            </a:r>
            <a:r>
              <a:rPr lang="de-DE" b="1" dirty="0"/>
              <a:t> </a:t>
            </a:r>
            <a:r>
              <a:rPr lang="de-DE" b="1" dirty="0" err="1"/>
              <a:t>angels</a:t>
            </a:r>
            <a:r>
              <a:rPr lang="de-DE" b="1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b="1" dirty="0" err="1"/>
              <a:t>venture</a:t>
            </a:r>
            <a:r>
              <a:rPr lang="de-DE" b="1" dirty="0"/>
              <a:t> </a:t>
            </a:r>
            <a:r>
              <a:rPr lang="de-DE" b="1" dirty="0" err="1"/>
              <a:t>capitalists</a:t>
            </a:r>
            <a:r>
              <a:rPr lang="de-DE" dirty="0"/>
              <a:t>, </a:t>
            </a:r>
            <a:r>
              <a:rPr lang="de-DE" dirty="0" err="1"/>
              <a:t>both</a:t>
            </a:r>
            <a:r>
              <a:rPr lang="de-DE" dirty="0"/>
              <a:t> </a:t>
            </a:r>
            <a:r>
              <a:rPr lang="de-DE" dirty="0" err="1"/>
              <a:t>experienced</a:t>
            </a:r>
            <a:r>
              <a:rPr lang="de-DE" dirty="0"/>
              <a:t> in </a:t>
            </a:r>
            <a:r>
              <a:rPr lang="de-DE" dirty="0" err="1"/>
              <a:t>putting</a:t>
            </a:r>
            <a:r>
              <a:rPr lang="de-DE" dirty="0"/>
              <a:t> </a:t>
            </a:r>
            <a:r>
              <a:rPr lang="de-DE" dirty="0" err="1"/>
              <a:t>money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ideas</a:t>
            </a:r>
            <a:r>
              <a:rPr lang="de-DE" dirty="0"/>
              <a:t>, </a:t>
            </a:r>
            <a:r>
              <a:rPr lang="de-DE" dirty="0" err="1"/>
              <a:t>knowing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 will lose </a:t>
            </a:r>
            <a:r>
              <a:rPr lang="de-DE" dirty="0" err="1"/>
              <a:t>money</a:t>
            </a:r>
            <a:r>
              <a:rPr lang="de-DE" dirty="0"/>
              <a:t> but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could</a:t>
            </a:r>
            <a:r>
              <a:rPr lang="de-DE" dirty="0"/>
              <a:t> </a:t>
            </a:r>
            <a:r>
              <a:rPr lang="de-DE" dirty="0" err="1"/>
              <a:t>make</a:t>
            </a:r>
            <a:r>
              <a:rPr lang="de-DE" dirty="0"/>
              <a:t> a </a:t>
            </a:r>
            <a:r>
              <a:rPr lang="de-DE" dirty="0" err="1"/>
              <a:t>lot</a:t>
            </a:r>
            <a:r>
              <a:rPr lang="de-DE" dirty="0"/>
              <a:t>.  These </a:t>
            </a:r>
            <a:r>
              <a:rPr lang="de-DE" dirty="0" err="1"/>
              <a:t>backers</a:t>
            </a:r>
            <a:r>
              <a:rPr lang="de-DE" dirty="0"/>
              <a:t> will bring </a:t>
            </a:r>
            <a:r>
              <a:rPr lang="de-DE" b="1" dirty="0" err="1"/>
              <a:t>expertise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an </a:t>
            </a:r>
            <a:r>
              <a:rPr lang="de-DE" dirty="0" err="1"/>
              <a:t>independent</a:t>
            </a:r>
            <a:r>
              <a:rPr lang="de-DE" dirty="0"/>
              <a:t> </a:t>
            </a:r>
            <a:r>
              <a:rPr lang="de-DE" dirty="0" err="1"/>
              <a:t>entrepreneur</a:t>
            </a:r>
            <a:r>
              <a:rPr lang="de-DE" dirty="0"/>
              <a:t> will not </a:t>
            </a:r>
            <a:r>
              <a:rPr lang="de-DE" dirty="0" err="1"/>
              <a:t>have</a:t>
            </a:r>
            <a:r>
              <a:rPr lang="de-DE" dirty="0"/>
              <a:t>—in </a:t>
            </a:r>
            <a:r>
              <a:rPr lang="de-DE" dirty="0" err="1"/>
              <a:t>evaluating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plans</a:t>
            </a:r>
            <a:r>
              <a:rPr lang="de-DE" dirty="0"/>
              <a:t>, and </a:t>
            </a:r>
            <a:r>
              <a:rPr lang="de-DE" dirty="0" err="1"/>
              <a:t>then</a:t>
            </a:r>
            <a:r>
              <a:rPr lang="de-DE" dirty="0"/>
              <a:t> in </a:t>
            </a:r>
            <a:r>
              <a:rPr lang="de-DE" b="1" dirty="0" err="1"/>
              <a:t>market</a:t>
            </a:r>
            <a:r>
              <a:rPr lang="de-DE" b="1" dirty="0"/>
              <a:t> </a:t>
            </a:r>
            <a:r>
              <a:rPr lang="de-DE" b="1" dirty="0" err="1"/>
              <a:t>research</a:t>
            </a:r>
            <a:r>
              <a:rPr lang="de-DE" dirty="0"/>
              <a:t>, </a:t>
            </a:r>
            <a:r>
              <a:rPr lang="de-DE" b="1" dirty="0" err="1"/>
              <a:t>marketing</a:t>
            </a:r>
            <a:r>
              <a:rPr lang="de-DE" dirty="0"/>
              <a:t>, </a:t>
            </a:r>
            <a:r>
              <a:rPr lang="de-DE" b="1" dirty="0" err="1"/>
              <a:t>operations</a:t>
            </a:r>
            <a:r>
              <a:rPr lang="de-DE" dirty="0"/>
              <a:t> and in </a:t>
            </a:r>
            <a:r>
              <a:rPr lang="de-DE" b="1" dirty="0" err="1"/>
              <a:t>sustaining</a:t>
            </a:r>
            <a:r>
              <a:rPr lang="de-DE" b="1" dirty="0"/>
              <a:t> </a:t>
            </a:r>
            <a:r>
              <a:rPr lang="de-DE" b="1" dirty="0" err="1"/>
              <a:t>innovation</a:t>
            </a:r>
            <a:r>
              <a:rPr lang="de-DE" b="1" dirty="0"/>
              <a:t> </a:t>
            </a:r>
            <a:r>
              <a:rPr lang="de-DE" dirty="0"/>
              <a:t>so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go</a:t>
            </a:r>
            <a:r>
              <a:rPr lang="de-DE" dirty="0"/>
              <a:t> </a:t>
            </a:r>
            <a:r>
              <a:rPr lang="de-DE" dirty="0" err="1"/>
              <a:t>beyond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/>
              <a:t>initial</a:t>
            </a:r>
            <a:r>
              <a:rPr lang="de-DE" dirty="0"/>
              <a:t>, </a:t>
            </a:r>
            <a:r>
              <a:rPr lang="de-DE" dirty="0" err="1"/>
              <a:t>usually</a:t>
            </a:r>
            <a:r>
              <a:rPr lang="de-DE" dirty="0"/>
              <a:t> </a:t>
            </a:r>
            <a:r>
              <a:rPr lang="de-DE" dirty="0" err="1"/>
              <a:t>single</a:t>
            </a:r>
            <a:r>
              <a:rPr lang="de-DE" dirty="0"/>
              <a:t>, </a:t>
            </a:r>
            <a:r>
              <a:rPr lang="de-DE" b="1" dirty="0" err="1"/>
              <a:t>product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08322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99C4EB-7567-41D9-AA8B-3C6180DB4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21BD5F8-8DCF-47FA-928A-A2E0067562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b="1" dirty="0" err="1"/>
              <a:t>serial</a:t>
            </a:r>
            <a:r>
              <a:rPr lang="de-DE" b="1" dirty="0"/>
              <a:t> </a:t>
            </a:r>
            <a:r>
              <a:rPr lang="de-DE" b="1" dirty="0" err="1"/>
              <a:t>entrepreneurs</a:t>
            </a:r>
            <a:r>
              <a:rPr lang="de-DE" dirty="0"/>
              <a:t>, </a:t>
            </a:r>
            <a:r>
              <a:rPr lang="de-DE" dirty="0" err="1"/>
              <a:t>starting</a:t>
            </a:r>
            <a:r>
              <a:rPr lang="de-DE" dirty="0"/>
              <a:t> </a:t>
            </a:r>
            <a:r>
              <a:rPr lang="de-DE" dirty="0" err="1"/>
              <a:t>up</a:t>
            </a:r>
            <a:r>
              <a:rPr lang="de-DE" dirty="0"/>
              <a:t> a </a:t>
            </a:r>
            <a:r>
              <a:rPr lang="de-DE" dirty="0" err="1"/>
              <a:t>series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, </a:t>
            </a:r>
            <a:r>
              <a:rPr lang="de-DE" dirty="0" err="1"/>
              <a:t>perhaps</a:t>
            </a:r>
            <a:r>
              <a:rPr lang="de-DE" dirty="0"/>
              <a:t> </a:t>
            </a:r>
            <a:r>
              <a:rPr lang="de-DE" dirty="0" err="1"/>
              <a:t>funded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previous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.  But </a:t>
            </a:r>
            <a:r>
              <a:rPr lang="de-DE" dirty="0" err="1"/>
              <a:t>once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businesses</a:t>
            </a:r>
            <a:r>
              <a:rPr lang="de-DE" dirty="0"/>
              <a:t> </a:t>
            </a:r>
            <a:r>
              <a:rPr lang="de-DE" dirty="0" err="1"/>
              <a:t>reach</a:t>
            </a:r>
            <a:r>
              <a:rPr lang="de-DE" dirty="0"/>
              <a:t> a </a:t>
            </a:r>
            <a:r>
              <a:rPr lang="de-DE" dirty="0" err="1"/>
              <a:t>certain</a:t>
            </a:r>
            <a:r>
              <a:rPr lang="de-DE" dirty="0"/>
              <a:t> </a:t>
            </a:r>
            <a:r>
              <a:rPr lang="de-DE" dirty="0" err="1"/>
              <a:t>size</a:t>
            </a:r>
            <a:r>
              <a:rPr lang="de-DE" dirty="0"/>
              <a:t>,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may</a:t>
            </a:r>
            <a:r>
              <a:rPr lang="de-DE" dirty="0"/>
              <a:t> </a:t>
            </a:r>
            <a:r>
              <a:rPr lang="de-DE" dirty="0" err="1"/>
              <a:t>prefer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take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profit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selling</a:t>
            </a:r>
            <a:r>
              <a:rPr lang="de-DE" dirty="0"/>
              <a:t> and </a:t>
            </a:r>
            <a:r>
              <a:rPr lang="de-DE" dirty="0" err="1"/>
              <a:t>move</a:t>
            </a:r>
            <a:r>
              <a:rPr lang="de-DE" dirty="0"/>
              <a:t> on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next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.  </a:t>
            </a:r>
            <a:r>
              <a:rPr lang="de-DE" dirty="0" err="1"/>
              <a:t>It‘s</a:t>
            </a:r>
            <a:r>
              <a:rPr lang="de-DE" dirty="0"/>
              <a:t> </a:t>
            </a:r>
            <a:r>
              <a:rPr lang="de-DE" dirty="0" err="1"/>
              <a:t>true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once</a:t>
            </a:r>
            <a:r>
              <a:rPr lang="de-DE" dirty="0"/>
              <a:t> </a:t>
            </a:r>
            <a:r>
              <a:rPr lang="de-DE" dirty="0" err="1"/>
              <a:t>businesses</a:t>
            </a:r>
            <a:r>
              <a:rPr lang="de-DE" dirty="0"/>
              <a:t> </a:t>
            </a:r>
            <a:r>
              <a:rPr lang="de-DE" dirty="0" err="1"/>
              <a:t>reach</a:t>
            </a:r>
            <a:r>
              <a:rPr lang="de-DE" dirty="0"/>
              <a:t> a </a:t>
            </a:r>
            <a:r>
              <a:rPr lang="de-DE" dirty="0" err="1"/>
              <a:t>certain</a:t>
            </a:r>
            <a:r>
              <a:rPr lang="de-DE" dirty="0"/>
              <a:t> </a:t>
            </a:r>
            <a:r>
              <a:rPr lang="de-DE" dirty="0" err="1"/>
              <a:t>size</a:t>
            </a:r>
            <a:r>
              <a:rPr lang="de-DE" dirty="0"/>
              <a:t> and </a:t>
            </a:r>
            <a:r>
              <a:rPr lang="de-DE" b="1" dirty="0" err="1"/>
              <a:t>mature</a:t>
            </a:r>
            <a:r>
              <a:rPr lang="de-DE" dirty="0"/>
              <a:t>,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need</a:t>
            </a:r>
            <a:r>
              <a:rPr lang="de-DE" dirty="0"/>
              <a:t> a different type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b="1" dirty="0" err="1"/>
              <a:t>business</a:t>
            </a:r>
            <a:r>
              <a:rPr lang="de-DE" b="1" dirty="0"/>
              <a:t> </a:t>
            </a:r>
            <a:r>
              <a:rPr lang="de-DE" b="1" dirty="0" err="1"/>
              <a:t>acumen</a:t>
            </a:r>
            <a:r>
              <a:rPr lang="de-DE" dirty="0"/>
              <a:t>,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mercurial</a:t>
            </a:r>
            <a:r>
              <a:rPr lang="de-DE" dirty="0"/>
              <a:t> </a:t>
            </a:r>
            <a:r>
              <a:rPr lang="de-DE" dirty="0" err="1"/>
              <a:t>entrepreneurs</a:t>
            </a:r>
            <a:r>
              <a:rPr lang="de-DE" dirty="0"/>
              <a:t> </a:t>
            </a:r>
            <a:r>
              <a:rPr lang="de-DE" dirty="0" err="1"/>
              <a:t>may</a:t>
            </a:r>
            <a:r>
              <a:rPr lang="de-DE" dirty="0"/>
              <a:t> not </a:t>
            </a:r>
            <a:r>
              <a:rPr lang="de-DE" dirty="0" err="1"/>
              <a:t>possess</a:t>
            </a:r>
            <a:r>
              <a:rPr lang="de-DE" dirty="0"/>
              <a:t>. 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example</a:t>
            </a:r>
            <a:r>
              <a:rPr lang="de-DE" dirty="0"/>
              <a:t>, </a:t>
            </a:r>
            <a:r>
              <a:rPr lang="de-DE" dirty="0" err="1"/>
              <a:t>perhaps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unwilling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unable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</a:t>
            </a:r>
            <a:r>
              <a:rPr lang="de-DE" dirty="0" err="1"/>
              <a:t>further</a:t>
            </a:r>
            <a:r>
              <a:rPr lang="de-DE" dirty="0"/>
              <a:t> on </a:t>
            </a:r>
            <a:r>
              <a:rPr lang="de-DE" b="1" dirty="0" err="1"/>
              <a:t>team</a:t>
            </a:r>
            <a:r>
              <a:rPr lang="de-DE" b="1" dirty="0"/>
              <a:t> </a:t>
            </a:r>
            <a:r>
              <a:rPr lang="de-DE" b="1" dirty="0" err="1"/>
              <a:t>building</a:t>
            </a:r>
            <a:r>
              <a:rPr lang="de-DE" b="1" dirty="0"/>
              <a:t> </a:t>
            </a:r>
            <a:r>
              <a:rPr lang="de-DE" dirty="0"/>
              <a:t>and </a:t>
            </a:r>
            <a:r>
              <a:rPr lang="de-DE" b="1" dirty="0" err="1"/>
              <a:t>recruitment</a:t>
            </a:r>
            <a:r>
              <a:rPr lang="de-DE" dirty="0"/>
              <a:t>, and deal </a:t>
            </a:r>
            <a:r>
              <a:rPr lang="de-DE" dirty="0" err="1"/>
              <a:t>with</a:t>
            </a:r>
            <a:r>
              <a:rPr lang="de-DE" dirty="0"/>
              <a:t> all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hassles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human </a:t>
            </a:r>
            <a:r>
              <a:rPr lang="de-DE" dirty="0" err="1"/>
              <a:t>resources</a:t>
            </a:r>
            <a:r>
              <a:rPr lang="de-DE" dirty="0"/>
              <a:t> </a:t>
            </a:r>
            <a:r>
              <a:rPr lang="de-DE" dirty="0" err="1"/>
              <a:t>management</a:t>
            </a:r>
            <a:r>
              <a:rPr lang="de-DE" dirty="0"/>
              <a:t>.  This </a:t>
            </a:r>
            <a:r>
              <a:rPr lang="de-DE" dirty="0" err="1"/>
              <a:t>is</a:t>
            </a:r>
            <a:r>
              <a:rPr lang="de-DE" dirty="0"/>
              <a:t> just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management</a:t>
            </a:r>
            <a:r>
              <a:rPr lang="de-DE" dirty="0"/>
              <a:t> </a:t>
            </a:r>
            <a:r>
              <a:rPr lang="de-DE" dirty="0" err="1"/>
              <a:t>areas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a </a:t>
            </a:r>
            <a:r>
              <a:rPr lang="de-DE" dirty="0" err="1"/>
              <a:t>start-up</a:t>
            </a:r>
            <a:r>
              <a:rPr lang="de-DE" dirty="0"/>
              <a:t> </a:t>
            </a:r>
            <a:r>
              <a:rPr lang="de-DE" dirty="0" err="1"/>
              <a:t>specialist</a:t>
            </a:r>
            <a:r>
              <a:rPr lang="de-DE" dirty="0"/>
              <a:t> </a:t>
            </a:r>
            <a:r>
              <a:rPr lang="de-DE" dirty="0" err="1"/>
              <a:t>might</a:t>
            </a:r>
            <a:r>
              <a:rPr lang="de-DE" dirty="0"/>
              <a:t> </a:t>
            </a:r>
            <a:r>
              <a:rPr lang="de-DE" dirty="0" err="1"/>
              <a:t>prefer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leave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someone</a:t>
            </a:r>
            <a:r>
              <a:rPr lang="de-DE" dirty="0"/>
              <a:t> </a:t>
            </a:r>
            <a:r>
              <a:rPr lang="de-DE" dirty="0" err="1"/>
              <a:t>else</a:t>
            </a:r>
            <a:r>
              <a:rPr lang="de-DE" dirty="0"/>
              <a:t>.  </a:t>
            </a:r>
            <a:r>
              <a:rPr lang="de-DE" dirty="0" err="1"/>
              <a:t>Beyond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might</a:t>
            </a:r>
            <a:r>
              <a:rPr lang="de-DE" dirty="0"/>
              <a:t> </a:t>
            </a:r>
            <a:r>
              <a:rPr lang="de-DE" dirty="0" err="1"/>
              <a:t>come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rigours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an </a:t>
            </a:r>
            <a:r>
              <a:rPr lang="de-DE" b="1" dirty="0"/>
              <a:t>initial </a:t>
            </a:r>
            <a:r>
              <a:rPr lang="de-DE" b="1" dirty="0" err="1"/>
              <a:t>public</a:t>
            </a:r>
            <a:r>
              <a:rPr lang="de-DE" b="1" dirty="0"/>
              <a:t> </a:t>
            </a:r>
            <a:r>
              <a:rPr lang="de-DE" b="1" dirty="0" err="1"/>
              <a:t>offer</a:t>
            </a:r>
            <a:r>
              <a:rPr lang="de-DE" b="1" dirty="0"/>
              <a:t> (IPO)</a:t>
            </a:r>
            <a:r>
              <a:rPr lang="de-DE" dirty="0"/>
              <a:t>, </a:t>
            </a:r>
            <a:r>
              <a:rPr lang="de-DE" i="1" dirty="0" err="1"/>
              <a:t>floating</a:t>
            </a:r>
            <a:r>
              <a:rPr lang="de-DE" i="1" dirty="0"/>
              <a:t> </a:t>
            </a:r>
            <a:r>
              <a:rPr lang="de-DE" i="1" dirty="0" err="1"/>
              <a:t>the</a:t>
            </a:r>
            <a:r>
              <a:rPr lang="de-DE" i="1" dirty="0"/>
              <a:t> </a:t>
            </a:r>
            <a:r>
              <a:rPr lang="de-DE" i="1" dirty="0" err="1"/>
              <a:t>company</a:t>
            </a:r>
            <a:r>
              <a:rPr lang="de-DE" i="1" dirty="0"/>
              <a:t> on </a:t>
            </a:r>
            <a:r>
              <a:rPr lang="de-DE" i="1" dirty="0" err="1"/>
              <a:t>the</a:t>
            </a:r>
            <a:r>
              <a:rPr lang="de-DE" i="1" dirty="0"/>
              <a:t> stock </a:t>
            </a:r>
            <a:r>
              <a:rPr lang="de-DE" i="1" dirty="0" err="1"/>
              <a:t>market</a:t>
            </a:r>
            <a:r>
              <a:rPr lang="de-DE" i="1" dirty="0"/>
              <a:t> </a:t>
            </a:r>
            <a:r>
              <a:rPr lang="de-DE" dirty="0"/>
              <a:t>so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able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tap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b="1" dirty="0" err="1"/>
              <a:t>sources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capital</a:t>
            </a:r>
            <a:r>
              <a:rPr lang="de-DE" dirty="0"/>
              <a:t>. 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entrepreneurs</a:t>
            </a:r>
            <a:r>
              <a:rPr lang="de-DE" dirty="0"/>
              <a:t>, like Richard Branson, </a:t>
            </a:r>
            <a:r>
              <a:rPr lang="de-DE" dirty="0" err="1"/>
              <a:t>go</a:t>
            </a:r>
            <a:r>
              <a:rPr lang="de-DE" dirty="0"/>
              <a:t> </a:t>
            </a:r>
            <a:r>
              <a:rPr lang="de-DE" dirty="0" err="1"/>
              <a:t>through</a:t>
            </a:r>
            <a:r>
              <a:rPr lang="de-DE" dirty="0"/>
              <a:t> all </a:t>
            </a:r>
            <a:r>
              <a:rPr lang="de-DE" dirty="0" err="1"/>
              <a:t>this</a:t>
            </a:r>
            <a:r>
              <a:rPr lang="de-DE" dirty="0"/>
              <a:t> but </a:t>
            </a:r>
            <a:r>
              <a:rPr lang="de-DE" dirty="0" err="1"/>
              <a:t>then</a:t>
            </a:r>
            <a:r>
              <a:rPr lang="de-DE" dirty="0"/>
              <a:t> </a:t>
            </a:r>
            <a:r>
              <a:rPr lang="de-DE" dirty="0" err="1"/>
              <a:t>decide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b="1" dirty="0" err="1"/>
              <a:t>take</a:t>
            </a:r>
            <a:r>
              <a:rPr lang="de-DE" b="1" dirty="0"/>
              <a:t> </a:t>
            </a:r>
            <a:r>
              <a:rPr lang="de-DE" b="1" dirty="0" err="1"/>
              <a:t>their</a:t>
            </a:r>
            <a:r>
              <a:rPr lang="de-DE" b="1" dirty="0"/>
              <a:t> </a:t>
            </a:r>
            <a:r>
              <a:rPr lang="de-DE" b="1" dirty="0" err="1"/>
              <a:t>companies</a:t>
            </a:r>
            <a:r>
              <a:rPr lang="de-DE" b="1" dirty="0"/>
              <a:t> private </a:t>
            </a:r>
            <a:r>
              <a:rPr lang="de-DE" dirty="0" err="1"/>
              <a:t>again</a:t>
            </a:r>
            <a:r>
              <a:rPr lang="de-DE" dirty="0"/>
              <a:t>, so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, in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view</a:t>
            </a:r>
            <a:r>
              <a:rPr lang="de-DE" dirty="0"/>
              <a:t>,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control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events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456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8C3F25-C0E3-456C-86BC-98AC408B4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Discussion:Advice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Start-Ups, pp. 104-105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95352D-2448-42C9-BBEC-FCEA934413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A</a:t>
            </a:r>
          </a:p>
          <a:p>
            <a:pPr marL="0" indent="0">
              <a:buNone/>
            </a:pPr>
            <a:r>
              <a:rPr lang="de-DE" dirty="0" err="1"/>
              <a:t>Answer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website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on p. 104 </a:t>
            </a:r>
            <a:r>
              <a:rPr lang="de-DE" dirty="0" err="1"/>
              <a:t>aimed</a:t>
            </a:r>
            <a:r>
              <a:rPr lang="de-DE" dirty="0"/>
              <a:t> at potential </a:t>
            </a:r>
            <a:r>
              <a:rPr lang="de-DE" dirty="0" err="1"/>
              <a:t>entrepreneurs</a:t>
            </a:r>
            <a:r>
              <a:rPr lang="de-DE" dirty="0"/>
              <a:t>. 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make</a:t>
            </a:r>
            <a:r>
              <a:rPr lang="de-DE" dirty="0"/>
              <a:t> a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entrepreneur</a:t>
            </a:r>
            <a:r>
              <a:rPr lang="de-DE" dirty="0"/>
              <a:t>?  </a:t>
            </a:r>
            <a:r>
              <a:rPr lang="de-DE" dirty="0" err="1"/>
              <a:t>We</a:t>
            </a:r>
            <a:r>
              <a:rPr lang="de-DE" dirty="0"/>
              <a:t> will check score </a:t>
            </a:r>
            <a:r>
              <a:rPr lang="de-DE" dirty="0" err="1"/>
              <a:t>afterwards</a:t>
            </a:r>
            <a:r>
              <a:rPr lang="de-DE" dirty="0"/>
              <a:t>. 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those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entrepreneurs</a:t>
            </a:r>
            <a:r>
              <a:rPr lang="de-DE" dirty="0"/>
              <a:t>,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areas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on?  </a:t>
            </a:r>
          </a:p>
        </p:txBody>
      </p:sp>
    </p:spTree>
    <p:extLst>
      <p:ext uri="{BB962C8B-B14F-4D97-AF65-F5344CB8AC3E}">
        <p14:creationId xmlns:p14="http://schemas.microsoft.com/office/powerpoint/2010/main" val="1886334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8C3F25-C0E3-456C-86BC-98AC408B4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Discussion:Advice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Start-Ups, pp. 104-105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95352D-2448-42C9-BBEC-FCEA934413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A</a:t>
            </a:r>
          </a:p>
          <a:p>
            <a:pPr marL="0" indent="0">
              <a:buNone/>
            </a:pPr>
            <a:r>
              <a:rPr lang="de-DE" dirty="0" err="1"/>
              <a:t>Answer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website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on p. 104 </a:t>
            </a:r>
            <a:r>
              <a:rPr lang="de-DE" dirty="0" err="1"/>
              <a:t>aimed</a:t>
            </a:r>
            <a:r>
              <a:rPr lang="de-DE" dirty="0"/>
              <a:t> at potential </a:t>
            </a:r>
            <a:r>
              <a:rPr lang="de-DE" dirty="0" err="1"/>
              <a:t>entrepreneurs</a:t>
            </a:r>
            <a:r>
              <a:rPr lang="de-DE" dirty="0"/>
              <a:t>.  </a:t>
            </a:r>
          </a:p>
          <a:p>
            <a:pPr marL="0" indent="0">
              <a:buNone/>
            </a:pP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make</a:t>
            </a:r>
            <a:r>
              <a:rPr lang="de-DE" dirty="0"/>
              <a:t> a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entrepreneur</a:t>
            </a:r>
            <a:r>
              <a:rPr lang="de-DE" dirty="0"/>
              <a:t>?  </a:t>
            </a:r>
            <a:r>
              <a:rPr lang="de-DE" dirty="0" err="1"/>
              <a:t>We</a:t>
            </a:r>
            <a:r>
              <a:rPr lang="de-DE" dirty="0"/>
              <a:t> will check score </a:t>
            </a:r>
            <a:r>
              <a:rPr lang="de-DE" dirty="0" err="1"/>
              <a:t>afterwards</a:t>
            </a:r>
            <a:r>
              <a:rPr lang="de-DE" dirty="0"/>
              <a:t>.  </a:t>
            </a:r>
          </a:p>
          <a:p>
            <a:pPr marL="0" indent="0">
              <a:buNone/>
            </a:pP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those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entrepreneurs</a:t>
            </a:r>
            <a:r>
              <a:rPr lang="de-DE" dirty="0"/>
              <a:t>,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areas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on?   </a:t>
            </a:r>
          </a:p>
          <a:p>
            <a:pPr marL="0" indent="0">
              <a:buNone/>
            </a:pPr>
            <a:r>
              <a:rPr lang="de-DE" dirty="0"/>
              <a:t>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already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a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idea</a:t>
            </a:r>
            <a:r>
              <a:rPr lang="de-DE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758671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ECF927-AB7C-4485-974B-539581ED9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Discussion:Advice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Start-Ups, pp. 104-105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3E092FE-477D-4C7B-AAB1-C7A9B8BB1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A</a:t>
            </a:r>
          </a:p>
          <a:p>
            <a:pPr marL="0" indent="0">
              <a:buNone/>
            </a:pPr>
            <a:r>
              <a:rPr lang="de-DE" b="1" dirty="0"/>
              <a:t>Count </a:t>
            </a:r>
            <a:r>
              <a:rPr lang="de-DE" b="1" dirty="0" err="1"/>
              <a:t>up</a:t>
            </a:r>
            <a:r>
              <a:rPr lang="de-DE" b="1" dirty="0"/>
              <a:t> </a:t>
            </a:r>
            <a:r>
              <a:rPr lang="de-DE" b="1" dirty="0" err="1"/>
              <a:t>the</a:t>
            </a:r>
            <a:r>
              <a:rPr lang="de-DE" b="1" dirty="0"/>
              <a:t> </a:t>
            </a:r>
            <a:r>
              <a:rPr lang="de-DE" b="1" dirty="0" err="1"/>
              <a:t>number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questions</a:t>
            </a:r>
            <a:r>
              <a:rPr lang="de-DE" b="1" dirty="0"/>
              <a:t> </a:t>
            </a:r>
            <a:r>
              <a:rPr lang="de-DE" b="1" dirty="0" err="1"/>
              <a:t>that</a:t>
            </a:r>
            <a:r>
              <a:rPr lang="de-DE" b="1" dirty="0"/>
              <a:t> </a:t>
            </a:r>
            <a:r>
              <a:rPr lang="de-DE" b="1" dirty="0" err="1"/>
              <a:t>you</a:t>
            </a:r>
            <a:r>
              <a:rPr lang="de-DE" b="1" dirty="0"/>
              <a:t> </a:t>
            </a:r>
            <a:r>
              <a:rPr lang="de-DE" b="1" dirty="0" err="1"/>
              <a:t>answered</a:t>
            </a:r>
            <a:r>
              <a:rPr lang="de-DE" b="1" dirty="0"/>
              <a:t> „</a:t>
            </a:r>
            <a:r>
              <a:rPr lang="de-DE" b="1" dirty="0" err="1"/>
              <a:t>yes</a:t>
            </a:r>
            <a:r>
              <a:rPr lang="de-DE" b="1" dirty="0"/>
              <a:t>“ </a:t>
            </a:r>
            <a:r>
              <a:rPr lang="de-DE" b="1" dirty="0" err="1"/>
              <a:t>to</a:t>
            </a:r>
            <a:r>
              <a:rPr lang="de-DE" b="1" dirty="0"/>
              <a:t>.</a:t>
            </a:r>
          </a:p>
          <a:p>
            <a:pPr marL="0" indent="0">
              <a:buNone/>
            </a:pPr>
            <a:r>
              <a:rPr lang="de-DE" dirty="0"/>
              <a:t>0-3  	</a:t>
            </a:r>
            <a:r>
              <a:rPr lang="de-DE" dirty="0" err="1"/>
              <a:t>Although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might</a:t>
            </a:r>
            <a:r>
              <a:rPr lang="de-DE" dirty="0"/>
              <a:t> like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idea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setting</a:t>
            </a:r>
            <a:r>
              <a:rPr lang="de-DE" dirty="0"/>
              <a:t> </a:t>
            </a:r>
            <a:r>
              <a:rPr lang="de-DE" dirty="0" err="1"/>
              <a:t>up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own </a:t>
            </a:r>
            <a:r>
              <a:rPr lang="de-DE" dirty="0" err="1"/>
              <a:t>business</a:t>
            </a:r>
            <a:r>
              <a:rPr lang="de-DE" dirty="0"/>
              <a:t>, </a:t>
            </a:r>
            <a:r>
              <a:rPr lang="de-DE" dirty="0" err="1"/>
              <a:t>it‘s</a:t>
            </a:r>
            <a:r>
              <a:rPr lang="de-DE" dirty="0"/>
              <a:t> not </a:t>
            </a:r>
            <a:r>
              <a:rPr lang="de-DE" dirty="0" err="1"/>
              <a:t>really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. 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 </a:t>
            </a:r>
            <a:r>
              <a:rPr lang="de-DE" dirty="0" err="1"/>
              <a:t>better</a:t>
            </a:r>
            <a:r>
              <a:rPr lang="de-DE" dirty="0"/>
              <a:t> off </a:t>
            </a:r>
            <a:r>
              <a:rPr lang="de-DE" dirty="0" err="1"/>
              <a:t>working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someone</a:t>
            </a:r>
            <a:r>
              <a:rPr lang="de-DE" dirty="0"/>
              <a:t> </a:t>
            </a:r>
            <a:r>
              <a:rPr lang="de-DE" dirty="0" err="1"/>
              <a:t>else</a:t>
            </a:r>
            <a:r>
              <a:rPr lang="de-DE" dirty="0"/>
              <a:t> and </a:t>
            </a:r>
            <a:r>
              <a:rPr lang="de-DE" dirty="0" err="1"/>
              <a:t>wouldn‘t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able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handle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risk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uncertainty</a:t>
            </a:r>
            <a:r>
              <a:rPr lang="de-DE" dirty="0"/>
              <a:t>.  </a:t>
            </a:r>
          </a:p>
          <a:p>
            <a:pPr marL="0" indent="0">
              <a:buNone/>
            </a:pPr>
            <a:r>
              <a:rPr lang="de-DE" dirty="0"/>
              <a:t>4-6	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probably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lots </a:t>
            </a:r>
            <a:r>
              <a:rPr lang="de-DE" dirty="0" err="1"/>
              <a:t>of</a:t>
            </a:r>
            <a:r>
              <a:rPr lang="de-DE" dirty="0"/>
              <a:t> initiative and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ideas</a:t>
            </a:r>
            <a:r>
              <a:rPr lang="de-DE" dirty="0"/>
              <a:t>, but </a:t>
            </a:r>
            <a:r>
              <a:rPr lang="de-DE" dirty="0" err="1"/>
              <a:t>remember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fully </a:t>
            </a:r>
            <a:r>
              <a:rPr lang="de-DE" dirty="0" err="1"/>
              <a:t>committed</a:t>
            </a:r>
            <a:r>
              <a:rPr lang="de-DE" dirty="0"/>
              <a:t> </a:t>
            </a:r>
            <a:r>
              <a:rPr lang="de-DE" dirty="0" err="1"/>
              <a:t>before</a:t>
            </a:r>
            <a:r>
              <a:rPr lang="de-DE" dirty="0"/>
              <a:t> </a:t>
            </a:r>
            <a:r>
              <a:rPr lang="de-DE" dirty="0" err="1"/>
              <a:t>getting</a:t>
            </a:r>
            <a:r>
              <a:rPr lang="de-DE" dirty="0"/>
              <a:t> a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venture</a:t>
            </a:r>
            <a:r>
              <a:rPr lang="de-DE" dirty="0"/>
              <a:t> off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ground</a:t>
            </a:r>
            <a:r>
              <a:rPr lang="de-DE" dirty="0"/>
              <a:t>. 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may</a:t>
            </a:r>
            <a:r>
              <a:rPr lang="de-DE" dirty="0"/>
              <a:t>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on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entrepreneurial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skills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getting</a:t>
            </a:r>
            <a:r>
              <a:rPr lang="de-DE" dirty="0"/>
              <a:t> hold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risk</a:t>
            </a:r>
            <a:r>
              <a:rPr lang="de-DE" dirty="0"/>
              <a:t> </a:t>
            </a:r>
            <a:r>
              <a:rPr lang="de-DE" dirty="0" err="1"/>
              <a:t>capital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7-9	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a </a:t>
            </a:r>
            <a:r>
              <a:rPr lang="de-DE" dirty="0" err="1"/>
              <a:t>serial</a:t>
            </a:r>
            <a:r>
              <a:rPr lang="de-DE" dirty="0"/>
              <a:t> </a:t>
            </a:r>
            <a:r>
              <a:rPr lang="de-DE" dirty="0" err="1"/>
              <a:t>entrepreneur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making</a:t>
            </a:r>
            <a:r>
              <a:rPr lang="de-DE" dirty="0"/>
              <a:t>.  </a:t>
            </a:r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sure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find a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mentor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a </a:t>
            </a:r>
            <a:r>
              <a:rPr lang="de-DE" dirty="0" err="1"/>
              <a:t>suitable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partner</a:t>
            </a:r>
            <a:r>
              <a:rPr lang="de-DE" dirty="0"/>
              <a:t>, and </a:t>
            </a:r>
            <a:r>
              <a:rPr lang="de-DE" dirty="0" err="1"/>
              <a:t>work</a:t>
            </a:r>
            <a:r>
              <a:rPr lang="de-DE" dirty="0"/>
              <a:t> on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sales</a:t>
            </a:r>
            <a:r>
              <a:rPr lang="de-DE" dirty="0"/>
              <a:t> pitch. 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haven‘t</a:t>
            </a:r>
            <a:r>
              <a:rPr lang="de-DE" dirty="0"/>
              <a:t> </a:t>
            </a:r>
            <a:r>
              <a:rPr lang="de-DE" dirty="0" err="1"/>
              <a:t>started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own </a:t>
            </a:r>
            <a:r>
              <a:rPr lang="de-DE" dirty="0" err="1"/>
              <a:t>company</a:t>
            </a:r>
            <a:r>
              <a:rPr lang="de-DE" dirty="0"/>
              <a:t> </a:t>
            </a:r>
            <a:r>
              <a:rPr lang="de-DE" dirty="0" err="1"/>
              <a:t>yet</a:t>
            </a:r>
            <a:r>
              <a:rPr lang="de-DE" dirty="0"/>
              <a:t>,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waiting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?  Go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it!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488853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63A6A3-0976-4074-B6C2-3CF5C4CBE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Discussion:Advice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Start-Ups, pp. 104-105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9B20DB-3849-41FE-8086-0B417C3C54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</a:t>
            </a:r>
          </a:p>
          <a:p>
            <a:pPr marL="0" indent="0">
              <a:buNone/>
            </a:pPr>
            <a:r>
              <a:rPr lang="de-DE" dirty="0"/>
              <a:t>Match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skills</a:t>
            </a:r>
            <a:r>
              <a:rPr lang="de-DE" dirty="0"/>
              <a:t> (1-5)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definitions</a:t>
            </a:r>
            <a:r>
              <a:rPr lang="de-DE" dirty="0"/>
              <a:t> (a-e).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core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skills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think</a:t>
            </a:r>
            <a:r>
              <a:rPr lang="de-DE" dirty="0"/>
              <a:t> a </a:t>
            </a:r>
            <a:r>
              <a:rPr lang="de-DE" dirty="0" err="1"/>
              <a:t>successful</a:t>
            </a:r>
            <a:r>
              <a:rPr lang="de-DE" dirty="0"/>
              <a:t> </a:t>
            </a:r>
            <a:r>
              <a:rPr lang="de-DE" dirty="0" err="1"/>
              <a:t>entrepreneur</a:t>
            </a:r>
            <a:r>
              <a:rPr lang="de-DE" dirty="0"/>
              <a:t> </a:t>
            </a:r>
            <a:r>
              <a:rPr lang="de-DE" dirty="0" err="1"/>
              <a:t>might</a:t>
            </a:r>
            <a:r>
              <a:rPr lang="de-DE" dirty="0"/>
              <a:t> </a:t>
            </a:r>
            <a:r>
              <a:rPr lang="de-DE" dirty="0" err="1"/>
              <a:t>need</a:t>
            </a:r>
            <a:r>
              <a:rPr lang="de-DE" dirty="0"/>
              <a:t>? 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skills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,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like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develop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847755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760F71-B163-4F87-A659-B63C0E129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Discussion:Advice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Start-Ups, pp. 104-105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3077C18-D13A-4893-9EC6-66891E9636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1.   E</a:t>
            </a:r>
          </a:p>
          <a:p>
            <a:pPr marL="0" indent="0">
              <a:buNone/>
            </a:pPr>
            <a:r>
              <a:rPr lang="de-DE" dirty="0"/>
              <a:t>2.   C</a:t>
            </a:r>
          </a:p>
          <a:p>
            <a:pPr marL="0" indent="0">
              <a:buNone/>
            </a:pPr>
            <a:r>
              <a:rPr lang="de-DE" dirty="0"/>
              <a:t>3.   D</a:t>
            </a:r>
          </a:p>
          <a:p>
            <a:pPr marL="0" indent="0">
              <a:buNone/>
            </a:pPr>
            <a:r>
              <a:rPr lang="de-DE" dirty="0"/>
              <a:t>4.   A</a:t>
            </a:r>
          </a:p>
          <a:p>
            <a:pPr marL="0" indent="0">
              <a:buNone/>
            </a:pPr>
            <a:r>
              <a:rPr lang="de-DE" dirty="0"/>
              <a:t>5.   B</a:t>
            </a:r>
          </a:p>
          <a:p>
            <a:pPr marL="0" indent="0">
              <a:buNone/>
            </a:pPr>
            <a:r>
              <a:rPr lang="de-DE" dirty="0"/>
              <a:t>Other </a:t>
            </a:r>
            <a:r>
              <a:rPr lang="de-DE" dirty="0" err="1"/>
              <a:t>core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skills</a:t>
            </a:r>
            <a:r>
              <a:rPr lang="de-DE" dirty="0"/>
              <a:t> </a:t>
            </a:r>
            <a:r>
              <a:rPr lang="de-DE" dirty="0" err="1"/>
              <a:t>needed</a:t>
            </a:r>
            <a:r>
              <a:rPr lang="de-DE" dirty="0"/>
              <a:t>: 1.)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planning</a:t>
            </a:r>
            <a:r>
              <a:rPr lang="de-DE" dirty="0"/>
              <a:t>, 2.) </a:t>
            </a:r>
            <a:r>
              <a:rPr lang="de-DE" dirty="0" err="1"/>
              <a:t>assessing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strengths</a:t>
            </a:r>
            <a:r>
              <a:rPr lang="de-DE" dirty="0"/>
              <a:t> and </a:t>
            </a:r>
            <a:r>
              <a:rPr lang="de-DE" dirty="0" err="1"/>
              <a:t>weaknesses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 and </a:t>
            </a:r>
            <a:r>
              <a:rPr lang="de-DE" dirty="0" err="1"/>
              <a:t>planning</a:t>
            </a:r>
            <a:r>
              <a:rPr lang="de-DE" dirty="0"/>
              <a:t> </a:t>
            </a:r>
            <a:r>
              <a:rPr lang="de-DE" dirty="0" err="1"/>
              <a:t>accordingly</a:t>
            </a:r>
            <a:r>
              <a:rPr lang="de-DE" dirty="0"/>
              <a:t>, 3.) </a:t>
            </a:r>
            <a:r>
              <a:rPr lang="de-DE" dirty="0" err="1"/>
              <a:t>marketing</a:t>
            </a:r>
            <a:r>
              <a:rPr lang="de-DE" dirty="0"/>
              <a:t> </a:t>
            </a:r>
            <a:r>
              <a:rPr lang="de-DE" dirty="0" err="1"/>
              <a:t>skills</a:t>
            </a:r>
            <a:r>
              <a:rPr lang="de-DE" dirty="0"/>
              <a:t>, 4.) Setting </a:t>
            </a:r>
            <a:r>
              <a:rPr lang="de-DE" dirty="0" err="1"/>
              <a:t>up</a:t>
            </a:r>
            <a:r>
              <a:rPr lang="de-DE" dirty="0"/>
              <a:t> and </a:t>
            </a:r>
            <a:r>
              <a:rPr lang="de-DE" dirty="0" err="1"/>
              <a:t>overseeing</a:t>
            </a:r>
            <a:r>
              <a:rPr lang="de-DE" dirty="0"/>
              <a:t> </a:t>
            </a:r>
            <a:r>
              <a:rPr lang="de-DE" dirty="0" err="1"/>
              <a:t>sales</a:t>
            </a:r>
            <a:r>
              <a:rPr lang="de-DE" dirty="0"/>
              <a:t> and </a:t>
            </a:r>
            <a:r>
              <a:rPr lang="de-DE" dirty="0" err="1"/>
              <a:t>marketing</a:t>
            </a:r>
            <a:r>
              <a:rPr lang="de-DE" dirty="0"/>
              <a:t> </a:t>
            </a:r>
            <a:r>
              <a:rPr lang="de-DE" dirty="0" err="1"/>
              <a:t>operations</a:t>
            </a:r>
            <a:r>
              <a:rPr lang="de-DE" dirty="0"/>
              <a:t>, </a:t>
            </a:r>
            <a:r>
              <a:rPr lang="de-DE" dirty="0" err="1"/>
              <a:t>analysing</a:t>
            </a:r>
            <a:r>
              <a:rPr lang="de-DE" dirty="0"/>
              <a:t> </a:t>
            </a:r>
            <a:r>
              <a:rPr lang="de-DE" dirty="0" err="1"/>
              <a:t>markets</a:t>
            </a:r>
            <a:r>
              <a:rPr lang="de-DE" dirty="0"/>
              <a:t>, </a:t>
            </a:r>
            <a:r>
              <a:rPr lang="de-DE" dirty="0" err="1"/>
              <a:t>identifying</a:t>
            </a:r>
            <a:r>
              <a:rPr lang="de-DE" dirty="0"/>
              <a:t> </a:t>
            </a:r>
            <a:r>
              <a:rPr lang="de-DE" dirty="0" err="1"/>
              <a:t>selling</a:t>
            </a:r>
            <a:r>
              <a:rPr lang="de-DE" dirty="0"/>
              <a:t> </a:t>
            </a:r>
            <a:r>
              <a:rPr lang="de-DE" dirty="0" err="1"/>
              <a:t>points</a:t>
            </a:r>
            <a:r>
              <a:rPr lang="de-DE" dirty="0"/>
              <a:t>, 4.) CRM (</a:t>
            </a:r>
            <a:r>
              <a:rPr lang="de-DE" dirty="0" err="1"/>
              <a:t>customer</a:t>
            </a:r>
            <a:r>
              <a:rPr lang="de-DE" dirty="0"/>
              <a:t> </a:t>
            </a:r>
            <a:r>
              <a:rPr lang="de-DE" dirty="0" err="1"/>
              <a:t>relationship</a:t>
            </a:r>
            <a:r>
              <a:rPr lang="de-DE" dirty="0"/>
              <a:t> </a:t>
            </a:r>
            <a:r>
              <a:rPr lang="de-DE" dirty="0" err="1"/>
              <a:t>management</a:t>
            </a:r>
            <a:r>
              <a:rPr lang="de-DE" dirty="0"/>
              <a:t>), 5.) Managing </a:t>
            </a:r>
            <a:r>
              <a:rPr lang="de-DE" dirty="0" err="1"/>
              <a:t>customer</a:t>
            </a:r>
            <a:r>
              <a:rPr lang="de-DE" dirty="0"/>
              <a:t> </a:t>
            </a:r>
            <a:r>
              <a:rPr lang="de-DE" dirty="0" err="1"/>
              <a:t>data</a:t>
            </a:r>
            <a:r>
              <a:rPr lang="de-DE" dirty="0"/>
              <a:t> and </a:t>
            </a:r>
            <a:r>
              <a:rPr lang="de-DE" dirty="0" err="1"/>
              <a:t>adapting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products</a:t>
            </a:r>
            <a:r>
              <a:rPr lang="de-DE" dirty="0"/>
              <a:t>, </a:t>
            </a:r>
            <a:r>
              <a:rPr lang="de-DE" dirty="0" err="1"/>
              <a:t>services</a:t>
            </a:r>
            <a:r>
              <a:rPr lang="de-DE" dirty="0"/>
              <a:t> and </a:t>
            </a:r>
            <a:r>
              <a:rPr lang="de-DE" dirty="0" err="1"/>
              <a:t>delivery</a:t>
            </a:r>
            <a:r>
              <a:rPr lang="de-DE" dirty="0"/>
              <a:t> </a:t>
            </a:r>
            <a:r>
              <a:rPr lang="de-DE" dirty="0" err="1"/>
              <a:t>accordingly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85456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2BA662-D7DE-4D56-ACCC-9C92C451D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Discussion:Advice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Start-Ups, pp. 104-105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7748C42-F6BB-420E-9BBA-3E68BACD0F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dirty="0"/>
              <a:t>Research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shown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key</a:t>
            </a:r>
            <a:r>
              <a:rPr lang="de-DE" dirty="0"/>
              <a:t> </a:t>
            </a:r>
            <a:r>
              <a:rPr lang="de-DE" dirty="0" err="1"/>
              <a:t>qualities</a:t>
            </a:r>
            <a:r>
              <a:rPr lang="de-DE" dirty="0"/>
              <a:t> </a:t>
            </a:r>
            <a:r>
              <a:rPr lang="de-DE" dirty="0" err="1"/>
              <a:t>commonly</a:t>
            </a:r>
            <a:r>
              <a:rPr lang="de-DE" dirty="0"/>
              <a:t> </a:t>
            </a:r>
            <a:r>
              <a:rPr lang="de-DE" dirty="0" err="1"/>
              <a:t>found</a:t>
            </a:r>
            <a:r>
              <a:rPr lang="de-DE" dirty="0"/>
              <a:t> </a:t>
            </a:r>
            <a:r>
              <a:rPr lang="de-DE" dirty="0" err="1"/>
              <a:t>among</a:t>
            </a:r>
            <a:r>
              <a:rPr lang="de-DE" dirty="0"/>
              <a:t> </a:t>
            </a:r>
            <a:r>
              <a:rPr lang="de-DE" dirty="0" err="1"/>
              <a:t>successul</a:t>
            </a:r>
            <a:r>
              <a:rPr lang="de-DE" dirty="0"/>
              <a:t> </a:t>
            </a:r>
            <a:r>
              <a:rPr lang="de-DE" dirty="0" err="1"/>
              <a:t>entrepreneurs</a:t>
            </a:r>
            <a:r>
              <a:rPr lang="de-DE" dirty="0"/>
              <a:t>. 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define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personal </a:t>
            </a:r>
            <a:r>
              <a:rPr lang="de-DE" dirty="0" err="1"/>
              <a:t>characteristics</a:t>
            </a:r>
            <a:r>
              <a:rPr lang="de-DE" dirty="0"/>
              <a:t>? </a:t>
            </a:r>
            <a:r>
              <a:rPr lang="de-DE" dirty="0" err="1"/>
              <a:t>We</a:t>
            </a:r>
            <a:r>
              <a:rPr lang="de-DE" dirty="0"/>
              <a:t> will </a:t>
            </a:r>
            <a:r>
              <a:rPr lang="de-DE" dirty="0" err="1"/>
              <a:t>look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answers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book</a:t>
            </a:r>
            <a:r>
              <a:rPr lang="de-DE" dirty="0"/>
              <a:t> </a:t>
            </a:r>
            <a:r>
              <a:rPr lang="de-DE" dirty="0" err="1"/>
              <a:t>shortly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Self-</a:t>
            </a:r>
            <a:r>
              <a:rPr lang="de-DE" dirty="0" err="1"/>
              <a:t>confidence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Self-determination</a:t>
            </a:r>
          </a:p>
          <a:p>
            <a:pPr marL="514350" indent="-514350">
              <a:buAutoNum type="arabicPeriod"/>
            </a:pPr>
            <a:r>
              <a:rPr lang="de-DE" dirty="0" err="1"/>
              <a:t>Being</a:t>
            </a:r>
            <a:r>
              <a:rPr lang="de-DE" dirty="0"/>
              <a:t> a </a:t>
            </a:r>
            <a:r>
              <a:rPr lang="de-DE" dirty="0" err="1"/>
              <a:t>self</a:t>
            </a:r>
            <a:r>
              <a:rPr lang="de-DE" dirty="0"/>
              <a:t>-starter</a:t>
            </a:r>
          </a:p>
          <a:p>
            <a:pPr marL="514350" indent="-514350">
              <a:buAutoNum type="arabicPeriod"/>
            </a:pPr>
            <a:r>
              <a:rPr lang="de-DE" dirty="0" err="1"/>
              <a:t>Judgement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Commitment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Perseverance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34003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367CDC-859A-4224-9057-5DAA4214A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Listening and </a:t>
            </a:r>
            <a:r>
              <a:rPr lang="de-DE" dirty="0" err="1"/>
              <a:t>Discussion:Advice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Start-Ups, pp. 104-105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3B679E-90AA-408B-98B1-E2B79E090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b="1" dirty="0"/>
              <a:t>Self-</a:t>
            </a:r>
            <a:r>
              <a:rPr lang="de-DE" b="1" dirty="0" err="1"/>
              <a:t>confidence</a:t>
            </a:r>
            <a:endParaRPr lang="de-DE" b="1" dirty="0"/>
          </a:p>
          <a:p>
            <a:pPr marL="0" indent="0">
              <a:buNone/>
            </a:pPr>
            <a:r>
              <a:rPr lang="de-DE" dirty="0"/>
              <a:t>A </a:t>
            </a:r>
            <a:r>
              <a:rPr lang="de-DE" dirty="0" err="1"/>
              <a:t>self</a:t>
            </a:r>
            <a:r>
              <a:rPr lang="de-DE" dirty="0"/>
              <a:t>-belief and </a:t>
            </a:r>
            <a:r>
              <a:rPr lang="de-DE" dirty="0" err="1"/>
              <a:t>passion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product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service</a:t>
            </a:r>
            <a:r>
              <a:rPr lang="de-DE" dirty="0"/>
              <a:t>—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enthusiasm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win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over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ideas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2.     </a:t>
            </a:r>
            <a:r>
              <a:rPr lang="de-DE" b="1" dirty="0"/>
              <a:t>Self-</a:t>
            </a:r>
            <a:r>
              <a:rPr lang="de-DE" b="1" dirty="0" err="1"/>
              <a:t>detrmination</a:t>
            </a:r>
            <a:endParaRPr lang="de-DE" b="1" dirty="0"/>
          </a:p>
          <a:p>
            <a:pPr marL="0" indent="0">
              <a:buNone/>
            </a:pPr>
            <a:r>
              <a:rPr lang="de-DE" dirty="0"/>
              <a:t>A belief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outcome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events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down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own </a:t>
            </a:r>
            <a:r>
              <a:rPr lang="de-DE" dirty="0" err="1"/>
              <a:t>actions</a:t>
            </a:r>
            <a:r>
              <a:rPr lang="de-DE" dirty="0"/>
              <a:t>, </a:t>
            </a:r>
            <a:r>
              <a:rPr lang="de-DE" dirty="0" err="1"/>
              <a:t>rather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external </a:t>
            </a:r>
            <a:r>
              <a:rPr lang="de-DE" dirty="0" err="1"/>
              <a:t>factors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people‘s</a:t>
            </a:r>
            <a:r>
              <a:rPr lang="de-DE" dirty="0"/>
              <a:t> </a:t>
            </a:r>
            <a:r>
              <a:rPr lang="de-DE" dirty="0" err="1"/>
              <a:t>actions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3.     </a:t>
            </a:r>
            <a:r>
              <a:rPr lang="de-DE" b="1" dirty="0" err="1"/>
              <a:t>Being</a:t>
            </a:r>
            <a:r>
              <a:rPr lang="de-DE" b="1" dirty="0"/>
              <a:t> a </a:t>
            </a:r>
            <a:r>
              <a:rPr lang="de-DE" b="1" dirty="0" err="1"/>
              <a:t>self</a:t>
            </a:r>
            <a:r>
              <a:rPr lang="de-DE" b="1" dirty="0"/>
              <a:t>-starter</a:t>
            </a:r>
          </a:p>
          <a:p>
            <a:pPr marL="0" indent="0">
              <a:buNone/>
            </a:pPr>
            <a:r>
              <a:rPr lang="de-DE" dirty="0"/>
              <a:t>The </a:t>
            </a:r>
            <a:r>
              <a:rPr lang="de-DE" dirty="0" err="1"/>
              <a:t>ability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resourceful</a:t>
            </a:r>
            <a:r>
              <a:rPr lang="de-DE" dirty="0"/>
              <a:t> and </a:t>
            </a:r>
            <a:r>
              <a:rPr lang="de-DE" dirty="0" err="1"/>
              <a:t>take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initiative; also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able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</a:t>
            </a:r>
            <a:r>
              <a:rPr lang="de-DE" dirty="0" err="1"/>
              <a:t>independently</a:t>
            </a:r>
            <a:r>
              <a:rPr lang="de-DE" dirty="0"/>
              <a:t> and </a:t>
            </a:r>
            <a:r>
              <a:rPr lang="de-DE" dirty="0" err="1"/>
              <a:t>develop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ideas</a:t>
            </a:r>
            <a:r>
              <a:rPr lang="de-DE" dirty="0"/>
              <a:t>.</a:t>
            </a:r>
          </a:p>
          <a:p>
            <a:pPr marL="514350" indent="-514350">
              <a:buAutoNum type="arabicPeriod" startAt="4"/>
            </a:pPr>
            <a:r>
              <a:rPr lang="de-DE" b="1" dirty="0" err="1"/>
              <a:t>Judgement</a:t>
            </a:r>
            <a:endParaRPr lang="de-DE" b="1" dirty="0"/>
          </a:p>
          <a:p>
            <a:pPr marL="0" indent="0">
              <a:buNone/>
            </a:pPr>
            <a:r>
              <a:rPr lang="de-DE" dirty="0"/>
              <a:t>The </a:t>
            </a:r>
            <a:r>
              <a:rPr lang="de-DE" dirty="0" err="1"/>
              <a:t>ability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open-</a:t>
            </a:r>
            <a:r>
              <a:rPr lang="de-DE" dirty="0" err="1"/>
              <a:t>minded</a:t>
            </a:r>
            <a:r>
              <a:rPr lang="de-DE" dirty="0"/>
              <a:t> 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listening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people‘s</a:t>
            </a:r>
            <a:r>
              <a:rPr lang="de-DE" dirty="0"/>
              <a:t> </a:t>
            </a:r>
            <a:r>
              <a:rPr lang="de-DE" dirty="0" err="1"/>
              <a:t>advice</a:t>
            </a:r>
            <a:r>
              <a:rPr lang="de-DE" dirty="0"/>
              <a:t>, </a:t>
            </a:r>
            <a:r>
              <a:rPr lang="de-DE" dirty="0" err="1"/>
              <a:t>while</a:t>
            </a:r>
            <a:r>
              <a:rPr lang="de-DE" dirty="0"/>
              <a:t> </a:t>
            </a:r>
            <a:r>
              <a:rPr lang="de-DE" dirty="0" err="1"/>
              <a:t>bearing</a:t>
            </a:r>
            <a:r>
              <a:rPr lang="de-DE" dirty="0"/>
              <a:t> in </a:t>
            </a:r>
            <a:r>
              <a:rPr lang="de-DE" dirty="0" err="1"/>
              <a:t>mind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objectives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.</a:t>
            </a:r>
          </a:p>
          <a:p>
            <a:pPr marL="514350" indent="-514350">
              <a:buAutoNum type="arabicPeriod" startAt="5"/>
            </a:pPr>
            <a:r>
              <a:rPr lang="de-DE" b="1" dirty="0" err="1"/>
              <a:t>Commitment</a:t>
            </a:r>
            <a:endParaRPr lang="de-DE" b="1" dirty="0"/>
          </a:p>
          <a:p>
            <a:pPr marL="0" indent="0">
              <a:buNone/>
            </a:pPr>
            <a:r>
              <a:rPr lang="de-DE" dirty="0"/>
              <a:t>The </a:t>
            </a:r>
            <a:r>
              <a:rPr lang="de-DE" dirty="0" err="1"/>
              <a:t>willingness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make</a:t>
            </a:r>
            <a:r>
              <a:rPr lang="de-DE" dirty="0"/>
              <a:t> personal </a:t>
            </a:r>
            <a:r>
              <a:rPr lang="de-DE" dirty="0" err="1"/>
              <a:t>sacrifices</a:t>
            </a:r>
            <a:r>
              <a:rPr lang="de-DE" dirty="0"/>
              <a:t> </a:t>
            </a:r>
            <a:r>
              <a:rPr lang="de-DE" dirty="0" err="1"/>
              <a:t>through</a:t>
            </a:r>
            <a:r>
              <a:rPr lang="de-DE" dirty="0"/>
              <a:t> </a:t>
            </a:r>
            <a:r>
              <a:rPr lang="de-DE" dirty="0" err="1"/>
              <a:t>long</a:t>
            </a:r>
            <a:r>
              <a:rPr lang="de-DE" dirty="0"/>
              <a:t> </a:t>
            </a:r>
            <a:r>
              <a:rPr lang="de-DE" dirty="0" err="1"/>
              <a:t>hours</a:t>
            </a:r>
            <a:r>
              <a:rPr lang="de-DE" dirty="0"/>
              <a:t> and </a:t>
            </a:r>
            <a:r>
              <a:rPr lang="de-DE" dirty="0" err="1"/>
              <a:t>loss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leisure</a:t>
            </a:r>
            <a:r>
              <a:rPr lang="de-DE" dirty="0"/>
              <a:t> time.</a:t>
            </a:r>
          </a:p>
          <a:p>
            <a:pPr marL="514350" indent="-514350">
              <a:buAutoNum type="arabicPeriod" startAt="6"/>
            </a:pPr>
            <a:r>
              <a:rPr lang="de-DE" b="1" dirty="0" err="1"/>
              <a:t>Perseverance</a:t>
            </a:r>
            <a:endParaRPr lang="de-DE" b="1" dirty="0"/>
          </a:p>
          <a:p>
            <a:pPr marL="0" indent="0">
              <a:buNone/>
            </a:pPr>
            <a:r>
              <a:rPr lang="de-DE" dirty="0"/>
              <a:t>The </a:t>
            </a:r>
            <a:r>
              <a:rPr lang="de-DE" dirty="0" err="1"/>
              <a:t>ability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continue</a:t>
            </a:r>
            <a:r>
              <a:rPr lang="de-DE" dirty="0"/>
              <a:t> </a:t>
            </a:r>
            <a:r>
              <a:rPr lang="de-DE" dirty="0" err="1"/>
              <a:t>despite</a:t>
            </a:r>
            <a:r>
              <a:rPr lang="de-DE" dirty="0"/>
              <a:t> </a:t>
            </a:r>
            <a:r>
              <a:rPr lang="de-DE" dirty="0" err="1"/>
              <a:t>setbacks</a:t>
            </a:r>
            <a:r>
              <a:rPr lang="de-DE" dirty="0"/>
              <a:t>, </a:t>
            </a:r>
            <a:r>
              <a:rPr lang="de-DE" dirty="0" err="1"/>
              <a:t>financial</a:t>
            </a:r>
            <a:r>
              <a:rPr lang="de-DE" dirty="0"/>
              <a:t> </a:t>
            </a:r>
            <a:r>
              <a:rPr lang="de-DE" dirty="0" err="1"/>
              <a:t>insecurity</a:t>
            </a:r>
            <a:r>
              <a:rPr lang="de-DE" dirty="0"/>
              <a:t> and </a:t>
            </a:r>
            <a:r>
              <a:rPr lang="de-DE" dirty="0" err="1"/>
              <a:t>risk</a:t>
            </a:r>
            <a:r>
              <a:rPr lang="de-DE" dirty="0"/>
              <a:t>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00504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61284B-179B-4A81-8EAA-1736FEDEE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Discussion:Advice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Start-Ups, pp. 104-105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577126E-BA6F-46BA-A7AD-76580DDFCD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D</a:t>
            </a:r>
          </a:p>
          <a:p>
            <a:pPr marL="0" indent="0">
              <a:buNone/>
            </a:pPr>
            <a:r>
              <a:rPr lang="de-DE" dirty="0"/>
              <a:t>Listening</a:t>
            </a:r>
          </a:p>
          <a:p>
            <a:pPr marL="0" indent="0">
              <a:buNone/>
            </a:pPr>
            <a:r>
              <a:rPr lang="de-DE" dirty="0"/>
              <a:t>3-28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first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an interview </a:t>
            </a:r>
            <a:r>
              <a:rPr lang="de-DE" dirty="0" err="1"/>
              <a:t>with</a:t>
            </a:r>
            <a:r>
              <a:rPr lang="de-DE" dirty="0"/>
              <a:t> Milke </a:t>
            </a:r>
            <a:r>
              <a:rPr lang="de-DE" dirty="0" err="1"/>
              <a:t>Southon</a:t>
            </a:r>
            <a:r>
              <a:rPr lang="de-DE" dirty="0"/>
              <a:t>, an expert on </a:t>
            </a:r>
            <a:r>
              <a:rPr lang="de-DE" dirty="0" err="1"/>
              <a:t>starting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businesses</a:t>
            </a:r>
            <a:r>
              <a:rPr lang="de-DE" dirty="0"/>
              <a:t>.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types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start-up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he </a:t>
            </a:r>
            <a:r>
              <a:rPr lang="de-DE" dirty="0" err="1"/>
              <a:t>talk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?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34421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601EB5-171A-40D4-8A25-53409E18D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Road </a:t>
            </a:r>
            <a:r>
              <a:rPr lang="de-DE" dirty="0" err="1"/>
              <a:t>Map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Lesson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Unit 10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0534C40-3D46-4C87-A52D-6328A29E0D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Teacher Input: Business Brief</a:t>
            </a:r>
          </a:p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</a:t>
            </a:r>
            <a:r>
              <a:rPr lang="de-DE" dirty="0" err="1"/>
              <a:t>Advice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Start-Ups</a:t>
            </a:r>
          </a:p>
          <a:p>
            <a:r>
              <a:rPr lang="de-DE" dirty="0"/>
              <a:t>Reading and Language: Go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distance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</a:t>
            </a:r>
            <a:r>
              <a:rPr lang="de-DE" dirty="0" err="1"/>
              <a:t>one</a:t>
            </a:r>
            <a:r>
              <a:rPr lang="de-DE" dirty="0"/>
              <a:t>-trick </a:t>
            </a:r>
            <a:r>
              <a:rPr lang="de-DE" dirty="0" err="1"/>
              <a:t>pony</a:t>
            </a:r>
            <a:endParaRPr lang="de-DE" dirty="0"/>
          </a:p>
          <a:p>
            <a:r>
              <a:rPr lang="de-DE" dirty="0"/>
              <a:t>Business Skills: </a:t>
            </a:r>
            <a:r>
              <a:rPr lang="de-DE" dirty="0" err="1"/>
              <a:t>Chasing</a:t>
            </a:r>
            <a:r>
              <a:rPr lang="de-DE" dirty="0"/>
              <a:t> </a:t>
            </a:r>
            <a:r>
              <a:rPr lang="de-DE" dirty="0" err="1"/>
              <a:t>payment</a:t>
            </a:r>
            <a:endParaRPr lang="de-DE" dirty="0"/>
          </a:p>
          <a:p>
            <a:r>
              <a:rPr lang="de-DE" dirty="0"/>
              <a:t>Case Study: </a:t>
            </a:r>
            <a:r>
              <a:rPr lang="de-DE" dirty="0" err="1"/>
              <a:t>Healthy</a:t>
            </a:r>
            <a:r>
              <a:rPr lang="de-DE" dirty="0"/>
              <a:t> Growth </a:t>
            </a:r>
            <a:r>
              <a:rPr lang="de-DE" dirty="0" err="1"/>
              <a:t>for</a:t>
            </a:r>
            <a:r>
              <a:rPr lang="de-DE" dirty="0"/>
              <a:t> OTC Tech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92530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BF373D-A22A-4C0A-97B8-08F93A15E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Discussion:Advice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Start-Ups, pp. 104-105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3856495-094D-4F4B-8905-C0222E47A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D</a:t>
            </a:r>
          </a:p>
          <a:p>
            <a:pPr marL="0" indent="0">
              <a:buNone/>
            </a:pPr>
            <a:r>
              <a:rPr lang="de-DE" dirty="0" err="1"/>
              <a:t>Answer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Mike </a:t>
            </a:r>
            <a:r>
              <a:rPr lang="de-DE" dirty="0" err="1"/>
              <a:t>says</a:t>
            </a:r>
            <a:r>
              <a:rPr lang="de-DE" dirty="0"/>
              <a:t>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basically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types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start-ups</a:t>
            </a:r>
            <a:r>
              <a:rPr lang="de-DE" dirty="0"/>
              <a:t>. 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solves</a:t>
            </a:r>
            <a:r>
              <a:rPr lang="de-DE" dirty="0"/>
              <a:t> a </a:t>
            </a:r>
            <a:r>
              <a:rPr lang="de-DE" dirty="0" err="1"/>
              <a:t>problem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brings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services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a </a:t>
            </a:r>
            <a:r>
              <a:rPr lang="de-DE" dirty="0" err="1"/>
              <a:t>local</a:t>
            </a:r>
            <a:r>
              <a:rPr lang="de-DE" dirty="0"/>
              <a:t> </a:t>
            </a:r>
            <a:r>
              <a:rPr lang="de-DE" dirty="0" err="1"/>
              <a:t>area</a:t>
            </a:r>
            <a:r>
              <a:rPr lang="de-DE" dirty="0"/>
              <a:t>.  This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usually</a:t>
            </a:r>
            <a:r>
              <a:rPr lang="de-DE" dirty="0"/>
              <a:t> a </a:t>
            </a:r>
            <a:r>
              <a:rPr lang="de-DE" dirty="0" err="1"/>
              <a:t>services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, a </a:t>
            </a:r>
            <a:r>
              <a:rPr lang="de-DE" dirty="0" err="1"/>
              <a:t>physical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,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example</a:t>
            </a:r>
            <a:r>
              <a:rPr lang="de-DE" dirty="0"/>
              <a:t>, a </a:t>
            </a:r>
            <a:r>
              <a:rPr lang="de-DE" dirty="0" err="1"/>
              <a:t>plumbing</a:t>
            </a:r>
            <a:r>
              <a:rPr lang="de-DE" dirty="0"/>
              <a:t> firm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accounting</a:t>
            </a:r>
            <a:r>
              <a:rPr lang="de-DE" dirty="0"/>
              <a:t> </a:t>
            </a:r>
            <a:r>
              <a:rPr lang="de-DE" dirty="0" err="1"/>
              <a:t>company</a:t>
            </a:r>
            <a:r>
              <a:rPr lang="de-DE" dirty="0"/>
              <a:t>.  The </a:t>
            </a:r>
            <a:r>
              <a:rPr lang="de-DE" dirty="0" err="1"/>
              <a:t>other</a:t>
            </a:r>
            <a:r>
              <a:rPr lang="de-DE" dirty="0"/>
              <a:t> type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start-up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an </a:t>
            </a:r>
            <a:r>
              <a:rPr lang="de-DE" dirty="0" err="1"/>
              <a:t>internet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, </a:t>
            </a:r>
            <a:r>
              <a:rPr lang="de-DE" dirty="0" err="1"/>
              <a:t>selling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products</a:t>
            </a:r>
            <a:r>
              <a:rPr lang="de-DE" dirty="0"/>
              <a:t> </a:t>
            </a:r>
            <a:r>
              <a:rPr lang="de-DE" dirty="0" err="1"/>
              <a:t>froma</a:t>
            </a:r>
            <a:r>
              <a:rPr lang="de-DE" dirty="0"/>
              <a:t>  </a:t>
            </a:r>
            <a:r>
              <a:rPr lang="de-DE" dirty="0" err="1"/>
              <a:t>website</a:t>
            </a:r>
            <a:r>
              <a:rPr lang="de-DE" dirty="0"/>
              <a:t>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394081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00D90F-F2EF-4CEB-B0F9-15E74F7C7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Discussion:Advice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Start-Ups, pp. 104-105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ACA79DD-56C3-431E-B285-85D5D7D879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E</a:t>
            </a:r>
          </a:p>
          <a:p>
            <a:pPr marL="0" indent="0">
              <a:buNone/>
            </a:pPr>
            <a:r>
              <a:rPr lang="de-DE" dirty="0"/>
              <a:t>Track 3-29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second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interview, </a:t>
            </a:r>
            <a:r>
              <a:rPr lang="de-DE" dirty="0" err="1"/>
              <a:t>where</a:t>
            </a:r>
            <a:r>
              <a:rPr lang="de-DE" dirty="0"/>
              <a:t> Mike </a:t>
            </a:r>
            <a:r>
              <a:rPr lang="de-DE" dirty="0" err="1"/>
              <a:t>Southon</a:t>
            </a:r>
            <a:r>
              <a:rPr lang="de-DE" dirty="0"/>
              <a:t> </a:t>
            </a:r>
            <a:r>
              <a:rPr lang="de-DE" dirty="0" err="1"/>
              <a:t>talks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classic </a:t>
            </a:r>
            <a:r>
              <a:rPr lang="de-DE" dirty="0" err="1"/>
              <a:t>mistakes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first-time </a:t>
            </a:r>
            <a:r>
              <a:rPr lang="de-DE" dirty="0" err="1"/>
              <a:t>entrepreneurs</a:t>
            </a:r>
            <a:r>
              <a:rPr lang="de-DE" dirty="0"/>
              <a:t> </a:t>
            </a:r>
            <a:r>
              <a:rPr lang="de-DE" dirty="0" err="1"/>
              <a:t>make</a:t>
            </a:r>
            <a:r>
              <a:rPr lang="de-DE" dirty="0"/>
              <a:t>.  Tick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ones</a:t>
            </a:r>
            <a:r>
              <a:rPr lang="de-DE" dirty="0"/>
              <a:t> he </a:t>
            </a:r>
            <a:r>
              <a:rPr lang="de-DE" dirty="0" err="1"/>
              <a:t>mentions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077772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CC9DBD-77EB-43DC-A9B7-1BA57EC67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Discussion:Advice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Start-Ups, pp. 104-105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036017F-4A13-4D18-A842-7F30705336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E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Classic </a:t>
            </a:r>
            <a:r>
              <a:rPr lang="de-DE" dirty="0" err="1"/>
              <a:t>mistakes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Mike </a:t>
            </a:r>
            <a:r>
              <a:rPr lang="de-DE" dirty="0" err="1"/>
              <a:t>mentions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:</a:t>
            </a:r>
          </a:p>
          <a:p>
            <a:pPr marL="514350" indent="-514350">
              <a:buAutoNum type="arabicPeriod" startAt="2"/>
            </a:pPr>
            <a:r>
              <a:rPr lang="de-DE" dirty="0" err="1"/>
              <a:t>Spending</a:t>
            </a:r>
            <a:r>
              <a:rPr lang="de-DE" dirty="0"/>
              <a:t> </a:t>
            </a:r>
            <a:r>
              <a:rPr lang="de-DE" dirty="0" err="1"/>
              <a:t>too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 time </a:t>
            </a:r>
            <a:r>
              <a:rPr lang="de-DE" dirty="0" err="1"/>
              <a:t>developing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products</a:t>
            </a:r>
            <a:r>
              <a:rPr lang="de-DE" dirty="0"/>
              <a:t>/</a:t>
            </a:r>
            <a:r>
              <a:rPr lang="de-DE" dirty="0" err="1"/>
              <a:t>services</a:t>
            </a:r>
            <a:endParaRPr lang="de-DE" dirty="0"/>
          </a:p>
          <a:p>
            <a:pPr marL="514350" indent="-514350">
              <a:buAutoNum type="arabicPeriod" startAt="2"/>
            </a:pPr>
            <a:r>
              <a:rPr lang="de-DE" dirty="0"/>
              <a:t>Not </a:t>
            </a:r>
            <a:r>
              <a:rPr lang="de-DE" dirty="0" err="1"/>
              <a:t>having</a:t>
            </a:r>
            <a:r>
              <a:rPr lang="de-DE" dirty="0"/>
              <a:t> a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team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6.   Not </a:t>
            </a:r>
            <a:r>
              <a:rPr lang="de-DE" dirty="0" err="1"/>
              <a:t>finding</a:t>
            </a:r>
            <a:r>
              <a:rPr lang="de-DE" dirty="0"/>
              <a:t> </a:t>
            </a:r>
            <a:r>
              <a:rPr lang="de-DE" dirty="0" err="1"/>
              <a:t>customers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23458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38DDD7-1AFC-4268-B22B-E5E2F73CB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Discussion:Advice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Start-Ups, pp. 104-105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5D9E63E-0654-4539-98B1-E8744F955A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F</a:t>
            </a:r>
          </a:p>
          <a:p>
            <a:pPr marL="0" indent="0">
              <a:buNone/>
            </a:pPr>
            <a:r>
              <a:rPr lang="de-DE" dirty="0"/>
              <a:t>Track 3-30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third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interview and </a:t>
            </a:r>
            <a:r>
              <a:rPr lang="de-DE" dirty="0" err="1"/>
              <a:t>answer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three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758612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B7FD8E-AC7F-41C1-87E7-70CE18D9F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Discussion:Advice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Start-Ups, pp. 104-105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3A6AA6B-7F14-4DB6-B57E-B5707BEE2C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dirty="0"/>
              <a:t>F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0" indent="0">
              <a:buNone/>
            </a:pPr>
            <a:r>
              <a:rPr lang="de-DE" sz="2100" dirty="0"/>
              <a:t>1.  </a:t>
            </a:r>
            <a:r>
              <a:rPr lang="de-DE" sz="2000" dirty="0"/>
              <a:t>A </a:t>
            </a:r>
            <a:r>
              <a:rPr lang="de-DE" sz="2000" dirty="0" err="1"/>
              <a:t>mentor</a:t>
            </a:r>
            <a:r>
              <a:rPr lang="de-DE" sz="2000" dirty="0"/>
              <a:t> </a:t>
            </a:r>
            <a:r>
              <a:rPr lang="de-DE" sz="2000" dirty="0" err="1"/>
              <a:t>is</a:t>
            </a:r>
            <a:r>
              <a:rPr lang="de-DE" sz="2000" dirty="0"/>
              <a:t> </a:t>
            </a:r>
            <a:r>
              <a:rPr lang="de-DE" sz="2000" dirty="0" err="1"/>
              <a:t>somebody</a:t>
            </a:r>
            <a:r>
              <a:rPr lang="de-DE" sz="2000" dirty="0"/>
              <a:t> </a:t>
            </a:r>
            <a:r>
              <a:rPr lang="de-DE" sz="2000" dirty="0" err="1"/>
              <a:t>who</a:t>
            </a:r>
            <a:r>
              <a:rPr lang="de-DE" sz="2000" dirty="0"/>
              <a:t> </a:t>
            </a:r>
            <a:r>
              <a:rPr lang="de-DE" sz="2000" dirty="0" err="1"/>
              <a:t>can</a:t>
            </a:r>
            <a:r>
              <a:rPr lang="de-DE" sz="2000" dirty="0"/>
              <a:t> </a:t>
            </a:r>
            <a:r>
              <a:rPr lang="de-DE" sz="2000" dirty="0" err="1"/>
              <a:t>give</a:t>
            </a:r>
            <a:r>
              <a:rPr lang="de-DE" sz="2000" dirty="0"/>
              <a:t> </a:t>
            </a:r>
            <a:r>
              <a:rPr lang="de-DE" sz="2000" dirty="0" err="1"/>
              <a:t>you</a:t>
            </a:r>
            <a:r>
              <a:rPr lang="de-DE" sz="2000" dirty="0"/>
              <a:t> </a:t>
            </a:r>
            <a:r>
              <a:rPr lang="de-DE" sz="2000" dirty="0" err="1"/>
              <a:t>good</a:t>
            </a:r>
            <a:r>
              <a:rPr lang="de-DE" sz="2000" dirty="0"/>
              <a:t> </a:t>
            </a:r>
            <a:r>
              <a:rPr lang="de-DE" sz="2000" dirty="0" err="1"/>
              <a:t>advice</a:t>
            </a:r>
            <a:r>
              <a:rPr lang="de-DE" sz="2000" dirty="0"/>
              <a:t> and </a:t>
            </a:r>
            <a:r>
              <a:rPr lang="de-DE" sz="2000" dirty="0" err="1"/>
              <a:t>is</a:t>
            </a:r>
            <a:r>
              <a:rPr lang="de-DE" sz="2000" dirty="0"/>
              <a:t> </a:t>
            </a:r>
            <a:r>
              <a:rPr lang="de-DE" sz="2000" dirty="0" err="1"/>
              <a:t>probably</a:t>
            </a:r>
            <a:r>
              <a:rPr lang="de-DE" sz="2000" dirty="0"/>
              <a:t> </a:t>
            </a:r>
            <a:r>
              <a:rPr lang="de-DE" sz="2000" dirty="0" err="1"/>
              <a:t>somebody</a:t>
            </a:r>
            <a:r>
              <a:rPr lang="de-DE" sz="2000" dirty="0"/>
              <a:t> </a:t>
            </a:r>
            <a:r>
              <a:rPr lang="de-DE" sz="2000" dirty="0" err="1"/>
              <a:t>you</a:t>
            </a:r>
            <a:r>
              <a:rPr lang="de-DE" sz="2000" dirty="0"/>
              <a:t> </a:t>
            </a:r>
            <a:r>
              <a:rPr lang="de-DE" sz="2000" dirty="0" err="1"/>
              <a:t>know</a:t>
            </a:r>
            <a:r>
              <a:rPr lang="de-DE" sz="2000" dirty="0"/>
              <a:t>, </a:t>
            </a:r>
            <a:r>
              <a:rPr lang="de-DE" sz="2000" dirty="0" err="1"/>
              <a:t>maybe</a:t>
            </a:r>
            <a:r>
              <a:rPr lang="de-DE" sz="2000" dirty="0"/>
              <a:t> a </a:t>
            </a:r>
            <a:r>
              <a:rPr lang="de-DE" sz="2000" dirty="0" err="1"/>
              <a:t>family</a:t>
            </a:r>
            <a:r>
              <a:rPr lang="de-DE" sz="2000" dirty="0"/>
              <a:t> </a:t>
            </a:r>
            <a:r>
              <a:rPr lang="de-DE" sz="2000" dirty="0" err="1"/>
              <a:t>friend</a:t>
            </a:r>
            <a:r>
              <a:rPr lang="de-DE" sz="2000" dirty="0"/>
              <a:t> and </a:t>
            </a:r>
            <a:r>
              <a:rPr lang="de-DE" sz="2000" dirty="0" err="1"/>
              <a:t>who‘s</a:t>
            </a:r>
            <a:r>
              <a:rPr lang="de-DE" sz="2000" dirty="0"/>
              <a:t> </a:t>
            </a:r>
            <a:r>
              <a:rPr lang="de-DE" sz="2000" dirty="0" err="1"/>
              <a:t>got</a:t>
            </a:r>
            <a:r>
              <a:rPr lang="de-DE" sz="2000" dirty="0"/>
              <a:t> </a:t>
            </a:r>
            <a:r>
              <a:rPr lang="de-DE" sz="2000" dirty="0" err="1"/>
              <a:t>some</a:t>
            </a:r>
            <a:r>
              <a:rPr lang="de-DE" sz="2000" dirty="0"/>
              <a:t> </a:t>
            </a:r>
            <a:r>
              <a:rPr lang="de-DE" sz="2000" dirty="0" err="1"/>
              <a:t>business</a:t>
            </a:r>
            <a:r>
              <a:rPr lang="de-DE" sz="2000" dirty="0"/>
              <a:t> </a:t>
            </a:r>
            <a:r>
              <a:rPr lang="de-DE" sz="2000" dirty="0" err="1"/>
              <a:t>experience</a:t>
            </a:r>
            <a:r>
              <a:rPr lang="de-DE" sz="2000" dirty="0"/>
              <a:t> and </a:t>
            </a:r>
            <a:r>
              <a:rPr lang="de-DE" sz="2000" dirty="0" err="1"/>
              <a:t>contacts</a:t>
            </a:r>
            <a:r>
              <a:rPr lang="de-DE" sz="2000" dirty="0"/>
              <a:t>.  He </a:t>
            </a:r>
            <a:r>
              <a:rPr lang="de-DE" sz="2000" dirty="0" err="1"/>
              <a:t>recommends</a:t>
            </a:r>
            <a:r>
              <a:rPr lang="de-DE" sz="2000" dirty="0"/>
              <a:t> </a:t>
            </a:r>
            <a:r>
              <a:rPr lang="de-DE" sz="2000" dirty="0" err="1"/>
              <a:t>getting</a:t>
            </a:r>
            <a:r>
              <a:rPr lang="de-DE" sz="2000" dirty="0"/>
              <a:t> a </a:t>
            </a:r>
            <a:r>
              <a:rPr lang="de-DE" sz="2000" dirty="0" err="1"/>
              <a:t>good</a:t>
            </a:r>
            <a:r>
              <a:rPr lang="de-DE" sz="2000" dirty="0"/>
              <a:t> </a:t>
            </a:r>
            <a:r>
              <a:rPr lang="de-DE" sz="2000" dirty="0" err="1"/>
              <a:t>mentor</a:t>
            </a:r>
            <a:r>
              <a:rPr lang="de-DE" sz="2000" dirty="0"/>
              <a:t> </a:t>
            </a:r>
            <a:r>
              <a:rPr lang="de-DE" sz="2000" dirty="0" err="1"/>
              <a:t>firstly</a:t>
            </a:r>
            <a:r>
              <a:rPr lang="de-DE" sz="2000" dirty="0"/>
              <a:t>,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test</a:t>
            </a:r>
            <a:r>
              <a:rPr lang="de-DE" sz="2000" dirty="0"/>
              <a:t> </a:t>
            </a:r>
            <a:r>
              <a:rPr lang="de-DE" sz="2000" dirty="0" err="1"/>
              <a:t>your</a:t>
            </a:r>
            <a:r>
              <a:rPr lang="de-DE" sz="2000" dirty="0"/>
              <a:t> </a:t>
            </a:r>
            <a:r>
              <a:rPr lang="de-DE" sz="2000" dirty="0" err="1"/>
              <a:t>idea</a:t>
            </a:r>
            <a:r>
              <a:rPr lang="de-DE" sz="2000" dirty="0"/>
              <a:t> and </a:t>
            </a:r>
            <a:r>
              <a:rPr lang="de-DE" sz="2000" dirty="0" err="1"/>
              <a:t>give</a:t>
            </a:r>
            <a:r>
              <a:rPr lang="de-DE" sz="2000" dirty="0"/>
              <a:t> </a:t>
            </a:r>
            <a:r>
              <a:rPr lang="de-DE" sz="2000" dirty="0" err="1"/>
              <a:t>you</a:t>
            </a:r>
            <a:r>
              <a:rPr lang="de-DE" sz="2000" dirty="0"/>
              <a:t> </a:t>
            </a:r>
            <a:r>
              <a:rPr lang="de-DE" sz="2000" dirty="0" err="1"/>
              <a:t>advice</a:t>
            </a:r>
            <a:r>
              <a:rPr lang="de-DE" sz="2000" dirty="0"/>
              <a:t> on </a:t>
            </a:r>
            <a:r>
              <a:rPr lang="de-DE" sz="2000" dirty="0" err="1"/>
              <a:t>how</a:t>
            </a:r>
            <a:r>
              <a:rPr lang="de-DE" sz="2000" dirty="0"/>
              <a:t>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improve</a:t>
            </a:r>
            <a:r>
              <a:rPr lang="de-DE" sz="2000" dirty="0"/>
              <a:t> </a:t>
            </a:r>
            <a:r>
              <a:rPr lang="de-DE" sz="2000" dirty="0" err="1"/>
              <a:t>your</a:t>
            </a:r>
            <a:r>
              <a:rPr lang="de-DE" sz="2000" dirty="0"/>
              <a:t> </a:t>
            </a:r>
            <a:r>
              <a:rPr lang="de-DE" sz="2000" dirty="0" err="1"/>
              <a:t>product</a:t>
            </a:r>
            <a:r>
              <a:rPr lang="de-DE" sz="2000" dirty="0"/>
              <a:t> </a:t>
            </a:r>
            <a:r>
              <a:rPr lang="de-DE" sz="2000" dirty="0" err="1"/>
              <a:t>or</a:t>
            </a:r>
            <a:r>
              <a:rPr lang="de-DE" sz="2000" dirty="0"/>
              <a:t> </a:t>
            </a:r>
            <a:r>
              <a:rPr lang="de-DE" sz="2000" dirty="0" err="1"/>
              <a:t>service</a:t>
            </a:r>
            <a:r>
              <a:rPr lang="de-DE" sz="2000" dirty="0"/>
              <a:t>, </a:t>
            </a:r>
            <a:r>
              <a:rPr lang="de-DE" sz="2000" dirty="0" err="1"/>
              <a:t>or</a:t>
            </a:r>
            <a:r>
              <a:rPr lang="de-DE" sz="2000" dirty="0"/>
              <a:t> </a:t>
            </a:r>
            <a:r>
              <a:rPr lang="de-DE" sz="2000" dirty="0" err="1"/>
              <a:t>how</a:t>
            </a:r>
            <a:r>
              <a:rPr lang="de-DE" sz="2000" dirty="0"/>
              <a:t>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get</a:t>
            </a:r>
            <a:r>
              <a:rPr lang="de-DE" sz="2000" dirty="0"/>
              <a:t> </a:t>
            </a:r>
            <a:r>
              <a:rPr lang="de-DE" sz="2000" dirty="0" err="1"/>
              <a:t>customers</a:t>
            </a:r>
            <a:r>
              <a:rPr lang="de-DE" sz="2000" dirty="0"/>
              <a:t> and </a:t>
            </a:r>
            <a:r>
              <a:rPr lang="de-DE" sz="2000" dirty="0" err="1"/>
              <a:t>secondly</a:t>
            </a:r>
            <a:r>
              <a:rPr lang="de-DE" sz="2000" dirty="0"/>
              <a:t>,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make</a:t>
            </a:r>
            <a:r>
              <a:rPr lang="de-DE" sz="2000" dirty="0"/>
              <a:t> </a:t>
            </a:r>
            <a:r>
              <a:rPr lang="de-DE" sz="2000" dirty="0" err="1"/>
              <a:t>contacts</a:t>
            </a:r>
            <a:r>
              <a:rPr lang="de-DE" sz="2000" dirty="0"/>
              <a:t> </a:t>
            </a:r>
            <a:r>
              <a:rPr lang="de-DE" sz="2000" dirty="0" err="1"/>
              <a:t>for</a:t>
            </a:r>
            <a:r>
              <a:rPr lang="de-DE" sz="2000" dirty="0"/>
              <a:t> </a:t>
            </a:r>
            <a:r>
              <a:rPr lang="de-DE" sz="2000" dirty="0" err="1"/>
              <a:t>aou</a:t>
            </a:r>
            <a:r>
              <a:rPr lang="de-DE" sz="2000" dirty="0"/>
              <a:t> and open </a:t>
            </a:r>
            <a:r>
              <a:rPr lang="de-DE" sz="2000" dirty="0" err="1"/>
              <a:t>doors</a:t>
            </a:r>
            <a:r>
              <a:rPr lang="de-DE" sz="2000" dirty="0"/>
              <a:t> </a:t>
            </a:r>
            <a:r>
              <a:rPr lang="de-DE" sz="2000" dirty="0" err="1"/>
              <a:t>for</a:t>
            </a:r>
            <a:r>
              <a:rPr lang="de-DE" sz="2000" dirty="0"/>
              <a:t> </a:t>
            </a:r>
            <a:r>
              <a:rPr lang="de-DE" sz="2000" dirty="0" err="1"/>
              <a:t>you</a:t>
            </a:r>
            <a:r>
              <a:rPr lang="de-DE" sz="2000" dirty="0"/>
              <a:t>.</a:t>
            </a:r>
          </a:p>
          <a:p>
            <a:pPr marL="457200" indent="-457200">
              <a:buAutoNum type="arabicPeriod" startAt="2"/>
            </a:pPr>
            <a:r>
              <a:rPr lang="de-DE" sz="2000" dirty="0"/>
              <a:t>An „</a:t>
            </a:r>
            <a:r>
              <a:rPr lang="de-DE" sz="2000" dirty="0" err="1"/>
              <a:t>elevator</a:t>
            </a:r>
            <a:r>
              <a:rPr lang="de-DE" sz="2000" dirty="0"/>
              <a:t> pitch“ </a:t>
            </a:r>
            <a:r>
              <a:rPr lang="de-DE" sz="2000" dirty="0" err="1"/>
              <a:t>is</a:t>
            </a:r>
            <a:r>
              <a:rPr lang="de-DE" sz="2000" dirty="0"/>
              <a:t> </a:t>
            </a:r>
            <a:r>
              <a:rPr lang="de-DE" sz="2000" dirty="0" err="1"/>
              <a:t>being</a:t>
            </a:r>
            <a:r>
              <a:rPr lang="de-DE" sz="2000" dirty="0"/>
              <a:t> </a:t>
            </a:r>
            <a:r>
              <a:rPr lang="de-DE" sz="2000" dirty="0" err="1"/>
              <a:t>able</a:t>
            </a:r>
            <a:r>
              <a:rPr lang="de-DE" sz="2000" dirty="0"/>
              <a:t>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sell</a:t>
            </a:r>
            <a:r>
              <a:rPr lang="de-DE" sz="2000" dirty="0"/>
              <a:t> </a:t>
            </a:r>
            <a:r>
              <a:rPr lang="de-DE" sz="2000" dirty="0" err="1"/>
              <a:t>your</a:t>
            </a:r>
            <a:r>
              <a:rPr lang="de-DE" sz="2000" dirty="0"/>
              <a:t> </a:t>
            </a:r>
            <a:r>
              <a:rPr lang="de-DE" sz="2000" dirty="0" err="1"/>
              <a:t>idea</a:t>
            </a:r>
            <a:r>
              <a:rPr lang="de-DE" sz="2000" dirty="0"/>
              <a:t> </a:t>
            </a:r>
            <a:r>
              <a:rPr lang="de-DE" sz="2000" dirty="0" err="1"/>
              <a:t>to</a:t>
            </a:r>
            <a:r>
              <a:rPr lang="de-DE" sz="2000" dirty="0"/>
              <a:t> a potential </a:t>
            </a:r>
            <a:r>
              <a:rPr lang="de-DE" sz="2000" dirty="0" err="1"/>
              <a:t>customer</a:t>
            </a:r>
            <a:r>
              <a:rPr lang="de-DE" sz="2000" dirty="0"/>
              <a:t> </a:t>
            </a:r>
            <a:r>
              <a:rPr lang="de-DE" sz="2000" dirty="0" err="1"/>
              <a:t>or</a:t>
            </a:r>
            <a:r>
              <a:rPr lang="de-DE" sz="2000" dirty="0"/>
              <a:t> </a:t>
            </a:r>
            <a:r>
              <a:rPr lang="de-DE" sz="2000" dirty="0" err="1"/>
              <a:t>investor</a:t>
            </a:r>
            <a:r>
              <a:rPr lang="de-DE" sz="2000" dirty="0"/>
              <a:t> (in </a:t>
            </a:r>
            <a:r>
              <a:rPr lang="de-DE" sz="2000" dirty="0" err="1"/>
              <a:t>one</a:t>
            </a:r>
            <a:r>
              <a:rPr lang="de-DE" sz="2000" dirty="0"/>
              <a:t> </a:t>
            </a:r>
            <a:r>
              <a:rPr lang="de-DE" sz="2000" dirty="0" err="1"/>
              <a:t>or</a:t>
            </a:r>
            <a:r>
              <a:rPr lang="de-DE" sz="2000" dirty="0"/>
              <a:t> </a:t>
            </a:r>
            <a:r>
              <a:rPr lang="de-DE" sz="2000" dirty="0" err="1"/>
              <a:t>two</a:t>
            </a:r>
            <a:r>
              <a:rPr lang="de-DE" sz="2000" dirty="0"/>
              <a:t> </a:t>
            </a:r>
            <a:r>
              <a:rPr lang="de-DE" sz="2000" dirty="0" err="1"/>
              <a:t>minutes</a:t>
            </a:r>
            <a:r>
              <a:rPr lang="de-DE" sz="2000" dirty="0"/>
              <a:t>).  A </a:t>
            </a:r>
            <a:r>
              <a:rPr lang="de-DE" sz="2000" dirty="0" err="1"/>
              <a:t>good</a:t>
            </a:r>
            <a:r>
              <a:rPr lang="de-DE" sz="2000" dirty="0"/>
              <a:t> pitch </a:t>
            </a:r>
            <a:r>
              <a:rPr lang="de-DE" sz="2000" dirty="0" err="1"/>
              <a:t>should</a:t>
            </a:r>
            <a:r>
              <a:rPr lang="de-DE" sz="2000" dirty="0"/>
              <a:t> </a:t>
            </a:r>
            <a:r>
              <a:rPr lang="de-DE" sz="2000" dirty="0" err="1"/>
              <a:t>include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five</a:t>
            </a:r>
            <a:r>
              <a:rPr lang="de-DE" sz="2000" dirty="0"/>
              <a:t> </a:t>
            </a:r>
            <a:r>
              <a:rPr lang="de-DE" sz="2000" dirty="0" err="1"/>
              <a:t>Ps</a:t>
            </a:r>
            <a:r>
              <a:rPr lang="de-DE" sz="2000" dirty="0"/>
              <a:t>:</a:t>
            </a:r>
          </a:p>
          <a:p>
            <a:pPr marL="0" indent="0">
              <a:buNone/>
            </a:pPr>
            <a:r>
              <a:rPr lang="de-DE" sz="2000" dirty="0"/>
              <a:t>*Pain: </a:t>
            </a:r>
            <a:r>
              <a:rPr lang="de-DE" sz="2000" dirty="0" err="1"/>
              <a:t>where</a:t>
            </a:r>
            <a:r>
              <a:rPr lang="de-DE" sz="2000" dirty="0"/>
              <a:t> </a:t>
            </a:r>
            <a:r>
              <a:rPr lang="de-DE" sz="2000" dirty="0" err="1"/>
              <a:t>is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pain</a:t>
            </a:r>
            <a:r>
              <a:rPr lang="de-DE" sz="2000" dirty="0"/>
              <a:t> </a:t>
            </a:r>
            <a:r>
              <a:rPr lang="de-DE" sz="2000" dirty="0" err="1"/>
              <a:t>or</a:t>
            </a:r>
            <a:r>
              <a:rPr lang="de-DE" sz="2000" dirty="0"/>
              <a:t> </a:t>
            </a:r>
            <a:r>
              <a:rPr lang="de-DE" sz="2000" dirty="0" err="1"/>
              <a:t>problem</a:t>
            </a:r>
            <a:r>
              <a:rPr lang="de-DE" sz="2000" dirty="0"/>
              <a:t> </a:t>
            </a:r>
            <a:r>
              <a:rPr lang="de-DE" sz="2000" dirty="0" err="1"/>
              <a:t>that</a:t>
            </a:r>
            <a:r>
              <a:rPr lang="de-DE" sz="2000" dirty="0"/>
              <a:t> </a:t>
            </a:r>
            <a:r>
              <a:rPr lang="de-DE" sz="2000" dirty="0" err="1"/>
              <a:t>you</a:t>
            </a:r>
            <a:r>
              <a:rPr lang="de-DE" sz="2000" dirty="0"/>
              <a:t> </a:t>
            </a:r>
            <a:r>
              <a:rPr lang="de-DE" sz="2000" dirty="0" err="1"/>
              <a:t>solve</a:t>
            </a:r>
            <a:r>
              <a:rPr lang="de-DE" sz="2000" dirty="0"/>
              <a:t>?</a:t>
            </a:r>
          </a:p>
          <a:p>
            <a:pPr marL="0" indent="0">
              <a:buNone/>
            </a:pPr>
            <a:r>
              <a:rPr lang="de-DE" sz="2000" dirty="0"/>
              <a:t>*</a:t>
            </a:r>
            <a:r>
              <a:rPr lang="de-DE" sz="2000" dirty="0" err="1"/>
              <a:t>Premise</a:t>
            </a:r>
            <a:r>
              <a:rPr lang="de-DE" sz="2000" dirty="0"/>
              <a:t>: </a:t>
            </a:r>
            <a:r>
              <a:rPr lang="de-DE" sz="2000" dirty="0" err="1"/>
              <a:t>What</a:t>
            </a:r>
            <a:r>
              <a:rPr lang="de-DE" sz="2000" dirty="0"/>
              <a:t> </a:t>
            </a:r>
            <a:r>
              <a:rPr lang="de-DE" sz="2000" dirty="0" err="1"/>
              <a:t>does</a:t>
            </a:r>
            <a:r>
              <a:rPr lang="de-DE" sz="2000" dirty="0"/>
              <a:t> </a:t>
            </a:r>
            <a:r>
              <a:rPr lang="de-DE" sz="2000" dirty="0" err="1"/>
              <a:t>your</a:t>
            </a:r>
            <a:r>
              <a:rPr lang="de-DE" sz="2000" dirty="0"/>
              <a:t> </a:t>
            </a:r>
            <a:r>
              <a:rPr lang="de-DE" sz="2000" dirty="0" err="1"/>
              <a:t>business</a:t>
            </a:r>
            <a:r>
              <a:rPr lang="de-DE" sz="2000" dirty="0"/>
              <a:t> </a:t>
            </a:r>
            <a:r>
              <a:rPr lang="de-DE" sz="2000" dirty="0" err="1"/>
              <a:t>actually</a:t>
            </a:r>
            <a:r>
              <a:rPr lang="de-DE" sz="2000" dirty="0"/>
              <a:t> do?</a:t>
            </a:r>
          </a:p>
          <a:p>
            <a:pPr marL="0" indent="0">
              <a:buNone/>
            </a:pPr>
            <a:r>
              <a:rPr lang="de-DE" sz="2000" dirty="0"/>
              <a:t>*People: </a:t>
            </a:r>
            <a:r>
              <a:rPr lang="de-DE" sz="2000" dirty="0" err="1"/>
              <a:t>What</a:t>
            </a:r>
            <a:r>
              <a:rPr lang="de-DE" sz="2000" dirty="0"/>
              <a:t> </a:t>
            </a:r>
            <a:r>
              <a:rPr lang="de-DE" sz="2000" dirty="0" err="1"/>
              <a:t>makes</a:t>
            </a:r>
            <a:r>
              <a:rPr lang="de-DE" sz="2000" dirty="0"/>
              <a:t> </a:t>
            </a:r>
            <a:r>
              <a:rPr lang="de-DE" sz="2000" dirty="0" err="1"/>
              <a:t>your</a:t>
            </a:r>
            <a:r>
              <a:rPr lang="de-DE" sz="2000" dirty="0"/>
              <a:t> </a:t>
            </a:r>
            <a:r>
              <a:rPr lang="de-DE" sz="2000" dirty="0" err="1"/>
              <a:t>people</a:t>
            </a:r>
            <a:r>
              <a:rPr lang="de-DE" sz="2000" dirty="0"/>
              <a:t> </a:t>
            </a:r>
            <a:r>
              <a:rPr lang="de-DE" sz="2000" dirty="0" err="1"/>
              <a:t>better</a:t>
            </a:r>
            <a:r>
              <a:rPr lang="de-DE" sz="2000" dirty="0"/>
              <a:t> </a:t>
            </a:r>
            <a:r>
              <a:rPr lang="de-DE" sz="2000" dirty="0" err="1"/>
              <a:t>than</a:t>
            </a:r>
            <a:r>
              <a:rPr lang="de-DE" sz="2000" dirty="0"/>
              <a:t> </a:t>
            </a:r>
            <a:r>
              <a:rPr lang="de-DE" sz="2000" dirty="0" err="1"/>
              <a:t>somebody</a:t>
            </a:r>
            <a:r>
              <a:rPr lang="de-DE" sz="2000" dirty="0"/>
              <a:t> </a:t>
            </a:r>
            <a:r>
              <a:rPr lang="de-DE" sz="2000" dirty="0" err="1"/>
              <a:t>else‘s</a:t>
            </a:r>
            <a:r>
              <a:rPr lang="de-DE" sz="2000" dirty="0"/>
              <a:t> </a:t>
            </a:r>
            <a:r>
              <a:rPr lang="de-DE" sz="2000" dirty="0" err="1"/>
              <a:t>people</a:t>
            </a:r>
            <a:r>
              <a:rPr lang="de-DE" sz="2000" dirty="0"/>
              <a:t>?</a:t>
            </a:r>
          </a:p>
          <a:p>
            <a:pPr marL="0" indent="0">
              <a:buNone/>
            </a:pPr>
            <a:r>
              <a:rPr lang="de-DE" sz="2000" dirty="0"/>
              <a:t>*Proof: </a:t>
            </a:r>
            <a:r>
              <a:rPr lang="de-DE" sz="2000" dirty="0" err="1"/>
              <a:t>You</a:t>
            </a:r>
            <a:r>
              <a:rPr lang="de-DE" sz="2000" dirty="0"/>
              <a:t> </a:t>
            </a:r>
            <a:r>
              <a:rPr lang="de-DE" sz="2000" dirty="0" err="1"/>
              <a:t>have</a:t>
            </a:r>
            <a:r>
              <a:rPr lang="de-DE" sz="2000" dirty="0"/>
              <a:t>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have</a:t>
            </a:r>
            <a:r>
              <a:rPr lang="de-DE" sz="2000" dirty="0"/>
              <a:t> </a:t>
            </a:r>
            <a:r>
              <a:rPr lang="de-DE" sz="2000" dirty="0" err="1"/>
              <a:t>some</a:t>
            </a:r>
            <a:r>
              <a:rPr lang="de-DE" sz="2000" dirty="0"/>
              <a:t> </a:t>
            </a:r>
            <a:r>
              <a:rPr lang="de-DE" sz="2000" dirty="0" err="1"/>
              <a:t>proof</a:t>
            </a:r>
            <a:r>
              <a:rPr lang="de-DE" sz="2000" dirty="0"/>
              <a:t> (</a:t>
            </a:r>
            <a:r>
              <a:rPr lang="de-DE" sz="2000" dirty="0" err="1"/>
              <a:t>that</a:t>
            </a:r>
            <a:r>
              <a:rPr lang="de-DE" sz="2000" dirty="0"/>
              <a:t> </a:t>
            </a:r>
            <a:r>
              <a:rPr lang="de-DE" sz="2000" dirty="0" err="1"/>
              <a:t>you</a:t>
            </a:r>
            <a:r>
              <a:rPr lang="de-DE" sz="2000" dirty="0"/>
              <a:t> </a:t>
            </a:r>
            <a:r>
              <a:rPr lang="de-DE" sz="2000" dirty="0" err="1"/>
              <a:t>have</a:t>
            </a:r>
            <a:r>
              <a:rPr lang="de-DE" sz="2000" dirty="0"/>
              <a:t> a </a:t>
            </a:r>
            <a:r>
              <a:rPr lang="de-DE" sz="2000" dirty="0" err="1"/>
              <a:t>good</a:t>
            </a:r>
            <a:r>
              <a:rPr lang="de-DE" sz="2000" dirty="0"/>
              <a:t> </a:t>
            </a:r>
            <a:r>
              <a:rPr lang="de-DE" sz="2000" dirty="0" err="1"/>
              <a:t>business</a:t>
            </a:r>
            <a:r>
              <a:rPr lang="de-DE" sz="2000" dirty="0"/>
              <a:t> </a:t>
            </a:r>
            <a:r>
              <a:rPr lang="de-DE" sz="2000" dirty="0" err="1"/>
              <a:t>idea</a:t>
            </a:r>
            <a:r>
              <a:rPr lang="de-DE" sz="2000" dirty="0"/>
              <a:t>), </a:t>
            </a:r>
            <a:r>
              <a:rPr lang="de-DE" sz="2000" dirty="0" err="1"/>
              <a:t>adn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best</a:t>
            </a:r>
            <a:r>
              <a:rPr lang="de-DE" sz="2000" dirty="0"/>
              <a:t> </a:t>
            </a:r>
            <a:r>
              <a:rPr lang="de-DE" sz="2000" dirty="0" err="1"/>
              <a:t>proof</a:t>
            </a:r>
            <a:r>
              <a:rPr lang="de-DE" sz="2000" dirty="0"/>
              <a:t> </a:t>
            </a:r>
            <a:r>
              <a:rPr lang="de-DE" sz="2000" dirty="0" err="1"/>
              <a:t>is</a:t>
            </a:r>
            <a:r>
              <a:rPr lang="de-DE" sz="2000" dirty="0"/>
              <a:t> </a:t>
            </a:r>
            <a:r>
              <a:rPr lang="de-DE" sz="2000" dirty="0" err="1"/>
              <a:t>some</a:t>
            </a:r>
            <a:r>
              <a:rPr lang="de-DE" sz="2000" dirty="0"/>
              <a:t> happy </a:t>
            </a:r>
            <a:r>
              <a:rPr lang="de-DE" sz="2000" dirty="0" err="1"/>
              <a:t>customers</a:t>
            </a:r>
            <a:r>
              <a:rPr lang="de-DE" sz="2000" dirty="0"/>
              <a:t> </a:t>
            </a:r>
            <a:r>
              <a:rPr lang="de-DE" sz="2000" dirty="0" err="1"/>
              <a:t>that</a:t>
            </a:r>
            <a:r>
              <a:rPr lang="de-DE" sz="2000" dirty="0"/>
              <a:t> </a:t>
            </a:r>
            <a:r>
              <a:rPr lang="de-DE" sz="2000" dirty="0" err="1"/>
              <a:t>you</a:t>
            </a:r>
            <a:r>
              <a:rPr lang="de-DE" sz="2000" dirty="0"/>
              <a:t> </a:t>
            </a:r>
            <a:r>
              <a:rPr lang="de-DE" sz="2000" dirty="0" err="1"/>
              <a:t>can</a:t>
            </a:r>
            <a:r>
              <a:rPr lang="de-DE" sz="2000" dirty="0"/>
              <a:t> </a:t>
            </a:r>
            <a:r>
              <a:rPr lang="de-DE" sz="2000" dirty="0" err="1"/>
              <a:t>direct</a:t>
            </a:r>
            <a:r>
              <a:rPr lang="de-DE" sz="2000" dirty="0"/>
              <a:t> potential </a:t>
            </a:r>
            <a:r>
              <a:rPr lang="de-DE" sz="2000" dirty="0" err="1"/>
              <a:t>customers</a:t>
            </a:r>
            <a:r>
              <a:rPr lang="de-DE" sz="2000" dirty="0"/>
              <a:t> </a:t>
            </a:r>
            <a:r>
              <a:rPr lang="de-DE" sz="2000" dirty="0" err="1"/>
              <a:t>to</a:t>
            </a:r>
            <a:r>
              <a:rPr lang="de-DE" sz="2000" dirty="0"/>
              <a:t>.</a:t>
            </a:r>
          </a:p>
          <a:p>
            <a:pPr marL="0" indent="0">
              <a:buNone/>
            </a:pPr>
            <a:r>
              <a:rPr lang="de-DE" sz="2000" dirty="0"/>
              <a:t>*Purpose: </a:t>
            </a:r>
            <a:r>
              <a:rPr lang="de-DE" sz="2000" dirty="0" err="1"/>
              <a:t>What</a:t>
            </a:r>
            <a:r>
              <a:rPr lang="de-DE" sz="2000" dirty="0"/>
              <a:t> </a:t>
            </a:r>
            <a:r>
              <a:rPr lang="de-DE" sz="2000" dirty="0" err="1"/>
              <a:t>is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purpose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/>
              <a:t>your</a:t>
            </a:r>
            <a:r>
              <a:rPr lang="de-DE" sz="2000" dirty="0"/>
              <a:t> </a:t>
            </a:r>
            <a:r>
              <a:rPr lang="de-DE" sz="2000" dirty="0" err="1"/>
              <a:t>business</a:t>
            </a:r>
            <a:r>
              <a:rPr lang="de-DE" sz="2000" dirty="0"/>
              <a:t>?</a:t>
            </a:r>
          </a:p>
          <a:p>
            <a:pPr marL="0" indent="0">
              <a:buNone/>
            </a:pPr>
            <a:r>
              <a:rPr lang="de-DE" sz="2000" dirty="0"/>
              <a:t>3.  The </a:t>
            </a:r>
            <a:r>
              <a:rPr lang="de-DE" sz="2000" dirty="0" err="1"/>
              <a:t>first</a:t>
            </a:r>
            <a:r>
              <a:rPr lang="de-DE" sz="2000" dirty="0"/>
              <a:t> </a:t>
            </a:r>
            <a:r>
              <a:rPr lang="de-DE" sz="2000" dirty="0" err="1"/>
              <a:t>purpose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a </a:t>
            </a:r>
            <a:r>
              <a:rPr lang="de-DE" sz="2000" dirty="0" err="1"/>
              <a:t>business</a:t>
            </a:r>
            <a:r>
              <a:rPr lang="de-DE" sz="2000" dirty="0"/>
              <a:t> </a:t>
            </a:r>
            <a:r>
              <a:rPr lang="de-DE" sz="2000" dirty="0" err="1"/>
              <a:t>is</a:t>
            </a:r>
            <a:r>
              <a:rPr lang="de-DE" sz="2000" dirty="0"/>
              <a:t>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make</a:t>
            </a:r>
            <a:r>
              <a:rPr lang="de-DE" sz="2000" dirty="0"/>
              <a:t> </a:t>
            </a:r>
            <a:r>
              <a:rPr lang="de-DE" sz="2000" dirty="0" err="1"/>
              <a:t>money</a:t>
            </a:r>
            <a:r>
              <a:rPr lang="de-DE" sz="2000" dirty="0"/>
              <a:t>;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second</a:t>
            </a:r>
            <a:r>
              <a:rPr lang="de-DE" sz="2000" dirty="0"/>
              <a:t> </a:t>
            </a:r>
            <a:r>
              <a:rPr lang="de-DE" sz="2000" dirty="0" err="1"/>
              <a:t>purpose</a:t>
            </a:r>
            <a:r>
              <a:rPr lang="de-DE" sz="2000" dirty="0"/>
              <a:t> </a:t>
            </a:r>
            <a:r>
              <a:rPr lang="de-DE" sz="2000" dirty="0" err="1"/>
              <a:t>is</a:t>
            </a:r>
            <a:r>
              <a:rPr lang="de-DE" sz="2000" dirty="0"/>
              <a:t> </a:t>
            </a:r>
            <a:r>
              <a:rPr lang="de-DE" sz="2000" dirty="0" err="1"/>
              <a:t>why</a:t>
            </a:r>
            <a:r>
              <a:rPr lang="de-DE" sz="2000" dirty="0"/>
              <a:t> </a:t>
            </a:r>
            <a:r>
              <a:rPr lang="de-DE" sz="2000" dirty="0" err="1"/>
              <a:t>you</a:t>
            </a:r>
            <a:r>
              <a:rPr lang="de-DE" sz="2000" dirty="0"/>
              <a:t> </a:t>
            </a:r>
            <a:r>
              <a:rPr lang="de-DE" sz="2000" dirty="0" err="1"/>
              <a:t>are</a:t>
            </a:r>
            <a:r>
              <a:rPr lang="de-DE" sz="2000" dirty="0"/>
              <a:t> </a:t>
            </a:r>
            <a:r>
              <a:rPr lang="de-DE" sz="2000" dirty="0" err="1"/>
              <a:t>doing</a:t>
            </a:r>
            <a:r>
              <a:rPr lang="de-DE" sz="2000" dirty="0"/>
              <a:t> </a:t>
            </a:r>
            <a:r>
              <a:rPr lang="de-DE" sz="2000" dirty="0" err="1"/>
              <a:t>this</a:t>
            </a:r>
            <a:r>
              <a:rPr lang="de-DE" sz="2000" dirty="0"/>
              <a:t> </a:t>
            </a:r>
            <a:r>
              <a:rPr lang="de-DE" sz="2000" dirty="0" err="1"/>
              <a:t>business</a:t>
            </a:r>
            <a:r>
              <a:rPr lang="de-DE" sz="2000" dirty="0"/>
              <a:t> and not </a:t>
            </a:r>
            <a:r>
              <a:rPr lang="de-DE" sz="2000" dirty="0" err="1"/>
              <a:t>something</a:t>
            </a:r>
            <a:r>
              <a:rPr lang="de-DE" sz="2000" dirty="0"/>
              <a:t> </a:t>
            </a:r>
            <a:r>
              <a:rPr lang="de-DE" sz="2000" dirty="0" err="1"/>
              <a:t>else</a:t>
            </a:r>
            <a:r>
              <a:rPr lang="de-DE" sz="2000" dirty="0"/>
              <a:t>, e.g. Are </a:t>
            </a:r>
            <a:r>
              <a:rPr lang="de-DE" sz="2000" dirty="0" err="1"/>
              <a:t>you</a:t>
            </a:r>
            <a:r>
              <a:rPr lang="de-DE" sz="2000" dirty="0"/>
              <a:t> </a:t>
            </a:r>
            <a:r>
              <a:rPr lang="de-DE" sz="2000" dirty="0" err="1"/>
              <a:t>making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world</a:t>
            </a:r>
            <a:r>
              <a:rPr lang="de-DE" sz="2000" dirty="0"/>
              <a:t> a </a:t>
            </a:r>
            <a:r>
              <a:rPr lang="de-DE" sz="2000" dirty="0" err="1"/>
              <a:t>better</a:t>
            </a:r>
            <a:r>
              <a:rPr lang="de-DE" sz="2000" dirty="0"/>
              <a:t> </a:t>
            </a:r>
            <a:r>
              <a:rPr lang="de-DE" sz="2000" dirty="0" err="1"/>
              <a:t>place</a:t>
            </a:r>
            <a:r>
              <a:rPr lang="de-DE" sz="2000" dirty="0"/>
              <a:t>?  Are </a:t>
            </a:r>
            <a:r>
              <a:rPr lang="de-DE" sz="2000" dirty="0" err="1"/>
              <a:t>you</a:t>
            </a:r>
            <a:r>
              <a:rPr lang="de-DE" sz="2000" dirty="0"/>
              <a:t> </a:t>
            </a:r>
            <a:r>
              <a:rPr lang="de-DE" sz="2000" dirty="0" err="1"/>
              <a:t>having</a:t>
            </a:r>
            <a:r>
              <a:rPr lang="de-DE" sz="2000" dirty="0"/>
              <a:t> </a:t>
            </a:r>
            <a:r>
              <a:rPr lang="de-DE" sz="2000" dirty="0" err="1"/>
              <a:t>fun</a:t>
            </a:r>
            <a:r>
              <a:rPr lang="de-DE" sz="2000" dirty="0"/>
              <a:t>?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227072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CDBAA8-45BE-4BC7-BFBC-07861A635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Discussion:Advice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Start-Ups, pp. 104-105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B5E7B0-72E0-4894-8EC3-E30E7B8AF4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dirty="0"/>
              <a:t>G</a:t>
            </a:r>
          </a:p>
          <a:p>
            <a:pPr marL="0" indent="0">
              <a:buNone/>
            </a:pPr>
            <a:r>
              <a:rPr lang="de-DE" dirty="0" err="1"/>
              <a:t>Success</a:t>
            </a:r>
            <a:r>
              <a:rPr lang="de-DE" dirty="0"/>
              <a:t> </a:t>
            </a:r>
            <a:r>
              <a:rPr lang="de-DE" dirty="0" err="1"/>
              <a:t>factors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start-up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factors</a:t>
            </a:r>
            <a:r>
              <a:rPr lang="de-DE" dirty="0"/>
              <a:t> 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starting</a:t>
            </a:r>
            <a:r>
              <a:rPr lang="de-DE" dirty="0"/>
              <a:t> a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?</a:t>
            </a:r>
          </a:p>
          <a:p>
            <a:r>
              <a:rPr lang="de-DE" dirty="0" err="1"/>
              <a:t>Discovering</a:t>
            </a:r>
            <a:r>
              <a:rPr lang="de-DE" dirty="0"/>
              <a:t> a </a:t>
            </a:r>
            <a:r>
              <a:rPr lang="de-DE" dirty="0" err="1"/>
              <a:t>niche</a:t>
            </a:r>
            <a:r>
              <a:rPr lang="de-DE" dirty="0"/>
              <a:t> </a:t>
            </a:r>
            <a:r>
              <a:rPr lang="de-DE" dirty="0" err="1"/>
              <a:t>market</a:t>
            </a:r>
            <a:endParaRPr lang="de-DE" dirty="0"/>
          </a:p>
          <a:p>
            <a:r>
              <a:rPr lang="de-DE" dirty="0"/>
              <a:t>Timing</a:t>
            </a:r>
          </a:p>
          <a:p>
            <a:r>
              <a:rPr lang="de-DE" dirty="0" err="1"/>
              <a:t>Knowing</a:t>
            </a:r>
            <a:r>
              <a:rPr lang="de-DE" dirty="0"/>
              <a:t> potential </a:t>
            </a:r>
            <a:r>
              <a:rPr lang="de-DE" dirty="0" err="1"/>
              <a:t>customers</a:t>
            </a:r>
            <a:endParaRPr lang="de-DE" dirty="0"/>
          </a:p>
          <a:p>
            <a:r>
              <a:rPr lang="de-DE" dirty="0" err="1"/>
              <a:t>Analysing</a:t>
            </a:r>
            <a:r>
              <a:rPr lang="de-DE" dirty="0"/>
              <a:t> </a:t>
            </a:r>
            <a:r>
              <a:rPr lang="de-DE" dirty="0" err="1"/>
              <a:t>costs</a:t>
            </a:r>
            <a:endParaRPr lang="de-DE" dirty="0"/>
          </a:p>
          <a:p>
            <a:r>
              <a:rPr lang="de-DE" dirty="0"/>
              <a:t>Market </a:t>
            </a:r>
            <a:r>
              <a:rPr lang="de-DE" dirty="0" err="1"/>
              <a:t>research</a:t>
            </a:r>
            <a:endParaRPr lang="de-DE" dirty="0"/>
          </a:p>
          <a:p>
            <a:r>
              <a:rPr lang="de-DE" dirty="0"/>
              <a:t>Differentiation</a:t>
            </a:r>
          </a:p>
          <a:p>
            <a:r>
              <a:rPr lang="de-DE" dirty="0" err="1"/>
              <a:t>Employing</a:t>
            </a:r>
            <a:r>
              <a:rPr lang="de-DE" dirty="0"/>
              <a:t> a </a:t>
            </a:r>
            <a:r>
              <a:rPr lang="de-DE" dirty="0" err="1"/>
              <a:t>skilled</a:t>
            </a:r>
            <a:r>
              <a:rPr lang="de-DE" dirty="0"/>
              <a:t> </a:t>
            </a:r>
            <a:r>
              <a:rPr lang="de-DE" dirty="0" err="1"/>
              <a:t>workforce</a:t>
            </a:r>
            <a:endParaRPr lang="de-DE" dirty="0"/>
          </a:p>
          <a:p>
            <a:r>
              <a:rPr lang="de-DE" dirty="0"/>
              <a:t>The </a:t>
            </a:r>
            <a:r>
              <a:rPr lang="de-DE" dirty="0" err="1"/>
              <a:t>competition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83639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93F364-08C7-4EEF-A08C-CDAE222F5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Discussion:Advice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Start-Ups, pp. 104-105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BE8B5DD-4725-48CF-9A0E-086983468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We</a:t>
            </a:r>
            <a:r>
              <a:rPr lang="de-DE" dirty="0"/>
              <a:t> will </a:t>
            </a:r>
            <a:r>
              <a:rPr lang="de-DE" dirty="0" err="1"/>
              <a:t>watch</a:t>
            </a:r>
            <a:r>
              <a:rPr lang="de-DE" dirty="0"/>
              <a:t> a TED Talk </a:t>
            </a:r>
            <a:r>
              <a:rPr lang="de-DE" dirty="0" err="1"/>
              <a:t>by</a:t>
            </a:r>
            <a:r>
              <a:rPr lang="de-DE" dirty="0"/>
              <a:t> Bill </a:t>
            </a:r>
            <a:r>
              <a:rPr lang="de-DE" dirty="0" err="1"/>
              <a:t>Gross</a:t>
            </a:r>
            <a:r>
              <a:rPr lang="de-DE" dirty="0"/>
              <a:t>.  He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founded</a:t>
            </a:r>
            <a:r>
              <a:rPr lang="de-DE" dirty="0"/>
              <a:t> </a:t>
            </a:r>
            <a:r>
              <a:rPr lang="de-DE" dirty="0" err="1"/>
              <a:t>alot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start-ups</a:t>
            </a:r>
            <a:r>
              <a:rPr lang="de-DE" dirty="0"/>
              <a:t> and </a:t>
            </a:r>
            <a:r>
              <a:rPr lang="de-DE" dirty="0" err="1"/>
              <a:t>incubated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others</a:t>
            </a:r>
            <a:r>
              <a:rPr lang="de-DE" dirty="0"/>
              <a:t>.  He </a:t>
            </a:r>
            <a:r>
              <a:rPr lang="de-DE" dirty="0" err="1"/>
              <a:t>became</a:t>
            </a:r>
            <a:r>
              <a:rPr lang="de-DE" dirty="0"/>
              <a:t> </a:t>
            </a:r>
            <a:r>
              <a:rPr lang="de-DE" dirty="0" err="1"/>
              <a:t>curious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why</a:t>
            </a:r>
            <a:r>
              <a:rPr lang="de-DE" dirty="0"/>
              <a:t>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succeeded</a:t>
            </a:r>
            <a:r>
              <a:rPr lang="de-DE" dirty="0"/>
              <a:t> and </a:t>
            </a:r>
            <a:r>
              <a:rPr lang="de-DE" dirty="0" err="1"/>
              <a:t>others</a:t>
            </a:r>
            <a:r>
              <a:rPr lang="de-DE" dirty="0"/>
              <a:t> </a:t>
            </a:r>
            <a:r>
              <a:rPr lang="de-DE" dirty="0" err="1"/>
              <a:t>failed</a:t>
            </a:r>
            <a:r>
              <a:rPr lang="de-DE" dirty="0"/>
              <a:t>.  So he </a:t>
            </a:r>
            <a:r>
              <a:rPr lang="de-DE" dirty="0" err="1"/>
              <a:t>gathered</a:t>
            </a:r>
            <a:r>
              <a:rPr lang="de-DE" dirty="0"/>
              <a:t> </a:t>
            </a:r>
            <a:r>
              <a:rPr lang="de-DE" dirty="0" err="1"/>
              <a:t>data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hundreds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companies</a:t>
            </a:r>
            <a:r>
              <a:rPr lang="de-DE" dirty="0"/>
              <a:t> and </a:t>
            </a:r>
            <a:r>
              <a:rPr lang="de-DE" dirty="0" err="1"/>
              <a:t>identified</a:t>
            </a:r>
            <a:r>
              <a:rPr lang="de-DE" dirty="0"/>
              <a:t> </a:t>
            </a:r>
            <a:r>
              <a:rPr lang="de-DE" b="1" dirty="0" err="1"/>
              <a:t>five</a:t>
            </a:r>
            <a:r>
              <a:rPr lang="de-DE" b="1" dirty="0"/>
              <a:t> </a:t>
            </a:r>
            <a:r>
              <a:rPr lang="de-DE" b="1" dirty="0" err="1"/>
              <a:t>key</a:t>
            </a:r>
            <a:r>
              <a:rPr lang="de-DE" b="1" dirty="0"/>
              <a:t> </a:t>
            </a:r>
            <a:r>
              <a:rPr lang="de-DE" b="1" dirty="0" err="1"/>
              <a:t>factors</a:t>
            </a:r>
            <a:r>
              <a:rPr lang="de-DE" b="1" dirty="0"/>
              <a:t> </a:t>
            </a:r>
            <a:r>
              <a:rPr lang="de-DE" b="1" dirty="0" err="1"/>
              <a:t>for</a:t>
            </a:r>
            <a:r>
              <a:rPr lang="de-DE" b="1" dirty="0"/>
              <a:t> a start-</a:t>
            </a:r>
            <a:r>
              <a:rPr lang="de-DE" b="1" dirty="0" err="1"/>
              <a:t>up‘s</a:t>
            </a:r>
            <a:r>
              <a:rPr lang="de-DE" b="1" dirty="0"/>
              <a:t> </a:t>
            </a:r>
            <a:r>
              <a:rPr lang="de-DE" b="1" dirty="0" err="1"/>
              <a:t>success</a:t>
            </a:r>
            <a:r>
              <a:rPr lang="de-DE" dirty="0"/>
              <a:t>. As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watch</a:t>
            </a:r>
            <a:r>
              <a:rPr lang="de-DE" dirty="0"/>
              <a:t>, </a:t>
            </a:r>
            <a:r>
              <a:rPr lang="de-DE" dirty="0" err="1"/>
              <a:t>write</a:t>
            </a:r>
            <a:r>
              <a:rPr lang="de-DE" dirty="0"/>
              <a:t> down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five</a:t>
            </a:r>
            <a:r>
              <a:rPr lang="de-DE" dirty="0"/>
              <a:t> </a:t>
            </a:r>
            <a:r>
              <a:rPr lang="de-DE" dirty="0" err="1"/>
              <a:t>factors</a:t>
            </a:r>
            <a:r>
              <a:rPr lang="de-DE" dirty="0"/>
              <a:t> Bill </a:t>
            </a:r>
            <a:r>
              <a:rPr lang="de-DE" dirty="0" err="1"/>
              <a:t>Gross</a:t>
            </a:r>
            <a:r>
              <a:rPr lang="de-DE" dirty="0"/>
              <a:t> </a:t>
            </a:r>
            <a:r>
              <a:rPr lang="de-DE" dirty="0" err="1"/>
              <a:t>mention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well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 err="1"/>
              <a:t>success</a:t>
            </a:r>
            <a:r>
              <a:rPr lang="de-DE" b="1" dirty="0"/>
              <a:t> </a:t>
            </a:r>
            <a:r>
              <a:rPr lang="de-DE" b="1" dirty="0" err="1"/>
              <a:t>ratio</a:t>
            </a:r>
            <a:r>
              <a:rPr lang="de-DE" dirty="0"/>
              <a:t>. 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 </a:t>
            </a:r>
            <a:r>
              <a:rPr lang="de-DE" dirty="0" err="1"/>
              <a:t>factor</a:t>
            </a:r>
            <a:r>
              <a:rPr lang="de-DE" dirty="0"/>
              <a:t> in </a:t>
            </a:r>
            <a:r>
              <a:rPr lang="de-DE" dirty="0" err="1"/>
              <a:t>his</a:t>
            </a:r>
            <a:r>
              <a:rPr lang="de-DE" dirty="0"/>
              <a:t> </a:t>
            </a:r>
            <a:r>
              <a:rPr lang="de-DE" dirty="0" err="1"/>
              <a:t>opinion</a:t>
            </a:r>
            <a:r>
              <a:rPr lang="de-DE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0943480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CB63CD-A14C-40A3-9FD7-F26ADBB44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Language, pp. 106-107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49369C-D2C4-422F-BD5A-393D760C9A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30 </a:t>
            </a:r>
            <a:r>
              <a:rPr lang="de-DE" b="1" dirty="0" err="1"/>
              <a:t>Minutes</a:t>
            </a:r>
            <a:endParaRPr lang="de-DE" b="1" dirty="0"/>
          </a:p>
          <a:p>
            <a:pPr marL="0" indent="0">
              <a:buNone/>
            </a:pPr>
            <a:r>
              <a:rPr lang="de-DE" dirty="0"/>
              <a:t>Read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article</a:t>
            </a:r>
            <a:r>
              <a:rPr lang="de-DE" dirty="0"/>
              <a:t> on </a:t>
            </a:r>
            <a:r>
              <a:rPr lang="de-DE" dirty="0" err="1"/>
              <a:t>page</a:t>
            </a:r>
            <a:r>
              <a:rPr lang="de-DE" dirty="0"/>
              <a:t> 106 </a:t>
            </a:r>
            <a:r>
              <a:rPr lang="de-DE" dirty="0" err="1"/>
              <a:t>titled</a:t>
            </a:r>
            <a:r>
              <a:rPr lang="de-DE" dirty="0"/>
              <a:t> „Go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distance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</a:t>
            </a:r>
            <a:r>
              <a:rPr lang="de-DE" dirty="0" err="1"/>
              <a:t>one</a:t>
            </a:r>
            <a:r>
              <a:rPr lang="de-DE" dirty="0"/>
              <a:t>-trick </a:t>
            </a:r>
            <a:r>
              <a:rPr lang="de-DE" dirty="0" err="1"/>
              <a:t>pony</a:t>
            </a:r>
            <a:r>
              <a:rPr lang="de-DE" dirty="0"/>
              <a:t>“ and do </a:t>
            </a:r>
            <a:r>
              <a:rPr lang="de-DE" dirty="0" err="1"/>
              <a:t>exercises</a:t>
            </a:r>
            <a:r>
              <a:rPr lang="de-DE" dirty="0"/>
              <a:t> </a:t>
            </a:r>
            <a:r>
              <a:rPr lang="de-DE" b="1" dirty="0"/>
              <a:t>B, C, D, E, </a:t>
            </a:r>
            <a:r>
              <a:rPr lang="de-DE" dirty="0"/>
              <a:t>and </a:t>
            </a:r>
            <a:r>
              <a:rPr lang="de-DE" b="1" dirty="0"/>
              <a:t>F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35907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20969C-2BBD-4702-953F-C4D74D3F4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Language, pp. 106-107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88C4BD9-C3F5-486C-8102-9547BF0A5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/>
              <a:t>B</a:t>
            </a:r>
          </a:p>
          <a:p>
            <a:pPr marL="0" indent="0">
              <a:buNone/>
            </a:pPr>
            <a:r>
              <a:rPr lang="de-DE" b="1" dirty="0" err="1"/>
              <a:t>Answers</a:t>
            </a:r>
            <a:endParaRPr lang="de-DE" b="1" dirty="0"/>
          </a:p>
          <a:p>
            <a:pPr marL="514350" indent="-514350">
              <a:buAutoNum type="arabicPeriod"/>
            </a:pPr>
            <a:r>
              <a:rPr lang="de-DE" dirty="0"/>
              <a:t>A </a:t>
            </a:r>
            <a:r>
              <a:rPr lang="de-DE" dirty="0" err="1"/>
              <a:t>one</a:t>
            </a:r>
            <a:r>
              <a:rPr lang="de-DE" dirty="0"/>
              <a:t>-trick </a:t>
            </a:r>
            <a:r>
              <a:rPr lang="de-DE" dirty="0" err="1"/>
              <a:t>pony</a:t>
            </a:r>
            <a:r>
              <a:rPr lang="de-DE" dirty="0"/>
              <a:t> (informal)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person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thing</a:t>
            </a:r>
            <a:r>
              <a:rPr lang="de-DE" dirty="0"/>
              <a:t> </a:t>
            </a:r>
            <a:r>
              <a:rPr lang="de-DE" dirty="0" err="1"/>
              <a:t>considdered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being</a:t>
            </a:r>
            <a:r>
              <a:rPr lang="de-DE" dirty="0"/>
              <a:t> limited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only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single</a:t>
            </a:r>
            <a:r>
              <a:rPr lang="de-DE" dirty="0"/>
              <a:t> </a:t>
            </a:r>
            <a:r>
              <a:rPr lang="de-DE" dirty="0" err="1"/>
              <a:t>talent</a:t>
            </a:r>
            <a:r>
              <a:rPr lang="de-DE" dirty="0"/>
              <a:t>, </a:t>
            </a:r>
            <a:r>
              <a:rPr lang="de-DE" dirty="0" err="1"/>
              <a:t>capability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quality</a:t>
            </a:r>
            <a:r>
              <a:rPr lang="de-DE" dirty="0"/>
              <a:t>. 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article</a:t>
            </a:r>
            <a:r>
              <a:rPr lang="de-DE" dirty="0"/>
              <a:t>,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means</a:t>
            </a:r>
            <a:r>
              <a:rPr lang="de-DE" dirty="0"/>
              <a:t> a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</a:t>
            </a:r>
            <a:r>
              <a:rPr lang="de-DE" dirty="0" err="1"/>
              <a:t>single</a:t>
            </a:r>
            <a:r>
              <a:rPr lang="de-DE" dirty="0"/>
              <a:t> </a:t>
            </a:r>
            <a:r>
              <a:rPr lang="de-DE" dirty="0" err="1"/>
              <a:t>product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sale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The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challenging</a:t>
            </a:r>
            <a:r>
              <a:rPr lang="de-DE" dirty="0"/>
              <a:t> </a:t>
            </a:r>
            <a:r>
              <a:rPr lang="de-DE" dirty="0" err="1"/>
              <a:t>taks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start-ups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finding</a:t>
            </a:r>
            <a:r>
              <a:rPr lang="de-DE" dirty="0"/>
              <a:t> a </a:t>
            </a:r>
            <a:r>
              <a:rPr lang="de-DE" dirty="0" err="1"/>
              <a:t>buyer</a:t>
            </a:r>
            <a:r>
              <a:rPr lang="de-DE" dirty="0"/>
              <a:t>/</a:t>
            </a:r>
            <a:r>
              <a:rPr lang="de-DE" dirty="0" err="1"/>
              <a:t>customer</a:t>
            </a:r>
            <a:r>
              <a:rPr lang="de-DE" dirty="0"/>
              <a:t>;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established</a:t>
            </a:r>
            <a:r>
              <a:rPr lang="de-DE" dirty="0"/>
              <a:t> </a:t>
            </a:r>
            <a:r>
              <a:rPr lang="de-DE" dirty="0" err="1"/>
              <a:t>businesses</a:t>
            </a:r>
            <a:r>
              <a:rPr lang="de-DE" dirty="0"/>
              <a:t>, </a:t>
            </a:r>
            <a:r>
              <a:rPr lang="de-DE" dirty="0" err="1"/>
              <a:t>it‘s</a:t>
            </a:r>
            <a:r>
              <a:rPr lang="de-DE" dirty="0"/>
              <a:t> </a:t>
            </a:r>
            <a:r>
              <a:rPr lang="de-DE" dirty="0" err="1"/>
              <a:t>gettign</a:t>
            </a:r>
            <a:r>
              <a:rPr lang="de-DE" dirty="0"/>
              <a:t> </a:t>
            </a:r>
            <a:r>
              <a:rPr lang="de-DE" dirty="0" err="1"/>
              <a:t>paid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Mandy </a:t>
            </a:r>
            <a:r>
              <a:rPr lang="de-DE" dirty="0" err="1"/>
              <a:t>Haberman‘s</a:t>
            </a:r>
            <a:r>
              <a:rPr lang="de-DE" dirty="0"/>
              <a:t> </a:t>
            </a:r>
            <a:r>
              <a:rPr lang="de-DE" dirty="0" err="1"/>
              <a:t>Anwayup</a:t>
            </a:r>
            <a:r>
              <a:rPr lang="de-DE" dirty="0"/>
              <a:t> </a:t>
            </a:r>
            <a:r>
              <a:rPr lang="de-DE" dirty="0" err="1"/>
              <a:t>Cup‘s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unique</a:t>
            </a:r>
            <a:r>
              <a:rPr lang="de-DE" dirty="0"/>
              <a:t> </a:t>
            </a:r>
            <a:r>
              <a:rPr lang="de-DE" dirty="0" err="1"/>
              <a:t>because</a:t>
            </a:r>
            <a:r>
              <a:rPr lang="de-DE" dirty="0"/>
              <a:t> </a:t>
            </a:r>
            <a:r>
              <a:rPr lang="de-DE" dirty="0" err="1"/>
              <a:t>it‘s</a:t>
            </a:r>
            <a:r>
              <a:rPr lang="de-DE" dirty="0"/>
              <a:t> a </a:t>
            </a:r>
            <a:r>
              <a:rPr lang="de-DE" dirty="0" err="1"/>
              <a:t>child‘s</a:t>
            </a:r>
            <a:r>
              <a:rPr lang="de-DE" dirty="0"/>
              <a:t> </a:t>
            </a:r>
            <a:r>
              <a:rPr lang="de-DE" dirty="0" err="1"/>
              <a:t>cup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hold </a:t>
            </a:r>
            <a:r>
              <a:rPr lang="de-DE" dirty="0" err="1"/>
              <a:t>anyway</a:t>
            </a:r>
            <a:r>
              <a:rPr lang="de-DE" dirty="0"/>
              <a:t> </a:t>
            </a:r>
            <a:r>
              <a:rPr lang="de-DE" dirty="0" err="1"/>
              <a:t>up</a:t>
            </a:r>
            <a:r>
              <a:rPr lang="de-DE" dirty="0"/>
              <a:t> but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won‘t</a:t>
            </a:r>
            <a:r>
              <a:rPr lang="de-DE" dirty="0"/>
              <a:t> </a:t>
            </a:r>
            <a:r>
              <a:rPr lang="de-DE" dirty="0" err="1"/>
              <a:t>spill</a:t>
            </a:r>
            <a:r>
              <a:rPr lang="de-DE" dirty="0"/>
              <a:t>.  </a:t>
            </a:r>
            <a:r>
              <a:rPr lang="de-DE" dirty="0" err="1"/>
              <a:t>It‘s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</a:t>
            </a:r>
            <a:r>
              <a:rPr lang="de-DE" dirty="0" err="1"/>
              <a:t>very</a:t>
            </a:r>
            <a:r>
              <a:rPr lang="de-DE" dirty="0"/>
              <a:t> </a:t>
            </a:r>
            <a:r>
              <a:rPr lang="de-DE" dirty="0" err="1"/>
              <a:t>successful</a:t>
            </a:r>
            <a:r>
              <a:rPr lang="de-DE" dirty="0"/>
              <a:t>,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sold</a:t>
            </a:r>
            <a:r>
              <a:rPr lang="de-DE" dirty="0"/>
              <a:t> </a:t>
            </a:r>
            <a:r>
              <a:rPr lang="de-DE" dirty="0" err="1"/>
              <a:t>worldwide</a:t>
            </a:r>
            <a:r>
              <a:rPr lang="de-DE" dirty="0"/>
              <a:t>, </a:t>
            </a:r>
            <a:r>
              <a:rPr lang="de-DE" dirty="0" err="1"/>
              <a:t>generating</a:t>
            </a:r>
            <a:r>
              <a:rPr lang="de-DE" dirty="0"/>
              <a:t> annual </a:t>
            </a:r>
            <a:r>
              <a:rPr lang="de-DE" dirty="0" err="1"/>
              <a:t>sales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40million GBP, and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now</a:t>
            </a:r>
            <a:r>
              <a:rPr lang="de-DE" dirty="0"/>
              <a:t> </a:t>
            </a:r>
            <a:r>
              <a:rPr lang="de-DE" dirty="0" err="1"/>
              <a:t>what‘s</a:t>
            </a:r>
            <a:r>
              <a:rPr lang="de-DE" dirty="0"/>
              <a:t> </a:t>
            </a:r>
            <a:r>
              <a:rPr lang="de-DE" dirty="0" err="1"/>
              <a:t>known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a </a:t>
            </a:r>
            <a:r>
              <a:rPr lang="de-DE" dirty="0" err="1"/>
              <a:t>mature</a:t>
            </a:r>
            <a:r>
              <a:rPr lang="de-DE" dirty="0"/>
              <a:t> </a:t>
            </a:r>
            <a:r>
              <a:rPr lang="de-DE" dirty="0" err="1"/>
              <a:t>product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65537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B19EDA-AC68-47A5-8679-333D2BE50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Language, pp. 106-107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B4BA92-E225-412B-8564-93460909A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B</a:t>
            </a:r>
          </a:p>
          <a:p>
            <a:pPr marL="0" indent="0">
              <a:buNone/>
            </a:pPr>
            <a:r>
              <a:rPr lang="de-DE" b="1" dirty="0" err="1"/>
              <a:t>Answers</a:t>
            </a:r>
            <a:r>
              <a:rPr lang="de-DE" b="1" dirty="0"/>
              <a:t> (</a:t>
            </a:r>
            <a:r>
              <a:rPr lang="de-DE" b="1" dirty="0" err="1"/>
              <a:t>Contd</a:t>
            </a:r>
            <a:r>
              <a:rPr lang="de-DE" b="1" dirty="0"/>
              <a:t>.)</a:t>
            </a:r>
          </a:p>
          <a:p>
            <a:pPr marL="0" indent="0">
              <a:buNone/>
            </a:pPr>
            <a:r>
              <a:rPr lang="de-DE" dirty="0"/>
              <a:t>4. By </a:t>
            </a:r>
            <a:r>
              <a:rPr lang="de-DE" dirty="0" err="1"/>
              <a:t>accident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attending</a:t>
            </a:r>
            <a:r>
              <a:rPr lang="de-DE" dirty="0"/>
              <a:t> a trade fair. …  </a:t>
            </a:r>
            <a:r>
              <a:rPr lang="de-DE" dirty="0" err="1"/>
              <a:t>Haberman</a:t>
            </a:r>
            <a:r>
              <a:rPr lang="de-DE" dirty="0"/>
              <a:t> </a:t>
            </a:r>
            <a:r>
              <a:rPr lang="de-DE" dirty="0" err="1"/>
              <a:t>owes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her </a:t>
            </a:r>
            <a:r>
              <a:rPr lang="de-DE" dirty="0" err="1"/>
              <a:t>success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luck</a:t>
            </a:r>
            <a:r>
              <a:rPr lang="de-DE" dirty="0"/>
              <a:t> </a:t>
            </a:r>
            <a:r>
              <a:rPr lang="de-DE" dirty="0" err="1"/>
              <a:t>because</a:t>
            </a:r>
            <a:r>
              <a:rPr lang="de-DE" dirty="0"/>
              <a:t> her initial </a:t>
            </a:r>
            <a:r>
              <a:rPr lang="de-DE" dirty="0" err="1"/>
              <a:t>error</a:t>
            </a:r>
            <a:r>
              <a:rPr lang="de-DE" dirty="0"/>
              <a:t> </a:t>
            </a:r>
            <a:r>
              <a:rPr lang="de-DE" dirty="0" err="1"/>
              <a:t>actually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her in </a:t>
            </a:r>
            <a:r>
              <a:rPr lang="de-DE" dirty="0" err="1"/>
              <a:t>contact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customers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were</a:t>
            </a:r>
            <a:r>
              <a:rPr lang="de-DE" dirty="0"/>
              <a:t> </a:t>
            </a:r>
            <a:r>
              <a:rPr lang="de-DE" dirty="0" err="1"/>
              <a:t>eager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buy</a:t>
            </a:r>
            <a:r>
              <a:rPr lang="de-DE" dirty="0"/>
              <a:t> her </a:t>
            </a:r>
            <a:r>
              <a:rPr lang="de-DE" dirty="0" err="1"/>
              <a:t>product</a:t>
            </a:r>
            <a:r>
              <a:rPr lang="de-DE" dirty="0"/>
              <a:t> in large </a:t>
            </a:r>
            <a:r>
              <a:rPr lang="de-DE" dirty="0" err="1"/>
              <a:t>volumes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5.  Her </a:t>
            </a:r>
            <a:r>
              <a:rPr lang="de-DE" dirty="0" err="1"/>
              <a:t>selling</a:t>
            </a:r>
            <a:r>
              <a:rPr lang="de-DE" dirty="0"/>
              <a:t> </a:t>
            </a:r>
            <a:r>
              <a:rPr lang="de-DE" dirty="0" err="1"/>
              <a:t>tip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try</a:t>
            </a:r>
            <a:r>
              <a:rPr lang="de-DE" dirty="0"/>
              <a:t> and find </a:t>
            </a:r>
            <a:r>
              <a:rPr lang="de-DE" dirty="0" err="1"/>
              <a:t>something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will grab </a:t>
            </a:r>
            <a:r>
              <a:rPr lang="de-DE" dirty="0" err="1"/>
              <a:t>someone‘s</a:t>
            </a:r>
            <a:r>
              <a:rPr lang="de-DE" dirty="0"/>
              <a:t> </a:t>
            </a:r>
            <a:r>
              <a:rPr lang="de-DE" dirty="0" err="1"/>
              <a:t>attention</a:t>
            </a:r>
            <a:r>
              <a:rPr lang="de-DE" dirty="0"/>
              <a:t>.  (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very</a:t>
            </a:r>
            <a:r>
              <a:rPr lang="de-DE" dirty="0"/>
              <a:t> </a:t>
            </a:r>
            <a:r>
              <a:rPr lang="de-DE" dirty="0" err="1"/>
              <a:t>hard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get</a:t>
            </a:r>
            <a:r>
              <a:rPr lang="de-DE" dirty="0"/>
              <a:t> a </a:t>
            </a:r>
            <a:r>
              <a:rPr lang="de-DE" dirty="0" err="1"/>
              <a:t>meeting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buyers</a:t>
            </a:r>
            <a:r>
              <a:rPr lang="de-DE" dirty="0"/>
              <a:t> at large </a:t>
            </a:r>
            <a:r>
              <a:rPr lang="de-DE" dirty="0" err="1"/>
              <a:t>retailers</a:t>
            </a:r>
            <a:r>
              <a:rPr lang="de-DE" dirty="0"/>
              <a:t>– and </a:t>
            </a:r>
            <a:r>
              <a:rPr lang="de-DE" dirty="0" err="1"/>
              <a:t>even</a:t>
            </a:r>
            <a:r>
              <a:rPr lang="de-DE" dirty="0"/>
              <a:t> </a:t>
            </a:r>
            <a:r>
              <a:rPr lang="de-DE" dirty="0" err="1"/>
              <a:t>harder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achieve</a:t>
            </a:r>
            <a:r>
              <a:rPr lang="de-DE" dirty="0"/>
              <a:t> a deal.)</a:t>
            </a:r>
          </a:p>
        </p:txBody>
      </p:sp>
    </p:spTree>
    <p:extLst>
      <p:ext uri="{BB962C8B-B14F-4D97-AF65-F5344CB8AC3E}">
        <p14:creationId xmlns:p14="http://schemas.microsoft.com/office/powerpoint/2010/main" val="4208502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432729-FE12-4628-A4A1-C63D82DF5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4B0D0CC-C431-4850-B9C0-B722D443C5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/>
              <a:t>The </a:t>
            </a:r>
            <a:r>
              <a:rPr lang="de-DE" dirty="0" err="1"/>
              <a:t>success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series</a:t>
            </a:r>
            <a:r>
              <a:rPr lang="de-DE" dirty="0"/>
              <a:t> „</a:t>
            </a:r>
            <a:r>
              <a:rPr lang="de-DE" dirty="0" err="1">
                <a:solidFill>
                  <a:srgbClr val="FF0000"/>
                </a:solidFill>
              </a:rPr>
              <a:t>Dragon‘s</a:t>
            </a:r>
            <a:r>
              <a:rPr lang="de-DE" dirty="0">
                <a:solidFill>
                  <a:srgbClr val="FF0000"/>
                </a:solidFill>
              </a:rPr>
              <a:t> Den</a:t>
            </a:r>
            <a:r>
              <a:rPr lang="de-DE" dirty="0"/>
              <a:t>“ (UK) and „</a:t>
            </a:r>
            <a:r>
              <a:rPr lang="de-DE" dirty="0">
                <a:solidFill>
                  <a:srgbClr val="FF0000"/>
                </a:solidFill>
              </a:rPr>
              <a:t>Shark Tank</a:t>
            </a:r>
            <a:r>
              <a:rPr lang="de-DE" dirty="0"/>
              <a:t>“ (USA), TV </a:t>
            </a:r>
            <a:r>
              <a:rPr lang="de-DE" dirty="0" err="1"/>
              <a:t>formats</a:t>
            </a:r>
            <a:r>
              <a:rPr lang="de-DE" dirty="0"/>
              <a:t> </a:t>
            </a:r>
            <a:r>
              <a:rPr lang="de-DE" dirty="0" err="1"/>
              <a:t>seen</a:t>
            </a:r>
            <a:r>
              <a:rPr lang="de-DE" dirty="0"/>
              <a:t> </a:t>
            </a:r>
            <a:r>
              <a:rPr lang="de-DE" dirty="0" err="1"/>
              <a:t>around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world</a:t>
            </a:r>
            <a:r>
              <a:rPr lang="de-DE" dirty="0"/>
              <a:t>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b="1" dirty="0" err="1"/>
              <a:t>budding</a:t>
            </a:r>
            <a:r>
              <a:rPr lang="de-DE" b="1" dirty="0"/>
              <a:t> </a:t>
            </a:r>
            <a:r>
              <a:rPr lang="de-DE" b="1" dirty="0" err="1"/>
              <a:t>entrepreneurs</a:t>
            </a:r>
            <a:r>
              <a:rPr lang="de-DE" b="1" dirty="0"/>
              <a:t> </a:t>
            </a:r>
            <a:r>
              <a:rPr lang="de-DE" dirty="0" err="1"/>
              <a:t>submit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sometimes</a:t>
            </a:r>
            <a:r>
              <a:rPr lang="de-DE" dirty="0"/>
              <a:t> </a:t>
            </a:r>
            <a:r>
              <a:rPr lang="de-DE" dirty="0" err="1"/>
              <a:t>no-hope</a:t>
            </a:r>
            <a:r>
              <a:rPr lang="de-DE" dirty="0"/>
              <a:t> </a:t>
            </a:r>
            <a:r>
              <a:rPr lang="de-DE" dirty="0" err="1"/>
              <a:t>ideas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a </a:t>
            </a:r>
            <a:r>
              <a:rPr lang="de-DE" dirty="0" err="1"/>
              <a:t>bunch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ruthless</a:t>
            </a:r>
            <a:r>
              <a:rPr lang="de-DE" dirty="0"/>
              <a:t> </a:t>
            </a:r>
            <a:r>
              <a:rPr lang="de-DE" dirty="0" err="1"/>
              <a:t>investors</a:t>
            </a:r>
            <a:r>
              <a:rPr lang="de-DE" dirty="0"/>
              <a:t>,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testimony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interest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in </a:t>
            </a:r>
            <a:r>
              <a:rPr lang="de-DE" dirty="0" err="1"/>
              <a:t>becoming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own </a:t>
            </a:r>
            <a:r>
              <a:rPr lang="de-DE" dirty="0" err="1"/>
              <a:t>boss</a:t>
            </a:r>
            <a:r>
              <a:rPr lang="de-DE" dirty="0"/>
              <a:t>.  More </a:t>
            </a:r>
            <a:r>
              <a:rPr lang="de-DE" dirty="0" err="1"/>
              <a:t>than</a:t>
            </a:r>
            <a:r>
              <a:rPr lang="de-DE" dirty="0"/>
              <a:t> half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start-ups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out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 after a </a:t>
            </a:r>
            <a:r>
              <a:rPr lang="de-DE" dirty="0" err="1"/>
              <a:t>year</a:t>
            </a:r>
            <a:r>
              <a:rPr lang="de-DE" dirty="0"/>
              <a:t>, and </a:t>
            </a:r>
            <a:r>
              <a:rPr lang="de-DE" dirty="0" err="1"/>
              <a:t>nearly</a:t>
            </a:r>
            <a:r>
              <a:rPr lang="de-DE" dirty="0"/>
              <a:t> all after </a:t>
            </a:r>
            <a:r>
              <a:rPr lang="de-DE" dirty="0" err="1"/>
              <a:t>five</a:t>
            </a:r>
            <a:r>
              <a:rPr lang="de-DE" dirty="0"/>
              <a:t> </a:t>
            </a:r>
            <a:r>
              <a:rPr lang="de-DE" dirty="0" err="1"/>
              <a:t>years</a:t>
            </a:r>
            <a:r>
              <a:rPr lang="de-DE" dirty="0"/>
              <a:t>.  </a:t>
            </a:r>
            <a:r>
              <a:rPr lang="de-DE" b="1" dirty="0"/>
              <a:t>Drive</a:t>
            </a:r>
            <a:r>
              <a:rPr lang="de-DE" dirty="0"/>
              <a:t> and </a:t>
            </a:r>
            <a:r>
              <a:rPr lang="de-DE" b="1" dirty="0" err="1"/>
              <a:t>determination</a:t>
            </a:r>
            <a:r>
              <a:rPr lang="de-DE" dirty="0"/>
              <a:t> </a:t>
            </a:r>
            <a:r>
              <a:rPr lang="de-DE" dirty="0" err="1"/>
              <a:t>may</a:t>
            </a:r>
            <a:r>
              <a:rPr lang="de-DE" dirty="0"/>
              <a:t> not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enough</a:t>
            </a:r>
            <a:r>
              <a:rPr lang="de-DE" dirty="0"/>
              <a:t>, but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not </a:t>
            </a:r>
            <a:r>
              <a:rPr lang="de-DE" dirty="0" err="1"/>
              <a:t>discourage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trying</a:t>
            </a:r>
            <a:r>
              <a:rPr lang="de-DE" dirty="0"/>
              <a:t>, </a:t>
            </a:r>
            <a:r>
              <a:rPr lang="de-DE" dirty="0" err="1"/>
              <a:t>especially</a:t>
            </a:r>
            <a:r>
              <a:rPr lang="de-DE" dirty="0"/>
              <a:t>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b="1" dirty="0" err="1"/>
              <a:t>can</a:t>
            </a:r>
            <a:r>
              <a:rPr lang="de-DE" b="1" dirty="0"/>
              <a:t>-do </a:t>
            </a:r>
            <a:r>
              <a:rPr lang="de-DE" b="1" dirty="0" err="1"/>
              <a:t>culture</a:t>
            </a:r>
            <a:r>
              <a:rPr lang="de-DE" b="1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encourages</a:t>
            </a:r>
            <a:r>
              <a:rPr lang="de-DE" dirty="0"/>
              <a:t> </a:t>
            </a:r>
            <a:r>
              <a:rPr lang="de-DE" dirty="0" err="1"/>
              <a:t>entrepreneurs</a:t>
            </a:r>
            <a:r>
              <a:rPr lang="de-DE" dirty="0"/>
              <a:t>, </a:t>
            </a:r>
            <a:r>
              <a:rPr lang="de-DE" dirty="0" err="1"/>
              <a:t>which</a:t>
            </a:r>
            <a:r>
              <a:rPr lang="de-DE" dirty="0"/>
              <a:t>, </a:t>
            </a:r>
            <a:r>
              <a:rPr lang="de-DE" dirty="0" err="1"/>
              <a:t>even</a:t>
            </a:r>
            <a:r>
              <a:rPr lang="de-DE" dirty="0"/>
              <a:t> </a:t>
            </a:r>
            <a:r>
              <a:rPr lang="de-DE" dirty="0" err="1"/>
              <a:t>within</a:t>
            </a:r>
            <a:r>
              <a:rPr lang="de-DE" dirty="0"/>
              <a:t>  Europe,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very</a:t>
            </a:r>
            <a:r>
              <a:rPr lang="de-DE" dirty="0"/>
              <a:t> variable </a:t>
            </a:r>
            <a:r>
              <a:rPr lang="de-DE" dirty="0" err="1"/>
              <a:t>factor</a:t>
            </a:r>
            <a:r>
              <a:rPr lang="de-DE" dirty="0"/>
              <a:t>.  More </a:t>
            </a:r>
            <a:r>
              <a:rPr lang="de-DE" dirty="0" err="1"/>
              <a:t>people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EU </a:t>
            </a:r>
            <a:r>
              <a:rPr lang="de-DE" dirty="0" err="1"/>
              <a:t>actually</a:t>
            </a:r>
            <a:r>
              <a:rPr lang="de-DE" dirty="0"/>
              <a:t> </a:t>
            </a:r>
            <a:r>
              <a:rPr lang="de-DE" dirty="0" err="1"/>
              <a:t>dream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being</a:t>
            </a:r>
            <a:r>
              <a:rPr lang="de-DE" dirty="0"/>
              <a:t> </a:t>
            </a:r>
            <a:r>
              <a:rPr lang="de-DE" dirty="0" err="1"/>
              <a:t>civili</a:t>
            </a:r>
            <a:r>
              <a:rPr lang="de-DE" dirty="0"/>
              <a:t> </a:t>
            </a:r>
            <a:r>
              <a:rPr lang="de-DE" dirty="0" err="1"/>
              <a:t>cervants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entrepreneurs</a:t>
            </a:r>
            <a:r>
              <a:rPr lang="de-DE" dirty="0"/>
              <a:t>.  </a:t>
            </a:r>
            <a:r>
              <a:rPr lang="de-DE" b="1" dirty="0"/>
              <a:t>Acceptance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failure</a:t>
            </a:r>
            <a:r>
              <a:rPr lang="de-DE" b="1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side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coin</a:t>
            </a:r>
            <a:r>
              <a:rPr lang="de-DE" dirty="0"/>
              <a:t>, and </a:t>
            </a:r>
            <a:r>
              <a:rPr lang="de-DE" dirty="0" err="1"/>
              <a:t>the</a:t>
            </a:r>
            <a:r>
              <a:rPr lang="de-DE" dirty="0"/>
              <a:t> USA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famous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being</a:t>
            </a:r>
            <a:r>
              <a:rPr lang="de-DE" dirty="0"/>
              <a:t> </a:t>
            </a:r>
            <a:r>
              <a:rPr lang="de-DE" dirty="0" err="1"/>
              <a:t>very</a:t>
            </a:r>
            <a:r>
              <a:rPr lang="de-DE" dirty="0"/>
              <a:t> tolerant in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regard</a:t>
            </a:r>
            <a:r>
              <a:rPr lang="de-DE" dirty="0"/>
              <a:t>,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cultures</a:t>
            </a:r>
            <a:r>
              <a:rPr lang="de-DE" dirty="0"/>
              <a:t> confer </a:t>
            </a:r>
            <a:r>
              <a:rPr lang="de-DE" b="1" dirty="0" err="1"/>
              <a:t>stigma</a:t>
            </a:r>
            <a:r>
              <a:rPr lang="de-DE" dirty="0"/>
              <a:t> on it.</a:t>
            </a:r>
          </a:p>
        </p:txBody>
      </p:sp>
    </p:spTree>
    <p:extLst>
      <p:ext uri="{BB962C8B-B14F-4D97-AF65-F5344CB8AC3E}">
        <p14:creationId xmlns:p14="http://schemas.microsoft.com/office/powerpoint/2010/main" val="42413579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FF0603-FFA9-47CE-AB47-BF010CA60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Language, pp. 106-107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69C5B95-16EE-4FE3-AC01-8754FA5707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C</a:t>
            </a:r>
          </a:p>
          <a:p>
            <a:pPr marL="0" indent="0">
              <a:buNone/>
            </a:pPr>
            <a:r>
              <a:rPr lang="de-DE" b="1" dirty="0" err="1"/>
              <a:t>Answers</a:t>
            </a:r>
            <a:endParaRPr lang="de-DE" b="1" dirty="0"/>
          </a:p>
          <a:p>
            <a:pPr marL="514350" indent="-514350">
              <a:buAutoNum type="arabicPeriod"/>
            </a:pPr>
            <a:r>
              <a:rPr lang="de-DE" dirty="0"/>
              <a:t>B</a:t>
            </a:r>
          </a:p>
          <a:p>
            <a:pPr marL="514350" indent="-514350">
              <a:buAutoNum type="arabicPeriod"/>
            </a:pPr>
            <a:r>
              <a:rPr lang="de-DE" dirty="0"/>
              <a:t>A</a:t>
            </a:r>
          </a:p>
          <a:p>
            <a:pPr marL="514350" indent="-514350">
              <a:buAutoNum type="arabicPeriod"/>
            </a:pPr>
            <a:r>
              <a:rPr lang="de-DE" dirty="0"/>
              <a:t>A</a:t>
            </a:r>
          </a:p>
          <a:p>
            <a:pPr marL="514350" indent="-514350">
              <a:buAutoNum type="arabicPeriod"/>
            </a:pPr>
            <a:r>
              <a:rPr lang="de-DE" dirty="0"/>
              <a:t>B</a:t>
            </a:r>
          </a:p>
          <a:p>
            <a:pPr marL="514350" indent="-514350">
              <a:buAutoNum type="arabicPeriod"/>
            </a:pPr>
            <a:r>
              <a:rPr lang="de-DE" dirty="0"/>
              <a:t>A</a:t>
            </a:r>
          </a:p>
          <a:p>
            <a:pPr marL="514350" indent="-514350">
              <a:buAutoNum type="arabicPeriod"/>
            </a:pPr>
            <a:r>
              <a:rPr lang="de-DE" dirty="0"/>
              <a:t>A</a:t>
            </a:r>
          </a:p>
          <a:p>
            <a:pPr marL="514350" indent="-514350">
              <a:buAutoNum type="arabicPeriod"/>
            </a:pPr>
            <a:endParaRPr lang="de-DE" dirty="0"/>
          </a:p>
          <a:p>
            <a:pPr marL="514350" indent="-514350">
              <a:buAutoNum type="arabicPeriod"/>
            </a:pP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8302864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A0D297-734F-4467-913B-34E0921EA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Language, pp. 106-107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0FC7A45-94A1-4D21-AF84-52AEE38E8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D</a:t>
            </a:r>
          </a:p>
          <a:p>
            <a:pPr marL="0" indent="0">
              <a:buNone/>
            </a:pPr>
            <a:r>
              <a:rPr lang="de-DE" b="1" dirty="0" err="1"/>
              <a:t>Answers</a:t>
            </a:r>
            <a:endParaRPr lang="de-DE" b="1" dirty="0"/>
          </a:p>
          <a:p>
            <a:pPr marL="0" indent="0">
              <a:buNone/>
            </a:pPr>
            <a:r>
              <a:rPr lang="de-DE" dirty="0"/>
              <a:t>The </a:t>
            </a:r>
            <a:r>
              <a:rPr lang="de-DE" dirty="0" err="1"/>
              <a:t>lessons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learnt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Mandy </a:t>
            </a:r>
            <a:r>
              <a:rPr lang="de-DE" dirty="0" err="1"/>
              <a:t>Haberman‘s</a:t>
            </a:r>
            <a:r>
              <a:rPr lang="de-DE" dirty="0"/>
              <a:t> </a:t>
            </a:r>
            <a:r>
              <a:rPr lang="de-DE" dirty="0" err="1"/>
              <a:t>experience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starting</a:t>
            </a:r>
            <a:r>
              <a:rPr lang="de-DE" dirty="0"/>
              <a:t> a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need</a:t>
            </a:r>
            <a:r>
              <a:rPr lang="de-DE" dirty="0"/>
              <a:t> an innovative </a:t>
            </a:r>
            <a:r>
              <a:rPr lang="de-DE" dirty="0" err="1"/>
              <a:t>product</a:t>
            </a:r>
            <a:r>
              <a:rPr lang="de-DE" dirty="0"/>
              <a:t>, but also a </a:t>
            </a:r>
            <a:r>
              <a:rPr lang="de-DE" dirty="0" err="1"/>
              <a:t>certain</a:t>
            </a:r>
            <a:r>
              <a:rPr lang="de-DE" dirty="0"/>
              <a:t> </a:t>
            </a:r>
            <a:r>
              <a:rPr lang="de-DE" dirty="0" err="1"/>
              <a:t>amount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luck</a:t>
            </a:r>
            <a:r>
              <a:rPr lang="de-DE" dirty="0"/>
              <a:t>; also a </a:t>
            </a:r>
            <a:r>
              <a:rPr lang="de-DE" dirty="0" err="1"/>
              <a:t>great</a:t>
            </a:r>
            <a:r>
              <a:rPr lang="de-DE" dirty="0"/>
              <a:t> deal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determination</a:t>
            </a:r>
            <a:r>
              <a:rPr lang="de-DE" dirty="0"/>
              <a:t> and an </a:t>
            </a:r>
            <a:r>
              <a:rPr lang="de-DE" dirty="0" err="1"/>
              <a:t>unusual</a:t>
            </a:r>
            <a:r>
              <a:rPr lang="de-DE" dirty="0"/>
              <a:t> </a:t>
            </a:r>
            <a:r>
              <a:rPr lang="de-DE" dirty="0" err="1"/>
              <a:t>idea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will grab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attention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buyers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12070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9816A9-F9F1-434D-B186-34724D121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Language, pp. 106-107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C772E8-A52F-494B-99AB-6A23C5F91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E</a:t>
            </a:r>
          </a:p>
          <a:p>
            <a:pPr marL="0" indent="0">
              <a:buNone/>
            </a:pPr>
            <a:r>
              <a:rPr lang="de-DE" b="1" dirty="0" err="1"/>
              <a:t>Answers</a:t>
            </a:r>
            <a:endParaRPr lang="de-DE" b="1" dirty="0"/>
          </a:p>
          <a:p>
            <a:pPr marL="0" indent="0">
              <a:buNone/>
            </a:pPr>
            <a:r>
              <a:rPr lang="de-DE" i="1" dirty="0" err="1"/>
              <a:t>Olderpreneurs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older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starting</a:t>
            </a:r>
            <a:r>
              <a:rPr lang="de-DE" dirty="0"/>
              <a:t> a </a:t>
            </a:r>
            <a:r>
              <a:rPr lang="de-DE" dirty="0" err="1"/>
              <a:t>business</a:t>
            </a:r>
            <a:r>
              <a:rPr lang="de-DE" dirty="0"/>
              <a:t>.  A </a:t>
            </a:r>
            <a:r>
              <a:rPr lang="de-DE" dirty="0" err="1"/>
              <a:t>recent</a:t>
            </a:r>
            <a:r>
              <a:rPr lang="de-DE" dirty="0"/>
              <a:t> </a:t>
            </a:r>
            <a:r>
              <a:rPr lang="de-DE" dirty="0" err="1"/>
              <a:t>study</a:t>
            </a:r>
            <a:r>
              <a:rPr lang="de-DE" dirty="0"/>
              <a:t> </a:t>
            </a:r>
            <a:r>
              <a:rPr lang="de-DE" dirty="0" err="1"/>
              <a:t>says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in </a:t>
            </a:r>
            <a:r>
              <a:rPr lang="de-DE" dirty="0" err="1"/>
              <a:t>six</a:t>
            </a:r>
            <a:r>
              <a:rPr lang="de-DE" dirty="0"/>
              <a:t> </a:t>
            </a:r>
            <a:r>
              <a:rPr lang="de-DE" dirty="0" err="1"/>
              <a:t>Britons</a:t>
            </a:r>
            <a:r>
              <a:rPr lang="de-DE" dirty="0"/>
              <a:t> </a:t>
            </a:r>
            <a:r>
              <a:rPr lang="de-DE" dirty="0" err="1"/>
              <a:t>aged</a:t>
            </a:r>
            <a:r>
              <a:rPr lang="de-DE" dirty="0"/>
              <a:t> 46-65 </a:t>
            </a:r>
            <a:r>
              <a:rPr lang="de-DE" dirty="0" err="1"/>
              <a:t>hopes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embark</a:t>
            </a:r>
            <a:r>
              <a:rPr lang="de-DE" dirty="0"/>
              <a:t> on a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venture</a:t>
            </a:r>
            <a:r>
              <a:rPr lang="de-DE" dirty="0"/>
              <a:t> </a:t>
            </a:r>
            <a:r>
              <a:rPr lang="de-DE" dirty="0" err="1"/>
              <a:t>rather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retire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342482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13CBCC-92D0-48B5-96A0-656D7D612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Language, pp. 106-107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976B4FD-4BF2-49F8-9260-CD8648C9E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dirty="0"/>
              <a:t>F</a:t>
            </a:r>
          </a:p>
          <a:p>
            <a:pPr marL="0" indent="0">
              <a:buNone/>
            </a:pPr>
            <a:r>
              <a:rPr lang="de-DE" b="1" dirty="0" err="1"/>
              <a:t>Answers</a:t>
            </a:r>
            <a:endParaRPr lang="de-DE" b="1" dirty="0"/>
          </a:p>
          <a:p>
            <a:pPr marL="514350" indent="-514350">
              <a:buAutoNum type="arabicPeriod"/>
            </a:pPr>
            <a:r>
              <a:rPr lang="de-DE" dirty="0"/>
              <a:t>„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wasn‘t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he </a:t>
            </a:r>
            <a:r>
              <a:rPr lang="de-DE" dirty="0" err="1"/>
              <a:t>wasn‘t</a:t>
            </a:r>
            <a:r>
              <a:rPr lang="de-DE" dirty="0"/>
              <a:t> </a:t>
            </a:r>
            <a:r>
              <a:rPr lang="de-DE" dirty="0" err="1"/>
              <a:t>interested</a:t>
            </a:r>
            <a:r>
              <a:rPr lang="de-DE" dirty="0"/>
              <a:t>.  </a:t>
            </a:r>
            <a:r>
              <a:rPr lang="de-DE" dirty="0" err="1"/>
              <a:t>It</a:t>
            </a:r>
            <a:r>
              <a:rPr lang="de-DE" dirty="0"/>
              <a:t> was just </a:t>
            </a:r>
            <a:r>
              <a:rPr lang="de-DE" dirty="0" err="1"/>
              <a:t>that</a:t>
            </a:r>
            <a:r>
              <a:rPr lang="de-DE" dirty="0"/>
              <a:t> he </a:t>
            </a:r>
            <a:r>
              <a:rPr lang="de-DE" dirty="0" err="1"/>
              <a:t>didn‘t</a:t>
            </a:r>
            <a:r>
              <a:rPr lang="de-DE" dirty="0"/>
              <a:t> </a:t>
            </a:r>
            <a:r>
              <a:rPr lang="de-DE" dirty="0" err="1"/>
              <a:t>talk</a:t>
            </a:r>
            <a:r>
              <a:rPr lang="de-DE" dirty="0"/>
              <a:t> a </a:t>
            </a:r>
            <a:r>
              <a:rPr lang="de-DE" dirty="0" err="1"/>
              <a:t>number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was </a:t>
            </a:r>
            <a:r>
              <a:rPr lang="de-DE" dirty="0" err="1"/>
              <a:t>acceptable</a:t>
            </a:r>
            <a:r>
              <a:rPr lang="de-DE" dirty="0"/>
              <a:t>.“</a:t>
            </a:r>
          </a:p>
          <a:p>
            <a:pPr marL="514350" indent="-514350">
              <a:buAutoNum type="arabicPeriod"/>
            </a:pPr>
            <a:r>
              <a:rPr lang="de-DE" dirty="0"/>
              <a:t>„</a:t>
            </a:r>
            <a:r>
              <a:rPr lang="de-DE" dirty="0" err="1"/>
              <a:t>What</a:t>
            </a:r>
            <a:r>
              <a:rPr lang="de-DE" dirty="0"/>
              <a:t> I find </a:t>
            </a:r>
            <a:r>
              <a:rPr lang="de-DE" dirty="0" err="1"/>
              <a:t>interesting</a:t>
            </a:r>
            <a:r>
              <a:rPr lang="de-DE" dirty="0"/>
              <a:t>—and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could</a:t>
            </a:r>
            <a:r>
              <a:rPr lang="de-DE" dirty="0"/>
              <a:t> </a:t>
            </a:r>
            <a:r>
              <a:rPr lang="de-DE" dirty="0" err="1"/>
              <a:t>change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face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—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may</a:t>
            </a:r>
            <a:r>
              <a:rPr lang="de-DE" dirty="0"/>
              <a:t> </a:t>
            </a:r>
            <a:r>
              <a:rPr lang="de-DE" dirty="0" err="1"/>
              <a:t>prefer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do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working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themselves</a:t>
            </a:r>
            <a:r>
              <a:rPr lang="de-DE" dirty="0"/>
              <a:t>.“</a:t>
            </a:r>
          </a:p>
          <a:p>
            <a:pPr marL="514350" indent="-514350">
              <a:buAutoNum type="arabicPeriod"/>
            </a:pPr>
            <a:r>
              <a:rPr lang="de-DE" dirty="0" err="1"/>
              <a:t>It</a:t>
            </a:r>
            <a:r>
              <a:rPr lang="de-DE" dirty="0"/>
              <a:t> was </a:t>
            </a:r>
            <a:r>
              <a:rPr lang="de-DE" dirty="0" err="1"/>
              <a:t>then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she</a:t>
            </a:r>
            <a:r>
              <a:rPr lang="de-DE" dirty="0"/>
              <a:t> </a:t>
            </a:r>
            <a:r>
              <a:rPr lang="de-DE" dirty="0" err="1"/>
              <a:t>realised</a:t>
            </a:r>
            <a:r>
              <a:rPr lang="de-DE" dirty="0"/>
              <a:t> </a:t>
            </a:r>
            <a:r>
              <a:rPr lang="de-DE" dirty="0" err="1"/>
              <a:t>she</a:t>
            </a:r>
            <a:r>
              <a:rPr lang="de-DE" dirty="0"/>
              <a:t> </a:t>
            </a:r>
            <a:r>
              <a:rPr lang="de-DE" dirty="0" err="1"/>
              <a:t>had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find </a:t>
            </a:r>
            <a:r>
              <a:rPr lang="de-DE" dirty="0" err="1"/>
              <a:t>something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grab </a:t>
            </a:r>
            <a:r>
              <a:rPr lang="de-DE" dirty="0" err="1"/>
              <a:t>someone‘s</a:t>
            </a:r>
            <a:r>
              <a:rPr lang="de-DE" dirty="0"/>
              <a:t> </a:t>
            </a:r>
            <a:r>
              <a:rPr lang="de-DE" dirty="0" err="1"/>
              <a:t>attention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 err="1"/>
              <a:t>What</a:t>
            </a:r>
            <a:r>
              <a:rPr lang="de-DE" dirty="0"/>
              <a:t> Mandy </a:t>
            </a:r>
            <a:r>
              <a:rPr lang="de-DE" dirty="0" err="1"/>
              <a:t>did</a:t>
            </a:r>
            <a:r>
              <a:rPr lang="de-DE" dirty="0"/>
              <a:t> </a:t>
            </a:r>
            <a:r>
              <a:rPr lang="de-DE" dirty="0" err="1"/>
              <a:t>next</a:t>
            </a:r>
            <a:r>
              <a:rPr lang="de-DE" dirty="0"/>
              <a:t> was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go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see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buyer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larger </a:t>
            </a:r>
            <a:r>
              <a:rPr lang="de-DE" dirty="0" err="1"/>
              <a:t>retailer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motto</a:t>
            </a:r>
            <a:r>
              <a:rPr lang="de-DE" dirty="0"/>
              <a:t> „</a:t>
            </a:r>
            <a:r>
              <a:rPr lang="de-DE" dirty="0" err="1"/>
              <a:t>If</a:t>
            </a:r>
            <a:r>
              <a:rPr lang="de-DE" dirty="0"/>
              <a:t> at </a:t>
            </a:r>
            <a:r>
              <a:rPr lang="de-DE" dirty="0" err="1"/>
              <a:t>first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don‘t</a:t>
            </a:r>
            <a:r>
              <a:rPr lang="de-DE" dirty="0"/>
              <a:t> </a:t>
            </a:r>
            <a:r>
              <a:rPr lang="de-DE" dirty="0" err="1"/>
              <a:t>succeed</a:t>
            </a:r>
            <a:r>
              <a:rPr lang="de-DE" dirty="0"/>
              <a:t>, </a:t>
            </a:r>
            <a:r>
              <a:rPr lang="de-DE" dirty="0" err="1"/>
              <a:t>try</a:t>
            </a:r>
            <a:r>
              <a:rPr lang="de-DE" dirty="0"/>
              <a:t>, </a:t>
            </a:r>
            <a:r>
              <a:rPr lang="de-DE" dirty="0" err="1"/>
              <a:t>try</a:t>
            </a:r>
            <a:r>
              <a:rPr lang="de-DE" dirty="0"/>
              <a:t> ‚</a:t>
            </a:r>
            <a:r>
              <a:rPr lang="de-DE" dirty="0" err="1"/>
              <a:t>again</a:t>
            </a:r>
            <a:r>
              <a:rPr lang="de-DE" dirty="0"/>
              <a:t>‘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a </a:t>
            </a:r>
            <a:r>
              <a:rPr lang="de-DE" dirty="0" err="1"/>
              <a:t>particular</a:t>
            </a:r>
            <a:r>
              <a:rPr lang="de-DE" dirty="0"/>
              <a:t> </a:t>
            </a:r>
            <a:r>
              <a:rPr lang="de-DE" dirty="0" err="1"/>
              <a:t>resonance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entrepreneurs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 err="1"/>
              <a:t>It</a:t>
            </a:r>
            <a:r>
              <a:rPr lang="de-DE" dirty="0"/>
              <a:t> was Billy Wilder, </a:t>
            </a:r>
            <a:r>
              <a:rPr lang="de-DE" dirty="0" err="1"/>
              <a:t>the</a:t>
            </a:r>
            <a:r>
              <a:rPr lang="de-DE" dirty="0"/>
              <a:t> Hollywood </a:t>
            </a:r>
            <a:r>
              <a:rPr lang="de-DE" dirty="0" err="1"/>
              <a:t>director</a:t>
            </a:r>
            <a:r>
              <a:rPr lang="de-DE" dirty="0"/>
              <a:t>,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said</a:t>
            </a:r>
            <a:r>
              <a:rPr lang="de-DE" dirty="0"/>
              <a:t>, „Trust </a:t>
            </a:r>
            <a:r>
              <a:rPr lang="de-DE" dirty="0" err="1"/>
              <a:t>your</a:t>
            </a:r>
            <a:r>
              <a:rPr lang="de-DE" dirty="0"/>
              <a:t> own </a:t>
            </a:r>
            <a:r>
              <a:rPr lang="de-DE" dirty="0" err="1"/>
              <a:t>instinct</a:t>
            </a:r>
            <a:r>
              <a:rPr lang="de-DE" dirty="0"/>
              <a:t>. 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mistake</a:t>
            </a:r>
            <a:r>
              <a:rPr lang="de-DE" dirty="0"/>
              <a:t> </a:t>
            </a:r>
            <a:r>
              <a:rPr lang="de-DE" dirty="0" err="1"/>
              <a:t>might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well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own, </a:t>
            </a:r>
            <a:r>
              <a:rPr lang="de-DE" dirty="0" err="1"/>
              <a:t>instead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someone</a:t>
            </a:r>
            <a:r>
              <a:rPr lang="de-DE" dirty="0"/>
              <a:t> </a:t>
            </a:r>
            <a:r>
              <a:rPr lang="de-DE" dirty="0" err="1"/>
              <a:t>else‘s</a:t>
            </a:r>
            <a:r>
              <a:rPr lang="de-DE" dirty="0"/>
              <a:t>.“</a:t>
            </a:r>
          </a:p>
          <a:p>
            <a:pPr marL="514350" indent="-514350">
              <a:buAutoNum type="arabicPeriod"/>
            </a:pPr>
            <a:endParaRPr lang="de-DE" dirty="0"/>
          </a:p>
          <a:p>
            <a:pPr marL="0" indent="0">
              <a:buNone/>
            </a:pP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4801403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72E153-9094-4614-9AF5-4C5F82BBF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Chasing</a:t>
            </a:r>
            <a:r>
              <a:rPr lang="de-DE" dirty="0"/>
              <a:t> Payment, pp. 108-109.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E986B80-5843-4C8D-85D9-400C7D8EEC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A</a:t>
            </a:r>
          </a:p>
          <a:p>
            <a:pPr marL="0" indent="0">
              <a:buNone/>
            </a:pPr>
            <a:r>
              <a:rPr lang="de-DE" dirty="0"/>
              <a:t>Track 3-31</a:t>
            </a:r>
          </a:p>
          <a:p>
            <a:pPr marL="0" indent="0">
              <a:buNone/>
            </a:pPr>
            <a:r>
              <a:rPr lang="de-DE" dirty="0" err="1"/>
              <a:t>Dunberry</a:t>
            </a:r>
            <a:r>
              <a:rPr lang="de-DE" dirty="0"/>
              <a:t> </a:t>
            </a:r>
            <a:r>
              <a:rPr lang="de-DE" dirty="0" err="1"/>
              <a:t>Jewellers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.  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phone</a:t>
            </a:r>
            <a:r>
              <a:rPr lang="de-DE" dirty="0"/>
              <a:t> </a:t>
            </a:r>
            <a:r>
              <a:rPr lang="de-DE" dirty="0" err="1"/>
              <a:t>call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</a:t>
            </a:r>
            <a:r>
              <a:rPr lang="de-DE" dirty="0" err="1"/>
              <a:t>major</a:t>
            </a:r>
            <a:r>
              <a:rPr lang="de-DE" dirty="0"/>
              <a:t> </a:t>
            </a:r>
            <a:r>
              <a:rPr lang="de-DE" dirty="0" err="1"/>
              <a:t>customer</a:t>
            </a:r>
            <a:r>
              <a:rPr lang="de-DE" dirty="0"/>
              <a:t>, </a:t>
            </a:r>
            <a:r>
              <a:rPr lang="de-DE" dirty="0" err="1"/>
              <a:t>Carswell</a:t>
            </a:r>
            <a:r>
              <a:rPr lang="de-DE" dirty="0"/>
              <a:t> Department Stores.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call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520077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76768D-AF73-4454-B211-AD4C95684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Chasing</a:t>
            </a:r>
            <a:r>
              <a:rPr lang="de-DE" dirty="0"/>
              <a:t> Payment, pp. 108-109.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329AA0-2E64-4789-B69D-477550869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A</a:t>
            </a:r>
          </a:p>
          <a:p>
            <a:pPr marL="0" indent="0">
              <a:buNone/>
            </a:pPr>
            <a:r>
              <a:rPr lang="de-DE" dirty="0" err="1"/>
              <a:t>Answer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Dunbarry</a:t>
            </a:r>
            <a:r>
              <a:rPr lang="de-DE" dirty="0"/>
              <a:t> </a:t>
            </a:r>
            <a:r>
              <a:rPr lang="de-DE" dirty="0" err="1"/>
              <a:t>Jewellers</a:t>
            </a:r>
            <a:r>
              <a:rPr lang="de-DE" dirty="0"/>
              <a:t> </a:t>
            </a:r>
            <a:r>
              <a:rPr lang="de-DE" dirty="0" err="1"/>
              <a:t>appears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made</a:t>
            </a:r>
            <a:r>
              <a:rPr lang="de-DE" dirty="0"/>
              <a:t> a </a:t>
            </a:r>
            <a:r>
              <a:rPr lang="de-DE" dirty="0" err="1"/>
              <a:t>mistake</a:t>
            </a:r>
            <a:r>
              <a:rPr lang="de-DE" dirty="0"/>
              <a:t> in an </a:t>
            </a:r>
            <a:r>
              <a:rPr lang="de-DE" dirty="0" err="1"/>
              <a:t>invoice</a:t>
            </a:r>
            <a:r>
              <a:rPr lang="de-DE" dirty="0"/>
              <a:t> and </a:t>
            </a:r>
            <a:r>
              <a:rPr lang="de-DE" dirty="0" err="1"/>
              <a:t>billed</a:t>
            </a:r>
            <a:r>
              <a:rPr lang="de-DE" dirty="0"/>
              <a:t> </a:t>
            </a:r>
            <a:r>
              <a:rPr lang="de-DE" dirty="0" err="1"/>
              <a:t>Carswell</a:t>
            </a:r>
            <a:r>
              <a:rPr lang="de-DE" dirty="0"/>
              <a:t> Department Stores </a:t>
            </a:r>
            <a:r>
              <a:rPr lang="de-DE" dirty="0" err="1"/>
              <a:t>for</a:t>
            </a:r>
            <a:r>
              <a:rPr lang="de-DE" dirty="0"/>
              <a:t> 300 </a:t>
            </a:r>
            <a:r>
              <a:rPr lang="de-DE" dirty="0" err="1"/>
              <a:t>instead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260 </a:t>
            </a:r>
            <a:r>
              <a:rPr lang="de-DE" dirty="0" err="1"/>
              <a:t>items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97770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C765CD-4F20-4E35-969A-5D055D8D4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Chasing</a:t>
            </a:r>
            <a:r>
              <a:rPr lang="de-DE" dirty="0"/>
              <a:t> Payment, pp. 108-109.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4CAB67-0BC8-4F35-BCFA-678A0C2CF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B</a:t>
            </a:r>
          </a:p>
          <a:p>
            <a:pPr marL="0" indent="0">
              <a:buNone/>
            </a:pPr>
            <a:r>
              <a:rPr lang="de-DE" dirty="0" err="1"/>
              <a:t>Decide</a:t>
            </a:r>
            <a:r>
              <a:rPr lang="de-DE" dirty="0"/>
              <a:t>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complete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tips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owners</a:t>
            </a:r>
            <a:r>
              <a:rPr lang="de-DE" dirty="0"/>
              <a:t>.  </a:t>
            </a:r>
            <a:r>
              <a:rPr lang="de-DE" dirty="0" err="1"/>
              <a:t>We</a:t>
            </a:r>
            <a:r>
              <a:rPr lang="de-DE" dirty="0"/>
              <a:t> will </a:t>
            </a:r>
            <a:r>
              <a:rPr lang="de-DE" dirty="0" err="1"/>
              <a:t>see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answers</a:t>
            </a:r>
            <a:r>
              <a:rPr lang="de-DE" dirty="0"/>
              <a:t> </a:t>
            </a:r>
            <a:r>
              <a:rPr lang="de-DE" dirty="0" err="1"/>
              <a:t>later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26306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15C2FC-0C9B-450C-87E4-C5F54EC29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Chasing</a:t>
            </a:r>
            <a:r>
              <a:rPr lang="de-DE" dirty="0"/>
              <a:t> Payment, pp. 108-109.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6C38EC4-7148-41CE-93A9-7573C5627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dirty="0"/>
              <a:t>B</a:t>
            </a:r>
          </a:p>
          <a:p>
            <a:pPr marL="0" indent="0">
              <a:buNone/>
            </a:pPr>
            <a:r>
              <a:rPr lang="de-DE" b="1" dirty="0" err="1"/>
              <a:t>Answers</a:t>
            </a:r>
            <a:endParaRPr lang="de-DE" b="1" dirty="0"/>
          </a:p>
          <a:p>
            <a:pPr marL="514350" indent="-514350">
              <a:buAutoNum type="arabicPeriod"/>
            </a:pPr>
            <a:r>
              <a:rPr lang="de-DE" dirty="0"/>
              <a:t>(</a:t>
            </a:r>
            <a:r>
              <a:rPr lang="de-DE" dirty="0" err="1"/>
              <a:t>first</a:t>
            </a:r>
            <a:r>
              <a:rPr lang="de-DE" dirty="0"/>
              <a:t>) </a:t>
            </a:r>
            <a:r>
              <a:rPr lang="de-DE" dirty="0" err="1"/>
              <a:t>name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Relationship</a:t>
            </a:r>
            <a:r>
              <a:rPr lang="de-DE" dirty="0"/>
              <a:t> </a:t>
            </a:r>
          </a:p>
          <a:p>
            <a:pPr marL="514350" indent="-514350">
              <a:buAutoNum type="arabicPeriod"/>
            </a:pPr>
            <a:r>
              <a:rPr lang="de-DE" dirty="0"/>
              <a:t>Numbers</a:t>
            </a:r>
          </a:p>
          <a:p>
            <a:pPr marL="514350" indent="-514350">
              <a:buAutoNum type="arabicPeriod"/>
            </a:pPr>
            <a:r>
              <a:rPr lang="de-DE" dirty="0" err="1"/>
              <a:t>Paperwork</a:t>
            </a:r>
            <a:r>
              <a:rPr lang="de-DE" dirty="0"/>
              <a:t>/</a:t>
            </a:r>
            <a:r>
              <a:rPr lang="de-DE" dirty="0" err="1"/>
              <a:t>documents</a:t>
            </a:r>
            <a:r>
              <a:rPr lang="de-DE" dirty="0"/>
              <a:t>/</a:t>
            </a:r>
            <a:r>
              <a:rPr lang="de-DE" dirty="0" err="1"/>
              <a:t>documentation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Show/</a:t>
            </a:r>
            <a:r>
              <a:rPr lang="de-DE" dirty="0" err="1"/>
              <a:t>indicate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Person/</a:t>
            </a:r>
            <a:r>
              <a:rPr lang="de-DE" dirty="0" err="1"/>
              <a:t>speaker</a:t>
            </a:r>
            <a:r>
              <a:rPr lang="de-DE" dirty="0"/>
              <a:t>/</a:t>
            </a:r>
            <a:r>
              <a:rPr lang="de-DE" dirty="0" err="1"/>
              <a:t>caller</a:t>
            </a:r>
            <a:r>
              <a:rPr lang="de-DE" dirty="0"/>
              <a:t>/</a:t>
            </a:r>
            <a:r>
              <a:rPr lang="de-DE" dirty="0" err="1"/>
              <a:t>customer</a:t>
            </a:r>
            <a:r>
              <a:rPr lang="de-DE" dirty="0"/>
              <a:t>/</a:t>
            </a:r>
            <a:r>
              <a:rPr lang="de-DE" dirty="0" err="1"/>
              <a:t>client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Understood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Details/</a:t>
            </a:r>
            <a:r>
              <a:rPr lang="de-DE" dirty="0" err="1"/>
              <a:t>information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Action</a:t>
            </a:r>
          </a:p>
          <a:p>
            <a:pPr marL="514350" indent="-514350">
              <a:buAutoNum type="arabicPeriod"/>
            </a:pPr>
            <a:r>
              <a:rPr lang="de-DE" dirty="0" err="1"/>
              <a:t>deadline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88277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7804DA-46A5-4AA5-9481-6EF3EE6D5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Chasing</a:t>
            </a:r>
            <a:r>
              <a:rPr lang="de-DE" dirty="0"/>
              <a:t> Payment, pp. 108-109.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12DD93-5755-4F63-AC63-A4AFD4714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C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again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call</a:t>
            </a:r>
            <a:r>
              <a:rPr lang="de-DE" dirty="0"/>
              <a:t> in </a:t>
            </a:r>
            <a:r>
              <a:rPr lang="de-DE" dirty="0" err="1"/>
              <a:t>Exercise</a:t>
            </a:r>
            <a:r>
              <a:rPr lang="de-DE" dirty="0"/>
              <a:t> A. 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any</a:t>
            </a:r>
            <a:r>
              <a:rPr lang="de-DE" dirty="0"/>
              <a:t> </a:t>
            </a:r>
            <a:r>
              <a:rPr lang="de-DE" dirty="0" err="1"/>
              <a:t>room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improvement</a:t>
            </a:r>
            <a:r>
              <a:rPr lang="de-DE" dirty="0"/>
              <a:t> in Val and </a:t>
            </a:r>
            <a:r>
              <a:rPr lang="de-DE" dirty="0" err="1"/>
              <a:t>Max‘s</a:t>
            </a:r>
            <a:r>
              <a:rPr lang="de-DE" dirty="0"/>
              <a:t> </a:t>
            </a:r>
            <a:r>
              <a:rPr lang="de-DE" dirty="0" err="1"/>
              <a:t>telephone</a:t>
            </a:r>
            <a:r>
              <a:rPr lang="de-DE" dirty="0"/>
              <a:t> </a:t>
            </a:r>
            <a:r>
              <a:rPr lang="de-DE" dirty="0" err="1"/>
              <a:t>skills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150524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A3A2E5-A059-428B-AC34-053DE57C2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Chasing</a:t>
            </a:r>
            <a:r>
              <a:rPr lang="de-DE" dirty="0"/>
              <a:t> Payment, pp. 108-109.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9064B3-1896-4B4E-929E-48EDDE34B6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C</a:t>
            </a:r>
          </a:p>
          <a:p>
            <a:pPr marL="0" indent="0">
              <a:buNone/>
            </a:pPr>
            <a:r>
              <a:rPr lang="de-DE" b="1" dirty="0" err="1"/>
              <a:t>Answers</a:t>
            </a:r>
            <a:endParaRPr lang="de-DE" b="1" dirty="0"/>
          </a:p>
          <a:p>
            <a:pPr marL="0" indent="0">
              <a:buNone/>
            </a:pPr>
            <a:r>
              <a:rPr lang="de-DE" dirty="0"/>
              <a:t>Max </a:t>
            </a:r>
            <a:r>
              <a:rPr lang="de-DE" dirty="0" err="1"/>
              <a:t>doesn‘t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all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paperwork</a:t>
            </a:r>
            <a:r>
              <a:rPr lang="de-DE" dirty="0"/>
              <a:t> in front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him</a:t>
            </a:r>
            <a:r>
              <a:rPr lang="de-DE" dirty="0"/>
              <a:t> and  </a:t>
            </a:r>
            <a:r>
              <a:rPr lang="de-DE" dirty="0" err="1"/>
              <a:t>seems</a:t>
            </a:r>
            <a:r>
              <a:rPr lang="de-DE" dirty="0"/>
              <a:t> </a:t>
            </a:r>
            <a:r>
              <a:rPr lang="de-DE" dirty="0" err="1"/>
              <a:t>disorganized</a:t>
            </a:r>
            <a:r>
              <a:rPr lang="de-DE" dirty="0"/>
              <a:t>, so he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prepare</a:t>
            </a:r>
            <a:r>
              <a:rPr lang="de-DE" dirty="0"/>
              <a:t> </a:t>
            </a:r>
            <a:r>
              <a:rPr lang="de-DE" dirty="0" err="1"/>
              <a:t>better</a:t>
            </a:r>
            <a:r>
              <a:rPr lang="de-DE" dirty="0"/>
              <a:t>.  </a:t>
            </a:r>
          </a:p>
          <a:p>
            <a:pPr marL="0" indent="0">
              <a:buNone/>
            </a:pPr>
            <a:r>
              <a:rPr lang="de-DE" dirty="0"/>
              <a:t>Val </a:t>
            </a:r>
            <a:r>
              <a:rPr lang="de-DE" dirty="0" err="1"/>
              <a:t>shows</a:t>
            </a:r>
            <a:r>
              <a:rPr lang="de-DE" dirty="0"/>
              <a:t> </a:t>
            </a:r>
            <a:r>
              <a:rPr lang="de-DE" dirty="0" err="1"/>
              <a:t>she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listening</a:t>
            </a:r>
            <a:r>
              <a:rPr lang="de-DE" dirty="0"/>
              <a:t> </a:t>
            </a:r>
            <a:r>
              <a:rPr lang="de-DE" dirty="0" err="1"/>
              <a:t>closely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restating</a:t>
            </a:r>
            <a:r>
              <a:rPr lang="de-DE" dirty="0"/>
              <a:t> and </a:t>
            </a:r>
            <a:r>
              <a:rPr lang="de-DE" dirty="0" err="1"/>
              <a:t>checking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details</a:t>
            </a:r>
            <a:r>
              <a:rPr lang="de-DE" dirty="0"/>
              <a:t>,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good</a:t>
            </a:r>
            <a:r>
              <a:rPr lang="de-DE" dirty="0"/>
              <a:t>, but </a:t>
            </a:r>
            <a:r>
              <a:rPr lang="de-DE" dirty="0" err="1"/>
              <a:t>she</a:t>
            </a:r>
            <a:r>
              <a:rPr lang="de-DE" dirty="0"/>
              <a:t> </a:t>
            </a:r>
            <a:r>
              <a:rPr lang="de-DE" dirty="0" err="1"/>
              <a:t>doesn‘t</a:t>
            </a:r>
            <a:r>
              <a:rPr lang="de-DE" dirty="0"/>
              <a:t> </a:t>
            </a:r>
            <a:r>
              <a:rPr lang="de-DE" dirty="0" err="1"/>
              <a:t>apologise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empathise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Max‘s</a:t>
            </a:r>
            <a:r>
              <a:rPr lang="de-DE" dirty="0"/>
              <a:t> </a:t>
            </a:r>
            <a:r>
              <a:rPr lang="de-DE" dirty="0" err="1"/>
              <a:t>problem</a:t>
            </a:r>
            <a:r>
              <a:rPr lang="de-DE" dirty="0"/>
              <a:t>, </a:t>
            </a:r>
            <a:r>
              <a:rPr lang="de-DE" dirty="0" err="1"/>
              <a:t>nor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</a:t>
            </a:r>
            <a:r>
              <a:rPr lang="de-DE" dirty="0" err="1"/>
              <a:t>she</a:t>
            </a:r>
            <a:r>
              <a:rPr lang="de-DE" dirty="0"/>
              <a:t> </a:t>
            </a:r>
            <a:r>
              <a:rPr lang="de-DE" dirty="0" err="1"/>
              <a:t>confirm</a:t>
            </a:r>
            <a:r>
              <a:rPr lang="de-DE" dirty="0"/>
              <a:t> Max‘ </a:t>
            </a:r>
            <a:r>
              <a:rPr lang="de-DE" dirty="0" err="1"/>
              <a:t>phone</a:t>
            </a:r>
            <a:r>
              <a:rPr lang="de-DE" dirty="0"/>
              <a:t> </a:t>
            </a:r>
            <a:r>
              <a:rPr lang="de-DE" dirty="0" err="1"/>
              <a:t>number</a:t>
            </a:r>
            <a:r>
              <a:rPr lang="de-DE" dirty="0"/>
              <a:t>, so </a:t>
            </a:r>
            <a:r>
              <a:rPr lang="de-DE" dirty="0" err="1"/>
              <a:t>she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on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aspects</a:t>
            </a:r>
            <a:r>
              <a:rPr lang="de-DE" dirty="0"/>
              <a:t>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6344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D22F9E-D4BC-4E68-9B11-AC76B44B4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Brief: </a:t>
            </a:r>
            <a:r>
              <a:rPr lang="de-DE" dirty="0" err="1"/>
              <a:t>Dragon‘S</a:t>
            </a:r>
            <a:r>
              <a:rPr lang="de-DE" dirty="0"/>
              <a:t> Den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3D0F7067-6D62-47FC-8DD2-A404220981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604" y="1825625"/>
            <a:ext cx="7734792" cy="4351338"/>
          </a:xfrm>
        </p:spPr>
      </p:pic>
    </p:spTree>
    <p:extLst>
      <p:ext uri="{BB962C8B-B14F-4D97-AF65-F5344CB8AC3E}">
        <p14:creationId xmlns:p14="http://schemas.microsoft.com/office/powerpoint/2010/main" val="35303130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4C0571-751E-4FAE-B64C-0E42C896E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Chasing</a:t>
            </a:r>
            <a:r>
              <a:rPr lang="de-DE" dirty="0"/>
              <a:t> Payment, pp. 108-109.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D59E40-252A-42A5-94FB-E5DCD7FE40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D</a:t>
            </a:r>
          </a:p>
          <a:p>
            <a:pPr marL="0" indent="0">
              <a:buNone/>
            </a:pPr>
            <a:r>
              <a:rPr lang="de-DE" dirty="0"/>
              <a:t>Read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tips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chasing</a:t>
            </a:r>
            <a:r>
              <a:rPr lang="de-DE" dirty="0"/>
              <a:t>  </a:t>
            </a:r>
            <a:r>
              <a:rPr lang="de-DE" dirty="0" err="1"/>
              <a:t>payment</a:t>
            </a:r>
            <a:r>
              <a:rPr lang="de-DE" dirty="0"/>
              <a:t>.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strategies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a </a:t>
            </a:r>
            <a:r>
              <a:rPr lang="de-DE" dirty="0" err="1"/>
              <a:t>growing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avoid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reduce</a:t>
            </a:r>
            <a:r>
              <a:rPr lang="de-DE" dirty="0"/>
              <a:t> </a:t>
            </a:r>
            <a:r>
              <a:rPr lang="de-DE" dirty="0" err="1"/>
              <a:t>late</a:t>
            </a:r>
            <a:r>
              <a:rPr lang="de-DE" dirty="0"/>
              <a:t> </a:t>
            </a:r>
            <a:r>
              <a:rPr lang="de-DE" dirty="0" err="1"/>
              <a:t>payment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003610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9C991D-F854-40F7-B8ED-F5B000CCA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Chasing</a:t>
            </a:r>
            <a:r>
              <a:rPr lang="de-DE" dirty="0"/>
              <a:t> Payment, pp. 108-109.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12A896D-A367-40B1-A226-DC71CA29C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de-DE" dirty="0"/>
              <a:t>D</a:t>
            </a:r>
          </a:p>
          <a:p>
            <a:pPr marL="0" indent="0">
              <a:buNone/>
            </a:pPr>
            <a:r>
              <a:rPr lang="de-DE" b="1" dirty="0" err="1"/>
              <a:t>Answers</a:t>
            </a:r>
            <a:endParaRPr lang="de-DE" b="1" dirty="0"/>
          </a:p>
          <a:p>
            <a:pPr marL="0" indent="0">
              <a:buNone/>
            </a:pPr>
            <a:r>
              <a:rPr lang="de-DE" dirty="0"/>
              <a:t>Run </a:t>
            </a:r>
            <a:r>
              <a:rPr lang="de-DE" dirty="0" err="1"/>
              <a:t>credit</a:t>
            </a:r>
            <a:r>
              <a:rPr lang="de-DE" dirty="0"/>
              <a:t> </a:t>
            </a:r>
            <a:r>
              <a:rPr lang="de-DE" dirty="0" err="1"/>
              <a:t>checks</a:t>
            </a:r>
            <a:r>
              <a:rPr lang="de-DE" dirty="0"/>
              <a:t> on all </a:t>
            </a:r>
            <a:r>
              <a:rPr lang="de-DE" dirty="0" err="1"/>
              <a:t>new</a:t>
            </a:r>
            <a:r>
              <a:rPr lang="de-DE" dirty="0"/>
              <a:t> non-cash </a:t>
            </a:r>
            <a:r>
              <a:rPr lang="de-DE" dirty="0" err="1"/>
              <a:t>customers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Offer</a:t>
            </a:r>
            <a:r>
              <a:rPr lang="de-DE" dirty="0"/>
              <a:t> </a:t>
            </a:r>
            <a:r>
              <a:rPr lang="de-DE" dirty="0" err="1"/>
              <a:t>discounts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customers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pay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bills</a:t>
            </a:r>
            <a:r>
              <a:rPr lang="de-DE" dirty="0"/>
              <a:t> </a:t>
            </a:r>
            <a:r>
              <a:rPr lang="de-DE" dirty="0" err="1"/>
              <a:t>rapidly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Chase </a:t>
            </a:r>
            <a:r>
              <a:rPr lang="de-DE" dirty="0" err="1"/>
              <a:t>payment</a:t>
            </a:r>
            <a:r>
              <a:rPr lang="de-DE" dirty="0"/>
              <a:t> </a:t>
            </a:r>
            <a:r>
              <a:rPr lang="de-DE" dirty="0" err="1"/>
              <a:t>promptly</a:t>
            </a:r>
            <a:r>
              <a:rPr lang="de-DE" dirty="0"/>
              <a:t> (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will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behind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creditors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queue</a:t>
            </a:r>
            <a:r>
              <a:rPr lang="de-DE" dirty="0"/>
              <a:t>).</a:t>
            </a:r>
          </a:p>
          <a:p>
            <a:pPr marL="0" indent="0">
              <a:buNone/>
            </a:pPr>
            <a:r>
              <a:rPr lang="de-DE" dirty="0"/>
              <a:t>Find out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customer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having</a:t>
            </a:r>
            <a:r>
              <a:rPr lang="de-DE" dirty="0"/>
              <a:t> </a:t>
            </a:r>
            <a:r>
              <a:rPr lang="de-DE" dirty="0" err="1"/>
              <a:t>cashflow</a:t>
            </a:r>
            <a:r>
              <a:rPr lang="de-DE" dirty="0"/>
              <a:t> </a:t>
            </a:r>
            <a:r>
              <a:rPr lang="de-DE" dirty="0" err="1"/>
              <a:t>problems</a:t>
            </a:r>
            <a:r>
              <a:rPr lang="de-DE" dirty="0"/>
              <a:t> and </a:t>
            </a:r>
            <a:r>
              <a:rPr lang="de-DE" dirty="0" err="1"/>
              <a:t>offer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let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 </a:t>
            </a:r>
            <a:r>
              <a:rPr lang="de-DE" dirty="0" err="1"/>
              <a:t>pay</a:t>
            </a:r>
            <a:r>
              <a:rPr lang="de-DE" dirty="0"/>
              <a:t> in </a:t>
            </a:r>
            <a:r>
              <a:rPr lang="de-DE" dirty="0" err="1"/>
              <a:t>instalments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necessary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 err="1"/>
              <a:t>Ask</a:t>
            </a:r>
            <a:r>
              <a:rPr lang="de-DE" dirty="0"/>
              <a:t> </a:t>
            </a:r>
            <a:r>
              <a:rPr lang="de-DE" dirty="0" err="1"/>
              <a:t>customers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deposit</a:t>
            </a:r>
            <a:r>
              <a:rPr lang="de-DE" dirty="0"/>
              <a:t> </a:t>
            </a:r>
            <a:r>
              <a:rPr lang="de-DE" dirty="0" err="1"/>
              <a:t>payments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time </a:t>
            </a:r>
            <a:r>
              <a:rPr lang="de-DE" dirty="0" err="1"/>
              <a:t>orders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taken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 err="1"/>
              <a:t>Issue</a:t>
            </a:r>
            <a:r>
              <a:rPr lang="de-DE" dirty="0"/>
              <a:t> </a:t>
            </a:r>
            <a:r>
              <a:rPr lang="de-DE" dirty="0" err="1"/>
              <a:t>invoices</a:t>
            </a:r>
            <a:r>
              <a:rPr lang="de-DE" dirty="0"/>
              <a:t> </a:t>
            </a:r>
            <a:r>
              <a:rPr lang="de-DE" dirty="0" err="1"/>
              <a:t>promptly</a:t>
            </a:r>
            <a:r>
              <a:rPr lang="de-DE" dirty="0"/>
              <a:t> and follow </a:t>
            </a:r>
            <a:r>
              <a:rPr lang="de-DE" dirty="0" err="1"/>
              <a:t>up</a:t>
            </a:r>
            <a:r>
              <a:rPr lang="de-DE" dirty="0"/>
              <a:t> </a:t>
            </a:r>
            <a:r>
              <a:rPr lang="de-DE" dirty="0" err="1"/>
              <a:t>immediately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payments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slow in </a:t>
            </a:r>
            <a:r>
              <a:rPr lang="de-DE" dirty="0" err="1"/>
              <a:t>coming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Track </a:t>
            </a:r>
            <a:r>
              <a:rPr lang="de-DE" dirty="0" err="1"/>
              <a:t>accounts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identify</a:t>
            </a:r>
            <a:r>
              <a:rPr lang="de-DE" dirty="0"/>
              <a:t> and </a:t>
            </a:r>
            <a:r>
              <a:rPr lang="de-DE" dirty="0" err="1"/>
              <a:t>avoid</a:t>
            </a:r>
            <a:r>
              <a:rPr lang="de-DE" dirty="0"/>
              <a:t> slow-</a:t>
            </a:r>
            <a:r>
              <a:rPr lang="de-DE" dirty="0" err="1"/>
              <a:t>paying</a:t>
            </a:r>
            <a:r>
              <a:rPr lang="de-DE" dirty="0"/>
              <a:t> </a:t>
            </a:r>
            <a:r>
              <a:rPr lang="de-DE" dirty="0" err="1"/>
              <a:t>customers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 err="1"/>
              <a:t>Adopt</a:t>
            </a:r>
            <a:r>
              <a:rPr lang="de-DE" dirty="0"/>
              <a:t> a </a:t>
            </a:r>
            <a:r>
              <a:rPr lang="de-DE" dirty="0" err="1"/>
              <a:t>policy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cash on </a:t>
            </a:r>
            <a:r>
              <a:rPr lang="de-DE" dirty="0" err="1"/>
              <a:t>delivery</a:t>
            </a:r>
            <a:r>
              <a:rPr lang="de-DE" dirty="0"/>
              <a:t> (</a:t>
            </a:r>
            <a:r>
              <a:rPr lang="de-DE" dirty="0" err="1"/>
              <a:t>c.o.d</a:t>
            </a:r>
            <a:r>
              <a:rPr lang="de-DE" dirty="0"/>
              <a:t>.) </a:t>
            </a:r>
            <a:r>
              <a:rPr lang="de-DE" dirty="0" err="1"/>
              <a:t>as</a:t>
            </a:r>
            <a:r>
              <a:rPr lang="de-DE" dirty="0"/>
              <a:t> an alternative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refusing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do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slow-</a:t>
            </a:r>
            <a:r>
              <a:rPr lang="de-DE" dirty="0" err="1"/>
              <a:t>paying</a:t>
            </a:r>
            <a:r>
              <a:rPr lang="de-DE" dirty="0"/>
              <a:t> </a:t>
            </a:r>
            <a:r>
              <a:rPr lang="de-DE" dirty="0" err="1"/>
              <a:t>customers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Charge </a:t>
            </a:r>
            <a:r>
              <a:rPr lang="de-DE" dirty="0" err="1"/>
              <a:t>interest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overdue</a:t>
            </a:r>
            <a:r>
              <a:rPr lang="de-DE" dirty="0"/>
              <a:t> </a:t>
            </a:r>
            <a:r>
              <a:rPr lang="de-DE" dirty="0" err="1"/>
              <a:t>amount</a:t>
            </a:r>
            <a:r>
              <a:rPr lang="de-DE" dirty="0"/>
              <a:t> (not possible in all countries).</a:t>
            </a:r>
          </a:p>
          <a:p>
            <a:pPr marL="0" indent="0">
              <a:buNone/>
            </a:pPr>
            <a:r>
              <a:rPr lang="de-DE" dirty="0" err="1"/>
              <a:t>Threaten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late</a:t>
            </a:r>
            <a:r>
              <a:rPr lang="de-DE" dirty="0"/>
              <a:t> </a:t>
            </a:r>
            <a:r>
              <a:rPr lang="de-DE" dirty="0" err="1"/>
              <a:t>payer</a:t>
            </a:r>
            <a:r>
              <a:rPr lang="de-DE" dirty="0"/>
              <a:t> </a:t>
            </a:r>
            <a:r>
              <a:rPr lang="de-DE" dirty="0" err="1"/>
              <a:t>withlegal</a:t>
            </a:r>
            <a:r>
              <a:rPr lang="de-DE" dirty="0"/>
              <a:t> </a:t>
            </a:r>
            <a:r>
              <a:rPr lang="de-DE" dirty="0" err="1"/>
              <a:t>action</a:t>
            </a:r>
            <a:r>
              <a:rPr lang="de-DE" dirty="0"/>
              <a:t> (</a:t>
            </a:r>
            <a:r>
              <a:rPr lang="de-DE" dirty="0" err="1"/>
              <a:t>worst-case</a:t>
            </a:r>
            <a:r>
              <a:rPr lang="de-DE" dirty="0"/>
              <a:t> </a:t>
            </a:r>
            <a:r>
              <a:rPr lang="de-DE" dirty="0" err="1"/>
              <a:t>scenario</a:t>
            </a:r>
            <a:r>
              <a:rPr lang="de-DE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1047244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86C9C7-DC01-4F9C-A3E0-44EAFFCB4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Chasing</a:t>
            </a:r>
            <a:r>
              <a:rPr lang="de-DE" dirty="0"/>
              <a:t> Payment, pp. 108-109.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6958076-3BA5-4C84-83B5-17B4571BBC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E</a:t>
            </a:r>
          </a:p>
          <a:p>
            <a:pPr marL="0" indent="0">
              <a:buNone/>
            </a:pPr>
            <a:r>
              <a:rPr lang="de-DE" dirty="0"/>
              <a:t>Track 3-32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another</a:t>
            </a:r>
            <a:r>
              <a:rPr lang="de-DE" dirty="0"/>
              <a:t> </a:t>
            </a:r>
            <a:r>
              <a:rPr lang="de-DE" dirty="0" err="1"/>
              <a:t>phone</a:t>
            </a:r>
            <a:r>
              <a:rPr lang="de-DE" dirty="0"/>
              <a:t> </a:t>
            </a:r>
            <a:r>
              <a:rPr lang="de-DE" dirty="0" err="1"/>
              <a:t>call</a:t>
            </a:r>
            <a:r>
              <a:rPr lang="de-DE" dirty="0"/>
              <a:t> in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Dunbarry</a:t>
            </a:r>
            <a:r>
              <a:rPr lang="de-DE" dirty="0"/>
              <a:t> </a:t>
            </a:r>
            <a:r>
              <a:rPr lang="de-DE" dirty="0" err="1"/>
              <a:t>Jewellers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chasing</a:t>
            </a:r>
            <a:r>
              <a:rPr lang="de-DE" dirty="0"/>
              <a:t> </a:t>
            </a:r>
            <a:r>
              <a:rPr lang="de-DE" dirty="0" err="1"/>
              <a:t>Carswell</a:t>
            </a:r>
            <a:r>
              <a:rPr lang="de-DE" dirty="0"/>
              <a:t> Department Stores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payment</a:t>
            </a:r>
            <a:r>
              <a:rPr lang="de-DE" dirty="0"/>
              <a:t>.  </a:t>
            </a:r>
            <a:r>
              <a:rPr lang="de-DE" dirty="0" err="1"/>
              <a:t>What</a:t>
            </a:r>
            <a:r>
              <a:rPr lang="de-DE" dirty="0"/>
              <a:t> follow-</a:t>
            </a:r>
            <a:r>
              <a:rPr lang="de-DE" dirty="0" err="1"/>
              <a:t>up</a:t>
            </a:r>
            <a:r>
              <a:rPr lang="de-DE" dirty="0"/>
              <a:t> </a:t>
            </a:r>
            <a:r>
              <a:rPr lang="de-DE" dirty="0" err="1"/>
              <a:t>action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speaker</a:t>
            </a:r>
            <a:r>
              <a:rPr lang="de-DE" dirty="0"/>
              <a:t> </a:t>
            </a:r>
            <a:r>
              <a:rPr lang="de-DE" dirty="0" err="1"/>
              <a:t>agree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530250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72A53D-9D63-460D-9AC9-65AD95701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Chasing</a:t>
            </a:r>
            <a:r>
              <a:rPr lang="de-DE" dirty="0"/>
              <a:t> Payment, pp. 108-109.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697A7F1-245E-49A4-86E7-D08E2AA8B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E</a:t>
            </a:r>
          </a:p>
          <a:p>
            <a:pPr marL="0" indent="0">
              <a:buNone/>
            </a:pPr>
            <a:r>
              <a:rPr lang="de-DE" b="1" dirty="0" err="1"/>
              <a:t>Answers</a:t>
            </a:r>
            <a:endParaRPr lang="de-DE" b="1" dirty="0"/>
          </a:p>
          <a:p>
            <a:pPr marL="0" indent="0">
              <a:buNone/>
            </a:pPr>
            <a:r>
              <a:rPr lang="de-DE" dirty="0"/>
              <a:t>Max </a:t>
            </a:r>
            <a:r>
              <a:rPr lang="de-DE" dirty="0" err="1"/>
              <a:t>agrees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settle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invoice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28 May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week</a:t>
            </a:r>
            <a:r>
              <a:rPr lang="de-DE" dirty="0"/>
              <a:t>.  He also </a:t>
            </a:r>
            <a:r>
              <a:rPr lang="de-DE" dirty="0" err="1"/>
              <a:t>agrees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pay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invoice</a:t>
            </a:r>
            <a:r>
              <a:rPr lang="de-DE" dirty="0"/>
              <a:t> </a:t>
            </a:r>
            <a:r>
              <a:rPr lang="de-DE" dirty="0" err="1"/>
              <a:t>within</a:t>
            </a:r>
            <a:r>
              <a:rPr lang="de-DE" dirty="0"/>
              <a:t> 15 </a:t>
            </a:r>
            <a:r>
              <a:rPr lang="de-DE" dirty="0" err="1"/>
              <a:t>days</a:t>
            </a:r>
            <a:r>
              <a:rPr lang="de-DE" dirty="0"/>
              <a:t>.  Val will </a:t>
            </a:r>
            <a:r>
              <a:rPr lang="de-DE" dirty="0" err="1"/>
              <a:t>contact</a:t>
            </a:r>
            <a:r>
              <a:rPr lang="de-DE" dirty="0"/>
              <a:t> Max </a:t>
            </a:r>
            <a:r>
              <a:rPr lang="de-DE" dirty="0" err="1"/>
              <a:t>again</a:t>
            </a:r>
            <a:r>
              <a:rPr lang="de-DE" dirty="0"/>
              <a:t> on 30 </a:t>
            </a:r>
            <a:r>
              <a:rPr lang="de-DE" dirty="0" err="1"/>
              <a:t>July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she</a:t>
            </a:r>
            <a:r>
              <a:rPr lang="de-DE" dirty="0"/>
              <a:t> </a:t>
            </a:r>
            <a:r>
              <a:rPr lang="de-DE" dirty="0" err="1"/>
              <a:t>hasn‘t</a:t>
            </a:r>
            <a:r>
              <a:rPr lang="de-DE" dirty="0"/>
              <a:t> </a:t>
            </a:r>
            <a:r>
              <a:rPr lang="de-DE" dirty="0" err="1"/>
              <a:t>received</a:t>
            </a:r>
            <a:r>
              <a:rPr lang="de-DE" dirty="0"/>
              <a:t> </a:t>
            </a:r>
            <a:r>
              <a:rPr lang="de-DE" dirty="0" err="1"/>
              <a:t>both</a:t>
            </a:r>
            <a:r>
              <a:rPr lang="de-DE" dirty="0"/>
              <a:t> </a:t>
            </a:r>
            <a:r>
              <a:rPr lang="de-DE" dirty="0" err="1"/>
              <a:t>payments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461803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E402FD-BAB6-41E0-80C2-27CD6FD8C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Case Study: </a:t>
            </a:r>
            <a:r>
              <a:rPr lang="de-DE" dirty="0" err="1"/>
              <a:t>Healthy</a:t>
            </a:r>
            <a:r>
              <a:rPr lang="de-DE" dirty="0"/>
              <a:t> Growth </a:t>
            </a:r>
            <a:r>
              <a:rPr lang="de-DE" dirty="0" err="1"/>
              <a:t>for</a:t>
            </a:r>
            <a:r>
              <a:rPr lang="de-DE" dirty="0"/>
              <a:t> OTC Tech, pp. 110-111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B62CF67-71DF-427E-B0DD-2A607C7EC0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Look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OTC Tech on </a:t>
            </a:r>
            <a:r>
              <a:rPr lang="de-DE" dirty="0" err="1"/>
              <a:t>pages</a:t>
            </a:r>
            <a:r>
              <a:rPr lang="de-DE" dirty="0"/>
              <a:t> 110 </a:t>
            </a:r>
            <a:r>
              <a:rPr lang="de-DE" dirty="0" err="1"/>
              <a:t>to</a:t>
            </a:r>
            <a:r>
              <a:rPr lang="de-DE" dirty="0"/>
              <a:t> 111.</a:t>
            </a:r>
          </a:p>
          <a:p>
            <a:pPr marL="0" indent="0">
              <a:buNone/>
            </a:pP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directors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OTC Tech.  Read </a:t>
            </a:r>
            <a:r>
              <a:rPr lang="de-DE" dirty="0" err="1"/>
              <a:t>the</a:t>
            </a:r>
            <a:r>
              <a:rPr lang="de-DE" dirty="0"/>
              <a:t> report on </a:t>
            </a:r>
            <a:r>
              <a:rPr lang="de-DE" dirty="0" err="1"/>
              <a:t>page</a:t>
            </a:r>
            <a:r>
              <a:rPr lang="de-DE" dirty="0"/>
              <a:t> 111 </a:t>
            </a:r>
            <a:r>
              <a:rPr lang="de-DE" dirty="0" err="1"/>
              <a:t>outlining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options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growth</a:t>
            </a:r>
            <a:r>
              <a:rPr lang="de-DE" dirty="0"/>
              <a:t>, and hold a </a:t>
            </a:r>
            <a:r>
              <a:rPr lang="de-DE" dirty="0" err="1"/>
              <a:t>meeting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consider</a:t>
            </a:r>
            <a:r>
              <a:rPr lang="de-DE" dirty="0"/>
              <a:t> </a:t>
            </a:r>
            <a:r>
              <a:rPr lang="de-DE" dirty="0" err="1"/>
              <a:t>thepros</a:t>
            </a:r>
            <a:r>
              <a:rPr lang="de-DE" dirty="0"/>
              <a:t> and </a:t>
            </a:r>
            <a:r>
              <a:rPr lang="de-DE" dirty="0" err="1"/>
              <a:t>cons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each</a:t>
            </a:r>
            <a:r>
              <a:rPr lang="de-DE" dirty="0"/>
              <a:t>. 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ones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low</a:t>
            </a:r>
            <a:r>
              <a:rPr lang="de-DE" dirty="0"/>
              <a:t> </a:t>
            </a:r>
            <a:r>
              <a:rPr lang="de-DE" dirty="0" err="1"/>
              <a:t>risk</a:t>
            </a:r>
            <a:r>
              <a:rPr lang="de-DE" dirty="0"/>
              <a:t> and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high </a:t>
            </a:r>
            <a:r>
              <a:rPr lang="de-DE" dirty="0" err="1"/>
              <a:t>risk</a:t>
            </a:r>
            <a:r>
              <a:rPr lang="de-DE" dirty="0"/>
              <a:t>?</a:t>
            </a:r>
          </a:p>
          <a:p>
            <a:pPr marL="0" indent="0">
              <a:buNone/>
            </a:pP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will listen </a:t>
            </a:r>
            <a:r>
              <a:rPr lang="de-DE" dirty="0" err="1"/>
              <a:t>to</a:t>
            </a:r>
            <a:r>
              <a:rPr lang="de-DE" dirty="0"/>
              <a:t> a </a:t>
            </a:r>
            <a:r>
              <a:rPr lang="de-DE" dirty="0" err="1"/>
              <a:t>radio</a:t>
            </a:r>
            <a:r>
              <a:rPr lang="de-DE" dirty="0"/>
              <a:t> </a:t>
            </a:r>
            <a:r>
              <a:rPr lang="de-DE" dirty="0" err="1"/>
              <a:t>programme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growth</a:t>
            </a:r>
            <a:r>
              <a:rPr lang="de-DE" dirty="0"/>
              <a:t> </a:t>
            </a:r>
            <a:r>
              <a:rPr lang="de-DE" dirty="0" err="1"/>
              <a:t>strategy</a:t>
            </a:r>
            <a:r>
              <a:rPr lang="de-DE" dirty="0"/>
              <a:t> at OTC Tech.</a:t>
            </a:r>
          </a:p>
          <a:p>
            <a:pPr marL="0" indent="0">
              <a:buNone/>
            </a:pPr>
            <a:r>
              <a:rPr lang="de-DE" dirty="0"/>
              <a:t>Work in a </a:t>
            </a:r>
            <a:r>
              <a:rPr lang="de-DE" dirty="0" err="1"/>
              <a:t>group</a:t>
            </a:r>
            <a:r>
              <a:rPr lang="de-DE" dirty="0"/>
              <a:t> and </a:t>
            </a:r>
            <a:r>
              <a:rPr lang="de-DE" dirty="0" err="1"/>
              <a:t>decide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best</a:t>
            </a:r>
            <a:r>
              <a:rPr lang="de-DE" dirty="0"/>
              <a:t> </a:t>
            </a:r>
            <a:r>
              <a:rPr lang="de-DE" dirty="0" err="1"/>
              <a:t>options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growth</a:t>
            </a:r>
            <a:r>
              <a:rPr lang="de-DE" dirty="0"/>
              <a:t> at OTC Tech , </a:t>
            </a:r>
            <a:r>
              <a:rPr lang="de-DE" dirty="0" err="1"/>
              <a:t>then</a:t>
            </a:r>
            <a:r>
              <a:rPr lang="de-DE" dirty="0"/>
              <a:t> </a:t>
            </a:r>
            <a:r>
              <a:rPr lang="de-DE" dirty="0" err="1"/>
              <a:t>write</a:t>
            </a:r>
            <a:r>
              <a:rPr lang="de-DE" dirty="0"/>
              <a:t> </a:t>
            </a:r>
            <a:r>
              <a:rPr lang="de-DE" dirty="0" err="1"/>
              <a:t>up</a:t>
            </a:r>
            <a:r>
              <a:rPr lang="de-DE" dirty="0"/>
              <a:t> a </a:t>
            </a:r>
            <a:r>
              <a:rPr lang="de-DE" dirty="0" err="1"/>
              <a:t>summary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ideas</a:t>
            </a:r>
            <a:r>
              <a:rPr lang="de-DE" dirty="0"/>
              <a:t> and </a:t>
            </a:r>
            <a:r>
              <a:rPr lang="de-DE" dirty="0" err="1"/>
              <a:t>upload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on </a:t>
            </a:r>
            <a:r>
              <a:rPr lang="de-DE" dirty="0" err="1"/>
              <a:t>CampUAS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586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7F191D-F209-4C2B-B65A-F665BDAFE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Brief: Shark Tank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EF4E2951-7B61-4E78-9B94-D16181D0ED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680" y="1825625"/>
            <a:ext cx="6528639" cy="4351338"/>
          </a:xfrm>
        </p:spPr>
      </p:pic>
    </p:spTree>
    <p:extLst>
      <p:ext uri="{BB962C8B-B14F-4D97-AF65-F5344CB8AC3E}">
        <p14:creationId xmlns:p14="http://schemas.microsoft.com/office/powerpoint/2010/main" val="2367881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42A8A1-F20D-41F1-BEC5-A553B9507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BE3CD3-CF27-4F01-8ACA-F191005FB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e-DE" dirty="0"/>
              <a:t>The </a:t>
            </a:r>
            <a:r>
              <a:rPr lang="de-DE" dirty="0" err="1"/>
              <a:t>ease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start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own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concern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governments</a:t>
            </a:r>
            <a:r>
              <a:rPr lang="de-DE" dirty="0"/>
              <a:t>,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rightly</a:t>
            </a:r>
            <a:r>
              <a:rPr lang="de-DE" dirty="0"/>
              <a:t> </a:t>
            </a:r>
            <a:r>
              <a:rPr lang="de-DE" dirty="0" err="1"/>
              <a:t>see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process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encouraging</a:t>
            </a:r>
            <a:r>
              <a:rPr lang="de-DE" dirty="0"/>
              <a:t> </a:t>
            </a:r>
            <a:r>
              <a:rPr lang="de-DE" dirty="0" err="1"/>
              <a:t>change</a:t>
            </a:r>
            <a:r>
              <a:rPr lang="de-DE" dirty="0"/>
              <a:t> in </a:t>
            </a:r>
            <a:r>
              <a:rPr lang="de-DE" dirty="0" err="1"/>
              <a:t>public</a:t>
            </a:r>
            <a:r>
              <a:rPr lang="de-DE" dirty="0"/>
              <a:t> </a:t>
            </a:r>
            <a:r>
              <a:rPr lang="de-DE" dirty="0" err="1"/>
              <a:t>attitudes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entrepreneurship</a:t>
            </a:r>
            <a:r>
              <a:rPr lang="de-DE" dirty="0"/>
              <a:t>. 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interesting</a:t>
            </a:r>
            <a:r>
              <a:rPr lang="de-DE" dirty="0"/>
              <a:t> </a:t>
            </a:r>
            <a:r>
              <a:rPr lang="de-DE" dirty="0" err="1"/>
              <a:t>lists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internet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level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b="1" dirty="0" err="1"/>
              <a:t>red</a:t>
            </a:r>
            <a:r>
              <a:rPr lang="de-DE" b="1" dirty="0"/>
              <a:t> </a:t>
            </a:r>
            <a:r>
              <a:rPr lang="de-DE" b="1" dirty="0" err="1"/>
              <a:t>tape</a:t>
            </a:r>
            <a:r>
              <a:rPr lang="de-DE" b="1" dirty="0"/>
              <a:t> </a:t>
            </a:r>
            <a:r>
              <a:rPr lang="de-DE" dirty="0"/>
              <a:t>in different countries: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days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takes</a:t>
            </a:r>
            <a:r>
              <a:rPr lang="de-DE" dirty="0"/>
              <a:t>, </a:t>
            </a:r>
            <a:r>
              <a:rPr lang="de-DE" dirty="0" err="1"/>
              <a:t>typically</a:t>
            </a:r>
            <a:r>
              <a:rPr lang="de-DE" dirty="0"/>
              <a:t>,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start</a:t>
            </a:r>
            <a:r>
              <a:rPr lang="de-DE" dirty="0"/>
              <a:t> a </a:t>
            </a:r>
            <a:r>
              <a:rPr lang="de-DE" dirty="0" err="1"/>
              <a:t>business</a:t>
            </a:r>
            <a:r>
              <a:rPr lang="de-DE" dirty="0"/>
              <a:t>;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forms</a:t>
            </a:r>
            <a:r>
              <a:rPr lang="de-DE" dirty="0"/>
              <a:t>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fill</a:t>
            </a:r>
            <a:r>
              <a:rPr lang="de-DE" dirty="0"/>
              <a:t> in and different </a:t>
            </a:r>
            <a:r>
              <a:rPr lang="de-DE" dirty="0" err="1"/>
              <a:t>authorities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inform</a:t>
            </a:r>
            <a:r>
              <a:rPr lang="de-DE" dirty="0"/>
              <a:t>.  Many </a:t>
            </a:r>
            <a:r>
              <a:rPr lang="de-DE" dirty="0" err="1"/>
              <a:t>governments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streamlined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process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point</a:t>
            </a:r>
            <a:r>
              <a:rPr lang="de-DE" dirty="0"/>
              <a:t>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all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done</a:t>
            </a:r>
            <a:r>
              <a:rPr lang="de-DE" dirty="0"/>
              <a:t> online (and </a:t>
            </a:r>
            <a:r>
              <a:rPr lang="de-DE" dirty="0" err="1"/>
              <a:t>perhaps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accountant</a:t>
            </a:r>
            <a:r>
              <a:rPr lang="de-DE" dirty="0"/>
              <a:t>) at a </a:t>
            </a:r>
            <a:r>
              <a:rPr lang="de-DE" b="1" dirty="0" err="1"/>
              <a:t>one-stop</a:t>
            </a:r>
            <a:r>
              <a:rPr lang="de-DE" b="1" dirty="0"/>
              <a:t> </a:t>
            </a:r>
            <a:r>
              <a:rPr lang="de-DE" b="1" dirty="0" err="1"/>
              <a:t>shop</a:t>
            </a:r>
            <a:r>
              <a:rPr lang="de-DE" dirty="0"/>
              <a:t> (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website</a:t>
            </a:r>
            <a:r>
              <a:rPr lang="de-DE" dirty="0"/>
              <a:t>)—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measure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b="1" dirty="0" err="1"/>
              <a:t>business</a:t>
            </a:r>
            <a:r>
              <a:rPr lang="de-DE" b="1" dirty="0"/>
              <a:t> </a:t>
            </a:r>
            <a:r>
              <a:rPr lang="de-DE" b="1" dirty="0" err="1"/>
              <a:t>friendliness</a:t>
            </a:r>
            <a:r>
              <a:rPr lang="de-DE" dirty="0"/>
              <a:t>.  Countries </a:t>
            </a:r>
            <a:r>
              <a:rPr lang="de-DE" dirty="0" err="1"/>
              <a:t>compete</a:t>
            </a:r>
            <a:r>
              <a:rPr lang="de-DE" dirty="0"/>
              <a:t> in </a:t>
            </a:r>
            <a:r>
              <a:rPr lang="de-DE" dirty="0" err="1"/>
              <a:t>league</a:t>
            </a:r>
            <a:r>
              <a:rPr lang="de-DE" dirty="0"/>
              <a:t> </a:t>
            </a:r>
            <a:r>
              <a:rPr lang="de-DE" dirty="0" err="1"/>
              <a:t>tables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/>
              <a:t>„</a:t>
            </a:r>
            <a:r>
              <a:rPr lang="de-DE" b="1" dirty="0" err="1"/>
              <a:t>best</a:t>
            </a:r>
            <a:r>
              <a:rPr lang="de-DE" b="1" dirty="0"/>
              <a:t> </a:t>
            </a:r>
            <a:r>
              <a:rPr lang="de-DE" b="1" dirty="0" err="1"/>
              <a:t>to</a:t>
            </a:r>
            <a:r>
              <a:rPr lang="de-DE" b="1" dirty="0"/>
              <a:t> do </a:t>
            </a:r>
            <a:r>
              <a:rPr lang="de-DE" b="1" dirty="0" err="1"/>
              <a:t>business</a:t>
            </a:r>
            <a:r>
              <a:rPr lang="de-DE" b="1" dirty="0"/>
              <a:t> in“</a:t>
            </a:r>
            <a:r>
              <a:rPr lang="de-DE" dirty="0"/>
              <a:t>, but </a:t>
            </a:r>
            <a:r>
              <a:rPr lang="de-DE" dirty="0" err="1"/>
              <a:t>it‘s</a:t>
            </a:r>
            <a:r>
              <a:rPr lang="de-DE" dirty="0"/>
              <a:t> </a:t>
            </a:r>
            <a:r>
              <a:rPr lang="de-DE" dirty="0" err="1"/>
              <a:t>rarely</a:t>
            </a:r>
            <a:r>
              <a:rPr lang="de-DE" dirty="0"/>
              <a:t> </a:t>
            </a:r>
            <a:r>
              <a:rPr lang="de-DE" dirty="0" err="1"/>
              <a:t>specified</a:t>
            </a:r>
            <a:r>
              <a:rPr lang="de-DE" dirty="0"/>
              <a:t> </a:t>
            </a:r>
            <a:r>
              <a:rPr lang="de-DE" dirty="0" err="1"/>
              <a:t>whether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refers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multinationals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-person </a:t>
            </a:r>
            <a:r>
              <a:rPr lang="de-DE" dirty="0" err="1"/>
              <a:t>start-ups</a:t>
            </a:r>
            <a:r>
              <a:rPr lang="de-DE" dirty="0"/>
              <a:t>.  </a:t>
            </a:r>
            <a:r>
              <a:rPr lang="de-DE" dirty="0" err="1"/>
              <a:t>Some</a:t>
            </a:r>
            <a:r>
              <a:rPr lang="de-DE" dirty="0"/>
              <a:t> countries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great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but not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3612591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ABDD80-392A-4701-AD32-4355BF521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Best Countries </a:t>
            </a:r>
            <a:r>
              <a:rPr lang="de-DE" dirty="0" err="1"/>
              <a:t>to</a:t>
            </a:r>
            <a:r>
              <a:rPr lang="de-DE" dirty="0"/>
              <a:t> Do Business In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9372304A-BBF2-4825-AF15-DCB37C8F2F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429" y="1825625"/>
            <a:ext cx="6107141" cy="4351338"/>
          </a:xfrm>
        </p:spPr>
      </p:pic>
    </p:spTree>
    <p:extLst>
      <p:ext uri="{BB962C8B-B14F-4D97-AF65-F5344CB8AC3E}">
        <p14:creationId xmlns:p14="http://schemas.microsoft.com/office/powerpoint/2010/main" val="1629150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55EA96-8A15-40CE-8B2A-198D21EB7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D55C05B-C448-41B7-88BD-8E06F19C78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A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needs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offer</a:t>
            </a:r>
            <a:r>
              <a:rPr lang="de-DE" dirty="0"/>
              <a:t> an </a:t>
            </a:r>
            <a:r>
              <a:rPr lang="de-DE" b="1" dirty="0" err="1"/>
              <a:t>innovation</a:t>
            </a:r>
            <a:r>
              <a:rPr lang="de-DE" dirty="0"/>
              <a:t>—a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product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service</a:t>
            </a:r>
            <a:r>
              <a:rPr lang="de-DE" dirty="0"/>
              <a:t>—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able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do </a:t>
            </a:r>
            <a:r>
              <a:rPr lang="de-DE" dirty="0" err="1"/>
              <a:t>something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already</a:t>
            </a:r>
            <a:r>
              <a:rPr lang="de-DE" dirty="0"/>
              <a:t> </a:t>
            </a:r>
            <a:r>
              <a:rPr lang="de-DE" dirty="0" err="1"/>
              <a:t>exists</a:t>
            </a:r>
            <a:r>
              <a:rPr lang="de-DE" dirty="0"/>
              <a:t> </a:t>
            </a:r>
            <a:r>
              <a:rPr lang="de-DE" dirty="0" err="1"/>
              <a:t>better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cheapls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before</a:t>
            </a:r>
            <a:r>
              <a:rPr lang="de-DE" dirty="0"/>
              <a:t>.  An </a:t>
            </a:r>
            <a:r>
              <a:rPr lang="de-DE" dirty="0" err="1"/>
              <a:t>inventor</a:t>
            </a:r>
            <a:r>
              <a:rPr lang="de-DE" dirty="0"/>
              <a:t> </a:t>
            </a:r>
            <a:r>
              <a:rPr lang="de-DE" dirty="0" err="1"/>
              <a:t>might</a:t>
            </a:r>
            <a:r>
              <a:rPr lang="de-DE" dirty="0"/>
              <a:t> </a:t>
            </a:r>
            <a:r>
              <a:rPr lang="de-DE" b="1" dirty="0" err="1"/>
              <a:t>tout</a:t>
            </a:r>
            <a:r>
              <a:rPr lang="de-DE" b="1" dirty="0"/>
              <a:t> </a:t>
            </a:r>
            <a:r>
              <a:rPr lang="de-DE" b="1" dirty="0" err="1"/>
              <a:t>their</a:t>
            </a:r>
            <a:r>
              <a:rPr lang="de-DE" b="1" dirty="0"/>
              <a:t> </a:t>
            </a:r>
            <a:r>
              <a:rPr lang="de-DE" b="1" dirty="0" err="1"/>
              <a:t>idea</a:t>
            </a:r>
            <a:r>
              <a:rPr lang="de-DE" b="1" dirty="0"/>
              <a:t> </a:t>
            </a:r>
            <a:r>
              <a:rPr lang="de-DE" dirty="0" err="1"/>
              <a:t>round</a:t>
            </a:r>
            <a:r>
              <a:rPr lang="de-DE" dirty="0"/>
              <a:t> </a:t>
            </a:r>
            <a:r>
              <a:rPr lang="de-DE" dirty="0" err="1"/>
              <a:t>established</a:t>
            </a:r>
            <a:r>
              <a:rPr lang="de-DE" dirty="0"/>
              <a:t> </a:t>
            </a:r>
            <a:r>
              <a:rPr lang="de-DE" dirty="0" err="1"/>
              <a:t>companies</a:t>
            </a:r>
            <a:r>
              <a:rPr lang="de-DE" dirty="0"/>
              <a:t>, but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risk</a:t>
            </a:r>
            <a:r>
              <a:rPr lang="de-DE" dirty="0"/>
              <a:t> </a:t>
            </a:r>
            <a:r>
              <a:rPr lang="de-DE" dirty="0" err="1"/>
              <a:t>having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idea</a:t>
            </a:r>
            <a:r>
              <a:rPr lang="de-DE" dirty="0"/>
              <a:t> </a:t>
            </a:r>
            <a:r>
              <a:rPr lang="de-DE" b="1" dirty="0" err="1"/>
              <a:t>stolen</a:t>
            </a:r>
            <a:r>
              <a:rPr lang="de-DE" dirty="0"/>
              <a:t>, </a:t>
            </a:r>
            <a:r>
              <a:rPr lang="de-DE" dirty="0" err="1"/>
              <a:t>even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b="1" dirty="0" err="1"/>
              <a:t>patented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, </a:t>
            </a:r>
            <a:r>
              <a:rPr lang="de-DE" dirty="0" err="1"/>
              <a:t>as</a:t>
            </a:r>
            <a:r>
              <a:rPr lang="de-DE" dirty="0"/>
              <a:t> large </a:t>
            </a:r>
            <a:r>
              <a:rPr lang="de-DE" dirty="0" err="1"/>
              <a:t>organisations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vast</a:t>
            </a:r>
            <a:r>
              <a:rPr lang="de-DE" dirty="0"/>
              <a:t> </a:t>
            </a:r>
            <a:r>
              <a:rPr lang="de-DE" dirty="0" err="1"/>
              <a:t>resources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b="1" dirty="0" err="1"/>
              <a:t>litigation</a:t>
            </a:r>
            <a:r>
              <a:rPr lang="de-DE" dirty="0"/>
              <a:t>, </a:t>
            </a:r>
            <a:r>
              <a:rPr lang="de-DE" dirty="0" err="1"/>
              <a:t>unlike</a:t>
            </a:r>
            <a:r>
              <a:rPr lang="de-DE" dirty="0"/>
              <a:t>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entrepreneurs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647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F9FAAE-3A39-4CAB-B620-61C4A5674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Apple Patent Portfolio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13816113-45E4-4D78-8C4F-5AAA1FF062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105" y="1848051"/>
            <a:ext cx="7544282" cy="4017086"/>
          </a:xfrm>
        </p:spPr>
      </p:pic>
    </p:spTree>
    <p:extLst>
      <p:ext uri="{BB962C8B-B14F-4D97-AF65-F5344CB8AC3E}">
        <p14:creationId xmlns:p14="http://schemas.microsoft.com/office/powerpoint/2010/main" val="634155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3247</Words>
  <Application>Microsoft Office PowerPoint</Application>
  <PresentationFormat>Breitbild</PresentationFormat>
  <Paragraphs>223</Paragraphs>
  <Slides>44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44</vt:i4>
      </vt:variant>
    </vt:vector>
  </HeadingPairs>
  <TitlesOfParts>
    <vt:vector size="48" baseType="lpstr">
      <vt:lpstr>Arial</vt:lpstr>
      <vt:lpstr>Calibri</vt:lpstr>
      <vt:lpstr>Calibri Light</vt:lpstr>
      <vt:lpstr>Office</vt:lpstr>
      <vt:lpstr>Market Leader Advanced Unit 11 New Business </vt:lpstr>
      <vt:lpstr>Road Map for Lesson for Unit 10</vt:lpstr>
      <vt:lpstr>Business Brief</vt:lpstr>
      <vt:lpstr>Business Brief: Dragon‘S Den</vt:lpstr>
      <vt:lpstr>Business Brief: Shark Tank</vt:lpstr>
      <vt:lpstr>Business Brief</vt:lpstr>
      <vt:lpstr>Best Countries to Do Business In</vt:lpstr>
      <vt:lpstr>Business Brief</vt:lpstr>
      <vt:lpstr>Apple Patent Portfolio</vt:lpstr>
      <vt:lpstr>Business Brief</vt:lpstr>
      <vt:lpstr>Business Brief</vt:lpstr>
      <vt:lpstr>Listening and Discussion:Advice for Start-Ups, pp. 104-105</vt:lpstr>
      <vt:lpstr>Listening and Discussion:Advice for Start-Ups, pp. 104-105</vt:lpstr>
      <vt:lpstr>Listening and Discussion:Advice for Start-Ups, pp. 104-105</vt:lpstr>
      <vt:lpstr>Listening and Discussion:Advice for Start-Ups, pp. 104-105</vt:lpstr>
      <vt:lpstr>Listening and Discussion:Advice for Start-Ups, pp. 104-105</vt:lpstr>
      <vt:lpstr>Listening and Discussion:Advice for Start-Ups, pp. 104-105</vt:lpstr>
      <vt:lpstr>Listening and Discussion:Advice for Start-Ups, pp. 104-105</vt:lpstr>
      <vt:lpstr>Listening and Discussion:Advice for Start-Ups, pp. 104-105</vt:lpstr>
      <vt:lpstr>Listening and Discussion:Advice for Start-Ups, pp. 104-105</vt:lpstr>
      <vt:lpstr>Listening and Discussion:Advice for Start-Ups, pp. 104-105</vt:lpstr>
      <vt:lpstr>Listening and Discussion:Advice for Start-Ups, pp. 104-105</vt:lpstr>
      <vt:lpstr>Listening and Discussion:Advice for Start-Ups, pp. 104-105</vt:lpstr>
      <vt:lpstr>Listening and Discussion:Advice for Start-Ups, pp. 104-105</vt:lpstr>
      <vt:lpstr>Listening and Discussion:Advice for Start-Ups, pp. 104-105</vt:lpstr>
      <vt:lpstr>Listening and Discussion:Advice for Start-Ups, pp. 104-105</vt:lpstr>
      <vt:lpstr>Reading and Language, pp. 106-107</vt:lpstr>
      <vt:lpstr>Reading and Language, pp. 106-107</vt:lpstr>
      <vt:lpstr>Reading and Language, pp. 106-107</vt:lpstr>
      <vt:lpstr>Reading and Language, pp. 106-107</vt:lpstr>
      <vt:lpstr>Reading and Language, pp. 106-107</vt:lpstr>
      <vt:lpstr>Reading and Language, pp. 106-107</vt:lpstr>
      <vt:lpstr>Reading and Language, pp. 106-107</vt:lpstr>
      <vt:lpstr>Business Skills: Chasing Payment, pp. 108-109.</vt:lpstr>
      <vt:lpstr>Business Skills: Chasing Payment, pp. 108-109.</vt:lpstr>
      <vt:lpstr>Business Skills: Chasing Payment, pp. 108-109.</vt:lpstr>
      <vt:lpstr>Business Skills: Chasing Payment, pp. 108-109.</vt:lpstr>
      <vt:lpstr>Business Skills: Chasing Payment, pp. 108-109.</vt:lpstr>
      <vt:lpstr>Business Skills: Chasing Payment, pp. 108-109.</vt:lpstr>
      <vt:lpstr>Business Skills: Chasing Payment, pp. 108-109.</vt:lpstr>
      <vt:lpstr>Business Skills: Chasing Payment, pp. 108-109.</vt:lpstr>
      <vt:lpstr>Business Skills: Chasing Payment, pp. 108-109.</vt:lpstr>
      <vt:lpstr>Business Skills: Chasing Payment, pp. 108-109.</vt:lpstr>
      <vt:lpstr>Case Study: Healthy Growth for OTC Tech, pp. 110-111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 Leader Advanced Unit 7 Finance</dc:title>
  <dc:creator>Slawney, James</dc:creator>
  <cp:lastModifiedBy>Slawney, James</cp:lastModifiedBy>
  <cp:revision>50</cp:revision>
  <dcterms:created xsi:type="dcterms:W3CDTF">2023-06-12T09:58:09Z</dcterms:created>
  <dcterms:modified xsi:type="dcterms:W3CDTF">2024-06-10T11:30:46Z</dcterms:modified>
</cp:coreProperties>
</file>