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8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DBFA-E607-4569-A739-3DA3C19BC654}" type="datetimeFigureOut">
              <a:rPr lang="de-DE" smtClean="0"/>
              <a:t>30.06.17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31AD-F905-4846-8F81-4C4E805FC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38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DBFA-E607-4569-A739-3DA3C19BC654}" type="datetimeFigureOut">
              <a:rPr lang="de-DE" smtClean="0"/>
              <a:t>30.06.17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31AD-F905-4846-8F81-4C4E805FC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72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DBFA-E607-4569-A739-3DA3C19BC654}" type="datetimeFigureOut">
              <a:rPr lang="de-DE" smtClean="0"/>
              <a:t>30.06.17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31AD-F905-4846-8F81-4C4E805FC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41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DBFA-E607-4569-A739-3DA3C19BC654}" type="datetimeFigureOut">
              <a:rPr lang="de-DE" smtClean="0"/>
              <a:t>30.06.17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31AD-F905-4846-8F81-4C4E805FC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89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DBFA-E607-4569-A739-3DA3C19BC654}" type="datetimeFigureOut">
              <a:rPr lang="de-DE" smtClean="0"/>
              <a:t>30.06.17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31AD-F905-4846-8F81-4C4E805FC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55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DBFA-E607-4569-A739-3DA3C19BC654}" type="datetimeFigureOut">
              <a:rPr lang="de-DE" smtClean="0"/>
              <a:t>30.06.17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31AD-F905-4846-8F81-4C4E805FC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03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DBFA-E607-4569-A739-3DA3C19BC654}" type="datetimeFigureOut">
              <a:rPr lang="de-DE" smtClean="0"/>
              <a:t>30.06.17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31AD-F905-4846-8F81-4C4E805FC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66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DBFA-E607-4569-A739-3DA3C19BC654}" type="datetimeFigureOut">
              <a:rPr lang="de-DE" smtClean="0"/>
              <a:t>30.06.17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31AD-F905-4846-8F81-4C4E805FC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32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DBFA-E607-4569-A739-3DA3C19BC654}" type="datetimeFigureOut">
              <a:rPr lang="de-DE" smtClean="0"/>
              <a:t>30.06.17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31AD-F905-4846-8F81-4C4E805FC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68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DBFA-E607-4569-A739-3DA3C19BC654}" type="datetimeFigureOut">
              <a:rPr lang="de-DE" smtClean="0"/>
              <a:t>30.06.17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31AD-F905-4846-8F81-4C4E805FC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78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DBFA-E607-4569-A739-3DA3C19BC654}" type="datetimeFigureOut">
              <a:rPr lang="de-DE" smtClean="0"/>
              <a:t>30.06.17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431AD-F905-4846-8F81-4C4E805FC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66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7DBFA-E607-4569-A739-3DA3C19BC654}" type="datetimeFigureOut">
              <a:rPr lang="de-DE" smtClean="0"/>
              <a:t>30.06.17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431AD-F905-4846-8F81-4C4E805FC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27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css.org/fa/NewsRelease/News/Pages/890817_Vision_Chip.aspx" TargetMode="External"/><Relationship Id="rId4" Type="http://schemas.openxmlformats.org/officeDocument/2006/relationships/hyperlink" Target="http://www.businessinsider.com/scientists-put-a-bionic-eye-to-the-test-and-it-helped-blind-people-see-again-2015-7?IR=T" TargetMode="External"/><Relationship Id="rId5" Type="http://schemas.openxmlformats.org/officeDocument/2006/relationships/hyperlink" Target="https://www.retina-implant.d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mproveeyesighthq.com/retinitis-pigmentos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tx2"/>
                </a:solidFill>
                <a:effectLst/>
                <a:latin typeface="Arial"/>
                <a:ea typeface="Calibri"/>
                <a:cs typeface="Times New Roman"/>
              </a:rPr>
              <a:t>Seeing with an implant</a:t>
            </a:r>
            <a:r>
              <a:rPr lang="en-US" sz="2700" b="1" dirty="0" smtClean="0">
                <a:solidFill>
                  <a:schemeClr val="tx2"/>
                </a:solidFill>
                <a:effectLst/>
                <a:latin typeface="Arial"/>
                <a:ea typeface="Calibri"/>
                <a:cs typeface="Times New Roman"/>
              </a:rPr>
              <a:t/>
            </a:r>
            <a:br>
              <a:rPr lang="en-US" sz="2700" b="1" dirty="0" smtClean="0">
                <a:solidFill>
                  <a:schemeClr val="tx2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en-US" sz="2700" b="1" dirty="0" smtClean="0">
                <a:solidFill>
                  <a:schemeClr val="tx2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br>
              <a:rPr lang="en-US" sz="2700" b="1" dirty="0" smtClean="0">
                <a:solidFill>
                  <a:schemeClr val="tx2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en-US" sz="2700" b="1" dirty="0" smtClean="0">
                <a:solidFill>
                  <a:schemeClr val="tx2"/>
                </a:solidFill>
                <a:effectLst/>
                <a:latin typeface="Arial"/>
                <a:ea typeface="Calibri"/>
                <a:cs typeface="Times New Roman"/>
              </a:rPr>
              <a:t>- how a microprocessor in the retina works -</a:t>
            </a:r>
            <a:r>
              <a:rPr lang="de-DE" sz="3600" dirty="0">
                <a:ea typeface="Calibri"/>
                <a:cs typeface="Times New Roman"/>
              </a:rPr>
              <a:t/>
            </a:r>
            <a:br>
              <a:rPr lang="de-DE" sz="3600" dirty="0">
                <a:ea typeface="Calibri"/>
                <a:cs typeface="Times New Roman"/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72600" cy="413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6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chemeClr val="tx2"/>
                </a:solidFill>
              </a:rPr>
              <a:t>The RETINA IMPLANT is not suited for...</a:t>
            </a:r>
            <a:endParaRPr lang="de-DE" sz="3600" u="sng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Glaucoma </a:t>
            </a:r>
            <a:r>
              <a:rPr lang="en-US" dirty="0" smtClean="0"/>
              <a:t>/ elevated intraocular pressure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Congenital </a:t>
            </a:r>
            <a:r>
              <a:rPr lang="en-US" dirty="0" smtClean="0"/>
              <a:t>blindness</a:t>
            </a:r>
          </a:p>
          <a:p>
            <a:pPr>
              <a:buFont typeface="Arial"/>
              <a:buChar char="•"/>
            </a:pPr>
            <a:r>
              <a:rPr lang="en-US" dirty="0" smtClean="0"/>
              <a:t>Retinal circulatory disorders</a:t>
            </a:r>
          </a:p>
          <a:p>
            <a:pPr>
              <a:buFont typeface="Arial"/>
              <a:buChar char="•"/>
            </a:pPr>
            <a:r>
              <a:rPr lang="en-US" dirty="0" smtClean="0"/>
              <a:t>Blindness caused by stroke</a:t>
            </a:r>
          </a:p>
          <a:p>
            <a:pPr>
              <a:buFont typeface="Arial"/>
              <a:buChar char="•"/>
            </a:pPr>
            <a:r>
              <a:rPr lang="en-US" dirty="0" smtClean="0"/>
              <a:t>Changes in the retina due to diabetes</a:t>
            </a:r>
          </a:p>
          <a:p>
            <a:pPr>
              <a:buFont typeface="Arial"/>
              <a:buChar char="•"/>
            </a:pPr>
            <a:r>
              <a:rPr lang="en-US" dirty="0" smtClean="0"/>
              <a:t>Optic nerve diseases / optic atrophy</a:t>
            </a:r>
          </a:p>
          <a:p>
            <a:pPr>
              <a:buFont typeface="Arial"/>
              <a:buChar char="•"/>
            </a:pPr>
            <a:r>
              <a:rPr lang="en-US" dirty="0" smtClean="0"/>
              <a:t>Age-related macular degeneration (AMD)</a:t>
            </a:r>
          </a:p>
          <a:p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60848"/>
            <a:ext cx="2961538" cy="1944216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87626"/>
            <a:ext cx="1705297" cy="130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4800" dirty="0" smtClean="0"/>
          </a:p>
          <a:p>
            <a:pPr marL="0" indent="0" algn="ctr">
              <a:buNone/>
            </a:pPr>
            <a:r>
              <a:rPr lang="de-DE" sz="4800" b="1" dirty="0" err="1" smtClean="0">
                <a:solidFill>
                  <a:schemeClr val="tx2"/>
                </a:solidFill>
              </a:rPr>
              <a:t>Thank</a:t>
            </a:r>
            <a:r>
              <a:rPr lang="de-DE" sz="4800" b="1" dirty="0" smtClean="0">
                <a:solidFill>
                  <a:schemeClr val="tx2"/>
                </a:solidFill>
              </a:rPr>
              <a:t> </a:t>
            </a:r>
            <a:r>
              <a:rPr lang="de-DE" sz="4800" b="1" dirty="0" err="1" smtClean="0">
                <a:solidFill>
                  <a:schemeClr val="tx2"/>
                </a:solidFill>
              </a:rPr>
              <a:t>you</a:t>
            </a:r>
            <a:r>
              <a:rPr lang="de-DE" sz="4800" b="1" dirty="0" smtClean="0">
                <a:solidFill>
                  <a:schemeClr val="tx2"/>
                </a:solidFill>
              </a:rPr>
              <a:t> </a:t>
            </a:r>
            <a:r>
              <a:rPr lang="de-DE" sz="4800" b="1" dirty="0" err="1" smtClean="0">
                <a:solidFill>
                  <a:schemeClr val="tx2"/>
                </a:solidFill>
              </a:rPr>
              <a:t>for</a:t>
            </a:r>
            <a:r>
              <a:rPr lang="de-DE" sz="4800" b="1" dirty="0" smtClean="0">
                <a:solidFill>
                  <a:schemeClr val="tx2"/>
                </a:solidFill>
              </a:rPr>
              <a:t> </a:t>
            </a:r>
            <a:r>
              <a:rPr lang="de-DE" sz="4800" b="1" dirty="0" err="1" smtClean="0">
                <a:solidFill>
                  <a:schemeClr val="tx2"/>
                </a:solidFill>
              </a:rPr>
              <a:t>your</a:t>
            </a:r>
            <a:r>
              <a:rPr lang="de-DE" sz="4800" b="1" dirty="0" smtClean="0">
                <a:solidFill>
                  <a:schemeClr val="tx2"/>
                </a:solidFill>
              </a:rPr>
              <a:t> </a:t>
            </a:r>
            <a:r>
              <a:rPr lang="de-DE" sz="4800" b="1" dirty="0" err="1" smtClean="0">
                <a:solidFill>
                  <a:schemeClr val="tx2"/>
                </a:solidFill>
              </a:rPr>
              <a:t>attention</a:t>
            </a:r>
            <a:r>
              <a:rPr lang="de-DE" sz="4800" b="1" dirty="0" smtClean="0">
                <a:solidFill>
                  <a:schemeClr val="tx2"/>
                </a:solidFill>
              </a:rPr>
              <a:t>!</a:t>
            </a:r>
          </a:p>
          <a:p>
            <a:pPr marL="0" indent="0" algn="ctr">
              <a:buNone/>
            </a:pPr>
            <a:endParaRPr lang="de-DE" sz="48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de-DE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  <a:ea typeface="DejaVu Sans"/>
              </a:rPr>
              <a:t>Source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hlinkClick r:id="rId2"/>
              </a:rPr>
              <a:t>http://</a:t>
            </a:r>
            <a:r>
              <a:rPr lang="de-DE" sz="2000" dirty="0" smtClean="0">
                <a:hlinkClick r:id="rId2"/>
              </a:rPr>
              <a:t>www.improveeyesighthq.com/retinitis-pigmentosa.html</a:t>
            </a:r>
            <a:endParaRPr lang="de-DE" sz="2000" dirty="0" smtClean="0"/>
          </a:p>
          <a:p>
            <a:r>
              <a:rPr lang="de-DE" sz="2000" dirty="0">
                <a:hlinkClick r:id="rId3"/>
              </a:rPr>
              <a:t>http://</a:t>
            </a:r>
            <a:r>
              <a:rPr lang="de-DE" sz="2000" dirty="0" smtClean="0">
                <a:hlinkClick r:id="rId3"/>
              </a:rPr>
              <a:t>www.iricss.org/fa/NewsRelease/News/Pages/890817_Vision_Chip.aspx</a:t>
            </a:r>
            <a:endParaRPr lang="de-DE" sz="2000" dirty="0" smtClean="0"/>
          </a:p>
          <a:p>
            <a:r>
              <a:rPr lang="de-DE" sz="2000" dirty="0">
                <a:hlinkClick r:id="rId4"/>
              </a:rPr>
              <a:t>http://</a:t>
            </a:r>
            <a:r>
              <a:rPr lang="de-DE" sz="2000" dirty="0" smtClean="0">
                <a:hlinkClick r:id="rId4"/>
              </a:rPr>
              <a:t>www.businessinsider.com/scientists-put-a-bionic-eye-to-the-test-and-it-helped-blind-people-see-again-2015-7?IR=T</a:t>
            </a:r>
            <a:endParaRPr lang="de-DE" sz="2000" dirty="0" smtClean="0"/>
          </a:p>
          <a:p>
            <a:r>
              <a:rPr lang="de-DE" sz="2000" dirty="0">
                <a:hlinkClick r:id="rId5"/>
              </a:rPr>
              <a:t>https://www.retina-implant.de</a:t>
            </a:r>
            <a:r>
              <a:rPr lang="de-DE" sz="2000" dirty="0" smtClean="0">
                <a:hlinkClick r:id="rId5"/>
              </a:rPr>
              <a:t>/</a:t>
            </a:r>
            <a:endParaRPr lang="de-DE" sz="2000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5198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3204" y="26064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tx2"/>
                </a:solidFill>
              </a:rPr>
              <a:t>Like a camera in your eye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/>
              <a:t>sub-retinal implant contains a microchip, similar to a digital camera, which is implanted under the retina. </a:t>
            </a:r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2"/>
            <a:ext cx="6670018" cy="39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>
                <a:solidFill>
                  <a:schemeClr val="tx2"/>
                </a:solidFill>
              </a:rPr>
              <a:t>One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implant</a:t>
            </a:r>
            <a:r>
              <a:rPr lang="de-DE" b="1" dirty="0" smtClean="0">
                <a:solidFill>
                  <a:schemeClr val="tx2"/>
                </a:solidFill>
              </a:rPr>
              <a:t>, </a:t>
            </a:r>
            <a:r>
              <a:rPr lang="de-DE" b="1" dirty="0" err="1" smtClean="0">
                <a:solidFill>
                  <a:schemeClr val="tx2"/>
                </a:solidFill>
              </a:rPr>
              <a:t>three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components</a:t>
            </a:r>
            <a:r>
              <a:rPr lang="de-DE" b="1" dirty="0">
                <a:solidFill>
                  <a:schemeClr val="tx2"/>
                </a:solidFill>
              </a:rPr>
              <a:t>: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chip is </a:t>
            </a:r>
            <a:r>
              <a:rPr lang="en-US" dirty="0" smtClean="0"/>
              <a:t>only </a:t>
            </a:r>
            <a:r>
              <a:rPr lang="en-US" dirty="0" smtClean="0"/>
              <a:t>4 mm in size with a height of approx. 70 µm. It is equipped with 1600 photodiodes, which convert the incident light into an electrical signal. 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3585220" cy="2863695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89040"/>
            <a:ext cx="3900924" cy="286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www.retina-implant.de/fileadmin/user_upload/AUGE_CHIP_ohne_RETIN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4" name="Picture 6" descr="https://www.retina-implant.de/fileadmin/user_upload/AUGE_CHIP_ohne_RET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9440" y="-10324528"/>
            <a:ext cx="7920000" cy="7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retina-implant.de/fileadmin/user_upload/AUGE_CHIP_ohne_RET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427984" cy="458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71" y="1628800"/>
            <a:ext cx="5187989" cy="381642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195736" y="380949"/>
            <a:ext cx="55065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dirty="0">
                <a:solidFill>
                  <a:schemeClr val="tx2"/>
                </a:solidFill>
              </a:rPr>
              <a:t>A</a:t>
            </a:r>
            <a:r>
              <a:rPr lang="de-DE" sz="4400" smtClean="0">
                <a:solidFill>
                  <a:schemeClr val="tx2"/>
                </a:solidFill>
              </a:rPr>
              <a:t>rgus-ii-</a:t>
            </a:r>
            <a:r>
              <a:rPr lang="de-DE" sz="4400" dirty="0" err="1" smtClean="0">
                <a:solidFill>
                  <a:schemeClr val="tx2"/>
                </a:solidFill>
              </a:rPr>
              <a:t>retinal</a:t>
            </a:r>
            <a:r>
              <a:rPr lang="de-DE" sz="4400" dirty="0" smtClean="0">
                <a:solidFill>
                  <a:schemeClr val="tx2"/>
                </a:solidFill>
              </a:rPr>
              <a:t>-</a:t>
            </a:r>
            <a:r>
              <a:rPr lang="de-DE" sz="4400" dirty="0" err="1" smtClean="0">
                <a:solidFill>
                  <a:schemeClr val="tx2"/>
                </a:solidFill>
              </a:rPr>
              <a:t>implant</a:t>
            </a:r>
            <a:endParaRPr lang="de-DE" sz="4400" dirty="0">
              <a:solidFill>
                <a:schemeClr val="tx2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872171" y="5630890"/>
            <a:ext cx="3637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Electrodes</a:t>
            </a:r>
            <a:r>
              <a:rPr lang="de-DE" dirty="0"/>
              <a:t> </a:t>
            </a:r>
            <a:r>
              <a:rPr lang="de-DE" dirty="0" err="1"/>
              <a:t>implanted</a:t>
            </a:r>
            <a:r>
              <a:rPr lang="de-DE" dirty="0"/>
              <a:t> </a:t>
            </a:r>
            <a:r>
              <a:rPr lang="de-DE" dirty="0" err="1"/>
              <a:t>onto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retina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60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2"/>
                </a:solidFill>
              </a:rPr>
              <a:t>The </a:t>
            </a:r>
            <a:r>
              <a:rPr lang="de-DE" b="1" dirty="0" err="1" smtClean="0">
                <a:solidFill>
                  <a:schemeClr val="tx2"/>
                </a:solidFill>
              </a:rPr>
              <a:t>receiver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portion of the RETINA IMPLANT implanted in the eye does not have batteries or other power sources.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84984"/>
            <a:ext cx="3656174" cy="3407618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30867"/>
            <a:ext cx="3960440" cy="289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Receiver </a:t>
            </a:r>
            <a:r>
              <a:rPr lang="de-DE" dirty="0" err="1" smtClean="0">
                <a:solidFill>
                  <a:schemeClr val="tx2"/>
                </a:solidFill>
              </a:rPr>
              <a:t>of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the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implant</a:t>
            </a: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4525963" cy="4525963"/>
          </a:xfr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43204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The </a:t>
            </a:r>
            <a:r>
              <a:rPr lang="de-DE" dirty="0" err="1" smtClean="0">
                <a:solidFill>
                  <a:schemeClr val="tx2"/>
                </a:solidFill>
              </a:rPr>
              <a:t>control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unit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transponder sends the energy from the handheld device from the outside via magnetic induction to the implanted coil. </a:t>
            </a:r>
            <a:endParaRPr lang="de-DE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84984"/>
            <a:ext cx="424847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6845" y="0"/>
            <a:ext cx="8229600" cy="1143000"/>
          </a:xfrm>
        </p:spPr>
        <p:txBody>
          <a:bodyPr/>
          <a:lstStyle/>
          <a:p>
            <a:r>
              <a:rPr lang="de-DE" dirty="0" err="1" smtClean="0">
                <a:solidFill>
                  <a:schemeClr val="tx2"/>
                </a:solidFill>
              </a:rPr>
              <a:t>Results</a:t>
            </a:r>
            <a:r>
              <a:rPr lang="de-DE" dirty="0" smtClean="0">
                <a:solidFill>
                  <a:schemeClr val="tx2"/>
                </a:solidFill>
              </a:rPr>
              <a:t> in </a:t>
            </a:r>
            <a:r>
              <a:rPr lang="de-DE" dirty="0" err="1" smtClean="0">
                <a:solidFill>
                  <a:schemeClr val="tx2"/>
                </a:solidFill>
              </a:rPr>
              <a:t>visual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function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3528392"/>
          </a:xfrm>
        </p:spPr>
        <p:txBody>
          <a:bodyPr>
            <a:normAutofit/>
          </a:bodyPr>
          <a:lstStyle/>
          <a:p>
            <a:r>
              <a:rPr lang="en-US" dirty="0" smtClean="0"/>
              <a:t>Due </a:t>
            </a:r>
            <a:r>
              <a:rPr lang="en-US" dirty="0" smtClean="0"/>
              <a:t>to the technical characteristics of the RETINA IMPLANT a theoretical maximum visual acuity of 0.07 (“7%”) with a horizontal visual field of 13° is possible.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best visual acuity achieved so far has been 0.037 (“3,7%). 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13" y="4157702"/>
            <a:ext cx="694826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Who is the implant suitable for?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</a:t>
            </a:r>
            <a:r>
              <a:rPr lang="en-US" dirty="0" smtClean="0"/>
              <a:t>symptoms are mostly associated with an eye disease called “retinitis </a:t>
            </a:r>
            <a:r>
              <a:rPr lang="en-US" dirty="0" err="1" smtClean="0"/>
              <a:t>pigmentosa</a:t>
            </a:r>
            <a:r>
              <a:rPr lang="en-US" dirty="0" smtClean="0"/>
              <a:t>” (RP).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00413"/>
            <a:ext cx="678809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Macintosh PowerPoint</Application>
  <PresentationFormat>Bildschirmpräsentation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Calibri</vt:lpstr>
      <vt:lpstr>DejaVu Sans</vt:lpstr>
      <vt:lpstr>Times New Roman</vt:lpstr>
      <vt:lpstr>Arial</vt:lpstr>
      <vt:lpstr>Larissa</vt:lpstr>
      <vt:lpstr>Seeing with an implant   - how a microprocessor in the retina works - </vt:lpstr>
      <vt:lpstr>PowerPoint-Präsentation</vt:lpstr>
      <vt:lpstr>One implant, three components:</vt:lpstr>
      <vt:lpstr>PowerPoint-Präsentation</vt:lpstr>
      <vt:lpstr>The receiver</vt:lpstr>
      <vt:lpstr>Receiver of the implant</vt:lpstr>
      <vt:lpstr>The control unit</vt:lpstr>
      <vt:lpstr>Results in visual function</vt:lpstr>
      <vt:lpstr>Who is the implant suitable for?</vt:lpstr>
      <vt:lpstr>The RETINA IMPLANT is not suited for...</vt:lpstr>
      <vt:lpstr>PowerPoint-Präsentation</vt:lpstr>
      <vt:lpstr>Source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Seeing with an implant  - how a microprocessor in the retina works -</dc:title>
  <dc:creator>Praxis</dc:creator>
  <cp:lastModifiedBy>Simon Till</cp:lastModifiedBy>
  <cp:revision>15</cp:revision>
  <dcterms:created xsi:type="dcterms:W3CDTF">2017-06-29T08:13:16Z</dcterms:created>
  <dcterms:modified xsi:type="dcterms:W3CDTF">2017-06-30T08:59:50Z</dcterms:modified>
</cp:coreProperties>
</file>