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0"/>
  </p:notesMasterIdLst>
  <p:handoutMasterIdLst>
    <p:handoutMasterId r:id="rId11"/>
  </p:handoutMasterIdLst>
  <p:sldIdLst>
    <p:sldId id="256" r:id="rId3"/>
    <p:sldId id="439" r:id="rId4"/>
    <p:sldId id="436" r:id="rId5"/>
    <p:sldId id="444" r:id="rId6"/>
    <p:sldId id="447" r:id="rId7"/>
    <p:sldId id="445" r:id="rId8"/>
    <p:sldId id="448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FB149063-13E6-4B02-9F15-B78A528314A5}">
          <p14:sldIdLst>
            <p14:sldId id="256"/>
            <p14:sldId id="439"/>
            <p14:sldId id="436"/>
            <p14:sldId id="444"/>
            <p14:sldId id="447"/>
            <p14:sldId id="445"/>
            <p14:sldId id="4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01">
          <p15:clr>
            <a:srgbClr val="A4A3A4"/>
          </p15:clr>
        </p15:guide>
        <p15:guide id="2" orient="horz" pos="727">
          <p15:clr>
            <a:srgbClr val="A4A3A4"/>
          </p15:clr>
        </p15:guide>
        <p15:guide id="3" orient="horz" pos="1298">
          <p15:clr>
            <a:srgbClr val="A4A3A4"/>
          </p15:clr>
        </p15:guide>
        <p15:guide id="4" orient="horz" pos="4020">
          <p15:clr>
            <a:srgbClr val="A4A3A4"/>
          </p15:clr>
        </p15:guide>
        <p15:guide id="5" orient="horz" pos="1162">
          <p15:clr>
            <a:srgbClr val="A4A3A4"/>
          </p15:clr>
        </p15:guide>
        <p15:guide id="6" orient="horz" pos="618">
          <p15:clr>
            <a:srgbClr val="A4A3A4"/>
          </p15:clr>
        </p15:guide>
        <p15:guide id="7" pos="338">
          <p15:clr>
            <a:srgbClr val="A4A3A4"/>
          </p15:clr>
        </p15:guide>
        <p15:guide id="8" pos="5477">
          <p15:clr>
            <a:srgbClr val="A4A3A4"/>
          </p15:clr>
        </p15:guide>
        <p15:guide id="9" pos="2835">
          <p15:clr>
            <a:srgbClr val="A4A3A4"/>
          </p15:clr>
        </p15:guide>
        <p15:guide id="10" pos="297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9CC"/>
    <a:srgbClr val="CDE4F5"/>
    <a:srgbClr val="E6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9364" autoAdjust="0"/>
  </p:normalViewPr>
  <p:slideViewPr>
    <p:cSldViewPr>
      <p:cViewPr varScale="1">
        <p:scale>
          <a:sx n="63" d="100"/>
          <a:sy n="63" d="100"/>
        </p:scale>
        <p:origin x="1128" y="32"/>
      </p:cViewPr>
      <p:guideLst>
        <p:guide orient="horz" pos="4201"/>
        <p:guide orient="horz" pos="727"/>
        <p:guide orient="horz" pos="1298"/>
        <p:guide orient="horz" pos="4020"/>
        <p:guide orient="horz" pos="1162"/>
        <p:guide orient="horz" pos="618"/>
        <p:guide pos="338"/>
        <p:guide pos="5477"/>
        <p:guide pos="2835"/>
        <p:guide pos="29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308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F4BB4-FFB3-467D-A3DF-61EBD3745EB8}" type="datetimeFigureOut">
              <a:rPr lang="de-DE" smtClean="0">
                <a:latin typeface="Arial" pitchFamily="34" charset="0"/>
                <a:cs typeface="Arial" pitchFamily="34" charset="0"/>
              </a:rPr>
              <a:t>01.07.2025</a:t>
            </a:fld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851EA-2F88-4F16-8DCC-11040A3161EF}" type="slidenum">
              <a:rPr lang="de-DE" smtClean="0">
                <a:latin typeface="Arial" pitchFamily="34" charset="0"/>
                <a:cs typeface="Arial" pitchFamily="34" charset="0"/>
              </a:rPr>
              <a:t>‹Nr.›</a:t>
            </a:fld>
            <a:endParaRPr lang="de-DE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13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78471588-D8A4-4A88-8784-48DD0BDEE5C4}" type="datetimeFigureOut">
              <a:rPr lang="de-DE" smtClean="0"/>
              <a:pPr/>
              <a:t>01.07.2025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A35AB168-8E05-4229-BDA0-03024AB665B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44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"/>
          <p:cNvSpPr>
            <a:spLocks noChangeArrowheads="1"/>
          </p:cNvSpPr>
          <p:nvPr userDrawn="1"/>
        </p:nvSpPr>
        <p:spPr bwMode="auto">
          <a:xfrm flipH="1">
            <a:off x="0" y="1154112"/>
            <a:ext cx="9162000" cy="5724000"/>
          </a:xfrm>
          <a:prstGeom prst="corner">
            <a:avLst>
              <a:gd name="adj1" fmla="val 4943"/>
              <a:gd name="adj2" fmla="val 5009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1316" y="1412776"/>
            <a:ext cx="8163422" cy="643241"/>
          </a:xfrm>
        </p:spPr>
        <p:txBody>
          <a:bodyPr wrap="square">
            <a:noAutofit/>
          </a:bodyPr>
          <a:lstStyle>
            <a:lvl1pPr>
              <a:defRPr sz="3200" b="0">
                <a:solidFill>
                  <a:srgbClr val="2D89C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48050"/>
            <a:ext cx="504946" cy="138499"/>
          </a:xfrm>
        </p:spPr>
        <p:txBody>
          <a:bodyPr anchor="ctr" anchorCtr="0"/>
          <a:lstStyle>
            <a:lvl1pPr algn="l"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6639746"/>
            <a:ext cx="3600000" cy="155107"/>
          </a:xfrm>
        </p:spPr>
        <p:txBody>
          <a:bodyPr anchor="ctr" anchorCtr="0"/>
          <a:lstStyle>
            <a:lvl1pPr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6444208" y="6639746"/>
            <a:ext cx="2250530" cy="155107"/>
          </a:xfrm>
        </p:spPr>
        <p:txBody>
          <a:bodyPr anchor="ctr" anchorCtr="0"/>
          <a:lstStyle>
            <a:lvl1pPr algn="r">
              <a:defRPr sz="900" b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xx.xx.xxxx</a:t>
            </a:r>
            <a:endParaRPr lang="de-DE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539999" y="2060848"/>
            <a:ext cx="8154739" cy="246221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4725988" y="6195148"/>
            <a:ext cx="3968750" cy="186601"/>
          </a:xfrm>
        </p:spPr>
        <p:txBody>
          <a:bodyPr wrap="square" anchor="b" anchorCtr="0">
            <a:spAutoFit/>
          </a:bodyPr>
          <a:lstStyle>
            <a:lvl1pPr algn="r">
              <a:defRPr sz="12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536575" y="5517232"/>
            <a:ext cx="3963988" cy="864518"/>
          </a:xfrm>
        </p:spPr>
        <p:txBody>
          <a:bodyPr wrap="none" anchor="b" anchorCtr="0"/>
          <a:lstStyle>
            <a:lvl1pPr>
              <a:defRPr sz="1050"/>
            </a:lvl1pPr>
          </a:lstStyle>
          <a:p>
            <a:r>
              <a:rPr lang="de-DE" dirty="0"/>
              <a:t>Für Zusatzlogo auf das Bild-Symbol klicken</a:t>
            </a:r>
          </a:p>
        </p:txBody>
      </p:sp>
    </p:spTree>
    <p:extLst>
      <p:ext uri="{BB962C8B-B14F-4D97-AF65-F5344CB8AC3E}">
        <p14:creationId xmlns:p14="http://schemas.microsoft.com/office/powerpoint/2010/main" val="41217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89C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buClr>
                <a:srgbClr val="2D89CC"/>
              </a:buClr>
              <a:defRPr>
                <a:latin typeface="Arial" pitchFamily="34" charset="0"/>
                <a:cs typeface="Arial" pitchFamily="34" charset="0"/>
              </a:defRPr>
            </a:lvl2pPr>
            <a:lvl3pPr>
              <a:buClr>
                <a:srgbClr val="2D89CC"/>
              </a:buClr>
              <a:defRPr sz="1800">
                <a:latin typeface="Arial" pitchFamily="34" charset="0"/>
                <a:cs typeface="Arial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xx.xx.xxxx</a:t>
            </a:r>
          </a:p>
        </p:txBody>
      </p:sp>
    </p:spTree>
    <p:extLst>
      <p:ext uri="{BB962C8B-B14F-4D97-AF65-F5344CB8AC3E}">
        <p14:creationId xmlns:p14="http://schemas.microsoft.com/office/powerpoint/2010/main" val="32436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59276"/>
            <a:ext cx="504946" cy="138499"/>
          </a:xfrm>
        </p:spPr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6642668"/>
            <a:ext cx="3600000" cy="155107"/>
          </a:xfrm>
        </p:spPr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5152147" y="6642668"/>
            <a:ext cx="1800000" cy="15510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xx.xx.xxxx</a:t>
            </a:r>
          </a:p>
        </p:txBody>
      </p:sp>
    </p:spTree>
    <p:extLst>
      <p:ext uri="{BB962C8B-B14F-4D97-AF65-F5344CB8AC3E}">
        <p14:creationId xmlns:p14="http://schemas.microsoft.com/office/powerpoint/2010/main" val="19124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 marL="809625" indent="-266700"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4pPr>
            <a:lvl5pPr marL="1076325" indent="-266700"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123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Blanko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766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1154113"/>
            <a:ext cx="8173033" cy="67149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algn="l"/>
            <a:r>
              <a:rPr lang="de-DE" dirty="0"/>
              <a:t>Seite  </a:t>
            </a:r>
            <a:fld id="{3733AE7F-6935-469B-B7EA-A7DFC1F0D075}" type="slidenum">
              <a:rPr lang="de-DE" smtClean="0"/>
              <a:pPr algn="l"/>
              <a:t>‹Nr.›</a:t>
            </a:fld>
            <a:endParaRPr lang="de-DE" dirty="0"/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152147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372" y="222548"/>
            <a:ext cx="1800000" cy="726563"/>
          </a:xfrm>
          <a:prstGeom prst="rect">
            <a:avLst/>
          </a:prstGeom>
        </p:spPr>
      </p:pic>
      <p:sp>
        <p:nvSpPr>
          <p:cNvPr id="9" name="Rechteck 1"/>
          <p:cNvSpPr>
            <a:spLocks noChangeArrowheads="1"/>
          </p:cNvSpPr>
          <p:nvPr/>
        </p:nvSpPr>
        <p:spPr bwMode="auto">
          <a:xfrm flipH="1">
            <a:off x="7068129" y="4778102"/>
            <a:ext cx="2088000" cy="2088000"/>
          </a:xfrm>
          <a:prstGeom prst="corner">
            <a:avLst>
              <a:gd name="adj1" fmla="val 9651"/>
              <a:gd name="adj2" fmla="val 9141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6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981075"/>
            <a:ext cx="8173033" cy="8445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17" name="Rechteck 1"/>
          <p:cNvSpPr>
            <a:spLocks noChangeArrowheads="1"/>
          </p:cNvSpPr>
          <p:nvPr/>
        </p:nvSpPr>
        <p:spPr bwMode="auto">
          <a:xfrm flipH="1">
            <a:off x="7356474" y="5065711"/>
            <a:ext cx="1799653" cy="1800000"/>
          </a:xfrm>
          <a:prstGeom prst="corner">
            <a:avLst>
              <a:gd name="adj1" fmla="val 11472"/>
              <a:gd name="adj2" fmla="val 10808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897" y="177616"/>
            <a:ext cx="1440000" cy="581250"/>
          </a:xfrm>
          <a:prstGeom prst="rect">
            <a:avLst/>
          </a:prstGeom>
        </p:spPr>
      </p:pic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466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29382" y="3309599"/>
            <a:ext cx="8101584" cy="643241"/>
          </a:xfrm>
        </p:spPr>
        <p:txBody>
          <a:bodyPr/>
          <a:lstStyle/>
          <a:p>
            <a:r>
              <a:rPr lang="it-IT" dirty="0" err="1"/>
              <a:t>Prüfungsleistung</a:t>
            </a:r>
            <a:r>
              <a:rPr lang="it-IT" dirty="0"/>
              <a:t>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6444208" y="6648050"/>
            <a:ext cx="2250530" cy="13849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idx="1"/>
          </p:nvPr>
        </p:nvSpPr>
        <p:spPr>
          <a:xfrm>
            <a:off x="529382" y="4983583"/>
            <a:ext cx="8154739" cy="246221"/>
          </a:xfrm>
        </p:spPr>
        <p:txBody>
          <a:bodyPr/>
          <a:lstStyle/>
          <a:p>
            <a:r>
              <a:rPr lang="de-DE" b="0" dirty="0"/>
              <a:t>Lotte Rose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b="1" dirty="0"/>
              <a:t>Fachbereich 4</a:t>
            </a:r>
            <a:r>
              <a:rPr lang="de-DE" dirty="0"/>
              <a:t>  Soziale Arbeit und Gesundheit  </a:t>
            </a:r>
          </a:p>
        </p:txBody>
      </p:sp>
    </p:spTree>
    <p:extLst>
      <p:ext uri="{BB962C8B-B14F-4D97-AF65-F5344CB8AC3E}">
        <p14:creationId xmlns:p14="http://schemas.microsoft.com/office/powerpoint/2010/main" val="154808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6152" y="854882"/>
            <a:ext cx="8173033" cy="671499"/>
          </a:xfrm>
        </p:spPr>
        <p:txBody>
          <a:bodyPr/>
          <a:lstStyle/>
          <a:p>
            <a:r>
              <a:rPr lang="de-DE" dirty="0"/>
              <a:t>Prüfungsleistung M 18.3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6152" y="1896584"/>
            <a:ext cx="7690827" cy="49614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Werkstück: schriftliche Ausarbeitung mit Präsentation (mindestens 5, höchstens 15 Minuten)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Bearbeitungszeit 14 Wochen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Ausgabe /Abgabe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Gewichtung 25 % des Gesamtmoduls M 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/>
          </a:p>
          <a:p>
            <a:r>
              <a:rPr lang="de-DE" sz="2000" dirty="0"/>
              <a:t>Aufgabenstellung des Werkstücks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Forschungsprojekt zu „Was hat Soziale Arbeit mit Tieren zu tun?“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/>
          </a:p>
          <a:p>
            <a:r>
              <a:rPr lang="de-DE" sz="2000" dirty="0"/>
              <a:t>Bearbeitung in Projektgruppe und allein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Präsentation als Gruppe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schriftliche Abgabe als Einzelleistung 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3DC69075-F399-DBE8-FC91-91D34106C6E9}"/>
              </a:ext>
            </a:extLst>
          </p:cNvPr>
          <p:cNvSpPr/>
          <p:nvPr/>
        </p:nvSpPr>
        <p:spPr bwMode="auto">
          <a:xfrm>
            <a:off x="683568" y="5877272"/>
            <a:ext cx="4464496" cy="411801"/>
          </a:xfrm>
          <a:prstGeom prst="roundRect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de-DE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76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745" y="1349457"/>
            <a:ext cx="8173033" cy="1391579"/>
          </a:xfrm>
        </p:spPr>
        <p:txBody>
          <a:bodyPr/>
          <a:lstStyle/>
          <a:p>
            <a:r>
              <a:rPr lang="de-DE" dirty="0"/>
              <a:t>schriftliche Ausarbeitung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9382" y="3284984"/>
            <a:ext cx="7787034" cy="475252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Schriftlicher Bericht zur Auswertung Ihres Dokuments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Erweiterung, Vertiefung (und evtl. Korrektur) der Überlegungen der Präsentation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Quellennachweise zu den genutzten Seminartexten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5 Seiten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Einzelabgabe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Notengewichtung: 75 %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Abgabetermin: Dienstag, 5.8.2025 elektronisch beim Prüfungsamt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1754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875721-2DBE-FD8D-5B09-575E27384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200" y="1844824"/>
            <a:ext cx="8173033" cy="1492956"/>
          </a:xfrm>
        </p:spPr>
        <p:txBody>
          <a:bodyPr/>
          <a:lstStyle/>
          <a:p>
            <a:r>
              <a:rPr lang="de-DE" sz="3200" dirty="0"/>
              <a:t>Aufgabe: Werten Sie das Dokument mit den Wissensbeständen des Seminars aus! </a:t>
            </a:r>
            <a:br>
              <a:rPr lang="de-DE" sz="3200" dirty="0"/>
            </a:br>
            <a:r>
              <a:rPr lang="de-DE" sz="3200" dirty="0"/>
              <a:t>Was meint das (nicht?)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EEDB9D-3958-A65A-2900-61FF31414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636" y="3789040"/>
            <a:ext cx="8158163" cy="432090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de-DE" sz="2000" dirty="0"/>
              <a:t>Was meint das </a:t>
            </a:r>
            <a:r>
              <a:rPr lang="de-DE" sz="2000" i="1" dirty="0"/>
              <a:t>nicht</a:t>
            </a:r>
            <a:r>
              <a:rPr lang="de-DE" sz="2000" dirty="0"/>
              <a:t>? </a:t>
            </a:r>
          </a:p>
          <a:p>
            <a:pPr>
              <a:spcBef>
                <a:spcPts val="600"/>
              </a:spcBef>
            </a:pPr>
            <a:endParaRPr lang="de-DE" sz="2000" dirty="0"/>
          </a:p>
          <a:p>
            <a:pPr>
              <a:spcBef>
                <a:spcPts val="600"/>
              </a:spcBef>
            </a:pPr>
            <a:r>
              <a:rPr lang="de-DE" sz="2000" dirty="0"/>
              <a:t>Bewertung von dem, was im Dokument dargestellt ist!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sym typeface="Wingdings" panose="05000000000000000000" pitchFamily="2" charset="2"/>
              </a:rPr>
              <a:t>keine normative Brille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>
                <a:sym typeface="Wingdings" panose="05000000000000000000" pitchFamily="2" charset="2"/>
              </a:rPr>
              <a:t>Die Aufgabe ist nicht zu klären: Ist das gut oder schlecht, was da dargestellt ist?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0033C9-A1AD-BCB9-A94D-F7EC20371C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875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80679-09A6-9816-0C0A-429940111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3CACCF-E6ED-5130-F842-833CC87A0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82" y="1412776"/>
            <a:ext cx="8173033" cy="1060908"/>
          </a:xfrm>
        </p:spPr>
        <p:txBody>
          <a:bodyPr/>
          <a:lstStyle/>
          <a:p>
            <a:r>
              <a:rPr lang="de-DE" sz="3200" dirty="0"/>
              <a:t>Was meint „Auswertung“? 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75FC95-3CDF-8225-04BA-B5A93D513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2" y="2924944"/>
            <a:ext cx="8158163" cy="509696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de-DE" sz="2000" i="1" dirty="0"/>
              <a:t>analytische</a:t>
            </a:r>
            <a:r>
              <a:rPr lang="de-DE" sz="2000" dirty="0"/>
              <a:t> Untersuchung der Inhalte des Dokuments mit Hilfe der Seminarinhalte</a:t>
            </a:r>
          </a:p>
          <a:p>
            <a:pPr>
              <a:spcBef>
                <a:spcPts val="600"/>
              </a:spcBef>
            </a:pPr>
            <a:endParaRPr lang="de-DE" sz="2000" dirty="0"/>
          </a:p>
          <a:p>
            <a:pPr>
              <a:spcBef>
                <a:spcPts val="600"/>
              </a:spcBef>
            </a:pPr>
            <a:r>
              <a:rPr lang="de-DE" sz="2000" dirty="0"/>
              <a:t>Wie lässt sich mit Erkenntnissen des Seminars </a:t>
            </a:r>
            <a:r>
              <a:rPr lang="de-DE" sz="2000" i="1" dirty="0"/>
              <a:t>erklären, verstehen, kritisch einordnen…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was dort dargestellt ist?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was dort nicht thematisiert wird? 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A6F0106-1849-3DC0-E82F-A35B9E4839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620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7A2B4-AFCB-8AD0-9872-5C63E10F2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CC1EFA-F042-0C80-AAD7-A0B0553B4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82" y="836712"/>
            <a:ext cx="8173033" cy="1060908"/>
          </a:xfrm>
        </p:spPr>
        <p:txBody>
          <a:bodyPr/>
          <a:lstStyle/>
          <a:p>
            <a:r>
              <a:rPr lang="de-DE" dirty="0"/>
              <a:t>Vorgehen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E73419-CF46-79D0-947A-53806308F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2" y="2157122"/>
            <a:ext cx="8158163" cy="4474874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Rekapitulieren Sie: Was waren die zentralen Erkenntnisse zu den einzelnen Seminarthemen? 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Grundlagen der Human-Animal Studies 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Tiere als Lebensgefährten 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Tiere und soziale Differenzen: Klasse, Ethnie, Gender 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Gewalt gegen (Heim)Tiere 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Tiere von </a:t>
            </a:r>
            <a:r>
              <a:rPr lang="de-DE" sz="2000" dirty="0" err="1"/>
              <a:t>Klien_tinnen</a:t>
            </a:r>
            <a:r>
              <a:rPr lang="de-DE" sz="2000" dirty="0"/>
              <a:t>: Wohnungslosigkeit, Sozialraumorientierung, Familienhilfe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Tiere als Nahrung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Prüfen Sie: Wie kann ich die jeweiligen Erkenntnisse zur Analyse meines Dokuments nutzen?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0A8991-F5A6-6057-1C99-B675E8D1CB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351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ACE73-0316-2083-C755-DB1D89C9F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827064-2749-4C49-F9ED-A2EA9EDF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424" y="1412776"/>
            <a:ext cx="8173033" cy="1060908"/>
          </a:xfrm>
        </p:spPr>
        <p:txBody>
          <a:bodyPr/>
          <a:lstStyle/>
          <a:p>
            <a:r>
              <a:rPr lang="de-DE" dirty="0"/>
              <a:t>Vorgehen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5C490A-26BB-40A0-125D-A52E03D00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816" y="2924944"/>
            <a:ext cx="8158163" cy="4474874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Stellen Sie die Sachverhalte der entsprechenden Seminaraspekte kurz dar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Nutzen Sie dabei die Textquellen und Folien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Arbeiten Sie mit Zitaten</a:t>
            </a:r>
          </a:p>
          <a:p>
            <a:pPr marL="1000125" lvl="2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Liefern Sie die Quellennachweise im Literaturverzeichnis!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Stellen Sie dann den Bezug zu Ihrem Dokument her! 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Nutzen Sie bitte alle Seminaraspekte, die ‚passen‘!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de-DE" sz="2000" dirty="0"/>
              <a:t>Konzentrieren Sie sich auf die wichtigsten, wenn es zu viele sind und Sie die vorgegebene Seitenzahl überschreiten.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endParaRPr lang="de-DE" sz="20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9323C4-B51D-35E8-F655-21CA17B4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162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H_blau">
  <a:themeElements>
    <a:clrScheme name="FH_FB4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1F2F"/>
      </a:accent1>
      <a:accent2>
        <a:srgbClr val="F8EAE2"/>
      </a:accent2>
      <a:accent3>
        <a:srgbClr val="FFFFFF"/>
      </a:accent3>
      <a:accent4>
        <a:srgbClr val="EDB1B6"/>
      </a:accent4>
      <a:accent5>
        <a:srgbClr val="ECA092"/>
      </a:accent5>
      <a:accent6>
        <a:srgbClr val="F1BBAE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FH_blau - mehr Platz">
  <a:themeElements>
    <a:clrScheme name="FH_FB4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1F2F"/>
      </a:accent1>
      <a:accent2>
        <a:srgbClr val="F8EAE2"/>
      </a:accent2>
      <a:accent3>
        <a:srgbClr val="FFFFFF"/>
      </a:accent3>
      <a:accent4>
        <a:srgbClr val="EDB1B6"/>
      </a:accent4>
      <a:accent5>
        <a:srgbClr val="ECA092"/>
      </a:accent5>
      <a:accent6>
        <a:srgbClr val="F1BBAE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Microsoft Office PowerPoint</Application>
  <PresentationFormat>Bildschirmpräsentation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Wingdings</vt:lpstr>
      <vt:lpstr>FH_blau</vt:lpstr>
      <vt:lpstr>FH_blau - mehr Platz</vt:lpstr>
      <vt:lpstr>Prüfungsleistung </vt:lpstr>
      <vt:lpstr>Prüfungsleistung M 18.3 </vt:lpstr>
      <vt:lpstr>schriftliche Ausarbeitung</vt:lpstr>
      <vt:lpstr>Aufgabe: Werten Sie das Dokument mit den Wissensbeständen des Seminars aus!  Was meint das (nicht?)</vt:lpstr>
      <vt:lpstr>Was meint „Auswertung“?  </vt:lpstr>
      <vt:lpstr>Vorgehen</vt:lpstr>
      <vt:lpstr>Vorgehen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Büro</dc:creator>
  <cp:lastModifiedBy>Rose, Lotte</cp:lastModifiedBy>
  <cp:revision>308</cp:revision>
  <dcterms:created xsi:type="dcterms:W3CDTF">2013-05-28T07:58:57Z</dcterms:created>
  <dcterms:modified xsi:type="dcterms:W3CDTF">2025-07-01T17:58:54Z</dcterms:modified>
</cp:coreProperties>
</file>