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93" r:id="rId1"/>
  </p:sldMasterIdLst>
  <p:notesMasterIdLst>
    <p:notesMasterId r:id="rId18"/>
  </p:notesMasterIdLst>
  <p:sldIdLst>
    <p:sldId id="261" r:id="rId2"/>
    <p:sldId id="257" r:id="rId3"/>
    <p:sldId id="593" r:id="rId4"/>
    <p:sldId id="594" r:id="rId5"/>
    <p:sldId id="595" r:id="rId6"/>
    <p:sldId id="596" r:id="rId7"/>
    <p:sldId id="597" r:id="rId8"/>
    <p:sldId id="598" r:id="rId9"/>
    <p:sldId id="601" r:id="rId10"/>
    <p:sldId id="602" r:id="rId11"/>
    <p:sldId id="603" r:id="rId12"/>
    <p:sldId id="604" r:id="rId13"/>
    <p:sldId id="605" r:id="rId14"/>
    <p:sldId id="606" r:id="rId15"/>
    <p:sldId id="608" r:id="rId16"/>
    <p:sldId id="260" r:id="rId17"/>
  </p:sldIdLst>
  <p:sldSz cx="12192000" cy="6858000"/>
  <p:notesSz cx="6858000" cy="9144000"/>
  <p:embeddedFontLst>
    <p:embeddedFont>
      <p:font typeface="Aptos" panose="020B0604020202020204" charset="0"/>
      <p:regular r:id="rId19"/>
      <p:bold r:id="rId20"/>
      <p:italic r:id="rId21"/>
      <p:boldItalic r:id="rId22"/>
    </p:embeddedFont>
    <p:embeddedFont>
      <p:font typeface="Aptos Light" panose="020B060402020202020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pace Grotesk" panose="020B0604020202020204" charset="0"/>
      <p:regular r:id="rId29"/>
      <p:bold r:id="rId30"/>
    </p:embeddedFont>
    <p:embeddedFont>
      <p:font typeface="Space Grotesk Medium" panose="020B0604020202020204" charset="0"/>
      <p:regular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4"/>
    <a:srgbClr val="003A75"/>
    <a:srgbClr val="00FF7D"/>
    <a:srgbClr val="FF92EC"/>
    <a:srgbClr val="FEFF00"/>
    <a:srgbClr val="5B1B41"/>
    <a:srgbClr val="0196AC"/>
    <a:srgbClr val="0A3D3A"/>
    <a:srgbClr val="02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3784" autoAdjust="0"/>
  </p:normalViewPr>
  <p:slideViewPr>
    <p:cSldViewPr snapToGrid="0" showGuides="1">
      <p:cViewPr varScale="1">
        <p:scale>
          <a:sx n="69" d="100"/>
          <a:sy n="69" d="100"/>
        </p:scale>
        <p:origin x="336" y="45"/>
      </p:cViewPr>
      <p:guideLst>
        <p:guide pos="38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ABE12-7F56-5040-9EA0-350342ABED27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454E5-81EE-724C-AC2F-C3D3FCCFE8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24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90541DA-57C3-4983-9641-C79440205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45361E15-2678-931D-41AF-9BD621133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4140158"/>
            <a:ext cx="4324350" cy="709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Einführung in die Bioverfahrenstechnik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D8698F-36DB-4C28-8F98-49E2BB949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51" y="772318"/>
            <a:ext cx="5762625" cy="26566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6000"/>
              </a:lnSpc>
              <a:spcBef>
                <a:spcPts val="1000"/>
              </a:spcBef>
              <a:defRPr lang="de-DE" sz="6000" b="0" i="0" kern="1200" spc="-300" dirty="0">
                <a:solidFill>
                  <a:srgbClr val="00FF7D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Biochemie</a:t>
            </a:r>
            <a:br>
              <a:rPr lang="de-DE" dirty="0"/>
            </a:br>
            <a:r>
              <a:rPr lang="de-DE" dirty="0"/>
              <a:t>der Wachse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9FCB73-63F1-4B67-B7FB-951CDAC70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6577" r="42586" b="1"/>
          <a:stretch/>
        </p:blipFill>
        <p:spPr>
          <a:xfrm>
            <a:off x="8966895" y="116741"/>
            <a:ext cx="1964118" cy="7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9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E7CCDCC-1493-4AAD-B910-FBD418A3D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2088000"/>
            <a:ext cx="10294708" cy="4203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800"/>
              </a:lnSpc>
              <a:buFont typeface="Arial" panose="020B0604020202020204" pitchFamily="34" charset="0"/>
              <a:buChar char="•"/>
              <a:defRPr sz="2400" b="0" i="0" spc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  <a:lvl2pPr>
              <a:lnSpc>
                <a:spcPts val="2800"/>
              </a:lnSpc>
              <a:defRPr lang="de-DE" sz="2400" b="0" i="0" kern="1200" spc="0" dirty="0" smtClean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2pPr>
            <a:lvl3pPr>
              <a:lnSpc>
                <a:spcPts val="2800"/>
              </a:lnSpc>
              <a:defRPr lang="de-DE" sz="2400" b="0" i="0" kern="1200" spc="0" dirty="0" smtClean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3pPr>
            <a:lvl4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4pPr>
          </a:lstStyle>
          <a:p>
            <a:pPr lvl="0"/>
            <a:r>
              <a:rPr lang="de-DE" dirty="0"/>
              <a:t>Weiterführende Informationen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32DB42F1-B010-9622-F0BC-498DEF2148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7821015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8534518-5502-4C43-887E-9ADFC2C62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930614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rgbClr val="002060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de-DE" dirty="0"/>
              <a:t>Frankfurt University </a:t>
            </a:r>
            <a:r>
              <a:rPr lang="de-DE" dirty="0" err="1"/>
              <a:t>of</a:t>
            </a:r>
            <a:r>
              <a:rPr lang="de-DE" dirty="0"/>
              <a:t> Applied Sciences | Biochemie der Wachse | Prof. Dr. Axel Blokesch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E7E13AAF-B7C7-4A82-BA1F-D32BC6945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88D5BED0-C543-41C4-A6AC-78156D8CB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rgbClr val="002060"/>
                </a:solidFill>
              </a:defRPr>
            </a:lvl1pPr>
          </a:lstStyle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C8A26-0EE4-48DF-AAF4-2068A983F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8" y="628649"/>
            <a:ext cx="7802280" cy="481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rgbClr val="003A75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Biochemie der Wachse</a:t>
            </a:r>
          </a:p>
        </p:txBody>
      </p:sp>
      <p:pic>
        <p:nvPicPr>
          <p:cNvPr id="15" name="Grafik 4">
            <a:extLst>
              <a:ext uri="{FF2B5EF4-FFF2-40B4-BE49-F238E27FC236}">
                <a16:creationId xmlns:a16="http://schemas.microsoft.com/office/drawing/2014/main" id="{FC480629-40E8-4A36-A937-8A068D6EF0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643" y="103395"/>
            <a:ext cx="1475258" cy="59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ohne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3D610FB-DCFA-4D38-BC9D-48CDBF9C8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105025"/>
            <a:ext cx="4836229" cy="4203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800"/>
              </a:lnSpc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  <a:lvl2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2pPr>
            <a:lvl3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3pPr>
            <a:lvl4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4pPr>
          </a:lstStyle>
          <a:p>
            <a:pPr lvl="0"/>
            <a:r>
              <a:rPr lang="de-DE" dirty="0"/>
              <a:t>Weiterführende Informationen</a:t>
            </a:r>
          </a:p>
          <a:p>
            <a:pPr marL="685800" lvl="1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Zweite Ebene</a:t>
            </a:r>
          </a:p>
          <a:p>
            <a:pPr marL="1143000" lvl="2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Dritte Ebene</a:t>
            </a:r>
          </a:p>
          <a:p>
            <a:pPr marL="1600200" lvl="3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Vierte Ebene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24F46692-199A-CC14-9B4E-1FED1AAABD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10929" y="2105025"/>
            <a:ext cx="4836229" cy="4203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  <a:lvl2pPr marL="68580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2pPr>
            <a:lvl3pPr marL="114300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3pPr>
            <a:lvl4pPr marL="160020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4pPr>
          </a:lstStyle>
          <a:p>
            <a:pPr lvl="0"/>
            <a:r>
              <a:rPr lang="de-DE" dirty="0"/>
              <a:t>Weiterführende Informationen</a:t>
            </a:r>
          </a:p>
          <a:p>
            <a:pPr marL="685800" lvl="1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Zweite Ebene</a:t>
            </a:r>
          </a:p>
          <a:p>
            <a:pPr marL="1143000" lvl="2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Dritte Ebene</a:t>
            </a:r>
          </a:p>
          <a:p>
            <a:pPr marL="1600200" lvl="3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Vierte Ebene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32DB42F1-B010-9622-F0BC-498DEF2148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7802095" cy="1826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96480F75-C9BF-48C1-986D-3B54D2260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9306150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rgbClr val="002060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de-DE" dirty="0"/>
              <a:t>Frankfurt University of Applied Sciences | Titel der Vorlesung | Name des/der Autors*in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DA5D070F-0DEE-4D9E-86AA-D100B0A25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289DB1C-BBB2-453F-A18E-998A3BE0E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rgbClr val="002060"/>
                </a:solidFill>
              </a:defRPr>
            </a:lvl1pPr>
          </a:lstStyle>
          <a:p>
            <a:fld id="{20B0E964-0B9A-49D2-A9EA-767F7F35186F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229F3C-8A90-43CC-BEF4-498C5AA7A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75" y="603946"/>
            <a:ext cx="7827469" cy="5003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rgbClr val="003A75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pic>
        <p:nvPicPr>
          <p:cNvPr id="15" name="Grafik 4">
            <a:extLst>
              <a:ext uri="{FF2B5EF4-FFF2-40B4-BE49-F238E27FC236}">
                <a16:creationId xmlns:a16="http://schemas.microsoft.com/office/drawing/2014/main" id="{8CB3B092-C991-41C5-A85F-477A56602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643" y="103395"/>
            <a:ext cx="1475258" cy="59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6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9FE3281-0F25-4B9D-A5BA-A878DE57B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FCDD46C1-D864-E46F-FD60-CF315A8F30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50" y="421317"/>
            <a:ext cx="7630548" cy="2041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D83D74B3-EFA8-4AD5-9585-8A9C6A22C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1010969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rgbClr val="002060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de-DE" dirty="0"/>
              <a:t>Frankfurt University of Applied Sciences | Titel der Vorlesung | Name des/der Autors*in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4DB8C52C-CA05-4E20-A58D-22FD633A5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591D4425-72E5-4182-A96B-72D7E469E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rgbClr val="002060"/>
                </a:solidFill>
              </a:defRPr>
            </a:lvl1pPr>
          </a:lstStyle>
          <a:p>
            <a:fld id="{0C461F9C-76A1-4E44-ADFF-694D19B1CD00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961481-1ED2-4E26-9B1B-BD912461E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00" y="625473"/>
            <a:ext cx="7630548" cy="4968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rgbClr val="003A75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52481B48-66C9-411C-AC41-CF9359F6D9B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41299" y="1503110"/>
            <a:ext cx="11109401" cy="4762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 dirty="0"/>
              <a:t>Objekt</a:t>
            </a:r>
          </a:p>
        </p:txBody>
      </p:sp>
      <p:pic>
        <p:nvPicPr>
          <p:cNvPr id="11" name="Grafik 4">
            <a:extLst>
              <a:ext uri="{FF2B5EF4-FFF2-40B4-BE49-F238E27FC236}">
                <a16:creationId xmlns:a16="http://schemas.microsoft.com/office/drawing/2014/main" id="{575A6D72-7DF8-44A7-B02A-543493BE28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643" y="103395"/>
            <a:ext cx="1475258" cy="59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0435A9E-FE94-46F5-BB12-176B1A829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platzhalter 27">
            <a:extLst>
              <a:ext uri="{FF2B5EF4-FFF2-40B4-BE49-F238E27FC236}">
                <a16:creationId xmlns:a16="http://schemas.microsoft.com/office/drawing/2014/main" id="{84F53933-94EA-A3CF-B3DF-49EC9D02B8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276600"/>
            <a:ext cx="4324350" cy="313552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r>
              <a:rPr lang="de-DE" dirty="0">
                <a:effectLst/>
                <a:latin typeface="Space Grotesk" pitchFamily="2" charset="77"/>
              </a:rPr>
              <a:t>Frankfurt University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of Applied Sciences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Nibelungenplatz 1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60318 Frankfurt am Main</a:t>
            </a:r>
            <a:br>
              <a:rPr lang="de-DE" dirty="0">
                <a:effectLst/>
                <a:latin typeface="Space Grotesk" pitchFamily="2" charset="77"/>
              </a:rPr>
            </a:b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Telefon: +49 69 1533-0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Fax: +49 69 1533-2400</a:t>
            </a:r>
          </a:p>
          <a:p>
            <a:r>
              <a:rPr lang="de-DE" dirty="0">
                <a:effectLst/>
                <a:latin typeface="Space Grotesk" pitchFamily="2" charset="77"/>
              </a:rPr>
              <a:t>post@fra-uas.de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www.frankfurt-university.de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AAFC33-FEC4-46E0-B77E-EB7C6D719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6577" r="42586" b="1"/>
          <a:stretch/>
        </p:blipFill>
        <p:spPr>
          <a:xfrm>
            <a:off x="9011140" y="87244"/>
            <a:ext cx="1964118" cy="7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9BA8A694-F133-4CA5-B307-B2AEF4594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10019021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accent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de-DE" dirty="0"/>
              <a:t>Frankfurt University of Applied Sciences | Titel der Vorlesung | Name des/der Autors*in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BF32FF6C-C998-41E6-BEC5-3160E05F7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1EE811B6-13F3-49FE-8A84-9F43A2A7B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C1EF20A1-F4B7-452A-8763-D296F06304EB}" type="datetime1">
              <a:rPr lang="de-DE" smtClean="0"/>
              <a:t>21.11.2024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2" r:id="rId2"/>
    <p:sldLayoutId id="2147483759" r:id="rId3"/>
    <p:sldLayoutId id="2147483756" r:id="rId4"/>
    <p:sldLayoutId id="2147483761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lokesch@fb2.fra-uas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CFEAFC9-9783-406A-9A03-4A0092449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4F7D2C-0A9F-45BA-B4FB-488ECD80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36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41C561-1655-46A4-A17B-559AE754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25" y="1195789"/>
            <a:ext cx="10664501" cy="5240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es-MX" sz="800" b="1" baseline="0" dirty="0">
              <a:latin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4704FFD-4AD1-4592-9DC3-227159185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55" y="1269843"/>
            <a:ext cx="1030657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Biosynthese der Fettsäuren </a:t>
            </a: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– In Eukaryonten im </a:t>
            </a:r>
            <a:r>
              <a:rPr lang="de-DE" altLang="es-MX" sz="200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Cytosol</a:t>
            </a: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- im Gegensatz zum Abbau durch </a:t>
            </a:r>
            <a:r>
              <a:rPr lang="de-DE" altLang="es-MX" sz="2000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-Oxidation in den Mitochondrien</a:t>
            </a:r>
          </a:p>
          <a:p>
            <a:pPr>
              <a:lnSpc>
                <a:spcPct val="90000"/>
              </a:lnSpc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Initiation:</a:t>
            </a:r>
          </a:p>
          <a:p>
            <a:pPr>
              <a:lnSpc>
                <a:spcPct val="90000"/>
              </a:lnSpc>
            </a:pP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de-DE" altLang="es-MX" sz="24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de-DE" altLang="es-MX" sz="200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Continuation</a:t>
            </a: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GB" altLang="de-DE" sz="1800" b="0" dirty="0">
                <a:solidFill>
                  <a:schemeClr val="tx1"/>
                </a:solidFill>
                <a:latin typeface="Arial" panose="020B0604020202020204" pitchFamily="34" charset="0"/>
              </a:rPr>
              <a:t>ACP: Acyl-Carrier-Protein</a:t>
            </a:r>
          </a:p>
          <a:p>
            <a:pPr>
              <a:lnSpc>
                <a:spcPct val="90000"/>
              </a:lnSpc>
            </a:pP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ACC: acetyl-CoA carboxylase </a:t>
            </a:r>
          </a:p>
          <a:p>
            <a:pPr>
              <a:lnSpc>
                <a:spcPct val="90000"/>
              </a:lnSpc>
            </a:pP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ACS: acyl-CoA synthase</a:t>
            </a:r>
          </a:p>
          <a:p>
            <a:pPr>
              <a:lnSpc>
                <a:spcPct val="90000"/>
              </a:lnSpc>
            </a:pP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AT: acyltransferase</a:t>
            </a:r>
          </a:p>
          <a:p>
            <a:pPr>
              <a:lnSpc>
                <a:spcPct val="90000"/>
              </a:lnSpc>
            </a:pP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ER: </a:t>
            </a:r>
            <a:r>
              <a:rPr lang="en-GB" altLang="de-DE" sz="1400" b="0" dirty="0" err="1">
                <a:solidFill>
                  <a:schemeClr val="tx1"/>
                </a:solidFill>
                <a:latin typeface="Arial" panose="020B0604020202020204" pitchFamily="34" charset="0"/>
              </a:rPr>
              <a:t>enoyl</a:t>
            </a: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 reductase</a:t>
            </a:r>
          </a:p>
          <a:p>
            <a:pPr>
              <a:lnSpc>
                <a:spcPct val="90000"/>
              </a:lnSpc>
            </a:pP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HD: </a:t>
            </a:r>
            <a:r>
              <a:rPr lang="en-GB" altLang="de-DE" sz="1400" b="0" dirty="0" err="1">
                <a:solidFill>
                  <a:schemeClr val="tx1"/>
                </a:solidFill>
                <a:latin typeface="Arial" panose="020B0604020202020204" pitchFamily="34" charset="0"/>
              </a:rPr>
              <a:t>hydroxyacyl</a:t>
            </a: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 dehydratase</a:t>
            </a:r>
          </a:p>
          <a:p>
            <a:pPr>
              <a:lnSpc>
                <a:spcPct val="90000"/>
              </a:lnSpc>
            </a:pP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KR: </a:t>
            </a:r>
            <a:r>
              <a:rPr lang="en-GB" altLang="de-DE" sz="1400" b="0" dirty="0" err="1">
                <a:solidFill>
                  <a:schemeClr val="tx1"/>
                </a:solidFill>
                <a:latin typeface="Arial" panose="020B0604020202020204" pitchFamily="34" charset="0"/>
              </a:rPr>
              <a:t>ketoacyl</a:t>
            </a: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 reductase</a:t>
            </a:r>
          </a:p>
          <a:p>
            <a:pPr>
              <a:lnSpc>
                <a:spcPct val="90000"/>
              </a:lnSpc>
            </a:pP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KS: </a:t>
            </a:r>
            <a:r>
              <a:rPr lang="en-GB" altLang="de-DE" sz="1400" b="0" dirty="0" err="1">
                <a:solidFill>
                  <a:schemeClr val="tx1"/>
                </a:solidFill>
                <a:latin typeface="Arial" panose="020B0604020202020204" pitchFamily="34" charset="0"/>
              </a:rPr>
              <a:t>ketoacyl</a:t>
            </a: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 synthase</a:t>
            </a:r>
          </a:p>
          <a:p>
            <a:pPr>
              <a:lnSpc>
                <a:spcPct val="90000"/>
              </a:lnSpc>
            </a:pPr>
            <a:r>
              <a:rPr lang="en-GB" altLang="de-DE" sz="1400" b="0" dirty="0">
                <a:solidFill>
                  <a:schemeClr val="tx1"/>
                </a:solidFill>
                <a:latin typeface="Arial" panose="020B0604020202020204" pitchFamily="34" charset="0"/>
              </a:rPr>
              <a:t>TE: </a:t>
            </a:r>
            <a:r>
              <a:rPr lang="en-GB" altLang="de-DE" sz="1400" b="0" dirty="0" err="1">
                <a:solidFill>
                  <a:schemeClr val="tx1"/>
                </a:solidFill>
                <a:latin typeface="Arial" panose="020B0604020202020204" pitchFamily="34" charset="0"/>
              </a:rPr>
              <a:t>thioesterase</a:t>
            </a:r>
            <a:endParaRPr lang="en-GB" altLang="de-DE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BF0C2C4-A7B0-4CB6-9B31-493678EB6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7" t="13902" r="13441" b="68712"/>
          <a:stretch/>
        </p:blipFill>
        <p:spPr bwMode="auto">
          <a:xfrm>
            <a:off x="2233666" y="2142270"/>
            <a:ext cx="6210679" cy="139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igure 1">
            <a:extLst>
              <a:ext uri="{FF2B5EF4-FFF2-40B4-BE49-F238E27FC236}">
                <a16:creationId xmlns:a16="http://schemas.microsoft.com/office/drawing/2014/main" id="{52E7659D-2B64-4753-A288-B26488DD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r="3500" b="5078"/>
          <a:stretch>
            <a:fillRect/>
          </a:stretch>
        </p:blipFill>
        <p:spPr bwMode="auto">
          <a:xfrm>
            <a:off x="3602091" y="3646332"/>
            <a:ext cx="59055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19EB4A6-FA10-421E-A1A0-28285FB97594}"/>
              </a:ext>
            </a:extLst>
          </p:cNvPr>
          <p:cNvSpPr>
            <a:spLocks noChangeArrowheads="1"/>
          </p:cNvSpPr>
          <p:nvPr/>
        </p:nvSpPr>
        <p:spPr bwMode="auto">
          <a:xfrm rot="437484">
            <a:off x="8477351" y="1893788"/>
            <a:ext cx="2793345" cy="19161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 marL="0" indent="0">
              <a:lnSpc>
                <a:spcPct val="90000"/>
              </a:lnSpc>
              <a:defRPr/>
            </a:pPr>
            <a:r>
              <a:rPr lang="de-DE" altLang="es-MX" sz="1400" b="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Bildquellen: oben; Wikimedia, unten</a:t>
            </a:r>
            <a:r>
              <a:rPr lang="es-MX" altLang="es-MX" sz="1400" b="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: modif. </a:t>
            </a:r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</a:rPr>
              <a:t>Cantu, D.C., Chen, Y., Lemons, M.L. and Reilly, P.J. Thyme: A database for </a:t>
            </a:r>
            <a:r>
              <a:rPr lang="en-GB" sz="1400" b="0" dirty="0" err="1">
                <a:solidFill>
                  <a:schemeClr val="tx1"/>
                </a:solidFill>
                <a:latin typeface="Arial" panose="020B0604020202020204" pitchFamily="34" charset="0"/>
              </a:rPr>
              <a:t>thioester</a:t>
            </a:r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</a:rPr>
              <a:t>-active enzymes. </a:t>
            </a:r>
            <a:r>
              <a:rPr lang="en-GB" sz="1400" b="0" i="1" dirty="0">
                <a:solidFill>
                  <a:schemeClr val="tx1"/>
                </a:solidFill>
                <a:latin typeface="Arial" panose="020B0604020202020204" pitchFamily="34" charset="0"/>
              </a:rPr>
              <a:t>Nucleic Acids Res</a:t>
            </a:r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</a:rPr>
              <a:t>.,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</a:rPr>
              <a:t>39</a:t>
            </a:r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</a:rPr>
              <a:t>, D342–D346 (2011), http://www.enzyme.cbirc.iastate.edu, Copyright 2011, Oxford University Press.</a:t>
            </a:r>
            <a:endParaRPr lang="de-DE" altLang="es-MX" sz="1400" b="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defRPr/>
            </a:pPr>
            <a:endParaRPr lang="de-DE" altLang="es-MX" sz="32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defRPr/>
            </a:pPr>
            <a:endParaRPr lang="de-DE" altLang="es-MX" sz="2000" dirty="0">
              <a:sym typeface="Symbol" panose="05050102010706020507" pitchFamily="18" charset="2"/>
            </a:endParaRPr>
          </a:p>
        </p:txBody>
      </p:sp>
      <p:sp>
        <p:nvSpPr>
          <p:cNvPr id="13" name="Text Box 69">
            <a:extLst>
              <a:ext uri="{FF2B5EF4-FFF2-40B4-BE49-F238E27FC236}">
                <a16:creationId xmlns:a16="http://schemas.microsoft.com/office/drawing/2014/main" id="{86DA82AF-F7B4-48AA-927E-DE36B4E12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841" y="789430"/>
            <a:ext cx="1944787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algn="ctr" eaLnBrk="1" hangingPunct="1"/>
            <a:r>
              <a:rPr lang="de-DE" altLang="de-DE" b="1" baseline="0" dirty="0">
                <a:latin typeface="Arial" panose="020B0604020202020204" pitchFamily="34" charset="0"/>
              </a:rPr>
              <a:t>Anabolismus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42487BF-1909-4DF4-832B-41593204A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7341" y="4677340"/>
            <a:ext cx="730250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 marL="0" indent="0">
              <a:lnSpc>
                <a:spcPct val="90000"/>
              </a:lnSpc>
              <a:defRPr/>
            </a:pPr>
            <a:r>
              <a:rPr lang="de-DE" altLang="es-MX" sz="1400" b="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ACP</a:t>
            </a:r>
            <a:endParaRPr lang="de-DE" altLang="es-MX" sz="32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defRPr/>
            </a:pPr>
            <a:endParaRPr lang="de-DE" altLang="es-MX" sz="2000" dirty="0">
              <a:sym typeface="Symbol" panose="05050102010706020507" pitchFamily="18" charset="2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2397F96-671F-4975-98D9-4572D83F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841" y="5899715"/>
            <a:ext cx="728662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 marL="0" indent="0">
              <a:lnSpc>
                <a:spcPct val="90000"/>
              </a:lnSpc>
              <a:defRPr/>
            </a:pPr>
            <a:r>
              <a:rPr lang="de-DE" altLang="es-MX" sz="1400" b="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ACP</a:t>
            </a:r>
            <a:endParaRPr lang="de-DE" altLang="es-MX" sz="32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defRPr/>
            </a:pPr>
            <a:endParaRPr lang="de-DE" altLang="es-MX" sz="2000" dirty="0">
              <a:sym typeface="Symbol" panose="05050102010706020507" pitchFamily="18" charset="2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2FCF373-5A66-4892-9259-33F0F366F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54" y="6517252"/>
            <a:ext cx="512763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 marL="0" indent="0">
              <a:lnSpc>
                <a:spcPct val="90000"/>
              </a:lnSpc>
              <a:defRPr/>
            </a:pPr>
            <a:r>
              <a:rPr lang="de-DE" altLang="es-MX" sz="1200" b="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ACP</a:t>
            </a:r>
            <a:endParaRPr lang="de-DE" altLang="es-MX" sz="12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defRPr/>
            </a:pPr>
            <a:endParaRPr lang="de-DE" altLang="es-MX" sz="2000" dirty="0">
              <a:sym typeface="Symbol" panose="05050102010706020507" pitchFamily="18" charset="2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0DB6A18-EC18-4647-801D-8799BBF3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78" y="5017065"/>
            <a:ext cx="730250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 marL="0" indent="0">
              <a:lnSpc>
                <a:spcPct val="90000"/>
              </a:lnSpc>
              <a:defRPr/>
            </a:pPr>
            <a:r>
              <a:rPr lang="de-DE" altLang="es-MX" sz="1400" b="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ACP</a:t>
            </a:r>
            <a:endParaRPr lang="de-DE" altLang="es-MX" sz="32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defRPr/>
            </a:pPr>
            <a:endParaRPr lang="de-DE" altLang="es-MX" sz="2000" dirty="0">
              <a:sym typeface="Symbol" panose="05050102010706020507" pitchFamily="18" charset="2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4D76D073-BAED-4B3C-8107-701DEB29E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717" y="3886765"/>
            <a:ext cx="1431925" cy="21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 marL="0" indent="0">
              <a:lnSpc>
                <a:spcPct val="90000"/>
              </a:lnSpc>
              <a:defRPr/>
            </a:pPr>
            <a:r>
              <a:rPr lang="de-DE" altLang="es-MX" sz="1400" b="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HS-</a:t>
            </a:r>
            <a:r>
              <a:rPr lang="de-DE" altLang="es-MX" sz="1400" b="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CoA</a:t>
            </a:r>
            <a:r>
              <a:rPr lang="de-DE" altLang="es-MX" sz="1400" b="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CO</a:t>
            </a:r>
            <a:r>
              <a:rPr lang="de-DE" altLang="es-MX" sz="1400" b="0" baseline="-25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de-DE" altLang="es-MX" sz="3200" baseline="-25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defRPr/>
            </a:pPr>
            <a:endParaRPr lang="de-DE" altLang="es-MX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96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41C561-1655-46A4-A17B-559AE754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25" y="1195788"/>
            <a:ext cx="10705130" cy="530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es-MX" sz="800" b="1" baseline="0" dirty="0">
              <a:latin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9" name="Text Box 69">
            <a:extLst>
              <a:ext uri="{FF2B5EF4-FFF2-40B4-BE49-F238E27FC236}">
                <a16:creationId xmlns:a16="http://schemas.microsoft.com/office/drawing/2014/main" id="{B2B19966-D0C2-4B3D-81D6-448B30B1E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783" y="714777"/>
            <a:ext cx="1944787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algn="ctr" eaLnBrk="1" hangingPunct="1"/>
            <a:r>
              <a:rPr lang="de-DE" altLang="de-DE" b="1" baseline="0" dirty="0">
                <a:latin typeface="Arial" panose="020B0604020202020204" pitchFamily="34" charset="0"/>
              </a:rPr>
              <a:t>Anabolismus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E79C504-1853-44D1-A8E8-82F005C53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25" y="1195789"/>
            <a:ext cx="1058043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Synthese langkettiger Alkohole: </a:t>
            </a: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analog zu den Fettsäuren, dann Reduktion mit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NADPH zum Alkohol durch         </a:t>
            </a:r>
            <a:r>
              <a:rPr lang="de-DE" altLang="es-MX" sz="200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Oxidoreduktasen</a:t>
            </a: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(Enzymklasse 1).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s-MX" altLang="es-MX" sz="20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s-MX" altLang="es-MX" sz="20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s-MX" altLang="es-MX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Veresterung der Fettsäuren und Alkohole zu Lipiden:</a:t>
            </a: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Aktivierung der Fettsäuren zu </a:t>
            </a:r>
            <a:r>
              <a:rPr lang="de-DE" altLang="es-MX" sz="200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Acyl-CoA</a:t>
            </a: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durch </a:t>
            </a:r>
            <a:r>
              <a:rPr lang="de-DE" altLang="es-MX" sz="200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Acyl</a:t>
            </a: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de-DE" altLang="es-MX" sz="200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CoA</a:t>
            </a: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-Synthetasen (Enzymklasse 6,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Spaltung von ATP zu AMP und </a:t>
            </a:r>
            <a:r>
              <a:rPr lang="de-DE" altLang="es-MX" sz="200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PPi</a:t>
            </a: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Regenerieren von AMP von weiterem ATP zu ATP),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dann Übertragung der Acylreste auf Alkohol durch Transferasen (Enzymklasse 2)</a:t>
            </a:r>
          </a:p>
          <a:p>
            <a:pPr>
              <a:lnSpc>
                <a:spcPct val="90000"/>
              </a:lnSpc>
            </a:pP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de-DE" altLang="es-MX" sz="24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GB" altLang="de-DE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E644E569-42DE-4D38-8FEF-7E0DF83F3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814525"/>
              </p:ext>
            </p:extLst>
          </p:nvPr>
        </p:nvGraphicFramePr>
        <p:xfrm>
          <a:off x="722243" y="4869696"/>
          <a:ext cx="10021957" cy="163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hemSketch" r:id="rId3" imgW="6377118" imgH="1280989" progId="ACD.ChemSketch.20">
                  <p:embed/>
                </p:oleObj>
              </mc:Choice>
              <mc:Fallback>
                <p:oleObj name="ChemSketch" r:id="rId3" imgW="6377118" imgH="1280989" progId="ACD.ChemSketch.20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384D1980-5244-4BE1-A5A5-CA24AAFE6A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43" y="4869696"/>
                        <a:ext cx="10021957" cy="1631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70299985-58B4-4579-A1E1-8E9DC6FB1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399871"/>
              </p:ext>
            </p:extLst>
          </p:nvPr>
        </p:nvGraphicFramePr>
        <p:xfrm>
          <a:off x="3757793" y="1846854"/>
          <a:ext cx="5732569" cy="1533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hemSketch" r:id="rId5" imgW="3100406" imgH="1024106" progId="ACD.ChemSketch.20">
                  <p:embed/>
                </p:oleObj>
              </mc:Choice>
              <mc:Fallback>
                <p:oleObj name="ChemSketch" r:id="rId5" imgW="3100406" imgH="1024106" progId="ACD.ChemSketch.20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4352EBC7-3EAD-4AE3-B0F0-4D36A79AF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793" y="1846854"/>
                        <a:ext cx="5732569" cy="1533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1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 Box 69">
            <a:extLst>
              <a:ext uri="{FF2B5EF4-FFF2-40B4-BE49-F238E27FC236}">
                <a16:creationId xmlns:a16="http://schemas.microsoft.com/office/drawing/2014/main" id="{543251CB-CF8F-4AF0-AA91-5998C13DA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999" y="738382"/>
            <a:ext cx="1944787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algn="ctr" eaLnBrk="1" hangingPunct="1"/>
            <a:r>
              <a:rPr lang="de-DE" altLang="de-DE" b="1" baseline="0" dirty="0">
                <a:latin typeface="Arial" panose="020B0604020202020204" pitchFamily="34" charset="0"/>
              </a:rPr>
              <a:t>Katabolismus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6A2756-78C2-4908-BA64-3AC8FCD38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48" y="1257426"/>
            <a:ext cx="10682902" cy="5179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de-DE" altLang="de-DE" sz="20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>
                <a:latin typeface="Arial" panose="020B0604020202020204" pitchFamily="34" charset="0"/>
                <a:sym typeface="Symbol" panose="05050102010706020507" pitchFamily="18" charset="2"/>
              </a:rPr>
              <a:t>Fettsäurespaltung</a:t>
            </a:r>
          </a:p>
          <a:p>
            <a:pPr eaLnBrk="1" hangingPunct="1">
              <a:lnSpc>
                <a:spcPct val="90000"/>
              </a:lnSpc>
            </a:pPr>
            <a:endParaRPr lang="de-DE" altLang="de-DE" sz="12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>
                <a:latin typeface="Arial" panose="020B0604020202020204" pitchFamily="34" charset="0"/>
                <a:sym typeface="Symbol" panose="05050102010706020507" pitchFamily="18" charset="2"/>
              </a:rPr>
              <a:t>durch die </a:t>
            </a:r>
          </a:p>
          <a:p>
            <a:pPr eaLnBrk="1" hangingPunct="1">
              <a:lnSpc>
                <a:spcPct val="90000"/>
              </a:lnSpc>
            </a:pPr>
            <a:endParaRPr lang="de-DE" altLang="de-DE" sz="12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de-DE" altLang="de-DE" sz="2400" dirty="0">
                <a:latin typeface="Arial" panose="020B0604020202020204" pitchFamily="34" charset="0"/>
                <a:sym typeface="Symbol" panose="05050102010706020507" pitchFamily="18" charset="2"/>
              </a:rPr>
              <a:t>-Oxidation</a:t>
            </a:r>
          </a:p>
          <a:p>
            <a:pPr eaLnBrk="1" hangingPunct="1">
              <a:lnSpc>
                <a:spcPct val="90000"/>
              </a:lnSpc>
            </a:pPr>
            <a:endParaRPr lang="de-DE" altLang="de-DE" sz="2000" b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000" b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000" b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000" b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000" b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000" b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000" b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000" b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000" b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000" b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1" name="Object 17">
            <a:extLst>
              <a:ext uri="{FF2B5EF4-FFF2-40B4-BE49-F238E27FC236}">
                <a16:creationId xmlns:a16="http://schemas.microsoft.com/office/drawing/2014/main" id="{DA4205E4-821B-43F0-AFD2-D4E756B92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376808"/>
              </p:ext>
            </p:extLst>
          </p:nvPr>
        </p:nvGraphicFramePr>
        <p:xfrm>
          <a:off x="3637160" y="1283865"/>
          <a:ext cx="6658906" cy="5052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hemSketch" r:id="rId3" imgW="6144768" imgH="5382768" progId="ACD.ChemSketch.20">
                  <p:embed/>
                </p:oleObj>
              </mc:Choice>
              <mc:Fallback>
                <p:oleObj name="ChemSketch" r:id="rId3" imgW="6144768" imgH="5382768" progId="ACD.ChemSketch.20">
                  <p:embed/>
                  <p:pic>
                    <p:nvPicPr>
                      <p:cNvPr id="7066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160" y="1283865"/>
                        <a:ext cx="6658906" cy="5052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feil: nach oben gekrümmt 1">
            <a:extLst>
              <a:ext uri="{FF2B5EF4-FFF2-40B4-BE49-F238E27FC236}">
                <a16:creationId xmlns:a16="http://schemas.microsoft.com/office/drawing/2014/main" id="{28497B47-7D1E-44F3-A3C1-A9C260CA5D59}"/>
              </a:ext>
            </a:extLst>
          </p:cNvPr>
          <p:cNvSpPr/>
          <p:nvPr/>
        </p:nvSpPr>
        <p:spPr>
          <a:xfrm rot="16940458" flipV="1">
            <a:off x="557390" y="3143391"/>
            <a:ext cx="4591153" cy="13236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7792B871-533A-435B-9AF3-50B2304BB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029" y="3313586"/>
            <a:ext cx="1363148" cy="1909578"/>
          </a:xfrm>
          <a:prstGeom prst="rect">
            <a:avLst/>
          </a:prstGeom>
          <a:noFill/>
          <a:ln w="38100">
            <a:solidFill>
              <a:srgbClr val="003A7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7" tIns="115200" rIns="90477" bIns="44445"/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4875" indent="-274638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7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4988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2975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01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73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5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17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s-MX" sz="1600" b="1" baseline="0" dirty="0">
                <a:solidFill>
                  <a:srgbClr val="1E86AD"/>
                </a:solidFill>
              </a:rPr>
              <a:t>erneutes Umsetzen der jeweils um 2 C-Atome verkürzten Fettsäure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34C834FA-E251-4866-91DA-985D64AF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273" y="3708441"/>
            <a:ext cx="1577332" cy="157706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7" tIns="115200" rIns="90477" bIns="44445"/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4875" indent="-274638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7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4988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2975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01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73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5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17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s-MX" sz="1600" b="1" baseline="0" dirty="0">
                <a:solidFill>
                  <a:srgbClr val="C00000"/>
                </a:solidFill>
              </a:rPr>
              <a:t>Einspeisen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altLang="es-MX" sz="1600" b="1" baseline="0" dirty="0">
                <a:solidFill>
                  <a:srgbClr val="C00000"/>
                </a:solidFill>
              </a:rPr>
              <a:t>in den 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altLang="es-MX" sz="1600" b="1" baseline="0" dirty="0">
                <a:solidFill>
                  <a:srgbClr val="C00000"/>
                </a:solidFill>
              </a:rPr>
              <a:t>Citratzyklus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altLang="es-MX" sz="1600" b="1" baseline="0" dirty="0">
                <a:solidFill>
                  <a:srgbClr val="C00000"/>
                </a:solidFill>
              </a:rPr>
              <a:t>oder 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altLang="es-MX" sz="1600" b="1" baseline="0" dirty="0">
                <a:solidFill>
                  <a:srgbClr val="C00000"/>
                </a:solidFill>
              </a:rPr>
              <a:t>Biosynthesen</a:t>
            </a:r>
          </a:p>
        </p:txBody>
      </p:sp>
      <p:sp>
        <p:nvSpPr>
          <p:cNvPr id="8" name="Pfeil: gebogen 7">
            <a:extLst>
              <a:ext uri="{FF2B5EF4-FFF2-40B4-BE49-F238E27FC236}">
                <a16:creationId xmlns:a16="http://schemas.microsoft.com/office/drawing/2014/main" id="{7CDEE127-B366-44C3-A535-03A35777522F}"/>
              </a:ext>
            </a:extLst>
          </p:cNvPr>
          <p:cNvSpPr/>
          <p:nvPr/>
        </p:nvSpPr>
        <p:spPr>
          <a:xfrm rot="5400000" flipH="1">
            <a:off x="10181233" y="5488540"/>
            <a:ext cx="876834" cy="595464"/>
          </a:xfrm>
          <a:prstGeom prst="bentArrow">
            <a:avLst/>
          </a:prstGeom>
          <a:solidFill>
            <a:srgbClr val="C0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9" name="Object 41">
            <a:extLst>
              <a:ext uri="{FF2B5EF4-FFF2-40B4-BE49-F238E27FC236}">
                <a16:creationId xmlns:a16="http://schemas.microsoft.com/office/drawing/2014/main" id="{91958C42-CBA8-4C17-93D5-BC1EFE250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80587"/>
              </p:ext>
            </p:extLst>
          </p:nvPr>
        </p:nvGraphicFramePr>
        <p:xfrm>
          <a:off x="4062040" y="1525264"/>
          <a:ext cx="6889004" cy="49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hemSketch" r:id="rId3" imgW="4913376" imgH="3502152" progId="ACD.ChemSketch.20">
                  <p:embed/>
                </p:oleObj>
              </mc:Choice>
              <mc:Fallback>
                <p:oleObj name="ChemSketch" r:id="rId3" imgW="4913376" imgH="3502152" progId="ACD.ChemSketch.20">
                  <p:embed/>
                  <p:pic>
                    <p:nvPicPr>
                      <p:cNvPr id="11266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040" y="1525264"/>
                        <a:ext cx="6889004" cy="4911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08DB498C-6CA0-42DB-97A5-76730C35A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56" y="1196628"/>
            <a:ext cx="10440655" cy="532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2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Wichtigstes </a:t>
            </a:r>
            <a:r>
              <a:rPr lang="de-DE" altLang="de-DE" sz="2400" baseline="0" dirty="0">
                <a:latin typeface="Arial" panose="020B0604020202020204" pitchFamily="34" charset="0"/>
                <a:sym typeface="Symbol" panose="05050102010706020507" pitchFamily="18" charset="2"/>
              </a:rPr>
              <a:t>Reduktionsäquivalent </a:t>
            </a:r>
            <a:r>
              <a:rPr lang="de-DE" altLang="de-DE" sz="2400" b="0" dirty="0">
                <a:latin typeface="Arial" panose="020B0604020202020204" pitchFamily="34" charset="0"/>
                <a:sym typeface="Symbol" panose="05050102010706020507" pitchFamily="18" charset="2"/>
              </a:rPr>
              <a:t>in der Zelle</a:t>
            </a:r>
            <a:endParaRPr lang="de-DE" altLang="de-DE" sz="240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3200" baseline="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NAD</a:t>
            </a:r>
            <a:r>
              <a:rPr lang="de-DE" altLang="de-DE" sz="3200" b="0" i="1" baseline="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(P)</a:t>
            </a:r>
            <a:r>
              <a:rPr lang="de-DE" altLang="de-DE" sz="3200" baseline="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400" b="0" baseline="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Nicotinamid-</a:t>
            </a:r>
            <a:r>
              <a:rPr lang="de-DE" altLang="de-DE" sz="2400" b="0" baseline="0" dirty="0" err="1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Adenindinucleotid</a:t>
            </a:r>
            <a:r>
              <a:rPr lang="de-DE" altLang="de-DE" sz="2400" b="0" i="1" baseline="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(-phosphat)</a:t>
            </a: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D0C636E9-4460-43D8-AE9F-BCF02292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7089" y="3880084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algn="ctr" eaLnBrk="1" hangingPunct="1"/>
            <a:r>
              <a:rPr lang="de-DE" altLang="de-DE" sz="1600" b="1" baseline="0" dirty="0">
                <a:solidFill>
                  <a:srgbClr val="086A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</a:t>
            </a:r>
            <a:r>
              <a:rPr lang="de-DE" altLang="de-DE" sz="1600" b="1" baseline="-25000" dirty="0">
                <a:solidFill>
                  <a:srgbClr val="086A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altLang="de-DE" sz="1600" b="1" dirty="0">
                <a:solidFill>
                  <a:srgbClr val="086A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</a:p>
        </p:txBody>
      </p:sp>
      <p:sp>
        <p:nvSpPr>
          <p:cNvPr id="12" name="Oval 36">
            <a:extLst>
              <a:ext uri="{FF2B5EF4-FFF2-40B4-BE49-F238E27FC236}">
                <a16:creationId xmlns:a16="http://schemas.microsoft.com/office/drawing/2014/main" id="{50B4D337-75F3-4EE4-8564-D1DCA84F4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486" y="2456765"/>
            <a:ext cx="576262" cy="71913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algn="ctr" eaLnBrk="1" hangingPunct="1"/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1524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F83BF27-E24D-4234-8217-5A8178E8E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26" y="1234383"/>
            <a:ext cx="10634618" cy="5130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2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Wichtigster</a:t>
            </a:r>
            <a:r>
              <a:rPr lang="de-DE" altLang="de-DE" sz="2400" baseline="0" dirty="0">
                <a:latin typeface="Arial" panose="020B0604020202020204" pitchFamily="34" charset="0"/>
                <a:sym typeface="Symbol" panose="05050102010706020507" pitchFamily="18" charset="2"/>
              </a:rPr>
              <a:t> Energieträger </a:t>
            </a:r>
            <a:r>
              <a:rPr lang="de-DE" altLang="de-DE" sz="2400" b="0" dirty="0">
                <a:latin typeface="Arial" panose="020B0604020202020204" pitchFamily="34" charset="0"/>
                <a:sym typeface="Symbol" panose="05050102010706020507" pitchFamily="18" charset="2"/>
              </a:rPr>
              <a:t>in der Zelle</a:t>
            </a:r>
            <a:endParaRPr lang="de-DE" altLang="de-DE" sz="240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3200" baseline="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ATP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400" b="0" baseline="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Adenosintriphosphat</a:t>
            </a:r>
          </a:p>
          <a:p>
            <a:pPr eaLnBrk="1" hangingPunct="1">
              <a:lnSpc>
                <a:spcPct val="90000"/>
              </a:lnSpc>
            </a:pPr>
            <a:endParaRPr lang="de-DE" altLang="de-DE" sz="1800" b="0" baseline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72D6C73F-853B-4705-8FFF-15F7A805D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076492"/>
              </p:ext>
            </p:extLst>
          </p:nvPr>
        </p:nvGraphicFramePr>
        <p:xfrm>
          <a:off x="3763913" y="1844790"/>
          <a:ext cx="6536363" cy="438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ChemSketch" r:id="rId3" imgW="4864608" imgH="3264408" progId="ACD.ChemSketch.20">
                  <p:embed/>
                </p:oleObj>
              </mc:Choice>
              <mc:Fallback>
                <p:oleObj name="ChemSketch" r:id="rId3" imgW="4864608" imgH="3264408" progId="ACD.ChemSketch.20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13" y="1844790"/>
                        <a:ext cx="6536363" cy="4384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13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F83BF27-E24D-4234-8217-5A8178E8E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26" y="1234383"/>
            <a:ext cx="10634618" cy="5130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2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Wichtigster</a:t>
            </a:r>
            <a:r>
              <a:rPr lang="de-DE" altLang="de-DE" sz="2400" baseline="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altLang="de-DE" sz="2400" dirty="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de-DE" altLang="de-DE" sz="2400" baseline="0" dirty="0">
                <a:latin typeface="Arial" panose="020B0604020202020204" pitchFamily="34" charset="0"/>
                <a:sym typeface="Symbol" panose="05050102010706020507" pitchFamily="18" charset="2"/>
              </a:rPr>
              <a:t>ktivator/ Abgangsgruppe </a:t>
            </a:r>
            <a:r>
              <a:rPr lang="de-DE" altLang="de-DE" sz="2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für Kopplungsreaktionen mit Acylresten</a:t>
            </a:r>
            <a:r>
              <a:rPr lang="de-DE" altLang="de-DE" sz="2400" b="0" dirty="0">
                <a:latin typeface="Arial" panose="020B0604020202020204" pitchFamily="34" charset="0"/>
                <a:sym typeface="Symbol" panose="05050102010706020507" pitchFamily="18" charset="2"/>
              </a:rPr>
              <a:t> in der Zelle</a:t>
            </a:r>
            <a:endParaRPr lang="de-DE" altLang="de-DE" sz="240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3200" baseline="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Coenzym A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400" b="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hier als Acetyl-Coenzym A (Acetyl-</a:t>
            </a:r>
            <a:r>
              <a:rPr lang="de-DE" altLang="de-DE" sz="2400" b="0" dirty="0" err="1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CoA</a:t>
            </a:r>
            <a:r>
              <a:rPr lang="de-DE" altLang="de-DE" sz="2400" b="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de-DE" sz="2400" b="0" baseline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1800" b="0" baseline="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1" name="Object 39">
            <a:extLst>
              <a:ext uri="{FF2B5EF4-FFF2-40B4-BE49-F238E27FC236}">
                <a16:creationId xmlns:a16="http://schemas.microsoft.com/office/drawing/2014/main" id="{5BD80C05-D405-4F05-8247-B8F42CE84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573718"/>
              </p:ext>
            </p:extLst>
          </p:nvPr>
        </p:nvGraphicFramePr>
        <p:xfrm>
          <a:off x="974755" y="2928731"/>
          <a:ext cx="8456249" cy="330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hemSketch" r:id="rId3" imgW="7157898" imgH="2795855" progId="ACD.ChemSketch.20">
                  <p:embed/>
                </p:oleObj>
              </mc:Choice>
              <mc:Fallback>
                <p:oleObj name="ChemSketch" r:id="rId3" imgW="7157898" imgH="2795855" progId="ACD.ChemSketch.20">
                  <p:embed/>
                  <p:pic>
                    <p:nvPicPr>
                      <p:cNvPr id="7887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55" y="2928731"/>
                        <a:ext cx="8456249" cy="3300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90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FB1A58A-082C-4771-8FC7-D0D921302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451" y="2987644"/>
            <a:ext cx="4324350" cy="3424483"/>
          </a:xfrm>
        </p:spPr>
        <p:txBody>
          <a:bodyPr/>
          <a:lstStyle/>
          <a:p>
            <a:r>
              <a:rPr lang="de-DE" dirty="0">
                <a:latin typeface="Space Grotesk" pitchFamily="2" charset="77"/>
              </a:rPr>
              <a:t>Frankfurt University</a:t>
            </a:r>
            <a:br>
              <a:rPr lang="de-DE" dirty="0">
                <a:latin typeface="Space Grotesk" pitchFamily="2" charset="77"/>
              </a:rPr>
            </a:br>
            <a:r>
              <a:rPr lang="de-DE" dirty="0">
                <a:latin typeface="Space Grotesk" pitchFamily="2" charset="77"/>
              </a:rPr>
              <a:t>of Applied Sciences</a:t>
            </a:r>
            <a:br>
              <a:rPr lang="de-DE" dirty="0">
                <a:latin typeface="Space Grotesk" pitchFamily="2" charset="77"/>
              </a:rPr>
            </a:br>
            <a:r>
              <a:rPr lang="de-DE" dirty="0">
                <a:latin typeface="Space Grotesk" pitchFamily="2" charset="77"/>
              </a:rPr>
              <a:t>Nibelungenplatz 1</a:t>
            </a:r>
            <a:br>
              <a:rPr lang="de-DE" dirty="0">
                <a:latin typeface="Space Grotesk" pitchFamily="2" charset="77"/>
              </a:rPr>
            </a:br>
            <a:r>
              <a:rPr lang="de-DE" dirty="0">
                <a:latin typeface="Space Grotesk" pitchFamily="2" charset="77"/>
              </a:rPr>
              <a:t>60318 Frankfurt am Main</a:t>
            </a:r>
            <a:br>
              <a:rPr lang="de-DE" dirty="0">
                <a:latin typeface="Space Grotesk" pitchFamily="2" charset="77"/>
              </a:rPr>
            </a:br>
            <a:br>
              <a:rPr lang="de-DE" dirty="0">
                <a:latin typeface="Space Grotesk" pitchFamily="2" charset="77"/>
              </a:rPr>
            </a:br>
            <a:r>
              <a:rPr lang="de-DE" dirty="0">
                <a:latin typeface="Space Grotesk" pitchFamily="2" charset="77"/>
              </a:rPr>
              <a:t>Telefon: +49 69 1533-0</a:t>
            </a:r>
            <a:br>
              <a:rPr lang="de-DE" dirty="0">
                <a:latin typeface="Space Grotesk" pitchFamily="2" charset="77"/>
              </a:rPr>
            </a:br>
            <a:r>
              <a:rPr lang="de-DE" dirty="0">
                <a:latin typeface="Space Grotesk" pitchFamily="2" charset="77"/>
              </a:rPr>
              <a:t>Fax: +49 69 1533-2400</a:t>
            </a:r>
          </a:p>
          <a:p>
            <a:r>
              <a:rPr lang="de-DE" dirty="0">
                <a:latin typeface="Space Grotesk" pitchFamily="2" charset="77"/>
              </a:rPr>
              <a:t>post@fra-uas.de</a:t>
            </a:r>
            <a:br>
              <a:rPr lang="de-DE" dirty="0">
                <a:latin typeface="Space Grotesk" pitchFamily="2" charset="77"/>
              </a:rPr>
            </a:br>
            <a:r>
              <a:rPr lang="de-DE" dirty="0">
                <a:latin typeface="Space Grotesk" pitchFamily="2" charset="77"/>
              </a:rPr>
              <a:t>www.frankfurt-university.de</a:t>
            </a:r>
          </a:p>
        </p:txBody>
      </p:sp>
    </p:spTree>
    <p:extLst>
      <p:ext uri="{BB962C8B-B14F-4D97-AF65-F5344CB8AC3E}">
        <p14:creationId xmlns:p14="http://schemas.microsoft.com/office/powerpoint/2010/main" val="85813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Kontaktinformationen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26A3693-72B4-49AE-8FAF-B2D10FE2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07" y="1427240"/>
            <a:ext cx="10799293" cy="4932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es-MX" sz="800" b="1" baseline="0" dirty="0">
              <a:latin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b="1" baseline="0" dirty="0">
                <a:latin typeface="Symbol" panose="05050102010706020507" pitchFamily="18" charset="2"/>
              </a:rPr>
              <a:t>  </a:t>
            </a:r>
            <a:r>
              <a:rPr lang="de-DE" altLang="es-MX" sz="2400" baseline="0" dirty="0">
                <a:latin typeface="Calibri" panose="020F0502020204030204" pitchFamily="34" charset="0"/>
              </a:rPr>
              <a:t>Prof. Dr. Axel Blokesch</a:t>
            </a:r>
            <a:r>
              <a:rPr lang="de-DE" altLang="es-MX" sz="1000" baseline="0" dirty="0">
                <a:latin typeface="Calibri" panose="020F0502020204030204" pitchFamily="34" charset="0"/>
              </a:rPr>
              <a:t>  </a:t>
            </a:r>
            <a:r>
              <a:rPr lang="de-DE" altLang="es-MX" sz="2400" baseline="0" dirty="0">
                <a:latin typeface="Calibri" panose="020F0502020204030204" pitchFamily="34" charset="0"/>
              </a:rPr>
              <a:t>- erreichbar: </a:t>
            </a:r>
            <a:r>
              <a:rPr lang="de-DE" altLang="es-MX" sz="2400" baseline="0" dirty="0">
                <a:latin typeface="Calibri" panose="020F0502020204030204" pitchFamily="34" charset="0"/>
                <a:hlinkClick r:id="rId2"/>
              </a:rPr>
              <a:t>blokesch@fb2.fra-uas.de</a:t>
            </a:r>
            <a:endParaRPr lang="de-DE" altLang="es-MX" sz="2400" baseline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latin typeface="Calibri" panose="020F0502020204030204" pitchFamily="34" charset="0"/>
              </a:rPr>
              <a:t> Büro: Gebäude 8, Raum 212 </a:t>
            </a:r>
            <a:r>
              <a:rPr lang="es-MX" altLang="es-MX" sz="2400" baseline="0" dirty="0">
                <a:latin typeface="Calibri" panose="020F0502020204030204" pitchFamily="34" charset="0"/>
              </a:rPr>
              <a:t>a</a:t>
            </a:r>
            <a:r>
              <a:rPr lang="de-DE" altLang="es-MX" sz="2400" baseline="0" dirty="0">
                <a:latin typeface="Calibri" panose="020F0502020204030204" pitchFamily="34" charset="0"/>
              </a:rPr>
              <a:t> </a:t>
            </a:r>
            <a:r>
              <a:rPr lang="de-DE" altLang="es-MX" sz="2000" baseline="0" dirty="0">
                <a:latin typeface="Calibri" panose="020F0502020204030204" pitchFamily="34" charset="0"/>
              </a:rPr>
              <a:t>Tel.  z.Z. nicht angeschlossen.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latin typeface="Calibri" panose="020F0502020204030204" pitchFamily="34" charset="0"/>
              </a:rPr>
              <a:t> Als </a:t>
            </a:r>
            <a:r>
              <a:rPr lang="de-DE" altLang="es-MX" sz="2400" baseline="0" dirty="0" err="1">
                <a:latin typeface="Calibri" panose="020F0502020204030204" pitchFamily="34" charset="0"/>
              </a:rPr>
              <a:t>Prüfungsauss</a:t>
            </a:r>
            <a:r>
              <a:rPr lang="es-MX" altLang="es-MX" sz="2400" baseline="0" dirty="0">
                <a:latin typeface="Calibri" panose="020F0502020204030204" pitchFamily="34" charset="0"/>
              </a:rPr>
              <a:t>chussvorsitzender auch Ansprechpartner für die 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2400" baseline="0" dirty="0">
                <a:latin typeface="Calibri" panose="020F0502020204030204" pitchFamily="34" charset="0"/>
              </a:rPr>
              <a:t> Anerkennung von Leistungen aus einem vorhergehenden Studium     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2400" baseline="0" dirty="0">
                <a:latin typeface="Calibri" panose="020F0502020204030204" pitchFamily="34" charset="0"/>
              </a:rPr>
              <a:t> und Planung eines Auslandsaufenthaltes</a:t>
            </a:r>
            <a:endParaRPr lang="de-DE" altLang="es-MX" sz="1600" baseline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sz="1600" b="1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       </a:t>
            </a:r>
            <a:r>
              <a:rPr lang="de-DE" altLang="es-MX" sz="2400" b="1" baseline="0" dirty="0">
                <a:solidFill>
                  <a:srgbClr val="1356B9"/>
                </a:solidFill>
                <a:latin typeface="Calibri" panose="020F0502020204030204" pitchFamily="34" charset="0"/>
              </a:rPr>
              <a:t>Vorlesungen:</a:t>
            </a: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Donnerstag, den 20.11. und 27.11.2024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                              von 10:00 bis 11:30 in HC 113 (Hungener Str.)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s-MX" sz="2400" b="1" baseline="0" dirty="0">
                <a:solidFill>
                  <a:srgbClr val="1356B9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s-MX" sz="2400" b="1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Exkursion:</a:t>
            </a: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Montag, den 16.12.2024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Treffpunkt Tor Ost des Industrieparks Höchst um 11:15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Besuch der Lantus-Produktionsanlage (Langzeit-Insulinanalogon) um 12:30</a:t>
            </a:r>
            <a:endParaRPr lang="de-DE" altLang="es-MX" sz="800" baseline="0" dirty="0">
              <a:solidFill>
                <a:srgbClr val="1356B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de-DE" sz="2400" baseline="0" dirty="0">
                <a:latin typeface="Calibri" panose="020F0502020204030204" pitchFamily="34" charset="0"/>
              </a:rPr>
              <a:t>	</a:t>
            </a:r>
            <a:endParaRPr lang="de-DE" altLang="es-MX" sz="2400" baseline="0" dirty="0">
              <a:solidFill>
                <a:srgbClr val="1356B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de-DE" altLang="es-MX" sz="2400" baseline="0" dirty="0">
              <a:solidFill>
                <a:srgbClr val="1356B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7477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0E28A21-B46B-4B20-969B-F86EF4F35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73" y="1243177"/>
            <a:ext cx="10972219" cy="5050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es-MX" sz="800" b="1" baseline="0" dirty="0">
              <a:latin typeface="Symbol" panose="05050102010706020507" pitchFamily="18" charset="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Symbol" panose="05050102010706020507" pitchFamily="18" charset="2"/>
              <a:buChar char=" "/>
            </a:pPr>
            <a:r>
              <a:rPr lang="de-DE" altLang="es-MX" sz="2400" b="1" u="sng" baseline="0" dirty="0">
                <a:latin typeface="Calibri" panose="020F0502020204030204" pitchFamily="34" charset="0"/>
              </a:rPr>
              <a:t>Wachse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Symbol" panose="05050102010706020507" pitchFamily="18" charset="2"/>
              <a:buChar char=" "/>
            </a:pPr>
            <a:r>
              <a:rPr lang="de-DE" altLang="es-MX" sz="2400" baseline="0" dirty="0">
                <a:latin typeface="Calibri" panose="020F0502020204030204" pitchFamily="34" charset="0"/>
              </a:rPr>
              <a:t>In der Natur vorkommende Wachse sind bei Raumtemperatur fest, schmelzen bei Temperaturen oberhalb von 40 °C. Sie bestehen aus:</a:t>
            </a:r>
          </a:p>
          <a:p>
            <a:pPr marL="714375" indent="-26352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altLang="es-MX" sz="2400" baseline="0" dirty="0">
                <a:latin typeface="Calibri" panose="020F0502020204030204" pitchFamily="34" charset="0"/>
              </a:rPr>
              <a:t>Estern langkettiger Fettsäuren (16 bis 30 Kohlenstoffatome) mit langkettigen Alkoholen (um 30 oder mehr Kohlenstoffatome), fast immer gesättigt (keine Kohlenstoff-Kohlenstoff-Doppelbindungen)</a:t>
            </a:r>
          </a:p>
          <a:p>
            <a:pPr marL="714375" indent="-26352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altLang="es-MX" sz="2400" baseline="0" dirty="0">
                <a:latin typeface="Calibri" panose="020F0502020204030204" pitchFamily="34" charset="0"/>
              </a:rPr>
              <a:t>in geringerem Umfang (um 10 %) auch aus den o.g. freien Fettsäuren</a:t>
            </a:r>
          </a:p>
          <a:p>
            <a:pPr marL="714375" indent="-26352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altLang="es-MX" sz="2400" baseline="0" dirty="0">
                <a:latin typeface="Calibri" panose="020F0502020204030204" pitchFamily="34" charset="0"/>
              </a:rPr>
              <a:t>in noch geringerem Umfang aus den o.g. freien Alkoholen</a:t>
            </a:r>
          </a:p>
          <a:p>
            <a:pPr eaLnBrk="1" hangingPunct="1">
              <a:spcBef>
                <a:spcPct val="20000"/>
              </a:spcBef>
            </a:pPr>
            <a:endParaRPr lang="de-DE" altLang="es-MX" sz="2400" baseline="0" dirty="0">
              <a:solidFill>
                <a:srgbClr val="1356B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0300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E938CBF-522B-4F7E-BF60-79B67B0D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47" y="1228740"/>
            <a:ext cx="10889910" cy="5000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es-MX" sz="800" b="1" baseline="0" dirty="0">
              <a:latin typeface="Symbol" panose="05050102010706020507" pitchFamily="18" charset="2"/>
            </a:endParaRPr>
          </a:p>
          <a:p>
            <a:pPr marL="450850">
              <a:lnSpc>
                <a:spcPct val="130000"/>
              </a:lnSpc>
              <a:spcBef>
                <a:spcPct val="20000"/>
              </a:spcBef>
            </a:pPr>
            <a:r>
              <a:rPr lang="de-DE" altLang="es-MX" sz="2800" baseline="0" dirty="0">
                <a:latin typeface="Calibri" panose="020F0502020204030204" pitchFamily="34" charset="0"/>
              </a:rPr>
              <a:t>Vorkommen (Beispiele)</a:t>
            </a:r>
          </a:p>
          <a:p>
            <a:pPr marL="793750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es-MX" sz="2800" baseline="0" dirty="0">
                <a:latin typeface="Calibri" panose="020F0502020204030204" pitchFamily="34" charset="0"/>
              </a:rPr>
              <a:t>Cuticula, schützende Wachsschicht auf der Epidermis von  Blättern, besonders ausgeprägt bei hitze- und trockenheitsresistenter Pflanzen</a:t>
            </a:r>
          </a:p>
          <a:p>
            <a:pPr marL="793750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es-MX" sz="2800" baseline="0" dirty="0">
                <a:latin typeface="Calibri" panose="020F0502020204030204" pitchFamily="34" charset="0"/>
              </a:rPr>
              <a:t>Bienenwachs (in speziellen Drüsen der Arbeiterinnen als Baumaterial der Waben sezerniert)</a:t>
            </a:r>
          </a:p>
          <a:p>
            <a:pPr marL="793750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es-MX" sz="2800" baseline="0" dirty="0">
                <a:latin typeface="Calibri" panose="020F0502020204030204" pitchFamily="34" charset="0"/>
              </a:rPr>
              <a:t>Wachs der Bürzeldrüse der Vögel zum Einfetten des Gefieders</a:t>
            </a:r>
          </a:p>
          <a:p>
            <a:pPr marL="793750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es-MX" sz="2800" baseline="0" dirty="0">
                <a:latin typeface="Calibri" panose="020F0502020204030204" pitchFamily="34" charset="0"/>
              </a:rPr>
              <a:t>Wollwachs, v.a. der Schafe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endParaRPr lang="de-DE" altLang="es-MX" sz="2400" baseline="0" dirty="0">
              <a:solidFill>
                <a:srgbClr val="1356B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339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C73F7FB-13E0-46BB-AF38-34968155E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26" y="1195789"/>
            <a:ext cx="9997236" cy="5033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es-MX" sz="800" b="1" baseline="0" dirty="0">
              <a:latin typeface="Symbol" panose="05050102010706020507" pitchFamily="18" charset="2"/>
            </a:endParaRPr>
          </a:p>
          <a:p>
            <a:pPr marL="342900" indent="-342900">
              <a:spcBef>
                <a:spcPct val="20000"/>
              </a:spcBef>
              <a:buFont typeface="Symbol" panose="05050102010706020507" pitchFamily="18" charset="2"/>
              <a:buChar char=" "/>
            </a:pPr>
            <a:r>
              <a:rPr lang="de-DE" altLang="es-MX" sz="2400" b="1" u="sng" baseline="0" dirty="0">
                <a:latin typeface="Calibri" panose="020F0502020204030204" pitchFamily="34" charset="0"/>
              </a:rPr>
              <a:t>Natürliche Wachse</a:t>
            </a:r>
          </a:p>
          <a:p>
            <a:pPr marL="450850">
              <a:spcBef>
                <a:spcPct val="20000"/>
              </a:spcBef>
            </a:pPr>
            <a:r>
              <a:rPr lang="de-DE" altLang="es-MX" sz="2400" baseline="0" dirty="0">
                <a:latin typeface="Calibri" panose="020F0502020204030204" pitchFamily="34" charset="0"/>
              </a:rPr>
              <a:t>Beispiel: </a:t>
            </a:r>
            <a:r>
              <a:rPr lang="de-DE" altLang="es-MX" sz="2400" baseline="0" dirty="0" err="1">
                <a:latin typeface="Calibri" panose="020F0502020204030204" pitchFamily="34" charset="0"/>
              </a:rPr>
              <a:t>Palmitinsäuremyricylester</a:t>
            </a:r>
            <a:r>
              <a:rPr lang="de-DE" altLang="es-MX" sz="2400" baseline="0" dirty="0">
                <a:latin typeface="Calibri" panose="020F0502020204030204" pitchFamily="34" charset="0"/>
              </a:rPr>
              <a:t> </a:t>
            </a:r>
          </a:p>
          <a:p>
            <a:pPr marL="450850">
              <a:spcBef>
                <a:spcPct val="20000"/>
              </a:spcBef>
            </a:pPr>
            <a:r>
              <a:rPr lang="de-DE" altLang="es-MX" sz="2400" baseline="0" dirty="0">
                <a:latin typeface="Calibri" panose="020F0502020204030204" pitchFamily="34" charset="0"/>
              </a:rPr>
              <a:t>(Hexadekansäure-1-Triacontanylester)</a:t>
            </a:r>
          </a:p>
          <a:p>
            <a:pPr marL="450850">
              <a:spcBef>
                <a:spcPct val="20000"/>
              </a:spcBef>
            </a:pPr>
            <a:r>
              <a:rPr lang="de-DE" altLang="es-MX" sz="2400" baseline="0" dirty="0">
                <a:latin typeface="Calibri" panose="020F0502020204030204" pitchFamily="34" charset="0"/>
              </a:rPr>
              <a:t>eine Komponente des Bienenwachses </a:t>
            </a:r>
            <a:endParaRPr lang="de-DE" altLang="es-MX" sz="2400" baseline="0" dirty="0">
              <a:solidFill>
                <a:srgbClr val="1356B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B8F7E950-E229-436E-B322-425AF3A6F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012607"/>
              </p:ext>
            </p:extLst>
          </p:nvPr>
        </p:nvGraphicFramePr>
        <p:xfrm>
          <a:off x="786698" y="3428037"/>
          <a:ext cx="8200468" cy="257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hemSketch" r:id="rId3" imgW="3919629" imgH="1228748" progId="ACD.ChemSketch.20">
                  <p:embed/>
                </p:oleObj>
              </mc:Choice>
              <mc:Fallback>
                <p:oleObj name="ChemSketch" r:id="rId3" imgW="3919629" imgH="1228748" progId="ACD.ChemSketch.20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085CDD8C-1FB9-43BB-B74B-7155101C1E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98" y="3428037"/>
                        <a:ext cx="8200468" cy="2570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73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56345AF-35EB-4E99-8AD0-5D87C9F28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25" y="1195789"/>
            <a:ext cx="10664501" cy="5240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es-MX" sz="800" b="1" baseline="0" dirty="0">
              <a:latin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9E325CE-B2F8-4318-8309-D20CE6E4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23" y="1757064"/>
            <a:ext cx="77041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Unterschied zur Depotfetten:</a:t>
            </a:r>
          </a:p>
          <a:p>
            <a:pPr>
              <a:lnSpc>
                <a:spcPct val="150000"/>
              </a:lnSpc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Diese sind Triglyceride langkettiger </a:t>
            </a:r>
          </a:p>
          <a:p>
            <a:pPr>
              <a:lnSpc>
                <a:spcPct val="150000"/>
              </a:lnSpc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unvezweigter gesättigter und </a:t>
            </a:r>
          </a:p>
          <a:p>
            <a:pPr>
              <a:lnSpc>
                <a:spcPct val="150000"/>
              </a:lnSpc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einfach- bis dreifach ungesättigter Fettsäuren</a:t>
            </a:r>
            <a:endParaRPr lang="de-DE" altLang="es-MX" sz="20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de-DE" altLang="es-MX" sz="2000" b="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de-DE" altLang="es-MX" sz="2000" b="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de-DE" altLang="es-MX" sz="2000" b="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Beispiel</a:t>
            </a: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de-DE" altLang="es-MX" sz="2000" b="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Triglycerid der zweifach ungesättigten </a:t>
            </a:r>
          </a:p>
          <a:p>
            <a:pPr>
              <a:lnSpc>
                <a:spcPct val="90000"/>
              </a:lnSpc>
            </a:pPr>
            <a:r>
              <a:rPr lang="de-DE" altLang="es-MX" sz="200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Linol</a:t>
            </a:r>
            <a:r>
              <a:rPr lang="es-MX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säure (C 18)</a:t>
            </a: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de-DE" altLang="es-MX" sz="1800" i="1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1,2,3-Trilinolsäure</a:t>
            </a:r>
            <a:r>
              <a:rPr lang="es-MX" altLang="es-MX" sz="1800" i="1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glycerolester</a:t>
            </a:r>
            <a:endParaRPr lang="de-DE" altLang="es-MX" sz="1800" i="1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de-DE" altLang="es-MX" sz="1800" i="1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oder 1,2,3-Trilinoyloxypropan</a:t>
            </a:r>
          </a:p>
          <a:p>
            <a:pPr>
              <a:lnSpc>
                <a:spcPct val="90000"/>
              </a:lnSpc>
            </a:pPr>
            <a:endParaRPr lang="de-DE" altLang="es-MX" sz="2000" dirty="0">
              <a:sym typeface="Symbol" panose="05050102010706020507" pitchFamily="18" charset="2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E73A8A4F-4031-4E9C-985A-5ED860B2E7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010356"/>
              </p:ext>
            </p:extLst>
          </p:nvPr>
        </p:nvGraphicFramePr>
        <p:xfrm>
          <a:off x="5906089" y="1424956"/>
          <a:ext cx="5315088" cy="498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hemSketch" r:id="rId3" imgW="6891528" imgH="6464808" progId="ACD.ChemSketch.20">
                  <p:embed/>
                </p:oleObj>
              </mc:Choice>
              <mc:Fallback>
                <p:oleObj name="ChemSketch" r:id="rId3" imgW="6891528" imgH="6464808" progId="ACD.ChemSketch.20">
                  <p:embed/>
                  <p:pic>
                    <p:nvPicPr>
                      <p:cNvPr id="4833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6089" y="1424956"/>
                        <a:ext cx="5315088" cy="4985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0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4C7F0B7-BC8B-4173-A67D-3ED60BAEB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25" y="1195789"/>
            <a:ext cx="10664501" cy="5240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es-MX" sz="800" b="1" baseline="0" dirty="0">
              <a:latin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6B13CD-5F23-4D76-BE97-67ABFC6A3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51" y="1109661"/>
            <a:ext cx="813613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Unterschied zur Membranlipiden: Diese sind Diglyceride langkettiger unverzweigter gesättigter und einfach- bis dreifach ungesättigter Fettsäuren. An der dritten endständigen Hydroxyl-gruppe des Glycerol ist als hydrophile, meist zwitterionische Gruppe wie das Phosphatidylcholin bei den Lecithinen.</a:t>
            </a:r>
            <a:endParaRPr lang="de-DE" altLang="es-MX" sz="20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de-DE" altLang="es-MX" sz="20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de-DE" altLang="es-MX" sz="2000" b="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de-DE" altLang="es-MX" sz="2000" b="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de-DE" altLang="es-MX" sz="2000" b="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6CBA7279-3B41-4216-9DE5-8AA8F9D83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642870"/>
              </p:ext>
            </p:extLst>
          </p:nvPr>
        </p:nvGraphicFramePr>
        <p:xfrm>
          <a:off x="1541008" y="3085470"/>
          <a:ext cx="8766175" cy="335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hemSketch" r:id="rId3" imgW="6541008" imgH="2505456" progId="ACD.ChemSketch.20">
                  <p:embed/>
                </p:oleObj>
              </mc:Choice>
              <mc:Fallback>
                <p:oleObj name="ChemSketch" r:id="rId3" imgW="6541008" imgH="2505456" progId="ACD.ChemSketch.2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367FBCDD-1E26-45A4-B59D-CEE43DFADC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008" y="3085470"/>
                        <a:ext cx="8766175" cy="335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5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41C561-1655-46A4-A17B-559AE754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25" y="1195789"/>
            <a:ext cx="10664501" cy="5240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es-MX" sz="800" b="1" baseline="0" dirty="0">
              <a:latin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</a:t>
            </a:r>
          </a:p>
        </p:txBody>
      </p:sp>
      <p:pic>
        <p:nvPicPr>
          <p:cNvPr id="9" name="Picture 10" descr="plasmamembran">
            <a:extLst>
              <a:ext uri="{FF2B5EF4-FFF2-40B4-BE49-F238E27FC236}">
                <a16:creationId xmlns:a16="http://schemas.microsoft.com/office/drawing/2014/main" id="{B7095DCC-8B23-484D-82B7-BC26581A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3" b="3937"/>
          <a:stretch>
            <a:fillRect/>
          </a:stretch>
        </p:blipFill>
        <p:spPr bwMode="auto">
          <a:xfrm>
            <a:off x="5530978" y="2197611"/>
            <a:ext cx="5551527" cy="391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34207C1-FDB4-4233-9392-32958D42B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11" y="1195789"/>
            <a:ext cx="10171726" cy="605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Zwei hydrophobe Seitenketten und eine hydrophile Gruppe ernöglichen die</a:t>
            </a:r>
          </a:p>
          <a:p>
            <a:pPr>
              <a:lnSpc>
                <a:spcPct val="150000"/>
              </a:lnSpc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Ausbildung von Doppelschichten, die für alle biologischen Membranen</a:t>
            </a:r>
          </a:p>
          <a:p>
            <a:pPr>
              <a:lnSpc>
                <a:spcPct val="150000"/>
              </a:lnSpc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(Zellmembran, Membransysteme der </a:t>
            </a:r>
          </a:p>
          <a:p>
            <a:pPr>
              <a:lnSpc>
                <a:spcPct val="150000"/>
              </a:lnSpc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Organellen) charakteristisch ist.</a:t>
            </a:r>
          </a:p>
          <a:p>
            <a:pPr>
              <a:lnSpc>
                <a:spcPct val="150000"/>
              </a:lnSpc>
            </a:pPr>
            <a:endParaRPr lang="es-MX" altLang="es-MX" sz="20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endParaRPr lang="es-MX" altLang="es-MX" sz="20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endParaRPr lang="es-MX" altLang="es-MX" sz="20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endParaRPr lang="es-MX" altLang="es-MX" sz="24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s-MX" altLang="es-MX" sz="1800" b="0" dirty="0">
                <a:solidFill>
                  <a:srgbClr val="0033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Bildquelle: Cytologie Online (Raimond Boldt) </a:t>
            </a:r>
          </a:p>
          <a:p>
            <a:r>
              <a:rPr lang="de-DE" altLang="es-MX" sz="1800" b="0" dirty="0">
                <a:solidFill>
                  <a:srgbClr val="0033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http://www.zytologie-online.net/images/plasmamembran.jpg, </a:t>
            </a:r>
          </a:p>
          <a:p>
            <a:r>
              <a:rPr lang="de-DE" altLang="es-MX" sz="1800" b="0" dirty="0">
                <a:solidFill>
                  <a:srgbClr val="0033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zuletzt aufgerufen am 20.11.2024</a:t>
            </a:r>
          </a:p>
          <a:p>
            <a:pPr>
              <a:lnSpc>
                <a:spcPct val="150000"/>
              </a:lnSpc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62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8BFD5-2747-46A9-B098-E15C6146E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Einführung in die Bioverfahrenstechnik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5989-20F8-40B9-B886-222F9C6E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Frankfurt University of Applied Sciences | Titel der Vorlesung | Name des/der Autors*in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C8EB1-C054-4D08-B8AC-612F82D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B4FF15-C7EA-4A12-88C7-264F3A6F1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6A86EB-5753-41E2-934D-0D1BB390EEEB}" type="datetime1">
              <a:rPr lang="de-DE" smtClean="0"/>
              <a:t>21.11.2024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C1A214C-E97A-4EFE-BCAE-F760E828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41C561-1655-46A4-A17B-559AE754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25" y="1195789"/>
            <a:ext cx="10664501" cy="5240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baseline="30000">
                <a:solidFill>
                  <a:schemeClr val="tx1"/>
                </a:solidFill>
                <a:latin typeface="Futura Bold" pitchFamily="2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Futura Bold" pitchFamily="2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Futura 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Futura Bold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es-MX" sz="800" b="1" baseline="0" dirty="0">
              <a:latin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es-MX" sz="2400" baseline="0" dirty="0">
                <a:solidFill>
                  <a:srgbClr val="1356B9"/>
                </a:solidFill>
                <a:latin typeface="Calibri" panose="020F0502020204030204" pitchFamily="34" charset="0"/>
              </a:rPr>
              <a:t>    </a:t>
            </a:r>
          </a:p>
        </p:txBody>
      </p:sp>
      <p:graphicFrame>
        <p:nvGraphicFramePr>
          <p:cNvPr id="9" name="Objekt 3">
            <a:extLst>
              <a:ext uri="{FF2B5EF4-FFF2-40B4-BE49-F238E27FC236}">
                <a16:creationId xmlns:a16="http://schemas.microsoft.com/office/drawing/2014/main" id="{C0C01F90-8BFC-4820-824E-7AA50B9B2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972393"/>
              </p:ext>
            </p:extLst>
          </p:nvPr>
        </p:nvGraphicFramePr>
        <p:xfrm>
          <a:off x="3990523" y="1347158"/>
          <a:ext cx="596900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ChemSketch" r:id="rId3" imgW="7001256" imgH="5961888" progId="ACD.ChemSketch.20">
                  <p:embed/>
                </p:oleObj>
              </mc:Choice>
              <mc:Fallback>
                <p:oleObj name="ChemSketch" r:id="rId3" imgW="7001256" imgH="5961888" progId="ACD.ChemSketch.20">
                  <p:embed/>
                  <p:pic>
                    <p:nvPicPr>
                      <p:cNvPr id="13" name="Objekt 3">
                        <a:extLst>
                          <a:ext uri="{FF2B5EF4-FFF2-40B4-BE49-F238E27FC236}">
                            <a16:creationId xmlns:a16="http://schemas.microsoft.com/office/drawing/2014/main" id="{EC1596B8-FF9A-4022-9FF5-119ED41644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523" y="1347158"/>
                        <a:ext cx="5969000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A7B64688-5627-49C8-99FF-AE70D124B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33" y="1124397"/>
            <a:ext cx="856773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tabLst>
                <a:tab pos="261938" algn="l"/>
                <a:tab pos="987425" algn="l"/>
              </a:tabLst>
              <a:defRPr sz="2800" b="1">
                <a:solidFill>
                  <a:srgbClr val="1E86AD"/>
                </a:solidFill>
                <a:latin typeface="Futura Bold" pitchFamily="2" charset="0"/>
              </a:defRPr>
            </a:lvl1pPr>
            <a:lvl2pPr marL="987425" indent="4763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800" b="1">
                <a:solidFill>
                  <a:srgbClr val="5F5F5F"/>
                </a:solidFill>
                <a:latin typeface="Futura Bold" pitchFamily="2" charset="0"/>
              </a:defRPr>
            </a:lvl2pPr>
            <a:lvl3pPr marL="1860550" indent="-228600">
              <a:spcBef>
                <a:spcPct val="20000"/>
              </a:spcBef>
              <a:buChar char="•"/>
              <a:tabLst>
                <a:tab pos="261938" algn="l"/>
                <a:tab pos="987425" algn="l"/>
              </a:tabLst>
              <a:defRPr sz="2200" b="1">
                <a:solidFill>
                  <a:srgbClr val="5F5F5F"/>
                </a:solidFill>
                <a:latin typeface="Futura Bold" pitchFamily="2" charset="0"/>
              </a:defRPr>
            </a:lvl3pPr>
            <a:lvl4pPr marL="2268538" indent="-228600">
              <a:spcBef>
                <a:spcPct val="20000"/>
              </a:spcBef>
              <a:buChar char="–"/>
              <a:tabLst>
                <a:tab pos="261938" algn="l"/>
                <a:tab pos="987425" algn="l"/>
              </a:tabLst>
              <a:defRPr sz="2000" b="1">
                <a:solidFill>
                  <a:srgbClr val="5F5F5F"/>
                </a:solidFill>
                <a:latin typeface="Futura Bold" pitchFamily="2" charset="0"/>
              </a:defRPr>
            </a:lvl4pPr>
            <a:lvl5pPr marL="2676525" indent="-228600">
              <a:spcBef>
                <a:spcPct val="20000"/>
              </a:spcBef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5pPr>
            <a:lvl6pPr marL="3133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6pPr>
            <a:lvl7pPr marL="3590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7pPr>
            <a:lvl8pPr marL="4048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8pPr>
            <a:lvl9pPr marL="4505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87425" algn="l"/>
              </a:tabLst>
              <a:defRPr b="1">
                <a:solidFill>
                  <a:srgbClr val="5F5F5F"/>
                </a:solidFill>
                <a:latin typeface="Futura Bold" pitchFamily="2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MX" altLang="es-MX" sz="20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Einige wichtige Fettsäuren </a:t>
            </a:r>
            <a:r>
              <a:rPr lang="es-MX" altLang="es-MX" sz="2000" b="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(= langkettige Carbonsäuren)</a:t>
            </a:r>
          </a:p>
          <a:p>
            <a:pPr>
              <a:lnSpc>
                <a:spcPct val="90000"/>
              </a:lnSpc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Gesättigt:</a:t>
            </a:r>
          </a:p>
          <a:p>
            <a:pPr>
              <a:lnSpc>
                <a:spcPct val="90000"/>
              </a:lnSpc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C16: Palmitinsäure</a:t>
            </a:r>
          </a:p>
          <a:p>
            <a:pPr>
              <a:lnSpc>
                <a:spcPct val="90000"/>
              </a:lnSpc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 Hexadecansäure</a:t>
            </a:r>
          </a:p>
          <a:p>
            <a:pPr>
              <a:lnSpc>
                <a:spcPct val="90000"/>
              </a:lnSpc>
            </a:pP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C18: Stearinsäure</a:t>
            </a:r>
          </a:p>
          <a:p>
            <a:pPr>
              <a:lnSpc>
                <a:spcPct val="90000"/>
              </a:lnSpc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= Octadecansäure</a:t>
            </a:r>
          </a:p>
          <a:p>
            <a:pPr>
              <a:lnSpc>
                <a:spcPct val="90000"/>
              </a:lnSpc>
            </a:pP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Ungesättigt:</a:t>
            </a:r>
          </a:p>
          <a:p>
            <a:pPr>
              <a:lnSpc>
                <a:spcPct val="90000"/>
              </a:lnSpc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Ölsäure </a:t>
            </a:r>
          </a:p>
          <a:p>
            <a:pPr>
              <a:lnSpc>
                <a:spcPct val="90000"/>
              </a:lnSpc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 (9Z)-Octadeca-9-ensäure</a:t>
            </a:r>
          </a:p>
          <a:p>
            <a:pPr>
              <a:lnSpc>
                <a:spcPct val="90000"/>
              </a:lnSpc>
            </a:pP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Linolsäure</a:t>
            </a:r>
            <a:r>
              <a:rPr lang="es-MX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 (9 Z,12Z)-Octadeca-9,12-diensäure</a:t>
            </a:r>
          </a:p>
          <a:p>
            <a:pPr>
              <a:lnSpc>
                <a:spcPct val="90000"/>
              </a:lnSpc>
            </a:pPr>
            <a:endParaRPr lang="es-MX" altLang="es-MX" sz="8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s-MX" altLang="es-MX" sz="2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Beides sind Carbonsäuren mit 18 Kohlenstoffatomen.</a:t>
            </a:r>
            <a:endParaRPr lang="de-DE" altLang="es-MX" sz="2000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endParaRPr lang="de-DE" altLang="es-MX" sz="1200" dirty="0">
              <a:sym typeface="Symbol" panose="05050102010706020507" pitchFamily="18" charset="2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AB38478-41B9-41B2-AECF-B96502D3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944" y="3541518"/>
            <a:ext cx="2232248" cy="432048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7" tIns="115200" rIns="90477" bIns="44445"/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4875" indent="-274638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7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4988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2975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01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73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5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17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s-MX" sz="1600" i="1" baseline="0" dirty="0">
                <a:solidFill>
                  <a:srgbClr val="1E86AD"/>
                </a:solidFill>
              </a:rPr>
              <a:t>Schmelzpunkt : </a:t>
            </a:r>
            <a:r>
              <a:rPr lang="de-DE" altLang="es-MX" sz="1600" b="1" baseline="0" dirty="0">
                <a:solidFill>
                  <a:srgbClr val="1E86AD"/>
                </a:solidFill>
              </a:rPr>
              <a:t>16 °C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A5C51C8-3F02-4267-A4ED-E2FF41EF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25" y="2073421"/>
            <a:ext cx="2376264" cy="467519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7" tIns="115200" rIns="90477" bIns="44445"/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4875" indent="-274638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7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4988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2975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01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73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5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17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s-MX" sz="1600" i="1" baseline="0" dirty="0">
                <a:solidFill>
                  <a:srgbClr val="1E86AD"/>
                </a:solidFill>
              </a:rPr>
              <a:t>Schmelzpunkt : </a:t>
            </a:r>
            <a:r>
              <a:rPr lang="de-DE" altLang="es-MX" sz="1600" b="1" baseline="0" dirty="0">
                <a:solidFill>
                  <a:srgbClr val="1E86AD"/>
                </a:solidFill>
              </a:rPr>
              <a:t>63 °C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D10DE9-3391-48FD-80D6-8C21BC6919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26654" y="2980381"/>
            <a:ext cx="2664742" cy="432048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7" tIns="115200" rIns="90477" bIns="44445"/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4875" indent="-274638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7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4988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2975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01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73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5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17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s-MX" sz="1600" i="1" baseline="0" dirty="0">
                <a:solidFill>
                  <a:srgbClr val="1E86AD"/>
                </a:solidFill>
              </a:rPr>
              <a:t>Schmelzpunkt : </a:t>
            </a:r>
            <a:r>
              <a:rPr lang="de-DE" altLang="es-MX" sz="1600" b="1" baseline="0" dirty="0">
                <a:solidFill>
                  <a:srgbClr val="1E86AD"/>
                </a:solidFill>
              </a:rPr>
              <a:t>69-70 °C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815D60DE-F86B-456E-9AB7-2F26D7AC9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270" y="5863559"/>
            <a:ext cx="2232248" cy="432048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7" tIns="115200" rIns="90477" bIns="44445"/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4875" indent="-274638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7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4988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2975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01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73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5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1775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s-MX" sz="1600" i="1" baseline="0" dirty="0">
                <a:solidFill>
                  <a:srgbClr val="1E86AD"/>
                </a:solidFill>
              </a:rPr>
              <a:t>Schmelzpunkt : </a:t>
            </a:r>
            <a:r>
              <a:rPr lang="de-DE" altLang="es-MX" sz="1600" b="1" baseline="0" dirty="0">
                <a:solidFill>
                  <a:srgbClr val="1E86AD"/>
                </a:solidFill>
              </a:rPr>
              <a:t>-7 °C</a:t>
            </a:r>
          </a:p>
        </p:txBody>
      </p:sp>
    </p:spTree>
    <p:extLst>
      <p:ext uri="{BB962C8B-B14F-4D97-AF65-F5344CB8AC3E}">
        <p14:creationId xmlns:p14="http://schemas.microsoft.com/office/powerpoint/2010/main" val="18321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1_Office">
  <a:themeElements>
    <a:clrScheme name="Fuas">
      <a:dk1>
        <a:srgbClr val="000000"/>
      </a:dk1>
      <a:lt1>
        <a:srgbClr val="FFFFFF"/>
      </a:lt1>
      <a:dk2>
        <a:srgbClr val="682282"/>
      </a:dk2>
      <a:lt2>
        <a:srgbClr val="015FA6"/>
      </a:lt2>
      <a:accent1>
        <a:srgbClr val="003A74"/>
      </a:accent1>
      <a:accent2>
        <a:srgbClr val="0A3D3A"/>
      </a:accent2>
      <a:accent3>
        <a:srgbClr val="FF91EC"/>
      </a:accent3>
      <a:accent4>
        <a:srgbClr val="00FE7C"/>
      </a:accent4>
      <a:accent5>
        <a:srgbClr val="FDFE00"/>
      </a:accent5>
      <a:accent6>
        <a:srgbClr val="02FEFF"/>
      </a:accent6>
      <a:hlink>
        <a:srgbClr val="461357"/>
      </a:hlink>
      <a:folHlink>
        <a:srgbClr val="5B1A40"/>
      </a:folHlink>
    </a:clrScheme>
    <a:fontScheme name="Office 2">
      <a:majorFont>
        <a:latin typeface="Space Grotesk Medium"/>
        <a:ea typeface=""/>
        <a:cs typeface=""/>
        <a:font script="Jpan" typeface="?? 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ptos Light"/>
        <a:ea typeface=""/>
        <a:cs typeface=""/>
        <a:font script="Jpan" typeface="?? 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Breitbild</PresentationFormat>
  <Paragraphs>219</Paragraphs>
  <Slides>16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7" baseType="lpstr">
      <vt:lpstr>Space Grotesk</vt:lpstr>
      <vt:lpstr>Aptos</vt:lpstr>
      <vt:lpstr>Calibri</vt:lpstr>
      <vt:lpstr>Symbol</vt:lpstr>
      <vt:lpstr>Wingdings</vt:lpstr>
      <vt:lpstr>Futura Bold</vt:lpstr>
      <vt:lpstr>Arial</vt:lpstr>
      <vt:lpstr>Space Grotesk Medium</vt:lpstr>
      <vt:lpstr>Aptos Light</vt:lpstr>
      <vt:lpstr>1_Office</vt:lpstr>
      <vt:lpstr>ChemSketch</vt:lpstr>
      <vt:lpstr>PowerPoint-Präsentation</vt:lpstr>
      <vt:lpstr>Kontaktinformationen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Quandel Staudt Design GmbH</dc:creator>
  <cp:lastModifiedBy>Blokesch, Axel</cp:lastModifiedBy>
  <cp:revision>320</cp:revision>
  <dcterms:created xsi:type="dcterms:W3CDTF">2024-01-05T16:08:51Z</dcterms:created>
  <dcterms:modified xsi:type="dcterms:W3CDTF">2024-11-21T12:20:48Z</dcterms:modified>
</cp:coreProperties>
</file>