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58" r:id="rId2"/>
    <p:sldId id="259" r:id="rId3"/>
    <p:sldId id="306" r:id="rId4"/>
    <p:sldId id="307" r:id="rId5"/>
    <p:sldId id="436" r:id="rId6"/>
    <p:sldId id="427" r:id="rId7"/>
    <p:sldId id="429" r:id="rId8"/>
    <p:sldId id="435" r:id="rId9"/>
    <p:sldId id="431" r:id="rId10"/>
    <p:sldId id="437" r:id="rId11"/>
    <p:sldId id="428" r:id="rId12"/>
    <p:sldId id="426" r:id="rId13"/>
    <p:sldId id="298" r:id="rId14"/>
    <p:sldId id="302" r:id="rId15"/>
    <p:sldId id="304" r:id="rId16"/>
    <p:sldId id="305" r:id="rId17"/>
    <p:sldId id="299" r:id="rId18"/>
    <p:sldId id="329" r:id="rId19"/>
    <p:sldId id="330" r:id="rId20"/>
    <p:sldId id="331" r:id="rId21"/>
    <p:sldId id="332" r:id="rId22"/>
    <p:sldId id="438" r:id="rId23"/>
    <p:sldId id="333" r:id="rId24"/>
    <p:sldId id="334" r:id="rId25"/>
    <p:sldId id="439" r:id="rId26"/>
    <p:sldId id="335" r:id="rId27"/>
    <p:sldId id="336" r:id="rId28"/>
    <p:sldId id="337" r:id="rId29"/>
    <p:sldId id="440" r:id="rId30"/>
    <p:sldId id="338" r:id="rId31"/>
    <p:sldId id="441" r:id="rId32"/>
    <p:sldId id="339" r:id="rId33"/>
    <p:sldId id="434" r:id="rId34"/>
    <p:sldId id="340" r:id="rId35"/>
    <p:sldId id="433" r:id="rId36"/>
    <p:sldId id="341" r:id="rId37"/>
    <p:sldId id="432" r:id="rId38"/>
    <p:sldId id="342" r:id="rId39"/>
    <p:sldId id="343" r:id="rId40"/>
    <p:sldId id="344" r:id="rId41"/>
    <p:sldId id="345" r:id="rId42"/>
    <p:sldId id="346" r:id="rId43"/>
    <p:sldId id="347" r:id="rId44"/>
    <p:sldId id="348" r:id="rId45"/>
    <p:sldId id="349" r:id="rId46"/>
    <p:sldId id="442" r:id="rId47"/>
    <p:sldId id="350" r:id="rId48"/>
    <p:sldId id="443" r:id="rId49"/>
    <p:sldId id="351" r:id="rId50"/>
    <p:sldId id="352" r:id="rId51"/>
    <p:sldId id="353" r:id="rId52"/>
    <p:sldId id="419" r:id="rId53"/>
    <p:sldId id="423" r:id="rId54"/>
    <p:sldId id="420" r:id="rId55"/>
    <p:sldId id="421" r:id="rId56"/>
    <p:sldId id="422" r:id="rId57"/>
    <p:sldId id="425" r:id="rId58"/>
    <p:sldId id="424" r:id="rId59"/>
    <p:sldId id="295" r:id="rId6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9" autoAdjust="0"/>
    <p:restoredTop sz="94660"/>
  </p:normalViewPr>
  <p:slideViewPr>
    <p:cSldViewPr snapToGrid="0" showGuides="1">
      <p:cViewPr varScale="1">
        <p:scale>
          <a:sx n="86" d="100"/>
          <a:sy n="86" d="100"/>
        </p:scale>
        <p:origin x="331" y="53"/>
      </p:cViewPr>
      <p:guideLst>
        <p:guide orient="horz" pos="2160"/>
        <p:guide pos="3840"/>
      </p:guideLst>
    </p:cSldViewPr>
  </p:slideViewPr>
  <p:notesTextViewPr>
    <p:cViewPr>
      <p:scale>
        <a:sx n="1" d="1"/>
        <a:sy n="1" d="1"/>
      </p:scale>
      <p:origin x="0" y="0"/>
    </p:cViewPr>
  </p:notesTextViewPr>
  <p:notesViewPr>
    <p:cSldViewPr snapToGrid="0" showGuides="1">
      <p:cViewPr varScale="1">
        <p:scale>
          <a:sx n="84" d="100"/>
          <a:sy n="84" d="100"/>
        </p:scale>
        <p:origin x="3192" y="7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0277E-F432-4FD8-88BC-30448A7CC914}" type="datetimeFigureOut">
              <a:rPr lang="de-DE" smtClean="0"/>
              <a:t>08.12.2022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FD74-D810-46F0-873C-6E52E220C621}" type="slidenum">
              <a:rPr lang="de-DE" smtClean="0"/>
              <a:t>‹Nr.›</a:t>
            </a:fld>
            <a:endParaRPr lang="de-DE"/>
          </a:p>
        </p:txBody>
      </p:sp>
    </p:spTree>
    <p:extLst>
      <p:ext uri="{BB962C8B-B14F-4D97-AF65-F5344CB8AC3E}">
        <p14:creationId xmlns:p14="http://schemas.microsoft.com/office/powerpoint/2010/main" val="25631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b="0" i="0" dirty="0">
                <a:solidFill>
                  <a:srgbClr val="202124"/>
                </a:solidFill>
                <a:effectLst/>
                <a:latin typeface="Google Sans"/>
              </a:rPr>
              <a:t>Natural Resources Defense Council, Inc.</a:t>
            </a:r>
          </a:p>
          <a:p>
            <a:endParaRPr lang="en-US" dirty="0">
              <a:solidFill>
                <a:srgbClr val="202124"/>
              </a:solidFill>
              <a:latin typeface="Google Sans"/>
            </a:endParaRPr>
          </a:p>
          <a:p>
            <a:r>
              <a:rPr lang="en-US" dirty="0">
                <a:solidFill>
                  <a:srgbClr val="202124"/>
                </a:solidFill>
                <a:latin typeface="Google Sans"/>
              </a:rPr>
              <a:t>African Wildlife Foundation </a:t>
            </a:r>
            <a:endParaRPr lang="de-DE" dirty="0"/>
          </a:p>
        </p:txBody>
      </p:sp>
      <p:sp>
        <p:nvSpPr>
          <p:cNvPr id="4" name="Foliennummernplatzhalter 3"/>
          <p:cNvSpPr>
            <a:spLocks noGrp="1"/>
          </p:cNvSpPr>
          <p:nvPr>
            <p:ph type="sldNum" sz="quarter" idx="5"/>
          </p:nvPr>
        </p:nvSpPr>
        <p:spPr/>
        <p:txBody>
          <a:bodyPr/>
          <a:lstStyle/>
          <a:p>
            <a:fld id="{DE9FFD74-D810-46F0-873C-6E52E220C621}" type="slidenum">
              <a:rPr lang="de-DE" smtClean="0"/>
              <a:t>11</a:t>
            </a:fld>
            <a:endParaRPr lang="de-DE"/>
          </a:p>
        </p:txBody>
      </p:sp>
      <p:pic>
        <p:nvPicPr>
          <p:cNvPr id="6" name="Grafik 5">
            <a:extLst>
              <a:ext uri="{FF2B5EF4-FFF2-40B4-BE49-F238E27FC236}">
                <a16:creationId xmlns:a16="http://schemas.microsoft.com/office/drawing/2014/main" id="{29E2ECAE-DEA5-4EE2-A4FE-3EBC91CB41C9}"/>
              </a:ext>
            </a:extLst>
          </p:cNvPr>
          <p:cNvPicPr>
            <a:picLocks noChangeAspect="1"/>
          </p:cNvPicPr>
          <p:nvPr/>
        </p:nvPicPr>
        <p:blipFill>
          <a:blip r:embed="rId3"/>
          <a:stretch>
            <a:fillRect/>
          </a:stretch>
        </p:blipFill>
        <p:spPr>
          <a:xfrm>
            <a:off x="3746108" y="2215100"/>
            <a:ext cx="1057423" cy="1228896"/>
          </a:xfrm>
          <a:prstGeom prst="rect">
            <a:avLst/>
          </a:prstGeom>
        </p:spPr>
      </p:pic>
    </p:spTree>
    <p:extLst>
      <p:ext uri="{BB962C8B-B14F-4D97-AF65-F5344CB8AC3E}">
        <p14:creationId xmlns:p14="http://schemas.microsoft.com/office/powerpoint/2010/main" val="23983436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22D38-BE07-44D8-A4C0-D517D37943D1}"/>
              </a:ext>
            </a:extLst>
          </p:cNvPr>
          <p:cNvSpPr>
            <a:spLocks noGrp="1"/>
          </p:cNvSpPr>
          <p:nvPr>
            <p:ph type="ctrTitle"/>
          </p:nvPr>
        </p:nvSpPr>
        <p:spPr>
          <a:xfrm>
            <a:off x="258884" y="1122363"/>
            <a:ext cx="10409116" cy="2133599"/>
          </a:xfrm>
        </p:spPr>
        <p:txBody>
          <a:bodyPr anchor="b">
            <a:normAutofit/>
          </a:bodyPr>
          <a:lstStyle>
            <a:lvl1pPr algn="ctr">
              <a:defRPr sz="4800"/>
            </a:lvl1pPr>
          </a:lstStyle>
          <a:p>
            <a:r>
              <a:rPr lang="de-DE"/>
              <a:t>Mastertitelformat bearbeiten</a:t>
            </a:r>
            <a:endParaRPr lang="de-DE" dirty="0"/>
          </a:p>
        </p:txBody>
      </p:sp>
      <p:sp>
        <p:nvSpPr>
          <p:cNvPr id="3" name="Untertitel 2">
            <a:extLst>
              <a:ext uri="{FF2B5EF4-FFF2-40B4-BE49-F238E27FC236}">
                <a16:creationId xmlns:a16="http://schemas.microsoft.com/office/drawing/2014/main" id="{580187E7-12BB-4A6A-A3D0-CC44022DCA49}"/>
              </a:ext>
            </a:extLst>
          </p:cNvPr>
          <p:cNvSpPr>
            <a:spLocks noGrp="1"/>
          </p:cNvSpPr>
          <p:nvPr>
            <p:ph type="subTitle" idx="1"/>
          </p:nvPr>
        </p:nvSpPr>
        <p:spPr>
          <a:xfrm>
            <a:off x="258884" y="3602038"/>
            <a:ext cx="10409116"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4" name="Datumsplatzhalter 3">
            <a:extLst>
              <a:ext uri="{FF2B5EF4-FFF2-40B4-BE49-F238E27FC236}">
                <a16:creationId xmlns:a16="http://schemas.microsoft.com/office/drawing/2014/main" id="{A2B421DB-9766-4C43-A030-6184CE21AF19}"/>
              </a:ext>
            </a:extLst>
          </p:cNvPr>
          <p:cNvSpPr>
            <a:spLocks noGrp="1"/>
          </p:cNvSpPr>
          <p:nvPr>
            <p:ph type="dt" sz="half" idx="10"/>
          </p:nvPr>
        </p:nvSpPr>
        <p:spPr>
          <a:xfrm>
            <a:off x="258884" y="6516000"/>
            <a:ext cx="2743200" cy="275239"/>
          </a:xfrm>
        </p:spPr>
        <p:txBody>
          <a:bodyPr/>
          <a:lstStyle/>
          <a:p>
            <a:fld id="{A6938C7E-1B80-4A3D-8A0F-491BE46A81A5}" type="datetime1">
              <a:rPr lang="de-DE" smtClean="0"/>
              <a:t>08.12.2022</a:t>
            </a:fld>
            <a:endParaRPr lang="de-DE" dirty="0"/>
          </a:p>
        </p:txBody>
      </p:sp>
      <p:sp>
        <p:nvSpPr>
          <p:cNvPr id="5" name="Fußzeilenplatzhalter 4">
            <a:extLst>
              <a:ext uri="{FF2B5EF4-FFF2-40B4-BE49-F238E27FC236}">
                <a16:creationId xmlns:a16="http://schemas.microsoft.com/office/drawing/2014/main" id="{F2DD7BC0-185C-4275-AB97-B10167BB9F8E}"/>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B15DEDA8-A972-4589-B565-6597C90B0AD2}"/>
              </a:ext>
            </a:extLst>
          </p:cNvPr>
          <p:cNvSpPr>
            <a:spLocks noGrp="1"/>
          </p:cNvSpPr>
          <p:nvPr>
            <p:ph type="sldNum" sz="quarter" idx="12"/>
          </p:nvPr>
        </p:nvSpPr>
        <p:spPr>
          <a:xfrm>
            <a:off x="8247108" y="6516000"/>
            <a:ext cx="2420892"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9B7D1E4D-0DDD-48B7-ADB9-04114EA51555}"/>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7D1A4C16-2D4B-428C-8293-30A312307D28}"/>
              </a:ext>
            </a:extLst>
          </p:cNvPr>
          <p:cNvCxnSpPr>
            <a:cxnSpLocks/>
          </p:cNvCxnSpPr>
          <p:nvPr userDrawn="1"/>
        </p:nvCxnSpPr>
        <p:spPr>
          <a:xfrm>
            <a:off x="1408517" y="3408173"/>
            <a:ext cx="8275036"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4" name="Grafik 13">
            <a:extLst>
              <a:ext uri="{FF2B5EF4-FFF2-40B4-BE49-F238E27FC236}">
                <a16:creationId xmlns:a16="http://schemas.microsoft.com/office/drawing/2014/main" id="{0500F1A4-D097-413E-8488-FF5D42B856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73975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C4B4BD-2595-4BEB-A97A-8830B761F2EB}"/>
              </a:ext>
            </a:extLst>
          </p:cNvPr>
          <p:cNvSpPr>
            <a:spLocks noGrp="1"/>
          </p:cNvSpPr>
          <p:nvPr>
            <p:ph type="title"/>
          </p:nvPr>
        </p:nvSpPr>
        <p:spPr/>
        <p:txBody>
          <a:bodyPr/>
          <a:lstStyle/>
          <a:p>
            <a:r>
              <a:rPr lang="de-DE"/>
              <a:t>Mastertitelformat bearbeiten</a:t>
            </a:r>
            <a:endParaRPr lang="de-DE" dirty="0"/>
          </a:p>
        </p:txBody>
      </p:sp>
      <p:sp>
        <p:nvSpPr>
          <p:cNvPr id="3" name="Inhaltsplatzhalter 2">
            <a:extLst>
              <a:ext uri="{FF2B5EF4-FFF2-40B4-BE49-F238E27FC236}">
                <a16:creationId xmlns:a16="http://schemas.microsoft.com/office/drawing/2014/main" id="{41C33DAB-0374-4A14-95A8-688DE6892221}"/>
              </a:ext>
            </a:extLst>
          </p:cNvPr>
          <p:cNvSpPr>
            <a:spLocks noGrp="1"/>
          </p:cNvSpPr>
          <p:nvPr>
            <p:ph idx="1"/>
          </p:nvPr>
        </p:nvSpPr>
        <p:spPr>
          <a:xfrm>
            <a:off x="253190" y="1462610"/>
            <a:ext cx="10424276" cy="486435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a:extLst>
              <a:ext uri="{FF2B5EF4-FFF2-40B4-BE49-F238E27FC236}">
                <a16:creationId xmlns:a16="http://schemas.microsoft.com/office/drawing/2014/main" id="{7BBACA88-9ED2-47B5-AF2D-E6A1EC158EBF}"/>
              </a:ext>
            </a:extLst>
          </p:cNvPr>
          <p:cNvSpPr>
            <a:spLocks noGrp="1"/>
          </p:cNvSpPr>
          <p:nvPr>
            <p:ph type="dt" sz="half" idx="10"/>
          </p:nvPr>
        </p:nvSpPr>
        <p:spPr>
          <a:xfrm>
            <a:off x="253189" y="6516000"/>
            <a:ext cx="2748895" cy="275239"/>
          </a:xfrm>
        </p:spPr>
        <p:txBody>
          <a:bodyPr/>
          <a:lstStyle/>
          <a:p>
            <a:fld id="{20ED1735-CBE2-4E38-BDDA-B485F889D63F}" type="datetime1">
              <a:rPr lang="de-DE" smtClean="0"/>
              <a:t>08.12.2022</a:t>
            </a:fld>
            <a:endParaRPr lang="de-DE" dirty="0"/>
          </a:p>
        </p:txBody>
      </p:sp>
      <p:sp>
        <p:nvSpPr>
          <p:cNvPr id="5" name="Fußzeilenplatzhalter 4">
            <a:extLst>
              <a:ext uri="{FF2B5EF4-FFF2-40B4-BE49-F238E27FC236}">
                <a16:creationId xmlns:a16="http://schemas.microsoft.com/office/drawing/2014/main" id="{40F33086-35BB-4330-A65E-660736EBB875}"/>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91833587-A7AA-49F1-95EB-081C166126AB}"/>
              </a:ext>
            </a:extLst>
          </p:cNvPr>
          <p:cNvSpPr>
            <a:spLocks noGrp="1"/>
          </p:cNvSpPr>
          <p:nvPr>
            <p:ph type="sldNum" sz="quarter" idx="12"/>
          </p:nvPr>
        </p:nvSpPr>
        <p:spPr>
          <a:xfrm>
            <a:off x="8247108" y="6516000"/>
            <a:ext cx="2430358" cy="275239"/>
          </a:xfrm>
        </p:spPr>
        <p:txBody>
          <a:bodyPr/>
          <a:lstStyle/>
          <a:p>
            <a:fld id="{0C669C3B-2093-4C57-B582-DA702F5FC41D}" type="slidenum">
              <a:rPr lang="de-DE" smtClean="0"/>
              <a:t>‹Nr.›</a:t>
            </a:fld>
            <a:endParaRPr lang="de-DE"/>
          </a:p>
        </p:txBody>
      </p:sp>
    </p:spTree>
    <p:extLst>
      <p:ext uri="{BB962C8B-B14F-4D97-AF65-F5344CB8AC3E}">
        <p14:creationId xmlns:p14="http://schemas.microsoft.com/office/powerpoint/2010/main" val="2458372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4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1089D-E810-4379-9989-62A248C79F14}"/>
              </a:ext>
            </a:extLst>
          </p:cNvPr>
          <p:cNvSpPr>
            <a:spLocks noGrp="1"/>
          </p:cNvSpPr>
          <p:nvPr>
            <p:ph type="title"/>
          </p:nvPr>
        </p:nvSpPr>
        <p:spPr>
          <a:xfrm>
            <a:off x="268087" y="1709739"/>
            <a:ext cx="10515600" cy="2442876"/>
          </a:xfrm>
        </p:spPr>
        <p:txBody>
          <a:bodyPr anchor="b"/>
          <a:lstStyle>
            <a:lvl1pPr>
              <a:defRPr sz="48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id="{0D10844D-D5F8-4BC7-93CD-A4554A70D9EA}"/>
              </a:ext>
            </a:extLst>
          </p:cNvPr>
          <p:cNvSpPr>
            <a:spLocks noGrp="1"/>
          </p:cNvSpPr>
          <p:nvPr>
            <p:ph type="body" idx="1"/>
          </p:nvPr>
        </p:nvSpPr>
        <p:spPr>
          <a:xfrm>
            <a:off x="268087" y="4530751"/>
            <a:ext cx="10515600" cy="1558900"/>
          </a:xfrm>
        </p:spPr>
        <p:txBody>
          <a:bodyPr>
            <a:normAutofit/>
          </a:bodyPr>
          <a:lstStyle>
            <a:lvl1pPr marL="0" indent="0">
              <a:buNone/>
              <a:defRPr sz="3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47E17AE-F615-4AF3-A082-254D0F1BE29B}"/>
              </a:ext>
            </a:extLst>
          </p:cNvPr>
          <p:cNvSpPr>
            <a:spLocks noGrp="1"/>
          </p:cNvSpPr>
          <p:nvPr>
            <p:ph type="dt" sz="half" idx="10"/>
          </p:nvPr>
        </p:nvSpPr>
        <p:spPr>
          <a:xfrm>
            <a:off x="258884" y="6516000"/>
            <a:ext cx="2743200" cy="275239"/>
          </a:xfrm>
        </p:spPr>
        <p:txBody>
          <a:bodyPr/>
          <a:lstStyle/>
          <a:p>
            <a:fld id="{0F611794-D777-413C-A10C-2F36441CE5A9}" type="datetime1">
              <a:rPr lang="de-DE" smtClean="0"/>
              <a:t>08.12.2022</a:t>
            </a:fld>
            <a:endParaRPr lang="de-DE"/>
          </a:p>
        </p:txBody>
      </p:sp>
      <p:sp>
        <p:nvSpPr>
          <p:cNvPr id="5" name="Fußzeilenplatzhalter 4">
            <a:extLst>
              <a:ext uri="{FF2B5EF4-FFF2-40B4-BE49-F238E27FC236}">
                <a16:creationId xmlns:a16="http://schemas.microsoft.com/office/drawing/2014/main" id="{A80DD038-E558-41F6-AAED-6C0F0A09F291}"/>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2C5F29EB-703B-4CB3-A5F4-B40C4B08F26A}"/>
              </a:ext>
            </a:extLst>
          </p:cNvPr>
          <p:cNvSpPr>
            <a:spLocks noGrp="1"/>
          </p:cNvSpPr>
          <p:nvPr>
            <p:ph type="sldNum" sz="quarter" idx="12"/>
          </p:nvPr>
        </p:nvSpPr>
        <p:spPr>
          <a:xfrm>
            <a:off x="8247107" y="6516000"/>
            <a:ext cx="2536579"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53C9BC11-E5FB-45E1-A66C-60810897E23B}"/>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98A2A162-41BB-4EB6-A5B0-55CEC45FB37E}"/>
              </a:ext>
            </a:extLst>
          </p:cNvPr>
          <p:cNvCxnSpPr>
            <a:cxnSpLocks/>
          </p:cNvCxnSpPr>
          <p:nvPr userDrawn="1"/>
        </p:nvCxnSpPr>
        <p:spPr>
          <a:xfrm>
            <a:off x="268087" y="4350075"/>
            <a:ext cx="10515599"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7A9FA10C-D74F-4BDB-9194-E6E18F9291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343181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D336E4E-E5AA-43E9-9CEA-52EA3560BBF3}"/>
              </a:ext>
            </a:extLst>
          </p:cNvPr>
          <p:cNvSpPr>
            <a:spLocks noGrp="1"/>
          </p:cNvSpPr>
          <p:nvPr>
            <p:ph type="dt" sz="half" idx="10"/>
          </p:nvPr>
        </p:nvSpPr>
        <p:spPr>
          <a:xfrm>
            <a:off x="258884" y="6516000"/>
            <a:ext cx="2743200" cy="275239"/>
          </a:xfrm>
        </p:spPr>
        <p:txBody>
          <a:bodyPr/>
          <a:lstStyle/>
          <a:p>
            <a:fld id="{ADC8E179-CFBA-4305-B03A-4A6DADAE5872}" type="datetime1">
              <a:rPr lang="de-DE" smtClean="0"/>
              <a:t>08.12.2022</a:t>
            </a:fld>
            <a:endParaRPr lang="de-DE"/>
          </a:p>
        </p:txBody>
      </p:sp>
      <p:sp>
        <p:nvSpPr>
          <p:cNvPr id="3" name="Fußzeilenplatzhalter 2">
            <a:extLst>
              <a:ext uri="{FF2B5EF4-FFF2-40B4-BE49-F238E27FC236}">
                <a16:creationId xmlns:a16="http://schemas.microsoft.com/office/drawing/2014/main" id="{84E772E1-66C2-4FF7-AAFF-FAE1221276D1}"/>
              </a:ext>
            </a:extLst>
          </p:cNvPr>
          <p:cNvSpPr>
            <a:spLocks noGrp="1"/>
          </p:cNvSpPr>
          <p:nvPr>
            <p:ph type="ftr" sz="quarter" idx="11"/>
          </p:nvPr>
        </p:nvSpPr>
        <p:spPr>
          <a:xfrm>
            <a:off x="3140822" y="6516000"/>
            <a:ext cx="4978908" cy="275239"/>
          </a:xfrm>
        </p:spPr>
        <p:txBody>
          <a:bodyPr/>
          <a:lstStyle/>
          <a:p>
            <a:endParaRPr lang="de-DE"/>
          </a:p>
        </p:txBody>
      </p:sp>
      <p:sp>
        <p:nvSpPr>
          <p:cNvPr id="4" name="Foliennummernplatzhalter 3">
            <a:extLst>
              <a:ext uri="{FF2B5EF4-FFF2-40B4-BE49-F238E27FC236}">
                <a16:creationId xmlns:a16="http://schemas.microsoft.com/office/drawing/2014/main" id="{DA5E43EB-53EC-4607-B58D-EA5BB7F3FF78}"/>
              </a:ext>
            </a:extLst>
          </p:cNvPr>
          <p:cNvSpPr>
            <a:spLocks noGrp="1"/>
          </p:cNvSpPr>
          <p:nvPr>
            <p:ph type="sldNum" sz="quarter" idx="12"/>
          </p:nvPr>
        </p:nvSpPr>
        <p:spPr>
          <a:xfrm>
            <a:off x="8247108" y="6516000"/>
            <a:ext cx="2382160" cy="275239"/>
          </a:xfrm>
        </p:spPr>
        <p:txBody>
          <a:bodyPr/>
          <a:lstStyle/>
          <a:p>
            <a:fld id="{0C669C3B-2093-4C57-B582-DA702F5FC41D}" type="slidenum">
              <a:rPr lang="de-DE" smtClean="0"/>
              <a:t>‹Nr.›</a:t>
            </a:fld>
            <a:endParaRPr lang="de-DE"/>
          </a:p>
        </p:txBody>
      </p:sp>
      <p:sp>
        <p:nvSpPr>
          <p:cNvPr id="5" name="Rechteck 4">
            <a:extLst>
              <a:ext uri="{FF2B5EF4-FFF2-40B4-BE49-F238E27FC236}">
                <a16:creationId xmlns:a16="http://schemas.microsoft.com/office/drawing/2014/main" id="{8BBA6B97-CC84-46AB-B13B-7C6D145464D2}"/>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F49C318-9AFE-4294-9DDA-5E36CAFF9F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11526525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AED28B3-F7A4-42DF-984E-F412E8840F8D}"/>
              </a:ext>
            </a:extLst>
          </p:cNvPr>
          <p:cNvSpPr>
            <a:spLocks noGrp="1"/>
          </p:cNvSpPr>
          <p:nvPr>
            <p:ph type="title"/>
          </p:nvPr>
        </p:nvSpPr>
        <p:spPr>
          <a:xfrm>
            <a:off x="253189" y="365126"/>
            <a:ext cx="10430512" cy="748058"/>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DF5E7457-65E9-4DA7-8C4C-B398D09A2D6B}"/>
              </a:ext>
            </a:extLst>
          </p:cNvPr>
          <p:cNvSpPr>
            <a:spLocks noGrp="1"/>
          </p:cNvSpPr>
          <p:nvPr>
            <p:ph type="body" idx="1"/>
          </p:nvPr>
        </p:nvSpPr>
        <p:spPr>
          <a:xfrm>
            <a:off x="253190" y="1462610"/>
            <a:ext cx="10424276" cy="4890027"/>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8DADA8D-59E6-4CE2-91CD-28230E51D577}"/>
              </a:ext>
            </a:extLst>
          </p:cNvPr>
          <p:cNvSpPr>
            <a:spLocks noGrp="1"/>
          </p:cNvSpPr>
          <p:nvPr>
            <p:ph type="dt" sz="half" idx="2"/>
          </p:nvPr>
        </p:nvSpPr>
        <p:spPr>
          <a:xfrm>
            <a:off x="258884" y="6516000"/>
            <a:ext cx="2743200" cy="275239"/>
          </a:xfrm>
          <a:prstGeom prst="rect">
            <a:avLst/>
          </a:prstGeom>
        </p:spPr>
        <p:txBody>
          <a:bodyPr vert="horz" lIns="91440" tIns="45720" rIns="91440" bIns="45720" rtlCol="0" anchor="ctr"/>
          <a:lstStyle>
            <a:lvl1pPr algn="l">
              <a:defRPr sz="1200" b="1">
                <a:solidFill>
                  <a:schemeClr val="tx1">
                    <a:tint val="75000"/>
                  </a:schemeClr>
                </a:solidFill>
              </a:defRPr>
            </a:lvl1pPr>
          </a:lstStyle>
          <a:p>
            <a:fld id="{3EE8C6BA-CBCB-4C2D-B40A-62AEDF273CAF}" type="datetime1">
              <a:rPr lang="de-DE" smtClean="0"/>
              <a:t>08.12.2022</a:t>
            </a:fld>
            <a:endParaRPr lang="de-DE"/>
          </a:p>
        </p:txBody>
      </p:sp>
      <p:sp>
        <p:nvSpPr>
          <p:cNvPr id="5" name="Fußzeilenplatzhalter 4">
            <a:extLst>
              <a:ext uri="{FF2B5EF4-FFF2-40B4-BE49-F238E27FC236}">
                <a16:creationId xmlns:a16="http://schemas.microsoft.com/office/drawing/2014/main" id="{2D79F267-865F-4F1F-B00A-8FFFC66EEC41}"/>
              </a:ext>
            </a:extLst>
          </p:cNvPr>
          <p:cNvSpPr>
            <a:spLocks noGrp="1"/>
          </p:cNvSpPr>
          <p:nvPr>
            <p:ph type="ftr" sz="quarter" idx="3"/>
          </p:nvPr>
        </p:nvSpPr>
        <p:spPr>
          <a:xfrm>
            <a:off x="3140822" y="6516000"/>
            <a:ext cx="4978908" cy="275239"/>
          </a:xfrm>
          <a:prstGeom prst="rect">
            <a:avLst/>
          </a:prstGeom>
        </p:spPr>
        <p:txBody>
          <a:bodyPr vert="horz" lIns="91440" tIns="45720" rIns="91440" bIns="45720" rtlCol="0" anchor="ctr"/>
          <a:lstStyle>
            <a:lvl1pPr algn="ctr">
              <a:defRPr sz="1200" b="1">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91B46438-9642-47B4-B7D2-6E73A6B1F065}"/>
              </a:ext>
            </a:extLst>
          </p:cNvPr>
          <p:cNvSpPr>
            <a:spLocks noGrp="1"/>
          </p:cNvSpPr>
          <p:nvPr>
            <p:ph type="sldNum" sz="quarter" idx="4"/>
          </p:nvPr>
        </p:nvSpPr>
        <p:spPr>
          <a:xfrm>
            <a:off x="8247108" y="6516000"/>
            <a:ext cx="2382160" cy="275239"/>
          </a:xfrm>
          <a:prstGeom prst="rect">
            <a:avLst/>
          </a:prstGeom>
        </p:spPr>
        <p:txBody>
          <a:bodyPr vert="horz" lIns="91440" tIns="45720" rIns="91440" bIns="45720" rtlCol="0" anchor="ctr"/>
          <a:lstStyle>
            <a:lvl1pPr algn="r">
              <a:defRPr sz="1200" b="1">
                <a:solidFill>
                  <a:schemeClr val="tx1">
                    <a:tint val="75000"/>
                  </a:schemeClr>
                </a:solidFill>
              </a:defRPr>
            </a:lvl1pPr>
          </a:lstStyle>
          <a:p>
            <a:fld id="{0C669C3B-2093-4C57-B582-DA702F5FC41D}" type="slidenum">
              <a:rPr lang="de-DE" smtClean="0"/>
              <a:pPr/>
              <a:t>‹Nr.›</a:t>
            </a:fld>
            <a:endParaRPr lang="de-DE"/>
          </a:p>
        </p:txBody>
      </p:sp>
      <p:sp>
        <p:nvSpPr>
          <p:cNvPr id="7" name="Rechteck 6">
            <a:extLst>
              <a:ext uri="{FF2B5EF4-FFF2-40B4-BE49-F238E27FC236}">
                <a16:creationId xmlns:a16="http://schemas.microsoft.com/office/drawing/2014/main" id="{8AF4838F-8D4E-4C74-AC2B-BE3B7D5A9D9A}"/>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2FCC8276-0076-43AE-901B-90CD9419ACBE}"/>
              </a:ext>
            </a:extLst>
          </p:cNvPr>
          <p:cNvCxnSpPr>
            <a:cxnSpLocks/>
          </p:cNvCxnSpPr>
          <p:nvPr userDrawn="1"/>
        </p:nvCxnSpPr>
        <p:spPr>
          <a:xfrm>
            <a:off x="253190" y="1276537"/>
            <a:ext cx="10430512"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3EDC1A4B-682B-40BB-BFBA-DAC1BF48B5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2893273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Lst>
  <p:hf sldNum="0" hdr="0" ftr="0" dt="0"/>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piegel.de/wirtschaft/soziales/bundeslaender-wollen-strafen-fuer-unternehmen-verschaerfen-a-933691.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gesetze-im-internet.de/bimschg/index.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mailto:udo@aristos-ip.e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44634" y="1122363"/>
            <a:ext cx="10409116" cy="2133599"/>
          </a:xfrm>
        </p:spPr>
        <p:txBody>
          <a:bodyPr/>
          <a:lstStyle/>
          <a:p>
            <a:r>
              <a:rPr kumimoji="0" lang="de-DE" sz="4800" b="1" i="0" u="none" strike="noStrike" kern="1200" cap="none" spc="0" normalizeH="0" baseline="0" noProof="0" dirty="0">
                <a:ln>
                  <a:noFill/>
                </a:ln>
                <a:solidFill>
                  <a:prstClr val="black"/>
                </a:solidFill>
                <a:effectLst/>
                <a:uLnTx/>
                <a:uFillTx/>
                <a:latin typeface="Calibri" panose="020F0502020204030204"/>
                <a:ea typeface="+mj-ea"/>
                <a:cs typeface="+mj-cs"/>
              </a:rPr>
              <a:t>RECHTSWISSENSCHAFTEN</a:t>
            </a:r>
            <a:endParaRPr lang="de-DE" dirty="0"/>
          </a:p>
        </p:txBody>
      </p:sp>
      <p:sp>
        <p:nvSpPr>
          <p:cNvPr id="3" name="Untertitel 2"/>
          <p:cNvSpPr>
            <a:spLocks noGrp="1"/>
          </p:cNvSpPr>
          <p:nvPr>
            <p:ph type="subTitle" idx="1"/>
          </p:nvPr>
        </p:nvSpPr>
        <p:spPr/>
        <p:txBody>
          <a:bodyPr>
            <a:normAutofit fontScale="92500" lnSpcReduction="20000"/>
          </a:bodyPr>
          <a:lstStyle/>
          <a:p>
            <a:r>
              <a:rPr lang="de-DE" dirty="0"/>
              <a:t>Modul 4:</a:t>
            </a:r>
          </a:p>
          <a:p>
            <a:r>
              <a:rPr lang="de-DE" dirty="0"/>
              <a:t>Umweltschutz, Umweltstrafrecht und Bundesimmissionsschutzgesetz</a:t>
            </a:r>
          </a:p>
          <a:p>
            <a:r>
              <a:rPr lang="de-DE" dirty="0"/>
              <a:t>WS 2022/2023</a:t>
            </a:r>
          </a:p>
        </p:txBody>
      </p:sp>
      <p:sp>
        <p:nvSpPr>
          <p:cNvPr id="5" name="Foliennummernplatzhalter 4"/>
          <p:cNvSpPr>
            <a:spLocks noGrp="1"/>
          </p:cNvSpPr>
          <p:nvPr>
            <p:ph type="sldNum" sz="quarter" idx="12"/>
          </p:nvPr>
        </p:nvSpPr>
        <p:spPr/>
        <p:txBody>
          <a:bodyPr/>
          <a:lstStyle/>
          <a:p>
            <a:fld id="{94F7F457-6C55-46F2-8458-F93F6B1F9EED}" type="slidenum">
              <a:rPr lang="de-DE" smtClean="0"/>
              <a:t>1</a:t>
            </a:fld>
            <a:endParaRPr lang="de-DE"/>
          </a:p>
        </p:txBody>
      </p:sp>
    </p:spTree>
    <p:extLst>
      <p:ext uri="{BB962C8B-B14F-4D97-AF65-F5344CB8AC3E}">
        <p14:creationId xmlns:p14="http://schemas.microsoft.com/office/powerpoint/2010/main" val="766455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r>
              <a:rPr lang="de-DE" dirty="0"/>
              <a:t>Beispiel: Gestaltungsmöglichkeiten</a:t>
            </a:r>
            <a:br>
              <a:rPr lang="de-DE" dirty="0"/>
            </a:br>
            <a:endParaRPr lang="de-DE" dirty="0"/>
          </a:p>
          <a:p>
            <a:pPr lvl="1"/>
            <a:r>
              <a:rPr lang="de-DE" dirty="0"/>
              <a:t>Grenzausgleichsabgaben in Form von Einfuhrzöllen oder Steuern auf Importe können Zusatzbelastungen ausgleichen und faire Wettbewerbsbedingungen schaffen. </a:t>
            </a:r>
          </a:p>
          <a:p>
            <a:pPr lvl="1"/>
            <a:endParaRPr lang="de-DE" dirty="0"/>
          </a:p>
          <a:p>
            <a:pPr lvl="1"/>
            <a:r>
              <a:rPr lang="de-DE" dirty="0"/>
              <a:t>Kann in den exportierenden Staaten Anreize für Klimaschutz setzen.</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10</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691798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endParaRPr lang="de-DE" dirty="0"/>
          </a:p>
          <a:p>
            <a:r>
              <a:rPr lang="de-DE" dirty="0"/>
              <a:t>Weitere Beispiele für internationale Organisationen:</a:t>
            </a:r>
          </a:p>
          <a:p>
            <a:pPr lvl="1"/>
            <a:r>
              <a:rPr lang="de-DE" dirty="0"/>
              <a:t>International </a:t>
            </a:r>
            <a:r>
              <a:rPr lang="de-DE" dirty="0" err="1"/>
              <a:t>Atomic</a:t>
            </a:r>
            <a:r>
              <a:rPr lang="de-DE" dirty="0"/>
              <a:t> Energy Agency</a:t>
            </a:r>
          </a:p>
          <a:p>
            <a:pPr lvl="1"/>
            <a:r>
              <a:rPr lang="de-DE" dirty="0"/>
              <a:t>International Whaling </a:t>
            </a:r>
            <a:r>
              <a:rPr lang="de-DE" dirty="0" err="1"/>
              <a:t>Commission</a:t>
            </a:r>
            <a:r>
              <a:rPr lang="de-DE" dirty="0"/>
              <a:t> </a:t>
            </a:r>
          </a:p>
          <a:p>
            <a:pPr lvl="1"/>
            <a:r>
              <a:rPr lang="de-DE" dirty="0"/>
              <a:t>United </a:t>
            </a:r>
            <a:r>
              <a:rPr lang="de-DE" dirty="0" err="1"/>
              <a:t>Nations</a:t>
            </a:r>
            <a:r>
              <a:rPr lang="de-DE" dirty="0"/>
              <a:t> Environmental </a:t>
            </a:r>
            <a:r>
              <a:rPr lang="de-DE" dirty="0" err="1"/>
              <a:t>Program</a:t>
            </a:r>
            <a:endParaRPr lang="de-DE" dirty="0"/>
          </a:p>
          <a:p>
            <a:r>
              <a:rPr lang="de-DE" dirty="0"/>
              <a:t>Auch: </a:t>
            </a:r>
          </a:p>
          <a:p>
            <a:pPr lvl="1"/>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11</a:t>
            </a:fld>
            <a:endParaRPr lang="de-DE"/>
          </a:p>
        </p:txBody>
      </p:sp>
      <p:sp>
        <p:nvSpPr>
          <p:cNvPr id="6" name="Datumsplatzhalter 5"/>
          <p:cNvSpPr>
            <a:spLocks noGrp="1"/>
          </p:cNvSpPr>
          <p:nvPr>
            <p:ph type="dt" sz="half" idx="10"/>
          </p:nvPr>
        </p:nvSpPr>
        <p:spPr/>
        <p:txBody>
          <a:bodyPr/>
          <a:lstStyle/>
          <a:p>
            <a:endParaRPr lang="de-DE" dirty="0"/>
          </a:p>
        </p:txBody>
      </p:sp>
      <p:pic>
        <p:nvPicPr>
          <p:cNvPr id="10" name="Grafik 9">
            <a:extLst>
              <a:ext uri="{FF2B5EF4-FFF2-40B4-BE49-F238E27FC236}">
                <a16:creationId xmlns:a16="http://schemas.microsoft.com/office/drawing/2014/main" id="{BD52CC23-006B-4A3B-A4B4-77B6468C5AFD}"/>
              </a:ext>
            </a:extLst>
          </p:cNvPr>
          <p:cNvPicPr>
            <a:picLocks noChangeAspect="1"/>
          </p:cNvPicPr>
          <p:nvPr/>
        </p:nvPicPr>
        <p:blipFill>
          <a:blip r:embed="rId3"/>
          <a:stretch>
            <a:fillRect/>
          </a:stretch>
        </p:blipFill>
        <p:spPr>
          <a:xfrm>
            <a:off x="763836" y="4642810"/>
            <a:ext cx="1152686" cy="1448002"/>
          </a:xfrm>
          <a:prstGeom prst="rect">
            <a:avLst/>
          </a:prstGeom>
        </p:spPr>
      </p:pic>
      <p:pic>
        <p:nvPicPr>
          <p:cNvPr id="14" name="Grafik 13">
            <a:extLst>
              <a:ext uri="{FF2B5EF4-FFF2-40B4-BE49-F238E27FC236}">
                <a16:creationId xmlns:a16="http://schemas.microsoft.com/office/drawing/2014/main" id="{3FA013AC-8A73-4BC4-971A-468A0344E063}"/>
              </a:ext>
            </a:extLst>
          </p:cNvPr>
          <p:cNvPicPr>
            <a:picLocks noChangeAspect="1"/>
          </p:cNvPicPr>
          <p:nvPr/>
        </p:nvPicPr>
        <p:blipFill>
          <a:blip r:embed="rId4"/>
          <a:stretch>
            <a:fillRect/>
          </a:stretch>
        </p:blipFill>
        <p:spPr>
          <a:xfrm>
            <a:off x="2381118" y="4644397"/>
            <a:ext cx="1095528" cy="1524213"/>
          </a:xfrm>
          <a:prstGeom prst="rect">
            <a:avLst/>
          </a:prstGeom>
        </p:spPr>
      </p:pic>
      <p:pic>
        <p:nvPicPr>
          <p:cNvPr id="18" name="Grafik 17">
            <a:extLst>
              <a:ext uri="{FF2B5EF4-FFF2-40B4-BE49-F238E27FC236}">
                <a16:creationId xmlns:a16="http://schemas.microsoft.com/office/drawing/2014/main" id="{4095C415-B914-4166-93E2-26AAEAC07D5E}"/>
              </a:ext>
            </a:extLst>
          </p:cNvPr>
          <p:cNvPicPr>
            <a:picLocks noChangeAspect="1"/>
          </p:cNvPicPr>
          <p:nvPr/>
        </p:nvPicPr>
        <p:blipFill>
          <a:blip r:embed="rId5"/>
          <a:stretch>
            <a:fillRect/>
          </a:stretch>
        </p:blipFill>
        <p:spPr>
          <a:xfrm>
            <a:off x="3824911" y="4861916"/>
            <a:ext cx="1057423" cy="1228896"/>
          </a:xfrm>
          <a:prstGeom prst="rect">
            <a:avLst/>
          </a:prstGeom>
        </p:spPr>
      </p:pic>
      <p:pic>
        <p:nvPicPr>
          <p:cNvPr id="20" name="Grafik 19">
            <a:extLst>
              <a:ext uri="{FF2B5EF4-FFF2-40B4-BE49-F238E27FC236}">
                <a16:creationId xmlns:a16="http://schemas.microsoft.com/office/drawing/2014/main" id="{87165EB8-E8F5-46D7-9CAB-5C277D8CE0B7}"/>
              </a:ext>
            </a:extLst>
          </p:cNvPr>
          <p:cNvPicPr>
            <a:picLocks noChangeAspect="1"/>
          </p:cNvPicPr>
          <p:nvPr/>
        </p:nvPicPr>
        <p:blipFill>
          <a:blip r:embed="rId6"/>
          <a:stretch>
            <a:fillRect/>
          </a:stretch>
        </p:blipFill>
        <p:spPr>
          <a:xfrm>
            <a:off x="5374570" y="4804758"/>
            <a:ext cx="1057423" cy="1286054"/>
          </a:xfrm>
          <a:prstGeom prst="rect">
            <a:avLst/>
          </a:prstGeom>
        </p:spPr>
      </p:pic>
      <p:pic>
        <p:nvPicPr>
          <p:cNvPr id="22" name="Grafik 21">
            <a:extLst>
              <a:ext uri="{FF2B5EF4-FFF2-40B4-BE49-F238E27FC236}">
                <a16:creationId xmlns:a16="http://schemas.microsoft.com/office/drawing/2014/main" id="{295CC7B1-B134-45C0-94C4-185D7C32CA64}"/>
              </a:ext>
            </a:extLst>
          </p:cNvPr>
          <p:cNvPicPr>
            <a:picLocks noChangeAspect="1"/>
          </p:cNvPicPr>
          <p:nvPr/>
        </p:nvPicPr>
        <p:blipFill>
          <a:blip r:embed="rId7"/>
          <a:stretch>
            <a:fillRect/>
          </a:stretch>
        </p:blipFill>
        <p:spPr>
          <a:xfrm>
            <a:off x="6997720" y="5129142"/>
            <a:ext cx="1676634" cy="714475"/>
          </a:xfrm>
          <a:prstGeom prst="rect">
            <a:avLst/>
          </a:prstGeom>
        </p:spPr>
      </p:pic>
      <p:pic>
        <p:nvPicPr>
          <p:cNvPr id="24" name="Grafik 23">
            <a:extLst>
              <a:ext uri="{FF2B5EF4-FFF2-40B4-BE49-F238E27FC236}">
                <a16:creationId xmlns:a16="http://schemas.microsoft.com/office/drawing/2014/main" id="{7B5F8B71-FC60-4E6C-9A2F-3BDA3BA7E5A1}"/>
              </a:ext>
            </a:extLst>
          </p:cNvPr>
          <p:cNvPicPr>
            <a:picLocks noChangeAspect="1"/>
          </p:cNvPicPr>
          <p:nvPr/>
        </p:nvPicPr>
        <p:blipFill>
          <a:blip r:embed="rId8"/>
          <a:stretch>
            <a:fillRect/>
          </a:stretch>
        </p:blipFill>
        <p:spPr>
          <a:xfrm>
            <a:off x="9240082" y="4733800"/>
            <a:ext cx="1590897" cy="1505160"/>
          </a:xfrm>
          <a:prstGeom prst="rect">
            <a:avLst/>
          </a:prstGeom>
        </p:spPr>
      </p:pic>
    </p:spTree>
    <p:extLst>
      <p:ext uri="{BB962C8B-B14F-4D97-AF65-F5344CB8AC3E}">
        <p14:creationId xmlns:p14="http://schemas.microsoft.com/office/powerpoint/2010/main" val="435118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lstStyle/>
          <a:p>
            <a:r>
              <a:rPr lang="de-DE" dirty="0"/>
              <a:t>Nationales Umweltrecht</a:t>
            </a:r>
          </a:p>
          <a:p>
            <a:endParaRPr lang="de-DE" dirty="0"/>
          </a:p>
          <a:p>
            <a:pPr lvl="1"/>
            <a:r>
              <a:rPr lang="de-DE" dirty="0"/>
              <a:t>Bodenschutzrecht</a:t>
            </a:r>
          </a:p>
          <a:p>
            <a:pPr lvl="1"/>
            <a:r>
              <a:rPr lang="de-DE" dirty="0"/>
              <a:t>Gewässerschutzrecht</a:t>
            </a:r>
          </a:p>
          <a:p>
            <a:pPr lvl="1"/>
            <a:r>
              <a:rPr lang="de-DE" dirty="0"/>
              <a:t>Immissionsschutzrecht IVU-Richtlinie</a:t>
            </a:r>
          </a:p>
          <a:p>
            <a:pPr lvl="1"/>
            <a:r>
              <a:rPr lang="de-DE" dirty="0"/>
              <a:t>Kreislaufwirtschafts- und Abfallrecht</a:t>
            </a:r>
          </a:p>
          <a:p>
            <a:pPr lvl="1"/>
            <a:r>
              <a:rPr lang="de-DE" dirty="0"/>
              <a:t>Umweltverträglichkeitsprüfung</a:t>
            </a:r>
          </a:p>
          <a:p>
            <a:pPr lvl="1"/>
            <a:r>
              <a:rPr lang="de-DE" dirty="0"/>
              <a:t>Umweltstrafrecht</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12</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775271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lstStyle/>
          <a:p>
            <a:r>
              <a:rPr lang="de-DE" dirty="0"/>
              <a:t>Umweltstrafrecht:</a:t>
            </a:r>
          </a:p>
          <a:p>
            <a:endParaRPr lang="de-DE" dirty="0"/>
          </a:p>
          <a:p>
            <a:pPr lvl="1"/>
            <a:r>
              <a:rPr lang="de-DE" dirty="0"/>
              <a:t>Strafgesetzbuch (StGB)</a:t>
            </a:r>
          </a:p>
          <a:p>
            <a:pPr lvl="1"/>
            <a:endParaRPr lang="de-DE" dirty="0"/>
          </a:p>
          <a:p>
            <a:pPr lvl="1"/>
            <a:r>
              <a:rPr lang="de-DE" dirty="0"/>
              <a:t>Nebengesetze:</a:t>
            </a:r>
          </a:p>
          <a:p>
            <a:pPr lvl="2"/>
            <a:endParaRPr lang="de-DE" dirty="0"/>
          </a:p>
          <a:p>
            <a:pPr lvl="2"/>
            <a:r>
              <a:rPr lang="de-DE" dirty="0"/>
              <a:t>z.B.:	Chemikaliengesetz</a:t>
            </a:r>
            <a:br>
              <a:rPr lang="de-DE" dirty="0"/>
            </a:br>
            <a:r>
              <a:rPr lang="de-DE" dirty="0"/>
              <a:t>	Tierschutzgesetz</a:t>
            </a:r>
            <a:br>
              <a:rPr lang="de-DE" dirty="0"/>
            </a:br>
            <a:r>
              <a:rPr lang="de-DE" dirty="0"/>
              <a:t>	Bundesnaturschutzgesetz</a:t>
            </a:r>
            <a:br>
              <a:rPr lang="de-DE" dirty="0"/>
            </a:br>
            <a:r>
              <a:rPr lang="de-DE" dirty="0"/>
              <a:t>	Pflanzenschutzgesetz</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13</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99494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lstStyle/>
          <a:p>
            <a:r>
              <a:rPr lang="de-DE" dirty="0"/>
              <a:t>Schutz verschiedener Medien im StGB:</a:t>
            </a:r>
          </a:p>
          <a:p>
            <a:endParaRPr lang="de-DE" dirty="0"/>
          </a:p>
          <a:p>
            <a:pPr lvl="1"/>
            <a:r>
              <a:rPr lang="de-DE" dirty="0"/>
              <a:t>§ 324:				Gewässerschutz</a:t>
            </a:r>
            <a:br>
              <a:rPr lang="de-DE" dirty="0"/>
            </a:br>
            <a:endParaRPr lang="de-DE" dirty="0"/>
          </a:p>
          <a:p>
            <a:pPr lvl="1"/>
            <a:r>
              <a:rPr lang="de-DE" dirty="0"/>
              <a:t>§ 324a:				Bodenschutz</a:t>
            </a:r>
          </a:p>
          <a:p>
            <a:pPr lvl="1"/>
            <a:endParaRPr lang="de-DE" dirty="0"/>
          </a:p>
          <a:p>
            <a:pPr lvl="1"/>
            <a:r>
              <a:rPr lang="de-DE" dirty="0"/>
              <a:t>§§ 325, 325 a, 327 II Nr. 1:	Immissionsschutz</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14</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336827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lstStyle/>
          <a:p>
            <a:r>
              <a:rPr lang="de-DE" dirty="0"/>
              <a:t>Schutz verschiedener Medien im StGB:</a:t>
            </a:r>
          </a:p>
          <a:p>
            <a:endParaRPr lang="de-DE" dirty="0"/>
          </a:p>
          <a:p>
            <a:pPr lvl="1"/>
            <a:r>
              <a:rPr lang="de-DE" dirty="0"/>
              <a:t>§§ 326, 327 II Nr. 3:	Abfall</a:t>
            </a:r>
          </a:p>
          <a:p>
            <a:pPr marL="457200" lvl="1" indent="0">
              <a:buNone/>
            </a:pPr>
            <a:endParaRPr lang="de-DE" dirty="0"/>
          </a:p>
          <a:p>
            <a:pPr lvl="1"/>
            <a:r>
              <a:rPr lang="de-DE" dirty="0"/>
              <a:t>§§ 307, 309 ff., 327 I, </a:t>
            </a:r>
            <a:br>
              <a:rPr lang="de-DE" dirty="0"/>
            </a:br>
            <a:r>
              <a:rPr lang="de-DE" dirty="0"/>
              <a:t>     328 I und II:		Atom</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15</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607334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Schutz verschiedener Medien in Nebengesetzen:</a:t>
            </a:r>
          </a:p>
          <a:p>
            <a:endParaRPr lang="de-DE" dirty="0"/>
          </a:p>
          <a:p>
            <a:pPr lvl="1"/>
            <a:r>
              <a:rPr lang="de-DE" dirty="0"/>
              <a:t>§§ 328 III StGB </a:t>
            </a:r>
            <a:r>
              <a:rPr lang="de-DE" dirty="0" err="1"/>
              <a:t>iVm</a:t>
            </a:r>
            <a:r>
              <a:rPr lang="de-DE" dirty="0"/>
              <a:t> 27 ChemG:</a:t>
            </a:r>
            <a:br>
              <a:rPr lang="de-DE" dirty="0"/>
            </a:br>
            <a:r>
              <a:rPr lang="de-DE" dirty="0"/>
              <a:t>Gefahrstoffrecht</a:t>
            </a:r>
          </a:p>
          <a:p>
            <a:pPr lvl="1"/>
            <a:endParaRPr lang="de-DE" dirty="0"/>
          </a:p>
          <a:p>
            <a:pPr lvl="1"/>
            <a:r>
              <a:rPr lang="de-DE" dirty="0"/>
              <a:t>§§ 329 III StGB </a:t>
            </a:r>
            <a:r>
              <a:rPr lang="de-DE" dirty="0" err="1"/>
              <a:t>iVm</a:t>
            </a:r>
            <a:r>
              <a:rPr lang="de-DE" dirty="0"/>
              <a:t> 30a BNatSchG: </a:t>
            </a:r>
            <a:br>
              <a:rPr lang="de-DE" dirty="0"/>
            </a:br>
            <a:r>
              <a:rPr lang="de-DE" dirty="0"/>
              <a:t>Naturschutz</a:t>
            </a:r>
          </a:p>
          <a:p>
            <a:pPr lvl="1"/>
            <a:endParaRPr lang="de-DE" dirty="0"/>
          </a:p>
          <a:p>
            <a:pPr lvl="1"/>
            <a:r>
              <a:rPr lang="de-DE" dirty="0"/>
              <a:t>§§ 17 </a:t>
            </a:r>
            <a:r>
              <a:rPr lang="de-DE" dirty="0" err="1"/>
              <a:t>TSchG</a:t>
            </a:r>
            <a:r>
              <a:rPr lang="de-DE" dirty="0"/>
              <a:t> </a:t>
            </a:r>
            <a:r>
              <a:rPr lang="de-DE" dirty="0" err="1"/>
              <a:t>uVm</a:t>
            </a:r>
            <a:r>
              <a:rPr lang="de-DE" dirty="0"/>
              <a:t> 39 PflSchG: </a:t>
            </a:r>
            <a:br>
              <a:rPr lang="de-DE" dirty="0"/>
            </a:br>
            <a:r>
              <a:rPr lang="de-DE" dirty="0"/>
              <a:t>Tier- und Pflanzenschutz</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16</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736234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lstStyle/>
          <a:p>
            <a:r>
              <a:rPr lang="de-DE" dirty="0"/>
              <a:t>Umweltstrafrecht:</a:t>
            </a:r>
            <a:br>
              <a:rPr lang="de-DE" dirty="0"/>
            </a:br>
            <a:br>
              <a:rPr lang="de-DE" dirty="0"/>
            </a:br>
            <a:r>
              <a:rPr lang="de-DE" dirty="0">
                <a:hlinkClick r:id="rId2"/>
              </a:rPr>
              <a:t>http://www.spiegel.de/wirtschaft/soziales/bundeslaender-wollen-strafen-fuer-unternehmen-verschaerfen-a-933691.html</a:t>
            </a:r>
            <a:br>
              <a:rPr lang="de-DE" dirty="0"/>
            </a:br>
            <a:br>
              <a:rPr lang="de-DE" dirty="0"/>
            </a:br>
            <a:br>
              <a:rPr lang="de-DE" dirty="0"/>
            </a:br>
            <a:r>
              <a:rPr lang="de-DE" dirty="0"/>
              <a:t>Artikel aus Der Spiegel aus dem Jahr 2013!!</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17</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209331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lnSpcReduction="10000"/>
          </a:bodyPr>
          <a:lstStyle/>
          <a:p>
            <a:r>
              <a:rPr lang="de-DE" dirty="0"/>
              <a:t>Umweltstrafrecht</a:t>
            </a:r>
          </a:p>
          <a:p>
            <a:endParaRPr lang="de-DE" dirty="0"/>
          </a:p>
          <a:p>
            <a:r>
              <a:rPr lang="de-DE" dirty="0"/>
              <a:t>Neunundzwanzigster Abschnitt</a:t>
            </a:r>
          </a:p>
          <a:p>
            <a:r>
              <a:rPr lang="de-DE" dirty="0"/>
              <a:t>Straftaten gegen die Umwelt</a:t>
            </a:r>
          </a:p>
          <a:p>
            <a:pPr lvl="1"/>
            <a:r>
              <a:rPr lang="de-DE" dirty="0"/>
              <a:t>§ 324 Gewässerverunreinigung</a:t>
            </a:r>
          </a:p>
          <a:p>
            <a:pPr lvl="1"/>
            <a:r>
              <a:rPr lang="de-DE" dirty="0"/>
              <a:t>§ 324a Bodenverunreinigung</a:t>
            </a:r>
          </a:p>
          <a:p>
            <a:pPr lvl="1"/>
            <a:r>
              <a:rPr lang="de-DE" dirty="0"/>
              <a:t>§ 325 Luftverunreinigung</a:t>
            </a:r>
          </a:p>
          <a:p>
            <a:pPr lvl="1"/>
            <a:r>
              <a:rPr lang="de-DE" dirty="0"/>
              <a:t>§ 325a Verursachen von Lärm, Erschütterungen und nichtionisierenden Strahlen</a:t>
            </a:r>
          </a:p>
          <a:p>
            <a:pPr lvl="1"/>
            <a:r>
              <a:rPr lang="de-DE" dirty="0"/>
              <a:t>§ 326 Unerlaubter Umgang mit Abfällen</a:t>
            </a:r>
          </a:p>
          <a:p>
            <a:pPr lvl="1"/>
            <a:r>
              <a:rPr lang="de-DE" dirty="0"/>
              <a:t>§ 327 Unerlaubtes Betreiben von Anlagen</a:t>
            </a:r>
          </a:p>
          <a:p>
            <a:pPr marL="0" indent="0">
              <a:buNone/>
            </a:pPr>
            <a:r>
              <a:rPr lang="de-DE" dirty="0"/>
              <a:t> 	</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18</a:t>
            </a:fld>
            <a:endParaRPr lang="de-DE"/>
          </a:p>
        </p:txBody>
      </p:sp>
    </p:spTree>
    <p:extLst>
      <p:ext uri="{BB962C8B-B14F-4D97-AF65-F5344CB8AC3E}">
        <p14:creationId xmlns:p14="http://schemas.microsoft.com/office/powerpoint/2010/main" val="2694587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a:p>
            <a:r>
              <a:rPr lang="de-DE" dirty="0"/>
              <a:t>Straftaten gegen die Umwelt</a:t>
            </a:r>
          </a:p>
          <a:p>
            <a:pPr lvl="1"/>
            <a:r>
              <a:rPr lang="de-DE" dirty="0"/>
              <a:t>§ 328 Unerlaubter Umgang mit radioaktiven Stoffen und anderen gefährlichen Stoffen und Gütern</a:t>
            </a:r>
          </a:p>
          <a:p>
            <a:pPr lvl="1"/>
            <a:r>
              <a:rPr lang="de-DE" dirty="0"/>
              <a:t>§ 329 Gefährdung schutzbedürftiger Gebiete</a:t>
            </a:r>
          </a:p>
          <a:p>
            <a:pPr lvl="1"/>
            <a:r>
              <a:rPr lang="de-DE" dirty="0"/>
              <a:t>§ 330 Besonders schwerer Fall einer Umweltstraftat</a:t>
            </a:r>
          </a:p>
          <a:p>
            <a:pPr lvl="1"/>
            <a:r>
              <a:rPr lang="de-DE" dirty="0"/>
              <a:t>§ 330a Schwere Gefährdung durch Freisetzen von Giften</a:t>
            </a:r>
          </a:p>
          <a:p>
            <a:pPr lvl="1"/>
            <a:r>
              <a:rPr lang="de-DE" dirty="0"/>
              <a:t>§ 330b Tätige Reue</a:t>
            </a:r>
          </a:p>
          <a:p>
            <a:pPr lvl="1"/>
            <a:r>
              <a:rPr lang="de-DE" dirty="0"/>
              <a:t>§ 330c Einziehung</a:t>
            </a:r>
          </a:p>
          <a:p>
            <a:pPr lvl="1"/>
            <a:r>
              <a:rPr lang="de-DE" dirty="0"/>
              <a:t>§ 330d Begriffsbestimmungen</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19</a:t>
            </a:fld>
            <a:endParaRPr lang="de-DE"/>
          </a:p>
        </p:txBody>
      </p:sp>
    </p:spTree>
    <p:extLst>
      <p:ext uri="{BB962C8B-B14F-4D97-AF65-F5344CB8AC3E}">
        <p14:creationId xmlns:p14="http://schemas.microsoft.com/office/powerpoint/2010/main" val="1917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StGB / </a:t>
            </a:r>
            <a:r>
              <a:rPr lang="de-DE" dirty="0" err="1"/>
              <a:t>BImschG</a:t>
            </a:r>
            <a:endParaRPr lang="de-DE" dirty="0"/>
          </a:p>
        </p:txBody>
      </p:sp>
      <p:sp>
        <p:nvSpPr>
          <p:cNvPr id="3" name="Inhaltsplatzhalter 2"/>
          <p:cNvSpPr>
            <a:spLocks noGrp="1"/>
          </p:cNvSpPr>
          <p:nvPr>
            <p:ph idx="1"/>
          </p:nvPr>
        </p:nvSpPr>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Modul 1: Rechtsgeschichte, Staatsorganisation, Rechtssystematik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Modul 2: 	Arbeitssicherheit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Modul 3:	REACH, Gentechnik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2800" i="0" u="none" strike="noStrike" kern="1200" cap="none" spc="0" normalizeH="0" baseline="0" noProof="0" dirty="0">
                <a:ln>
                  <a:noFill/>
                </a:ln>
                <a:solidFill>
                  <a:prstClr val="black"/>
                </a:solidFill>
                <a:effectLst/>
                <a:uLnTx/>
                <a:uFillTx/>
                <a:latin typeface="Calibri" panose="020F0502020204030204"/>
                <a:ea typeface="+mn-ea"/>
                <a:cs typeface="+mn-cs"/>
              </a:rPr>
              <a:t>Modul 4:	Umweltschutz, Umweltstrafrecht und 	</a:t>
            </a:r>
            <a:br>
              <a:rPr kumimoji="0" lang="de-DE" sz="280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800" i="0" u="none" strike="noStrike" kern="1200" cap="none" spc="0" normalizeH="0" baseline="0" noProof="0" dirty="0">
                <a:ln>
                  <a:noFill/>
                </a:ln>
                <a:solidFill>
                  <a:prstClr val="black"/>
                </a:solidFill>
                <a:effectLst/>
                <a:uLnTx/>
                <a:uFillTx/>
                <a:latin typeface="Calibri" panose="020F0502020204030204"/>
                <a:ea typeface="+mn-ea"/>
                <a:cs typeface="+mn-cs"/>
              </a:rPr>
              <a:t>		Bundesimmissionsschutzgesetz</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Modul 5: 	Schutz der Arbeitsergebnisse</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a:t>
            </a:fld>
            <a:endParaRPr lang="de-DE"/>
          </a:p>
        </p:txBody>
      </p:sp>
    </p:spTree>
    <p:extLst>
      <p:ext uri="{BB962C8B-B14F-4D97-AF65-F5344CB8AC3E}">
        <p14:creationId xmlns:p14="http://schemas.microsoft.com/office/powerpoint/2010/main" val="241606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20</a:t>
            </a:fld>
            <a:endParaRPr lang="de-DE"/>
          </a:p>
        </p:txBody>
      </p:sp>
      <p:sp>
        <p:nvSpPr>
          <p:cNvPr id="6" name="Rechteck 5"/>
          <p:cNvSpPr/>
          <p:nvPr/>
        </p:nvSpPr>
        <p:spPr>
          <a:xfrm>
            <a:off x="2423592" y="2136339"/>
            <a:ext cx="7128792" cy="2862322"/>
          </a:xfrm>
          <a:prstGeom prst="rect">
            <a:avLst/>
          </a:prstGeom>
        </p:spPr>
        <p:txBody>
          <a:bodyPr wrap="square">
            <a:spAutoFit/>
          </a:bodyPr>
          <a:lstStyle/>
          <a:p>
            <a:r>
              <a:rPr lang="de-DE" b="1" dirty="0"/>
              <a:t>§ 324 Gewässerverunreinigung</a:t>
            </a:r>
          </a:p>
          <a:p>
            <a:endParaRPr lang="de-DE" b="1" dirty="0"/>
          </a:p>
          <a:p>
            <a:r>
              <a:rPr lang="de-DE" dirty="0"/>
              <a:t>(1) Wer unbefugt ein Gewässer verunreinigt oder sonst dessen Eigenschaften nachteilig verändert, wird mit Freiheitsstrafe bis zu fünf Jahren oder mit Geldstrafe bestraft.</a:t>
            </a:r>
          </a:p>
          <a:p>
            <a:endParaRPr lang="de-DE" dirty="0"/>
          </a:p>
          <a:p>
            <a:r>
              <a:rPr lang="de-DE" dirty="0"/>
              <a:t>(2) Der Versuch ist strafbar.</a:t>
            </a:r>
          </a:p>
          <a:p>
            <a:endParaRPr lang="de-DE" dirty="0"/>
          </a:p>
          <a:p>
            <a:r>
              <a:rPr lang="de-DE" dirty="0"/>
              <a:t>(3) Handelt der Täter fahrlässig, so ist die Strafe Freiheitsstrafe bis zu drei Jahren oder Geldstrafe.</a:t>
            </a:r>
          </a:p>
        </p:txBody>
      </p:sp>
    </p:spTree>
    <p:extLst>
      <p:ext uri="{BB962C8B-B14F-4D97-AF65-F5344CB8AC3E}">
        <p14:creationId xmlns:p14="http://schemas.microsoft.com/office/powerpoint/2010/main" val="782617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21</a:t>
            </a:fld>
            <a:endParaRPr lang="de-DE"/>
          </a:p>
        </p:txBody>
      </p:sp>
      <p:sp>
        <p:nvSpPr>
          <p:cNvPr id="8" name="Rechteck 7"/>
          <p:cNvSpPr/>
          <p:nvPr/>
        </p:nvSpPr>
        <p:spPr>
          <a:xfrm>
            <a:off x="2423592" y="2060849"/>
            <a:ext cx="7272808" cy="3139321"/>
          </a:xfrm>
          <a:prstGeom prst="rect">
            <a:avLst/>
          </a:prstGeom>
        </p:spPr>
        <p:txBody>
          <a:bodyPr wrap="square">
            <a:spAutoFit/>
          </a:bodyPr>
          <a:lstStyle/>
          <a:p>
            <a:r>
              <a:rPr lang="de-DE" b="1" dirty="0"/>
              <a:t>§ 324a Bodenverunreinigung</a:t>
            </a:r>
          </a:p>
          <a:p>
            <a:endParaRPr lang="de-DE" dirty="0"/>
          </a:p>
          <a:p>
            <a:r>
              <a:rPr lang="de-DE" dirty="0"/>
              <a:t>(1) Wer unter Verletzung verwaltungsrechtlicher Pflichten Stoffe in den Boden einbringt, eindringen lässt oder freisetzt und diesen dadurch</a:t>
            </a:r>
          </a:p>
          <a:p>
            <a:r>
              <a:rPr lang="de-DE" dirty="0"/>
              <a:t>1. in einer Weise, die geeignet ist, die Gesundheit eines anderen, Tiere, Pflanzen oder andere Sachen von bedeutendem Wert oder ein Gewässer zu schädigen, oder</a:t>
            </a:r>
          </a:p>
          <a:p>
            <a:r>
              <a:rPr lang="de-DE" dirty="0"/>
              <a:t>2. in bedeutendem Umfang</a:t>
            </a:r>
          </a:p>
          <a:p>
            <a:r>
              <a:rPr lang="de-DE" dirty="0"/>
              <a:t>verunreinigt oder sonst nachteilig verändert, wird mit Freiheitsstrafe bis zu fünf Jahren oder mit Geldstrafe bestraft.</a:t>
            </a:r>
          </a:p>
          <a:p>
            <a:endParaRPr lang="de-DE" dirty="0"/>
          </a:p>
        </p:txBody>
      </p:sp>
    </p:spTree>
    <p:extLst>
      <p:ext uri="{BB962C8B-B14F-4D97-AF65-F5344CB8AC3E}">
        <p14:creationId xmlns:p14="http://schemas.microsoft.com/office/powerpoint/2010/main" val="253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22</a:t>
            </a:fld>
            <a:endParaRPr lang="de-DE"/>
          </a:p>
        </p:txBody>
      </p:sp>
      <p:sp>
        <p:nvSpPr>
          <p:cNvPr id="8" name="Rechteck 7"/>
          <p:cNvSpPr/>
          <p:nvPr/>
        </p:nvSpPr>
        <p:spPr>
          <a:xfrm>
            <a:off x="2423592" y="2060849"/>
            <a:ext cx="7272808" cy="2031325"/>
          </a:xfrm>
          <a:prstGeom prst="rect">
            <a:avLst/>
          </a:prstGeom>
        </p:spPr>
        <p:txBody>
          <a:bodyPr wrap="square">
            <a:spAutoFit/>
          </a:bodyPr>
          <a:lstStyle/>
          <a:p>
            <a:r>
              <a:rPr lang="de-DE" b="1" dirty="0"/>
              <a:t>§ 324a Bodenverunreinigung</a:t>
            </a:r>
          </a:p>
          <a:p>
            <a:endParaRPr lang="de-DE" dirty="0"/>
          </a:p>
          <a:p>
            <a:endParaRPr lang="de-DE" dirty="0"/>
          </a:p>
          <a:p>
            <a:r>
              <a:rPr lang="de-DE" dirty="0"/>
              <a:t>(2) Der Versuch ist strafbar.</a:t>
            </a:r>
          </a:p>
          <a:p>
            <a:endParaRPr lang="de-DE" dirty="0"/>
          </a:p>
          <a:p>
            <a:r>
              <a:rPr lang="de-DE" dirty="0"/>
              <a:t>(3) Handelt der Täter fahrlässig, so ist die Strafe Freiheitsstrafe bis zu drei Jahren oder Geldstrafe.</a:t>
            </a:r>
          </a:p>
        </p:txBody>
      </p:sp>
    </p:spTree>
    <p:extLst>
      <p:ext uri="{BB962C8B-B14F-4D97-AF65-F5344CB8AC3E}">
        <p14:creationId xmlns:p14="http://schemas.microsoft.com/office/powerpoint/2010/main" val="37355821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23</a:t>
            </a:fld>
            <a:endParaRPr lang="de-DE"/>
          </a:p>
        </p:txBody>
      </p:sp>
      <p:sp>
        <p:nvSpPr>
          <p:cNvPr id="6" name="Rechteck 5"/>
          <p:cNvSpPr/>
          <p:nvPr/>
        </p:nvSpPr>
        <p:spPr>
          <a:xfrm>
            <a:off x="4822478" y="3244334"/>
            <a:ext cx="2578078" cy="369332"/>
          </a:xfrm>
          <a:prstGeom prst="rect">
            <a:avLst/>
          </a:prstGeom>
        </p:spPr>
        <p:txBody>
          <a:bodyPr wrap="none">
            <a:spAutoFit/>
          </a:bodyPr>
          <a:lstStyle/>
          <a:p>
            <a:r>
              <a:rPr lang="de-DE" b="1" dirty="0"/>
              <a:t>§ 325 Luftverunreinigung</a:t>
            </a:r>
          </a:p>
        </p:txBody>
      </p:sp>
    </p:spTree>
    <p:extLst>
      <p:ext uri="{BB962C8B-B14F-4D97-AF65-F5344CB8AC3E}">
        <p14:creationId xmlns:p14="http://schemas.microsoft.com/office/powerpoint/2010/main" val="9348641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24</a:t>
            </a:fld>
            <a:endParaRPr lang="de-DE"/>
          </a:p>
        </p:txBody>
      </p:sp>
      <p:sp>
        <p:nvSpPr>
          <p:cNvPr id="6" name="Rechteck 5"/>
          <p:cNvSpPr/>
          <p:nvPr/>
        </p:nvSpPr>
        <p:spPr>
          <a:xfrm>
            <a:off x="2093656" y="2348881"/>
            <a:ext cx="7992888" cy="2031325"/>
          </a:xfrm>
          <a:prstGeom prst="rect">
            <a:avLst/>
          </a:prstGeom>
        </p:spPr>
        <p:txBody>
          <a:bodyPr wrap="square">
            <a:spAutoFit/>
          </a:bodyPr>
          <a:lstStyle/>
          <a:p>
            <a:r>
              <a:rPr lang="de-DE" b="1" dirty="0"/>
              <a:t>§ 325a Verursachen von Lärm, Erschütterungen und nichtionisierenden Strahlen</a:t>
            </a:r>
          </a:p>
          <a:p>
            <a:endParaRPr lang="de-DE" dirty="0"/>
          </a:p>
          <a:p>
            <a:r>
              <a:rPr lang="de-DE" dirty="0"/>
              <a:t>(1) Wer beim Betrieb einer Anlage, insbesondere einer Betriebsstätte oder Maschine, unter Verletzung verwaltungsrechtlicher Pflichten Lärm verursacht, der geeignet ist, außerhalb des zur Anlage gehörenden Bereichs die Gesundheit eines anderen zu schädigen, wird mit Freiheitsstrafe bis zu drei Jahren oder mit Geldstrafe bestraft.</a:t>
            </a:r>
          </a:p>
        </p:txBody>
      </p:sp>
    </p:spTree>
    <p:extLst>
      <p:ext uri="{BB962C8B-B14F-4D97-AF65-F5344CB8AC3E}">
        <p14:creationId xmlns:p14="http://schemas.microsoft.com/office/powerpoint/2010/main" val="808398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25</a:t>
            </a:fld>
            <a:endParaRPr lang="de-DE"/>
          </a:p>
        </p:txBody>
      </p:sp>
      <p:sp>
        <p:nvSpPr>
          <p:cNvPr id="6" name="Rechteck 5"/>
          <p:cNvSpPr/>
          <p:nvPr/>
        </p:nvSpPr>
        <p:spPr>
          <a:xfrm>
            <a:off x="2093656" y="2348881"/>
            <a:ext cx="7992888" cy="2308324"/>
          </a:xfrm>
          <a:prstGeom prst="rect">
            <a:avLst/>
          </a:prstGeom>
        </p:spPr>
        <p:txBody>
          <a:bodyPr wrap="square">
            <a:spAutoFit/>
          </a:bodyPr>
          <a:lstStyle/>
          <a:p>
            <a:r>
              <a:rPr lang="de-DE" b="1" dirty="0"/>
              <a:t>§ 325a Verursachen von Lärm, Erschütterungen und nichtionisierenden Strahlen</a:t>
            </a:r>
          </a:p>
          <a:p>
            <a:endParaRPr lang="de-DE" dirty="0"/>
          </a:p>
          <a:p>
            <a:r>
              <a:rPr lang="de-DE" dirty="0"/>
              <a:t>(2) Wer beim Betrieb einer Anlage, insbesondere einer Betriebsstätte oder Maschine, unter Verletzung verwaltungsrechtlicher Pflichten, die dem Schutz vor Lärm, Erschütterungen oder nichtionisierenden Strahlen dienen, die Gesundheit eines anderen, ihm nicht gehörende Tiere oder fremde Sachen von bedeutendem Wert gefährdet, wird mit Freiheitsstrafe bis zu fünf Jahren oder mit Geldstrafe bestraft.</a:t>
            </a:r>
          </a:p>
        </p:txBody>
      </p:sp>
    </p:spTree>
    <p:extLst>
      <p:ext uri="{BB962C8B-B14F-4D97-AF65-F5344CB8AC3E}">
        <p14:creationId xmlns:p14="http://schemas.microsoft.com/office/powerpoint/2010/main" val="2499345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26</a:t>
            </a:fld>
            <a:endParaRPr lang="de-DE"/>
          </a:p>
        </p:txBody>
      </p:sp>
      <p:sp>
        <p:nvSpPr>
          <p:cNvPr id="6" name="Rechteck 5"/>
          <p:cNvSpPr/>
          <p:nvPr/>
        </p:nvSpPr>
        <p:spPr>
          <a:xfrm>
            <a:off x="2093656" y="2348880"/>
            <a:ext cx="7992888" cy="2862322"/>
          </a:xfrm>
          <a:prstGeom prst="rect">
            <a:avLst/>
          </a:prstGeom>
        </p:spPr>
        <p:txBody>
          <a:bodyPr wrap="square">
            <a:spAutoFit/>
          </a:bodyPr>
          <a:lstStyle/>
          <a:p>
            <a:r>
              <a:rPr lang="de-DE" b="1" dirty="0"/>
              <a:t>§ 325a Verursachen von Lärm, Erschütterungen und nichtionisierenden Strahlen</a:t>
            </a:r>
          </a:p>
          <a:p>
            <a:endParaRPr lang="de-DE" dirty="0"/>
          </a:p>
          <a:p>
            <a:r>
              <a:rPr lang="de-DE" dirty="0"/>
              <a:t>(3) Handelt der Täter fahrlässig, so ist die Strafe</a:t>
            </a:r>
          </a:p>
          <a:p>
            <a:endParaRPr lang="de-DE" dirty="0"/>
          </a:p>
          <a:p>
            <a:r>
              <a:rPr lang="de-DE" dirty="0"/>
              <a:t>1. in den Fällen des Absatzes 1 Freiheitsstrafe bis zu zwei Jahren oder Geldstrafe,</a:t>
            </a:r>
          </a:p>
          <a:p>
            <a:endParaRPr lang="de-DE" dirty="0"/>
          </a:p>
          <a:p>
            <a:r>
              <a:rPr lang="de-DE" dirty="0"/>
              <a:t>2. in den Fällen des Absatzes 2 Freiheitsstrafe bis zu drei Jahren oder Geldstrafe.</a:t>
            </a:r>
          </a:p>
          <a:p>
            <a:endParaRPr lang="de-DE" dirty="0"/>
          </a:p>
          <a:p>
            <a:r>
              <a:rPr lang="de-DE" dirty="0"/>
              <a:t>(4) Die Absätze 1 bis 3 gelten </a:t>
            </a:r>
            <a:r>
              <a:rPr lang="de-DE" u="heavy" dirty="0"/>
              <a:t>nicht</a:t>
            </a:r>
            <a:r>
              <a:rPr lang="de-DE" dirty="0"/>
              <a:t> für Kraftfahrzeuge, Schienen-, Luft- oder Wasserfahrzeuge.</a:t>
            </a:r>
          </a:p>
        </p:txBody>
      </p:sp>
    </p:spTree>
    <p:extLst>
      <p:ext uri="{BB962C8B-B14F-4D97-AF65-F5344CB8AC3E}">
        <p14:creationId xmlns:p14="http://schemas.microsoft.com/office/powerpoint/2010/main" val="8548576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27</a:t>
            </a:fld>
            <a:endParaRPr lang="de-DE"/>
          </a:p>
        </p:txBody>
      </p:sp>
      <p:sp>
        <p:nvSpPr>
          <p:cNvPr id="6" name="Rechteck 5"/>
          <p:cNvSpPr/>
          <p:nvPr/>
        </p:nvSpPr>
        <p:spPr>
          <a:xfrm>
            <a:off x="2063552" y="2204864"/>
            <a:ext cx="7776864" cy="3970318"/>
          </a:xfrm>
          <a:prstGeom prst="rect">
            <a:avLst/>
          </a:prstGeom>
        </p:spPr>
        <p:txBody>
          <a:bodyPr wrap="square">
            <a:spAutoFit/>
          </a:bodyPr>
          <a:lstStyle/>
          <a:p>
            <a:r>
              <a:rPr lang="de-DE" b="1" dirty="0"/>
              <a:t>§ 326 Unerlaubter Umgang mit Abfällen</a:t>
            </a:r>
          </a:p>
          <a:p>
            <a:endParaRPr lang="de-DE" dirty="0"/>
          </a:p>
          <a:p>
            <a:r>
              <a:rPr lang="de-DE" dirty="0"/>
              <a:t>(1) Wer unbefugt Abfälle, die</a:t>
            </a:r>
          </a:p>
          <a:p>
            <a:endParaRPr lang="de-DE" dirty="0"/>
          </a:p>
          <a:p>
            <a:r>
              <a:rPr lang="de-DE" dirty="0"/>
              <a:t>1. Gifte oder Erreger von auf Menschen oder Tiere übertragbaren gemeingefährlichen Krankheiten enthalten oder hervorbringen können,</a:t>
            </a:r>
          </a:p>
          <a:p>
            <a:endParaRPr lang="de-DE" dirty="0"/>
          </a:p>
          <a:p>
            <a:r>
              <a:rPr lang="de-DE" dirty="0"/>
              <a:t>2. für den Menschen krebserzeugend, fortpflanzungsgefährdend oder erbgutverändernd sind,</a:t>
            </a:r>
          </a:p>
          <a:p>
            <a:endParaRPr lang="de-DE" dirty="0"/>
          </a:p>
          <a:p>
            <a:r>
              <a:rPr lang="de-DE" dirty="0"/>
              <a:t>3. explosionsgefährlich, selbstentzündlich oder nicht nur geringfügig radioaktiv sind oder</a:t>
            </a:r>
          </a:p>
          <a:p>
            <a:endParaRPr lang="de-DE" dirty="0"/>
          </a:p>
          <a:p>
            <a:r>
              <a:rPr lang="de-DE" dirty="0"/>
              <a:t>4. nach Art, Beschaffenheit oder Menge geeignet sind,</a:t>
            </a:r>
          </a:p>
        </p:txBody>
      </p:sp>
    </p:spTree>
    <p:extLst>
      <p:ext uri="{BB962C8B-B14F-4D97-AF65-F5344CB8AC3E}">
        <p14:creationId xmlns:p14="http://schemas.microsoft.com/office/powerpoint/2010/main" val="17340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28</a:t>
            </a:fld>
            <a:endParaRPr lang="de-DE"/>
          </a:p>
        </p:txBody>
      </p:sp>
      <p:sp>
        <p:nvSpPr>
          <p:cNvPr id="6" name="Rechteck 5"/>
          <p:cNvSpPr/>
          <p:nvPr/>
        </p:nvSpPr>
        <p:spPr>
          <a:xfrm>
            <a:off x="2063552" y="2204865"/>
            <a:ext cx="7776864" cy="3416320"/>
          </a:xfrm>
          <a:prstGeom prst="rect">
            <a:avLst/>
          </a:prstGeom>
        </p:spPr>
        <p:txBody>
          <a:bodyPr wrap="square">
            <a:spAutoFit/>
          </a:bodyPr>
          <a:lstStyle/>
          <a:p>
            <a:r>
              <a:rPr lang="de-DE" b="1" dirty="0"/>
              <a:t>§ 326 Unerlaubter Umgang mit Abfällen</a:t>
            </a:r>
          </a:p>
          <a:p>
            <a:endParaRPr lang="de-DE" dirty="0"/>
          </a:p>
          <a:p>
            <a:r>
              <a:rPr lang="de-DE" dirty="0"/>
              <a:t>a) nachhaltig ein Gewässer, die Luft oder den Boden zu verunreinigen oder sonst nachteilig zu verändern oder</a:t>
            </a:r>
          </a:p>
          <a:p>
            <a:endParaRPr lang="de-DE" dirty="0"/>
          </a:p>
          <a:p>
            <a:r>
              <a:rPr lang="de-DE" dirty="0"/>
              <a:t>b) einen Bestand von Tieren oder Pflanzen zu gefährden,</a:t>
            </a:r>
          </a:p>
          <a:p>
            <a:r>
              <a:rPr lang="de-DE" dirty="0"/>
              <a:t>außerhalb einer dafür zugelassenen Anlage oder unter wesentlicher Abweichung von einem vorgeschriebenen oder zugelassenen Verfahren sammelt, befördert, behandelt, verwertet, lagert, ablagert, ablässt, beseitigt, handelt, makelt oder sonst bewirtschaftet, wird mit Freiheitsstrafe bis zu fünf Jahren oder mit Geldstrafe bestraft.</a:t>
            </a:r>
          </a:p>
          <a:p>
            <a:endParaRPr lang="de-DE" dirty="0"/>
          </a:p>
        </p:txBody>
      </p:sp>
    </p:spTree>
    <p:extLst>
      <p:ext uri="{BB962C8B-B14F-4D97-AF65-F5344CB8AC3E}">
        <p14:creationId xmlns:p14="http://schemas.microsoft.com/office/powerpoint/2010/main" val="1515048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29</a:t>
            </a:fld>
            <a:endParaRPr lang="de-DE"/>
          </a:p>
        </p:txBody>
      </p:sp>
      <p:sp>
        <p:nvSpPr>
          <p:cNvPr id="6" name="Rechteck 5"/>
          <p:cNvSpPr/>
          <p:nvPr/>
        </p:nvSpPr>
        <p:spPr>
          <a:xfrm>
            <a:off x="2063552" y="2204865"/>
            <a:ext cx="7776864" cy="1754326"/>
          </a:xfrm>
          <a:prstGeom prst="rect">
            <a:avLst/>
          </a:prstGeom>
        </p:spPr>
        <p:txBody>
          <a:bodyPr wrap="square">
            <a:spAutoFit/>
          </a:bodyPr>
          <a:lstStyle/>
          <a:p>
            <a:r>
              <a:rPr lang="de-DE" b="1" dirty="0"/>
              <a:t>§ 326 Unerlaubter Umgang mit Abfällen</a:t>
            </a:r>
          </a:p>
          <a:p>
            <a:endParaRPr lang="de-DE" dirty="0"/>
          </a:p>
          <a:p>
            <a:r>
              <a:rPr lang="de-DE" dirty="0"/>
              <a:t>(2) Ebenso wird bestraft, wer Abfälle im Sinne des Absatzes 1 entgegen einem Verbot oder ohne die erforderliche Genehmigung in den, aus dem oder durch den Geltungsbereich dieses Gesetzes verbringt.</a:t>
            </a:r>
          </a:p>
          <a:p>
            <a:endParaRPr lang="de-DE" dirty="0"/>
          </a:p>
        </p:txBody>
      </p:sp>
    </p:spTree>
    <p:extLst>
      <p:ext uri="{BB962C8B-B14F-4D97-AF65-F5344CB8AC3E}">
        <p14:creationId xmlns:p14="http://schemas.microsoft.com/office/powerpoint/2010/main" val="59157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lstStyle/>
          <a:p>
            <a:r>
              <a:rPr lang="de-DE" dirty="0"/>
              <a:t>Rechtsquellen des Umweltrechts</a:t>
            </a:r>
          </a:p>
          <a:p>
            <a:endParaRPr lang="de-DE" dirty="0"/>
          </a:p>
          <a:p>
            <a:r>
              <a:rPr lang="de-DE" dirty="0"/>
              <a:t>Völkerrecht </a:t>
            </a:r>
          </a:p>
          <a:p>
            <a:endParaRPr lang="de-DE" dirty="0"/>
          </a:p>
          <a:p>
            <a:r>
              <a:rPr lang="de-DE" dirty="0"/>
              <a:t>Europäisches Umweltrecht</a:t>
            </a:r>
          </a:p>
          <a:p>
            <a:endParaRPr lang="de-DE" dirty="0"/>
          </a:p>
          <a:p>
            <a:r>
              <a:rPr lang="de-DE" dirty="0"/>
              <a:t>Nationales Umweltrecht</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1528409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30</a:t>
            </a:fld>
            <a:endParaRPr lang="de-DE"/>
          </a:p>
        </p:txBody>
      </p:sp>
      <p:sp>
        <p:nvSpPr>
          <p:cNvPr id="6" name="Rechteck 5"/>
          <p:cNvSpPr/>
          <p:nvPr/>
        </p:nvSpPr>
        <p:spPr>
          <a:xfrm>
            <a:off x="2063552" y="2204864"/>
            <a:ext cx="7776864" cy="2308324"/>
          </a:xfrm>
          <a:prstGeom prst="rect">
            <a:avLst/>
          </a:prstGeom>
        </p:spPr>
        <p:txBody>
          <a:bodyPr wrap="square">
            <a:spAutoFit/>
          </a:bodyPr>
          <a:lstStyle/>
          <a:p>
            <a:r>
              <a:rPr lang="de-DE" b="1" dirty="0"/>
              <a:t>§ 326 Unerlaubter Umgang mit Abfällen</a:t>
            </a:r>
          </a:p>
          <a:p>
            <a:endParaRPr lang="de-DE" dirty="0"/>
          </a:p>
          <a:p>
            <a:r>
              <a:rPr lang="de-DE" dirty="0"/>
              <a:t>(3) Wer radioaktive Abfälle unter Verletzung verwaltungsrechtlicher Pflichten nicht abliefert, wird mit Freiheitsstrafe bis zu drei Jahren oder mit Geldstrafe bestraft.</a:t>
            </a:r>
          </a:p>
          <a:p>
            <a:endParaRPr lang="de-DE" dirty="0"/>
          </a:p>
          <a:p>
            <a:endParaRPr lang="de-DE" dirty="0"/>
          </a:p>
          <a:p>
            <a:r>
              <a:rPr lang="de-DE" dirty="0"/>
              <a:t>(4) In den Fällen der Absätze 1 und 2 ist der Versuch strafbar.</a:t>
            </a:r>
          </a:p>
        </p:txBody>
      </p:sp>
    </p:spTree>
    <p:extLst>
      <p:ext uri="{BB962C8B-B14F-4D97-AF65-F5344CB8AC3E}">
        <p14:creationId xmlns:p14="http://schemas.microsoft.com/office/powerpoint/2010/main" val="1141931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31</a:t>
            </a:fld>
            <a:endParaRPr lang="de-DE"/>
          </a:p>
        </p:txBody>
      </p:sp>
      <p:sp>
        <p:nvSpPr>
          <p:cNvPr id="6" name="Rechteck 5"/>
          <p:cNvSpPr/>
          <p:nvPr/>
        </p:nvSpPr>
        <p:spPr>
          <a:xfrm>
            <a:off x="2063552" y="2204864"/>
            <a:ext cx="7776864" cy="3970318"/>
          </a:xfrm>
          <a:prstGeom prst="rect">
            <a:avLst/>
          </a:prstGeom>
        </p:spPr>
        <p:txBody>
          <a:bodyPr wrap="square">
            <a:spAutoFit/>
          </a:bodyPr>
          <a:lstStyle/>
          <a:p>
            <a:r>
              <a:rPr lang="de-DE" b="1" dirty="0"/>
              <a:t>§ 326 Unerlaubter Umgang mit Abfällen</a:t>
            </a:r>
          </a:p>
          <a:p>
            <a:endParaRPr lang="de-DE" dirty="0"/>
          </a:p>
          <a:p>
            <a:endParaRPr lang="de-DE" dirty="0"/>
          </a:p>
          <a:p>
            <a:r>
              <a:rPr lang="de-DE" dirty="0"/>
              <a:t>(5) Handelt der Täter fahrlässig, so ist die Strafe</a:t>
            </a:r>
          </a:p>
          <a:p>
            <a:pPr marL="342900" indent="-342900">
              <a:buAutoNum type="arabicPeriod"/>
            </a:pPr>
            <a:r>
              <a:rPr lang="de-DE" dirty="0"/>
              <a:t>in den Fällen der Absätze 1 und 2 Freiheitsstrafe bis zu drei Jahren oder Geldstrafe,</a:t>
            </a:r>
          </a:p>
          <a:p>
            <a:pPr marL="342900" indent="-342900">
              <a:buAutoNum type="arabicPeriod"/>
            </a:pPr>
            <a:endParaRPr lang="de-DE" dirty="0"/>
          </a:p>
          <a:p>
            <a:pPr marL="342900" indent="-342900">
              <a:buAutoNum type="arabicPeriod"/>
            </a:pPr>
            <a:endParaRPr lang="de-DE" dirty="0"/>
          </a:p>
          <a:p>
            <a:r>
              <a:rPr lang="de-DE" dirty="0"/>
              <a:t>2. in den Fällen des Absatzes 3 Freiheitsstrafe bis zu einem Jahr oder Geldstrafe.</a:t>
            </a:r>
          </a:p>
          <a:p>
            <a:r>
              <a:rPr lang="de-DE" dirty="0"/>
              <a:t>(6) Die Tat ist dann nicht strafbar, wenn schädliche Einwirkungen auf die Umwelt, insbesondere auf Menschen, Gewässer, die Luft, den Boden, Nutztiere oder Nutzpflanzen, wegen der geringen Menge der Abfälle offensichtlich ausgeschlossen sind.</a:t>
            </a:r>
          </a:p>
          <a:p>
            <a:endParaRPr lang="de-DE" dirty="0"/>
          </a:p>
        </p:txBody>
      </p:sp>
    </p:spTree>
    <p:extLst>
      <p:ext uri="{BB962C8B-B14F-4D97-AF65-F5344CB8AC3E}">
        <p14:creationId xmlns:p14="http://schemas.microsoft.com/office/powerpoint/2010/main" val="40582942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32</a:t>
            </a:fld>
            <a:endParaRPr lang="de-DE"/>
          </a:p>
        </p:txBody>
      </p:sp>
      <p:sp>
        <p:nvSpPr>
          <p:cNvPr id="6" name="Rechteck 5"/>
          <p:cNvSpPr/>
          <p:nvPr/>
        </p:nvSpPr>
        <p:spPr>
          <a:xfrm>
            <a:off x="2063552" y="2276873"/>
            <a:ext cx="8208912" cy="3785652"/>
          </a:xfrm>
          <a:prstGeom prst="rect">
            <a:avLst/>
          </a:prstGeom>
        </p:spPr>
        <p:txBody>
          <a:bodyPr wrap="square">
            <a:spAutoFit/>
          </a:bodyPr>
          <a:lstStyle/>
          <a:p>
            <a:r>
              <a:rPr lang="de-DE" sz="2400" b="1" dirty="0"/>
              <a:t>§ 327 Unerlaubtes Betreiben von Anlagen</a:t>
            </a:r>
          </a:p>
          <a:p>
            <a:endParaRPr lang="de-DE" sz="2400" dirty="0"/>
          </a:p>
          <a:p>
            <a:r>
              <a:rPr lang="de-DE" sz="2400" dirty="0"/>
              <a:t>(1) Wer ohne die erforderliche Genehmigung oder entgegen einer vollziehbaren Untersagung</a:t>
            </a:r>
          </a:p>
          <a:p>
            <a:endParaRPr lang="de-DE" sz="2400" dirty="0"/>
          </a:p>
          <a:p>
            <a:r>
              <a:rPr lang="de-DE" sz="2400" dirty="0"/>
              <a:t>1. eine kerntechnische Anlage betreibt, eine betriebsbereite oder stillgelegte kerntechnische Anlage innehat oder ganz oder teilweise abbaut oder eine solche Anlage oder ihren Betrieb wesentlich ändert oder</a:t>
            </a:r>
          </a:p>
          <a:p>
            <a:endParaRPr lang="de-DE" sz="2400" dirty="0"/>
          </a:p>
        </p:txBody>
      </p:sp>
    </p:spTree>
    <p:extLst>
      <p:ext uri="{BB962C8B-B14F-4D97-AF65-F5344CB8AC3E}">
        <p14:creationId xmlns:p14="http://schemas.microsoft.com/office/powerpoint/2010/main" val="3158428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33</a:t>
            </a:fld>
            <a:endParaRPr lang="de-DE"/>
          </a:p>
        </p:txBody>
      </p:sp>
      <p:sp>
        <p:nvSpPr>
          <p:cNvPr id="6" name="Rechteck 5"/>
          <p:cNvSpPr/>
          <p:nvPr/>
        </p:nvSpPr>
        <p:spPr>
          <a:xfrm>
            <a:off x="2063552" y="2276873"/>
            <a:ext cx="8208912" cy="3046988"/>
          </a:xfrm>
          <a:prstGeom prst="rect">
            <a:avLst/>
          </a:prstGeom>
        </p:spPr>
        <p:txBody>
          <a:bodyPr wrap="square">
            <a:spAutoFit/>
          </a:bodyPr>
          <a:lstStyle/>
          <a:p>
            <a:r>
              <a:rPr lang="de-DE" sz="2400" b="1" dirty="0"/>
              <a:t>§ 327 Unerlaubtes Betreiben von Anlagen</a:t>
            </a:r>
          </a:p>
          <a:p>
            <a:endParaRPr lang="de-DE" sz="2400" dirty="0"/>
          </a:p>
          <a:p>
            <a:endParaRPr lang="de-DE" sz="2400" dirty="0"/>
          </a:p>
          <a:p>
            <a:r>
              <a:rPr lang="de-DE" sz="2400" dirty="0"/>
              <a:t>2. eine Betriebsstätte, in der Kernbrennstoffe verwendet werden, oder deren Lage wesentlich ändert,</a:t>
            </a:r>
          </a:p>
          <a:p>
            <a:endParaRPr lang="de-DE" sz="2400" dirty="0"/>
          </a:p>
          <a:p>
            <a:r>
              <a:rPr lang="de-DE" sz="2400" dirty="0"/>
              <a:t>wird mit Freiheitsstrafe bis zu fünf Jahren oder mit Geldstrafe bestraft.</a:t>
            </a:r>
          </a:p>
        </p:txBody>
      </p:sp>
    </p:spTree>
    <p:extLst>
      <p:ext uri="{BB962C8B-B14F-4D97-AF65-F5344CB8AC3E}">
        <p14:creationId xmlns:p14="http://schemas.microsoft.com/office/powerpoint/2010/main" val="2657281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34</a:t>
            </a:fld>
            <a:endParaRPr lang="de-DE"/>
          </a:p>
        </p:txBody>
      </p:sp>
      <p:sp>
        <p:nvSpPr>
          <p:cNvPr id="6" name="Rechteck 5"/>
          <p:cNvSpPr/>
          <p:nvPr/>
        </p:nvSpPr>
        <p:spPr>
          <a:xfrm>
            <a:off x="2063552" y="2276873"/>
            <a:ext cx="8208912" cy="3785652"/>
          </a:xfrm>
          <a:prstGeom prst="rect">
            <a:avLst/>
          </a:prstGeom>
        </p:spPr>
        <p:txBody>
          <a:bodyPr wrap="square">
            <a:spAutoFit/>
          </a:bodyPr>
          <a:lstStyle/>
          <a:p>
            <a:r>
              <a:rPr lang="de-DE" sz="2400" b="1" dirty="0"/>
              <a:t>§ 327 Unerlaubtes Betreiben von Anlagen</a:t>
            </a:r>
          </a:p>
          <a:p>
            <a:endParaRPr lang="de-DE" sz="2400" dirty="0"/>
          </a:p>
          <a:p>
            <a:r>
              <a:rPr lang="de-DE" sz="2400" dirty="0"/>
              <a:t>(2) Mit Freiheitsstrafe bis zu drei Jahren oder mit Geldstrafe wird bestraft, wer</a:t>
            </a:r>
          </a:p>
          <a:p>
            <a:endParaRPr lang="de-DE" sz="2400" dirty="0"/>
          </a:p>
          <a:p>
            <a:r>
              <a:rPr lang="de-DE" sz="2400" dirty="0"/>
              <a:t>1. eine genehmigungsbedürftige Anlage oder eine sonstige Anlage im Sinne des Bundes-Immissionsschutzgesetzes, deren Betrieb zum Schutz vor Gefahren untersagt worden ist,</a:t>
            </a:r>
          </a:p>
          <a:p>
            <a:endParaRPr lang="de-DE" sz="2400" dirty="0"/>
          </a:p>
          <a:p>
            <a:endParaRPr lang="de-DE" sz="2400" dirty="0"/>
          </a:p>
        </p:txBody>
      </p:sp>
    </p:spTree>
    <p:extLst>
      <p:ext uri="{BB962C8B-B14F-4D97-AF65-F5344CB8AC3E}">
        <p14:creationId xmlns:p14="http://schemas.microsoft.com/office/powerpoint/2010/main" val="19479105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35</a:t>
            </a:fld>
            <a:endParaRPr lang="de-DE"/>
          </a:p>
        </p:txBody>
      </p:sp>
      <p:sp>
        <p:nvSpPr>
          <p:cNvPr id="6" name="Rechteck 5"/>
          <p:cNvSpPr/>
          <p:nvPr/>
        </p:nvSpPr>
        <p:spPr>
          <a:xfrm>
            <a:off x="2063552" y="2276873"/>
            <a:ext cx="8208912" cy="3046988"/>
          </a:xfrm>
          <a:prstGeom prst="rect">
            <a:avLst/>
          </a:prstGeom>
        </p:spPr>
        <p:txBody>
          <a:bodyPr wrap="square">
            <a:spAutoFit/>
          </a:bodyPr>
          <a:lstStyle/>
          <a:p>
            <a:r>
              <a:rPr lang="de-DE" sz="2400" b="1" dirty="0"/>
              <a:t>§ 327 Unerlaubtes Betreiben von Anlagen</a:t>
            </a:r>
          </a:p>
          <a:p>
            <a:endParaRPr lang="de-DE" sz="2400" dirty="0"/>
          </a:p>
          <a:p>
            <a:r>
              <a:rPr lang="de-DE" sz="2400" dirty="0"/>
              <a:t>2. eine genehmigungsbedürftige Rohrleitungsanlage zum Befördern wassergefährdender Stoffe im Sinne des Gesetzes über die Umweltverträglichkeitsprüfung,</a:t>
            </a:r>
          </a:p>
          <a:p>
            <a:endParaRPr lang="de-DE" sz="2400" dirty="0"/>
          </a:p>
          <a:p>
            <a:r>
              <a:rPr lang="de-DE" sz="2400" dirty="0"/>
              <a:t>3. eine Abfallentsorgungsanlage im Sinne des Kreislaufwirtschaftsgesetzes oder</a:t>
            </a:r>
          </a:p>
        </p:txBody>
      </p:sp>
    </p:spTree>
    <p:extLst>
      <p:ext uri="{BB962C8B-B14F-4D97-AF65-F5344CB8AC3E}">
        <p14:creationId xmlns:p14="http://schemas.microsoft.com/office/powerpoint/2010/main" val="3001756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36</a:t>
            </a:fld>
            <a:endParaRPr lang="de-DE"/>
          </a:p>
        </p:txBody>
      </p:sp>
      <p:sp>
        <p:nvSpPr>
          <p:cNvPr id="6" name="Rechteck 5"/>
          <p:cNvSpPr/>
          <p:nvPr/>
        </p:nvSpPr>
        <p:spPr>
          <a:xfrm>
            <a:off x="2063552" y="2276872"/>
            <a:ext cx="8208912" cy="3416320"/>
          </a:xfrm>
          <a:prstGeom prst="rect">
            <a:avLst/>
          </a:prstGeom>
        </p:spPr>
        <p:txBody>
          <a:bodyPr wrap="square">
            <a:spAutoFit/>
          </a:bodyPr>
          <a:lstStyle/>
          <a:p>
            <a:r>
              <a:rPr lang="de-DE" sz="2400" b="1" dirty="0"/>
              <a:t>§ 327 Unerlaubtes Betreiben von Anlagen</a:t>
            </a:r>
          </a:p>
          <a:p>
            <a:endParaRPr lang="de-DE" sz="2400" dirty="0"/>
          </a:p>
          <a:p>
            <a:r>
              <a:rPr lang="de-DE" sz="2400" dirty="0"/>
              <a:t>4. eine Abwasserbehandlungsanlage nach § 60 Absatz 3 des Wasserhaushaltsgesetzes</a:t>
            </a:r>
          </a:p>
          <a:p>
            <a:endParaRPr lang="de-DE" sz="2400" dirty="0"/>
          </a:p>
          <a:p>
            <a:r>
              <a:rPr lang="de-DE" sz="2400" dirty="0"/>
              <a:t>ohne die nach dem jeweiligen Gesetz erforderliche Genehmigung oder Planfeststellung oder entgegen einer auf dem jeweiligen Gesetz beruhenden vollziehbaren Untersagung betreibt</a:t>
            </a:r>
          </a:p>
        </p:txBody>
      </p:sp>
    </p:spTree>
    <p:extLst>
      <p:ext uri="{BB962C8B-B14F-4D97-AF65-F5344CB8AC3E}">
        <p14:creationId xmlns:p14="http://schemas.microsoft.com/office/powerpoint/2010/main" val="17790560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37</a:t>
            </a:fld>
            <a:endParaRPr lang="de-DE"/>
          </a:p>
        </p:txBody>
      </p:sp>
      <p:sp>
        <p:nvSpPr>
          <p:cNvPr id="6" name="Rechteck 5"/>
          <p:cNvSpPr/>
          <p:nvPr/>
        </p:nvSpPr>
        <p:spPr>
          <a:xfrm>
            <a:off x="2063552" y="2276872"/>
            <a:ext cx="8208912" cy="4154984"/>
          </a:xfrm>
          <a:prstGeom prst="rect">
            <a:avLst/>
          </a:prstGeom>
        </p:spPr>
        <p:txBody>
          <a:bodyPr wrap="square">
            <a:spAutoFit/>
          </a:bodyPr>
          <a:lstStyle/>
          <a:p>
            <a:r>
              <a:rPr lang="de-DE" sz="2400" b="1" dirty="0"/>
              <a:t>§ 327 Unerlaubtes Betreiben von Anlagen</a:t>
            </a:r>
          </a:p>
          <a:p>
            <a:endParaRPr lang="de-DE" sz="2400" dirty="0"/>
          </a:p>
          <a:p>
            <a:r>
              <a:rPr lang="de-DE" sz="2400" dirty="0"/>
              <a:t>Ebenso wird bestraft, wer ohne die erforderliche Genehmigung oder Planfeststellung oder entgegen einer vollziehbaren Untersagung eine Anlage, in der gefährliche Stoffe oder Gemische gelagert oder verwendet oder gefährliche Tätigkeiten ausgeübt werden, in einem anderen Mitgliedstaat der Europäischen Union in einer Weise betreibt, die geeignet ist, außerhalb der Anlage Leib oder Leben eines anderen Menschen zu schädigen oder erhebliche Schäden an Tieren oder Pflanzen, Gewässern, der Luft oder dem Boden herbeizuführen.</a:t>
            </a:r>
          </a:p>
        </p:txBody>
      </p:sp>
    </p:spTree>
    <p:extLst>
      <p:ext uri="{BB962C8B-B14F-4D97-AF65-F5344CB8AC3E}">
        <p14:creationId xmlns:p14="http://schemas.microsoft.com/office/powerpoint/2010/main" val="10459976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38</a:t>
            </a:fld>
            <a:endParaRPr lang="de-DE"/>
          </a:p>
        </p:txBody>
      </p:sp>
      <p:sp>
        <p:nvSpPr>
          <p:cNvPr id="6" name="Rechteck 5"/>
          <p:cNvSpPr/>
          <p:nvPr/>
        </p:nvSpPr>
        <p:spPr>
          <a:xfrm>
            <a:off x="2063552" y="2276872"/>
            <a:ext cx="8208912" cy="2308324"/>
          </a:xfrm>
          <a:prstGeom prst="rect">
            <a:avLst/>
          </a:prstGeom>
        </p:spPr>
        <p:txBody>
          <a:bodyPr wrap="square">
            <a:spAutoFit/>
          </a:bodyPr>
          <a:lstStyle/>
          <a:p>
            <a:r>
              <a:rPr lang="de-DE" b="1" dirty="0"/>
              <a:t>§ 327 Unerlaubtes Betreiben von Anlagen</a:t>
            </a:r>
          </a:p>
          <a:p>
            <a:endParaRPr lang="de-DE" dirty="0"/>
          </a:p>
          <a:p>
            <a:endParaRPr lang="de-DE" dirty="0"/>
          </a:p>
          <a:p>
            <a:r>
              <a:rPr lang="de-DE" dirty="0"/>
              <a:t>(3) Handelt der Täter fahrlässig, so ist die Strafe</a:t>
            </a:r>
          </a:p>
          <a:p>
            <a:endParaRPr lang="de-DE" dirty="0"/>
          </a:p>
          <a:p>
            <a:r>
              <a:rPr lang="de-DE" dirty="0"/>
              <a:t>1. in den Fällen des Absatzes 1 Freiheitsstrafe bis zu drei Jahren oder Geldstrafe,</a:t>
            </a:r>
          </a:p>
          <a:p>
            <a:endParaRPr lang="de-DE" dirty="0"/>
          </a:p>
          <a:p>
            <a:r>
              <a:rPr lang="de-DE" dirty="0"/>
              <a:t>2. in den Fällen des Absatzes 2 Freiheitsstrafe bis zu zwei Jahren oder Geldstrafe.</a:t>
            </a:r>
          </a:p>
        </p:txBody>
      </p:sp>
    </p:spTree>
    <p:extLst>
      <p:ext uri="{BB962C8B-B14F-4D97-AF65-F5344CB8AC3E}">
        <p14:creationId xmlns:p14="http://schemas.microsoft.com/office/powerpoint/2010/main" val="200204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39</a:t>
            </a:fld>
            <a:endParaRPr lang="de-DE"/>
          </a:p>
        </p:txBody>
      </p:sp>
      <p:sp>
        <p:nvSpPr>
          <p:cNvPr id="7" name="Rechteck 6"/>
          <p:cNvSpPr/>
          <p:nvPr/>
        </p:nvSpPr>
        <p:spPr>
          <a:xfrm>
            <a:off x="2415976" y="2420888"/>
            <a:ext cx="7488832" cy="2308324"/>
          </a:xfrm>
          <a:prstGeom prst="rect">
            <a:avLst/>
          </a:prstGeom>
        </p:spPr>
        <p:txBody>
          <a:bodyPr wrap="square">
            <a:spAutoFit/>
          </a:bodyPr>
          <a:lstStyle/>
          <a:p>
            <a:r>
              <a:rPr lang="de-DE" dirty="0"/>
              <a:t> § 328 Unerlaubter Umgang mit radioaktiven Stoffen und anderen gefährlichen Stoffen und Gütern</a:t>
            </a:r>
          </a:p>
          <a:p>
            <a:endParaRPr lang="de-DE" dirty="0"/>
          </a:p>
          <a:p>
            <a:r>
              <a:rPr lang="de-DE" dirty="0"/>
              <a:t> § 329 Gefährdung schutzbedürftiger Gebiete</a:t>
            </a:r>
          </a:p>
          <a:p>
            <a:endParaRPr lang="de-DE" dirty="0"/>
          </a:p>
          <a:p>
            <a:r>
              <a:rPr lang="de-DE" dirty="0"/>
              <a:t> § 330 Besonders schwerer Fall einer Umweltstraftat</a:t>
            </a:r>
          </a:p>
          <a:p>
            <a:endParaRPr lang="de-DE" dirty="0"/>
          </a:p>
          <a:p>
            <a:r>
              <a:rPr lang="de-DE" dirty="0"/>
              <a:t> § 330a Schwere Gefährdung durch Freisetzen von Giften</a:t>
            </a:r>
          </a:p>
        </p:txBody>
      </p:sp>
    </p:spTree>
    <p:extLst>
      <p:ext uri="{BB962C8B-B14F-4D97-AF65-F5344CB8AC3E}">
        <p14:creationId xmlns:p14="http://schemas.microsoft.com/office/powerpoint/2010/main" val="342711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lstStyle/>
          <a:p>
            <a:r>
              <a:rPr lang="de-DE" dirty="0"/>
              <a:t>Umweltvölkerrecht</a:t>
            </a:r>
          </a:p>
          <a:p>
            <a:endParaRPr lang="de-DE" dirty="0"/>
          </a:p>
          <a:p>
            <a:pPr lvl="1"/>
            <a:r>
              <a:rPr lang="de-DE" b="0" i="0" dirty="0">
                <a:solidFill>
                  <a:srgbClr val="404040"/>
                </a:solidFill>
                <a:effectLst/>
                <a:latin typeface="MetaCompPro-Normal"/>
              </a:rPr>
              <a:t>Rechtsquellen: </a:t>
            </a:r>
          </a:p>
          <a:p>
            <a:pPr lvl="2"/>
            <a:r>
              <a:rPr lang="de-DE" b="0" i="0" dirty="0">
                <a:solidFill>
                  <a:srgbClr val="404040"/>
                </a:solidFill>
                <a:effectLst/>
                <a:latin typeface="MetaCompPro-Normal"/>
              </a:rPr>
              <a:t>das Gewohnheitsrecht, </a:t>
            </a:r>
          </a:p>
          <a:p>
            <a:pPr lvl="2"/>
            <a:r>
              <a:rPr lang="de-DE" b="0" i="0" dirty="0">
                <a:solidFill>
                  <a:srgbClr val="404040"/>
                </a:solidFill>
                <a:effectLst/>
                <a:latin typeface="MetaCompPro-Normal"/>
              </a:rPr>
              <a:t>allgemeine Rechtsgrundsätze des Umweltvölkerrechts</a:t>
            </a:r>
          </a:p>
          <a:p>
            <a:pPr lvl="2"/>
            <a:r>
              <a:rPr lang="de-DE" b="0" i="0" dirty="0">
                <a:solidFill>
                  <a:srgbClr val="404040"/>
                </a:solidFill>
                <a:effectLst/>
                <a:latin typeface="MetaCompPro-Normal"/>
              </a:rPr>
              <a:t>völkerrechtliche Verträge auf internationaler, regionaler oder bilateraler Ebene</a:t>
            </a:r>
          </a:p>
          <a:p>
            <a:pPr lvl="2"/>
            <a:r>
              <a:rPr lang="de-DE" b="0" i="0" dirty="0">
                <a:solidFill>
                  <a:srgbClr val="404040"/>
                </a:solidFill>
                <a:effectLst/>
                <a:latin typeface="MetaCompPro-Normal"/>
              </a:rPr>
              <a:t>Staaten, die EU und internationalen Organisationen und NGOs</a:t>
            </a:r>
          </a:p>
          <a:p>
            <a:pPr lvl="2"/>
            <a:endParaRPr lang="de-DE" dirty="0">
              <a:solidFill>
                <a:srgbClr val="404040"/>
              </a:solidFill>
              <a:latin typeface="MetaCompPro-Normal"/>
            </a:endParaRPr>
          </a:p>
          <a:p>
            <a:pPr lvl="2"/>
            <a:r>
              <a:rPr lang="de-DE" dirty="0">
                <a:solidFill>
                  <a:srgbClr val="404040"/>
                </a:solidFill>
                <a:latin typeface="MetaCompPro-Normal"/>
              </a:rPr>
              <a:t>Klagen!</a:t>
            </a: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5585924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40</a:t>
            </a:fld>
            <a:endParaRPr lang="de-DE"/>
          </a:p>
        </p:txBody>
      </p:sp>
      <p:sp>
        <p:nvSpPr>
          <p:cNvPr id="6" name="Rechteck 5"/>
          <p:cNvSpPr/>
          <p:nvPr/>
        </p:nvSpPr>
        <p:spPr>
          <a:xfrm>
            <a:off x="2063552" y="2204865"/>
            <a:ext cx="8064896" cy="3693319"/>
          </a:xfrm>
          <a:prstGeom prst="rect">
            <a:avLst/>
          </a:prstGeom>
        </p:spPr>
        <p:txBody>
          <a:bodyPr wrap="square">
            <a:spAutoFit/>
          </a:bodyPr>
          <a:lstStyle/>
          <a:p>
            <a:r>
              <a:rPr lang="de-DE" dirty="0"/>
              <a:t>§ 330b Tätige Reue</a:t>
            </a:r>
          </a:p>
          <a:p>
            <a:endParaRPr lang="de-DE" dirty="0"/>
          </a:p>
          <a:p>
            <a:r>
              <a:rPr lang="de-DE" dirty="0"/>
              <a:t>(1) Das Gericht kann in den Fällen des § 325a Abs. 2, des § 326 Abs. 1 bis 3, des § 328 Abs. 1 bis 3 und des § 330a Abs. 1, 3 und 4 die Strafe </a:t>
            </a:r>
            <a:r>
              <a:rPr lang="de-DE" u="heavy" dirty="0"/>
              <a:t>nach seinem Ermessen mildern (§ 49 Abs. 2) oder von Strafe nach diesen Vorschriften absehen</a:t>
            </a:r>
            <a:r>
              <a:rPr lang="de-DE" dirty="0"/>
              <a:t>, wenn der Täter freiwillig die Gefahr abwendet oder den von ihm verursachten Zustand beseitigt, </a:t>
            </a:r>
            <a:r>
              <a:rPr lang="de-DE" u="heavy" dirty="0"/>
              <a:t>bevor ein erheblicher Schaden entsteht</a:t>
            </a:r>
            <a:r>
              <a:rPr lang="de-DE" dirty="0"/>
              <a:t>. Unter denselben Voraussetzungen wird der Täter nicht nach § 325a Abs. 3 Nr. 2, § 326 Abs. 5, § 328 Abs. 5 und § 330a Abs. 5 bestraft.</a:t>
            </a:r>
          </a:p>
          <a:p>
            <a:endParaRPr lang="de-DE" dirty="0"/>
          </a:p>
          <a:p>
            <a:r>
              <a:rPr lang="de-DE" dirty="0"/>
              <a:t>(2) Wird ohne Zutun des Täters die Gefahr abgewendet oder der rechtswidrig verursachte Zustand beseitigt, so genügt sein freiwilliges und ernsthaftes Bemühen, dieses Ziel zu erreichen.</a:t>
            </a:r>
          </a:p>
        </p:txBody>
      </p:sp>
    </p:spTree>
    <p:extLst>
      <p:ext uri="{BB962C8B-B14F-4D97-AF65-F5344CB8AC3E}">
        <p14:creationId xmlns:p14="http://schemas.microsoft.com/office/powerpoint/2010/main" val="18333467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41</a:t>
            </a:fld>
            <a:endParaRPr lang="de-DE"/>
          </a:p>
        </p:txBody>
      </p:sp>
      <p:sp>
        <p:nvSpPr>
          <p:cNvPr id="6" name="Rechteck 5"/>
          <p:cNvSpPr/>
          <p:nvPr/>
        </p:nvSpPr>
        <p:spPr>
          <a:xfrm>
            <a:off x="2063552" y="2204865"/>
            <a:ext cx="8208912" cy="3693319"/>
          </a:xfrm>
          <a:prstGeom prst="rect">
            <a:avLst/>
          </a:prstGeom>
        </p:spPr>
        <p:txBody>
          <a:bodyPr wrap="square">
            <a:spAutoFit/>
          </a:bodyPr>
          <a:lstStyle/>
          <a:p>
            <a:r>
              <a:rPr lang="de-DE" dirty="0"/>
              <a:t>§ 330c Einziehung</a:t>
            </a:r>
          </a:p>
          <a:p>
            <a:endParaRPr lang="de-DE" dirty="0"/>
          </a:p>
          <a:p>
            <a:r>
              <a:rPr lang="de-DE" dirty="0"/>
              <a:t>Ist eine Straftat nach den §§ 326, 327 Abs. 1 oder 2, §§ 328, 329 Absatz 1, 2 oder Absatz 3, dieser auch in Verbindung mit Absatz 5, oder Absatz 4, dieser auch in Verbindung mit Absatz 6, begangen worden, so können</a:t>
            </a:r>
          </a:p>
          <a:p>
            <a:endParaRPr lang="de-DE" dirty="0"/>
          </a:p>
          <a:p>
            <a:r>
              <a:rPr lang="de-DE" dirty="0"/>
              <a:t>1. Gegenstände, die durch die Tat hervorgebracht oder zu ihrer Begehung oder Vorbereitung gebraucht worden oder bestimmt gewesen sind, und</a:t>
            </a:r>
          </a:p>
          <a:p>
            <a:endParaRPr lang="de-DE" dirty="0"/>
          </a:p>
          <a:p>
            <a:r>
              <a:rPr lang="de-DE" dirty="0"/>
              <a:t>2. Gegenstände, auf die sich die Tat bezieht,</a:t>
            </a:r>
          </a:p>
          <a:p>
            <a:r>
              <a:rPr lang="de-DE" dirty="0"/>
              <a:t>eingezogen werden. </a:t>
            </a:r>
          </a:p>
          <a:p>
            <a:endParaRPr lang="de-DE" dirty="0"/>
          </a:p>
          <a:p>
            <a:r>
              <a:rPr lang="de-DE" dirty="0"/>
              <a:t>§ 74a ist anzuwenden.</a:t>
            </a:r>
          </a:p>
        </p:txBody>
      </p:sp>
    </p:spTree>
    <p:extLst>
      <p:ext uri="{BB962C8B-B14F-4D97-AF65-F5344CB8AC3E}">
        <p14:creationId xmlns:p14="http://schemas.microsoft.com/office/powerpoint/2010/main" val="8101938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42</a:t>
            </a:fld>
            <a:endParaRPr lang="de-DE"/>
          </a:p>
        </p:txBody>
      </p:sp>
      <p:sp>
        <p:nvSpPr>
          <p:cNvPr id="6" name="Rechteck 5"/>
          <p:cNvSpPr/>
          <p:nvPr/>
        </p:nvSpPr>
        <p:spPr>
          <a:xfrm>
            <a:off x="2063552" y="2420889"/>
            <a:ext cx="8136904" cy="3139321"/>
          </a:xfrm>
          <a:prstGeom prst="rect">
            <a:avLst/>
          </a:prstGeom>
        </p:spPr>
        <p:txBody>
          <a:bodyPr wrap="square">
            <a:spAutoFit/>
          </a:bodyPr>
          <a:lstStyle/>
          <a:p>
            <a:r>
              <a:rPr lang="de-DE" dirty="0"/>
              <a:t>§ 74a Erweiterte Voraussetzungen der Einziehung</a:t>
            </a:r>
          </a:p>
          <a:p>
            <a:endParaRPr lang="de-DE" dirty="0"/>
          </a:p>
          <a:p>
            <a:r>
              <a:rPr lang="de-DE" dirty="0"/>
              <a:t>Verweist das Gesetz auf diese Vorschrift, so dürfen die Gegenstände abweichend von § 74 Abs. 2 Nr. 1 auch dann eingezogen werden, wenn derjenige, dem sie zur Zeit der Entscheidung gehören oder zustehen,</a:t>
            </a:r>
          </a:p>
          <a:p>
            <a:endParaRPr lang="de-DE" dirty="0"/>
          </a:p>
          <a:p>
            <a:r>
              <a:rPr lang="de-DE" dirty="0"/>
              <a:t>1. wenigstens leichtfertig dazu beigetragen hat, dass die Sache oder das Recht Mittel oder Gegenstand der Tat oder ihrer Vorbereitung gewesen ist, oder</a:t>
            </a:r>
          </a:p>
          <a:p>
            <a:endParaRPr lang="de-DE" dirty="0"/>
          </a:p>
          <a:p>
            <a:r>
              <a:rPr lang="de-DE" dirty="0"/>
              <a:t>2. die Gegenstände in Kenntnis der Umstände, welche die Einziehung zugelassen hätten, in verwerflicher Weise erworben hat.</a:t>
            </a:r>
          </a:p>
        </p:txBody>
      </p:sp>
    </p:spTree>
    <p:extLst>
      <p:ext uri="{BB962C8B-B14F-4D97-AF65-F5344CB8AC3E}">
        <p14:creationId xmlns:p14="http://schemas.microsoft.com/office/powerpoint/2010/main" val="14297384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Umweltstrafrecht</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43</a:t>
            </a:fld>
            <a:endParaRPr lang="de-DE"/>
          </a:p>
        </p:txBody>
      </p:sp>
      <p:sp>
        <p:nvSpPr>
          <p:cNvPr id="6" name="Rechteck 5"/>
          <p:cNvSpPr/>
          <p:nvPr/>
        </p:nvSpPr>
        <p:spPr>
          <a:xfrm>
            <a:off x="2063552" y="2132857"/>
            <a:ext cx="8280920" cy="4524315"/>
          </a:xfrm>
          <a:prstGeom prst="rect">
            <a:avLst/>
          </a:prstGeom>
        </p:spPr>
        <p:txBody>
          <a:bodyPr wrap="square">
            <a:spAutoFit/>
          </a:bodyPr>
          <a:lstStyle/>
          <a:p>
            <a:r>
              <a:rPr lang="de-DE" dirty="0"/>
              <a:t>§ 330d Begriffsbestimmungen</a:t>
            </a:r>
          </a:p>
          <a:p>
            <a:endParaRPr lang="de-DE" dirty="0"/>
          </a:p>
          <a:p>
            <a:r>
              <a:rPr lang="de-DE" dirty="0"/>
              <a:t>(1) Im Sinne dieses Abschnitts ist</a:t>
            </a:r>
          </a:p>
          <a:p>
            <a:endParaRPr lang="de-DE" dirty="0"/>
          </a:p>
          <a:p>
            <a:r>
              <a:rPr lang="de-DE" dirty="0"/>
              <a:t>1. ein Gewässer: ein oberirdisches Gewässer, das Grundwasser und das Meer;</a:t>
            </a:r>
          </a:p>
          <a:p>
            <a:endParaRPr lang="de-DE" dirty="0"/>
          </a:p>
          <a:p>
            <a:r>
              <a:rPr lang="de-DE" dirty="0"/>
              <a:t>2. eine kerntechnische Anlage: eine Anlage zur Erzeugung oder zur Bearbeitung oder Verarbeitung oder zur Spaltung von Kernbrennstoffen oder zur Aufarbeitung bestrahlter Kernbrennstoffe;</a:t>
            </a:r>
          </a:p>
          <a:p>
            <a:endParaRPr lang="de-DE" dirty="0"/>
          </a:p>
          <a:p>
            <a:r>
              <a:rPr lang="de-DE" dirty="0"/>
              <a:t>3. ein gefährliches Gut: ein Gut im Sinne des Gesetzes über die Beförderung gefährlicher Güter und einer darauf beruhenden Rechtsverordnung und im Sinne der Rechtsvorschriften über die internationale Beförderung gefährlicher Güter im jeweiligen Anwendungsbereich;</a:t>
            </a:r>
          </a:p>
          <a:p>
            <a:endParaRPr lang="de-DE" dirty="0"/>
          </a:p>
          <a:p>
            <a:r>
              <a:rPr lang="de-DE" dirty="0"/>
              <a:t>Etc.</a:t>
            </a:r>
          </a:p>
        </p:txBody>
      </p:sp>
    </p:spTree>
    <p:extLst>
      <p:ext uri="{BB962C8B-B14F-4D97-AF65-F5344CB8AC3E}">
        <p14:creationId xmlns:p14="http://schemas.microsoft.com/office/powerpoint/2010/main" val="37261952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pPr marL="0" indent="0">
              <a:buNone/>
            </a:pPr>
            <a:br>
              <a:rPr lang="de-DE" dirty="0"/>
            </a:br>
            <a:br>
              <a:rPr lang="de-DE" dirty="0"/>
            </a:br>
            <a:r>
              <a:rPr lang="de-DE" dirty="0"/>
              <a:t>Gesetz zum Schutz vor schädlichen Umwelteinwirkungen durch Luftverunreinigungen, Geräusche, Erschütterungen und ähnliche Vorgänge</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44</a:t>
            </a:fld>
            <a:endParaRPr lang="de-DE"/>
          </a:p>
        </p:txBody>
      </p:sp>
    </p:spTree>
    <p:extLst>
      <p:ext uri="{BB962C8B-B14F-4D97-AF65-F5344CB8AC3E}">
        <p14:creationId xmlns:p14="http://schemas.microsoft.com/office/powerpoint/2010/main" val="8539083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45</a:t>
            </a:fld>
            <a:endParaRPr lang="de-DE"/>
          </a:p>
        </p:txBody>
      </p:sp>
      <p:sp>
        <p:nvSpPr>
          <p:cNvPr id="6" name="Rechteck 5"/>
          <p:cNvSpPr/>
          <p:nvPr/>
        </p:nvSpPr>
        <p:spPr>
          <a:xfrm>
            <a:off x="1991544" y="2132856"/>
            <a:ext cx="8324360" cy="2031325"/>
          </a:xfrm>
          <a:prstGeom prst="rect">
            <a:avLst/>
          </a:prstGeom>
        </p:spPr>
        <p:txBody>
          <a:bodyPr wrap="square">
            <a:spAutoFit/>
          </a:bodyPr>
          <a:lstStyle/>
          <a:p>
            <a:r>
              <a:rPr lang="de-DE" dirty="0"/>
              <a:t>§ 1 Zweck des Gesetzes</a:t>
            </a:r>
          </a:p>
          <a:p>
            <a:endParaRPr lang="de-DE" dirty="0"/>
          </a:p>
          <a:p>
            <a:r>
              <a:rPr lang="de-DE" dirty="0"/>
              <a:t>(1) Zweck dieses Gesetzes ist es, Menschen, Tiere und Pflanzen, den Boden, das Wasser, die Atmosphäre sowie Kultur- und sonstige Sachgüter vor schädlichen Umwelteinwirkungen zu schützen und dem Entstehen schädlicher Umwelteinwirkungen vorzubeugen.</a:t>
            </a:r>
          </a:p>
          <a:p>
            <a:endParaRPr lang="de-DE" dirty="0"/>
          </a:p>
        </p:txBody>
      </p:sp>
    </p:spTree>
    <p:extLst>
      <p:ext uri="{BB962C8B-B14F-4D97-AF65-F5344CB8AC3E}">
        <p14:creationId xmlns:p14="http://schemas.microsoft.com/office/powerpoint/2010/main" val="17341917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46</a:t>
            </a:fld>
            <a:endParaRPr lang="de-DE"/>
          </a:p>
        </p:txBody>
      </p:sp>
      <p:sp>
        <p:nvSpPr>
          <p:cNvPr id="6" name="Rechteck 5"/>
          <p:cNvSpPr/>
          <p:nvPr/>
        </p:nvSpPr>
        <p:spPr>
          <a:xfrm>
            <a:off x="1991544" y="2132856"/>
            <a:ext cx="8324360" cy="2862322"/>
          </a:xfrm>
          <a:prstGeom prst="rect">
            <a:avLst/>
          </a:prstGeom>
        </p:spPr>
        <p:txBody>
          <a:bodyPr wrap="square">
            <a:spAutoFit/>
          </a:bodyPr>
          <a:lstStyle/>
          <a:p>
            <a:r>
              <a:rPr lang="de-DE" dirty="0"/>
              <a:t>§ 1 Zweck des Gesetzes</a:t>
            </a:r>
          </a:p>
          <a:p>
            <a:endParaRPr lang="de-DE" dirty="0"/>
          </a:p>
          <a:p>
            <a:endParaRPr lang="de-DE" dirty="0"/>
          </a:p>
          <a:p>
            <a:r>
              <a:rPr lang="de-DE" dirty="0"/>
              <a:t>(2) Soweit es sich um genehmigungsbedürftige Anlagen handelt, dient dieses Gesetz auch</a:t>
            </a:r>
          </a:p>
          <a:p>
            <a:r>
              <a:rPr lang="de-DE" dirty="0"/>
              <a:t>– der integrierten Vermeidung und Verminderung schädlicher Umwelteinwirkungen durch Emissionen in Luft, Wasser und Boden unter Einbeziehung der Abfallwirtschaft, um ein hohes Schutzniveau für die Umwelt insgesamt zu erreichen, sowie</a:t>
            </a:r>
          </a:p>
          <a:p>
            <a:r>
              <a:rPr lang="de-DE" dirty="0"/>
              <a:t>– dem Schutz und der Vorsorge gegen Gefahren, erhebliche Nachteile und erhebliche Belästigungen, die auf andere Weise herbeigeführt werden.</a:t>
            </a:r>
          </a:p>
        </p:txBody>
      </p:sp>
    </p:spTree>
    <p:extLst>
      <p:ext uri="{BB962C8B-B14F-4D97-AF65-F5344CB8AC3E}">
        <p14:creationId xmlns:p14="http://schemas.microsoft.com/office/powerpoint/2010/main" val="30136377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47</a:t>
            </a:fld>
            <a:endParaRPr lang="de-DE"/>
          </a:p>
        </p:txBody>
      </p:sp>
      <p:sp>
        <p:nvSpPr>
          <p:cNvPr id="6" name="Rechteck 5"/>
          <p:cNvSpPr/>
          <p:nvPr/>
        </p:nvSpPr>
        <p:spPr>
          <a:xfrm>
            <a:off x="2207568" y="2204865"/>
            <a:ext cx="8280920" cy="2585323"/>
          </a:xfrm>
          <a:prstGeom prst="rect">
            <a:avLst/>
          </a:prstGeom>
        </p:spPr>
        <p:txBody>
          <a:bodyPr wrap="square">
            <a:spAutoFit/>
          </a:bodyPr>
          <a:lstStyle/>
          <a:p>
            <a:r>
              <a:rPr lang="de-DE" dirty="0"/>
              <a:t>§ 2 Geltungsbereich</a:t>
            </a:r>
          </a:p>
          <a:p>
            <a:endParaRPr lang="de-DE" dirty="0"/>
          </a:p>
          <a:p>
            <a:r>
              <a:rPr lang="de-DE" dirty="0"/>
              <a:t>(1) Die Vorschriften dieses Gesetzes gelten für</a:t>
            </a:r>
          </a:p>
          <a:p>
            <a:endParaRPr lang="de-DE" dirty="0"/>
          </a:p>
          <a:p>
            <a:pPr marL="342900" indent="-342900">
              <a:buAutoNum type="arabicPeriod"/>
            </a:pPr>
            <a:r>
              <a:rPr lang="de-DE" dirty="0"/>
              <a:t>die Errichtung und den Betrieb von Anlagen,</a:t>
            </a:r>
          </a:p>
          <a:p>
            <a:pPr marL="342900" indent="-342900">
              <a:buAutoNum type="arabicPeriod"/>
            </a:pPr>
            <a:endParaRPr lang="de-DE" dirty="0"/>
          </a:p>
          <a:p>
            <a:r>
              <a:rPr lang="de-DE" dirty="0"/>
              <a:t>2. das Herstellen, Inverkehrbringen und Einführen von Anlagen, Brennstoffen und Treibstoffen, Stoffen und Erzeugnissen aus Stoffen nach Maßgabe der §§ 32 bis 37,</a:t>
            </a:r>
          </a:p>
          <a:p>
            <a:endParaRPr lang="de-DE" dirty="0"/>
          </a:p>
        </p:txBody>
      </p:sp>
    </p:spTree>
    <p:extLst>
      <p:ext uri="{BB962C8B-B14F-4D97-AF65-F5344CB8AC3E}">
        <p14:creationId xmlns:p14="http://schemas.microsoft.com/office/powerpoint/2010/main" val="16387439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48</a:t>
            </a:fld>
            <a:endParaRPr lang="de-DE"/>
          </a:p>
        </p:txBody>
      </p:sp>
      <p:sp>
        <p:nvSpPr>
          <p:cNvPr id="6" name="Rechteck 5"/>
          <p:cNvSpPr/>
          <p:nvPr/>
        </p:nvSpPr>
        <p:spPr>
          <a:xfrm>
            <a:off x="2207568" y="2204865"/>
            <a:ext cx="8280920" cy="3416320"/>
          </a:xfrm>
          <a:prstGeom prst="rect">
            <a:avLst/>
          </a:prstGeom>
        </p:spPr>
        <p:txBody>
          <a:bodyPr wrap="square">
            <a:spAutoFit/>
          </a:bodyPr>
          <a:lstStyle/>
          <a:p>
            <a:r>
              <a:rPr lang="de-DE" dirty="0"/>
              <a:t>§ 2 Geltungsbereich</a:t>
            </a:r>
          </a:p>
          <a:p>
            <a:endParaRPr lang="de-DE" dirty="0"/>
          </a:p>
          <a:p>
            <a:r>
              <a:rPr lang="de-DE" dirty="0"/>
              <a:t>(1) Die Vorschriften dieses Gesetzes gelten für</a:t>
            </a:r>
          </a:p>
          <a:p>
            <a:endParaRPr lang="de-DE" dirty="0"/>
          </a:p>
          <a:p>
            <a:r>
              <a:rPr lang="de-DE" dirty="0"/>
              <a:t>3. die Beschaffenheit, die Ausrüstung, den Betrieb und die Prüfung von Kraftfahrzeugen und ihren Anhängern und von Schienen-, Luft- und Wasserfahrzeugen sowie von Schwimmkörpern und schwimmenden Anlagen nach Maßgabe der §§ 38 bis 40 und</a:t>
            </a:r>
            <a:br>
              <a:rPr lang="de-DE" dirty="0"/>
            </a:br>
            <a:br>
              <a:rPr lang="de-DE" dirty="0"/>
            </a:br>
            <a:endParaRPr lang="de-DE" dirty="0"/>
          </a:p>
          <a:p>
            <a:r>
              <a:rPr lang="de-DE" dirty="0"/>
              <a:t>4. den Bau öffentlicher Straßen sowie von Eisenbahnen, Magnetschwebebahnen und Straßenbahnen nach Maßgabe der §§ 41 bis 43.</a:t>
            </a:r>
          </a:p>
        </p:txBody>
      </p:sp>
    </p:spTree>
    <p:extLst>
      <p:ext uri="{BB962C8B-B14F-4D97-AF65-F5344CB8AC3E}">
        <p14:creationId xmlns:p14="http://schemas.microsoft.com/office/powerpoint/2010/main" val="15834631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49</a:t>
            </a:fld>
            <a:endParaRPr lang="de-DE"/>
          </a:p>
        </p:txBody>
      </p:sp>
      <p:sp>
        <p:nvSpPr>
          <p:cNvPr id="6" name="Rechteck 5"/>
          <p:cNvSpPr/>
          <p:nvPr/>
        </p:nvSpPr>
        <p:spPr>
          <a:xfrm>
            <a:off x="2207568" y="2204865"/>
            <a:ext cx="8280920" cy="3139321"/>
          </a:xfrm>
          <a:prstGeom prst="rect">
            <a:avLst/>
          </a:prstGeom>
        </p:spPr>
        <p:txBody>
          <a:bodyPr wrap="square">
            <a:spAutoFit/>
          </a:bodyPr>
          <a:lstStyle/>
          <a:p>
            <a:r>
              <a:rPr lang="de-DE" dirty="0"/>
              <a:t>§ 2 Geltungsbereich</a:t>
            </a:r>
          </a:p>
          <a:p>
            <a:endParaRPr lang="de-DE" dirty="0"/>
          </a:p>
          <a:p>
            <a:r>
              <a:rPr lang="de-DE" dirty="0"/>
              <a:t>(2) Die Vorschriften dieses Gesetzes gelten nicht für </a:t>
            </a:r>
            <a:r>
              <a:rPr lang="de-DE" u="sng" dirty="0"/>
              <a:t>Flugplätze</a:t>
            </a:r>
            <a:r>
              <a:rPr lang="de-DE" dirty="0"/>
              <a:t>, soweit nicht die sich aus diesem Gesetz ergebenden Anforderungen für Betriebsbereiche oder der Sechste Teil betroffen sind, und für </a:t>
            </a:r>
            <a:r>
              <a:rPr lang="de-DE" u="sng" dirty="0"/>
              <a:t>Anlagen, Geräte, Vorrichtungen sowie Kernbrennstoffe und sonstige radioaktive Stoffe, die den Vorschriften des Atomgesetzes</a:t>
            </a:r>
            <a:r>
              <a:rPr lang="de-DE" dirty="0"/>
              <a:t> oder einer hiernach erlassenen Rechtsverordnung unterliegen, soweit es sich um den Schutz vor den Gefahren der Kernenergie und der schädlichen Wirkung ionisierender Strahlen handelt. Sie gelten ferner nicht, soweit sich aus </a:t>
            </a:r>
            <a:r>
              <a:rPr lang="de-DE" u="sng" dirty="0"/>
              <a:t>wasserrechtlichen Vorschriften </a:t>
            </a:r>
            <a:r>
              <a:rPr lang="de-DE" dirty="0"/>
              <a:t>des Bundes und der Länder zum Schutz der Gewässer oder aus Vorschriften des </a:t>
            </a:r>
            <a:r>
              <a:rPr lang="de-DE" u="sng" dirty="0"/>
              <a:t>Düngemittel- und Pflanzenschutzrechts </a:t>
            </a:r>
            <a:r>
              <a:rPr lang="de-DE" dirty="0"/>
              <a:t>etwas anderes ergibt.</a:t>
            </a:r>
          </a:p>
        </p:txBody>
      </p:sp>
    </p:spTree>
    <p:extLst>
      <p:ext uri="{BB962C8B-B14F-4D97-AF65-F5344CB8AC3E}">
        <p14:creationId xmlns:p14="http://schemas.microsoft.com/office/powerpoint/2010/main" val="974139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pPr algn="l"/>
            <a:r>
              <a:rPr lang="de-DE" b="0" i="0" dirty="0">
                <a:solidFill>
                  <a:srgbClr val="404040"/>
                </a:solidFill>
                <a:effectLst/>
                <a:latin typeface="MetaSerifComp-Medium"/>
              </a:rPr>
              <a:t>Aarhus-Konvention</a:t>
            </a:r>
          </a:p>
          <a:p>
            <a:pPr algn="l"/>
            <a:endParaRPr lang="de-DE" b="0" i="0" dirty="0">
              <a:solidFill>
                <a:srgbClr val="404040"/>
              </a:solidFill>
              <a:effectLst/>
              <a:latin typeface="MetaSerifComp-Medium"/>
            </a:endParaRPr>
          </a:p>
          <a:p>
            <a:pPr lvl="1"/>
            <a:r>
              <a:rPr lang="de-DE" b="0" i="0" dirty="0">
                <a:solidFill>
                  <a:srgbClr val="404040"/>
                </a:solidFill>
                <a:effectLst/>
                <a:latin typeface="MetaCompPro-Normal"/>
              </a:rPr>
              <a:t>Stärkung der Beteiligung der Zivilgesellschaft im Umweltschutz</a:t>
            </a:r>
          </a:p>
          <a:p>
            <a:pPr lvl="1"/>
            <a:endParaRPr lang="de-DE" b="0" i="0" dirty="0">
              <a:solidFill>
                <a:srgbClr val="404040"/>
              </a:solidFill>
              <a:effectLst/>
              <a:latin typeface="MetaCompPro-Normal"/>
            </a:endParaRPr>
          </a:p>
          <a:p>
            <a:pPr lvl="1"/>
            <a:r>
              <a:rPr lang="de-DE" b="0" i="0" dirty="0">
                <a:solidFill>
                  <a:srgbClr val="404040"/>
                </a:solidFill>
                <a:effectLst/>
                <a:latin typeface="MetaCompPro-Normal"/>
              </a:rPr>
              <a:t>Staaten der europäischen Region, Juni 1998</a:t>
            </a:r>
          </a:p>
          <a:p>
            <a:pPr lvl="1"/>
            <a:endParaRPr lang="de-DE" b="0" i="0" dirty="0">
              <a:solidFill>
                <a:srgbClr val="404040"/>
              </a:solidFill>
              <a:effectLst/>
              <a:latin typeface="MetaCompPro-Normal"/>
            </a:endParaRPr>
          </a:p>
          <a:p>
            <a:pPr lvl="1"/>
            <a:r>
              <a:rPr lang="de-DE" b="0" i="0" dirty="0">
                <a:solidFill>
                  <a:srgbClr val="404040"/>
                </a:solidFill>
                <a:effectLst/>
                <a:latin typeface="MetaCompPro-Normal"/>
              </a:rPr>
              <a:t>Drei Säulen für den Zugang zu Umweltinformationen, Öffentlichkeitsbeteiligung und Zugang zu Gericht in Umweltangelegenheiten </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19703268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a:t>
            </a:r>
            <a:r>
              <a:rPr lang="de-DE" dirty="0" err="1"/>
              <a:t>BImschG</a:t>
            </a:r>
            <a:r>
              <a:rPr lang="de-DE" dirty="0"/>
              <a:t>)</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50</a:t>
            </a:fld>
            <a:endParaRPr lang="de-DE"/>
          </a:p>
        </p:txBody>
      </p:sp>
      <p:sp>
        <p:nvSpPr>
          <p:cNvPr id="6" name="Rechteck 5"/>
          <p:cNvSpPr/>
          <p:nvPr/>
        </p:nvSpPr>
        <p:spPr>
          <a:xfrm>
            <a:off x="2207568" y="2204865"/>
            <a:ext cx="8280920" cy="3693319"/>
          </a:xfrm>
          <a:prstGeom prst="rect">
            <a:avLst/>
          </a:prstGeom>
        </p:spPr>
        <p:txBody>
          <a:bodyPr wrap="square">
            <a:spAutoFit/>
          </a:bodyPr>
          <a:lstStyle/>
          <a:p>
            <a:r>
              <a:rPr lang="de-DE" dirty="0"/>
              <a:t>§ 2 Geltungsbereich</a:t>
            </a:r>
          </a:p>
          <a:p>
            <a:endParaRPr lang="de-DE" dirty="0"/>
          </a:p>
          <a:p>
            <a:r>
              <a:rPr lang="de-DE" dirty="0"/>
              <a:t>(3) Die Vorschriften dieses Gesetzes über Abfälle gelten nicht für</a:t>
            </a:r>
          </a:p>
          <a:p>
            <a:endParaRPr lang="de-DE" dirty="0"/>
          </a:p>
          <a:p>
            <a:r>
              <a:rPr lang="de-DE" dirty="0"/>
              <a:t>1. Luftverunreinigungen,</a:t>
            </a:r>
          </a:p>
          <a:p>
            <a:endParaRPr lang="de-DE" dirty="0"/>
          </a:p>
          <a:p>
            <a:r>
              <a:rPr lang="de-DE" dirty="0"/>
              <a:t>2. Böden am Ursprungsort (Böden in situ) einschließlich nicht ausgehobener, kontaminierter Böden und Bauwerke, die dauerhaft mit dem Boden verbunden sind,</a:t>
            </a:r>
          </a:p>
          <a:p>
            <a:endParaRPr lang="de-DE" dirty="0"/>
          </a:p>
          <a:p>
            <a:r>
              <a:rPr lang="de-DE" dirty="0"/>
              <a:t>3. nicht kontaminiertes Bodenmaterial und andere natürlich vorkommende Materialien, die bei Bauarbeiten ausgehoben wurden, sofern sichergestellt ist, dass die Materialien in ihrem natürlichen Zustand an dem Ort, an dem sie ausgehoben wurden, für Bauzwecke verwendet werden.</a:t>
            </a:r>
          </a:p>
        </p:txBody>
      </p:sp>
    </p:spTree>
    <p:extLst>
      <p:ext uri="{BB962C8B-B14F-4D97-AF65-F5344CB8AC3E}">
        <p14:creationId xmlns:p14="http://schemas.microsoft.com/office/powerpoint/2010/main" val="37766380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sp>
        <p:nvSpPr>
          <p:cNvPr id="3" name="Inhaltsplatzhalter 2"/>
          <p:cNvSpPr>
            <a:spLocks noGrp="1"/>
          </p:cNvSpPr>
          <p:nvPr>
            <p:ph idx="1"/>
          </p:nvPr>
        </p:nvSpPr>
        <p:spPr/>
        <p:txBody>
          <a:bodyPr>
            <a:normAutofit/>
          </a:bodyPr>
          <a:lstStyle/>
          <a:p>
            <a:r>
              <a:rPr lang="de-DE" dirty="0"/>
              <a:t>Bundesimmissionsschutzgesetz (BImSchG)</a:t>
            </a:r>
            <a:br>
              <a:rPr lang="de-DE" dirty="0"/>
            </a:br>
            <a:br>
              <a:rPr lang="de-DE" dirty="0"/>
            </a:br>
            <a:r>
              <a:rPr lang="de-DE" dirty="0"/>
              <a:t>Einteilung:</a:t>
            </a:r>
            <a:br>
              <a:rPr lang="de-DE" dirty="0"/>
            </a:br>
            <a:br>
              <a:rPr lang="de-DE" dirty="0"/>
            </a:br>
            <a:endParaRPr lang="de-DE" dirty="0"/>
          </a:p>
          <a:p>
            <a:pPr marL="0" indent="0">
              <a:buNone/>
            </a:pPr>
            <a:br>
              <a:rPr lang="de-DE" dirty="0"/>
            </a:b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51</a:t>
            </a:fld>
            <a:endParaRPr lang="de-DE"/>
          </a:p>
        </p:txBody>
      </p:sp>
      <p:sp>
        <p:nvSpPr>
          <p:cNvPr id="6" name="Rechteck 5"/>
          <p:cNvSpPr/>
          <p:nvPr/>
        </p:nvSpPr>
        <p:spPr>
          <a:xfrm>
            <a:off x="2512368" y="4149080"/>
            <a:ext cx="7128792" cy="369332"/>
          </a:xfrm>
          <a:prstGeom prst="rect">
            <a:avLst/>
          </a:prstGeom>
        </p:spPr>
        <p:txBody>
          <a:bodyPr wrap="square">
            <a:spAutoFit/>
          </a:bodyPr>
          <a:lstStyle/>
          <a:p>
            <a:r>
              <a:rPr lang="de-DE" dirty="0">
                <a:hlinkClick r:id="rId2"/>
              </a:rPr>
              <a:t>http://www.gesetze-im-internet.de/bimschg/index.html</a:t>
            </a:r>
            <a:r>
              <a:rPr lang="de-DE" dirty="0"/>
              <a:t> </a:t>
            </a:r>
          </a:p>
        </p:txBody>
      </p:sp>
    </p:spTree>
    <p:extLst>
      <p:ext uri="{BB962C8B-B14F-4D97-AF65-F5344CB8AC3E}">
        <p14:creationId xmlns:p14="http://schemas.microsoft.com/office/powerpoint/2010/main" val="35384334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pic>
        <p:nvPicPr>
          <p:cNvPr id="7" name="Inhaltsplatzhalter 6">
            <a:extLst>
              <a:ext uri="{FF2B5EF4-FFF2-40B4-BE49-F238E27FC236}">
                <a16:creationId xmlns:a16="http://schemas.microsoft.com/office/drawing/2014/main" id="{DF6797A4-0380-4399-8D4C-FCA7E06FC45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66986" y="1600201"/>
            <a:ext cx="4342167" cy="4525963"/>
          </a:xfrm>
        </p:spPr>
      </p:pic>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52</a:t>
            </a:fld>
            <a:endParaRPr lang="de-DE"/>
          </a:p>
        </p:txBody>
      </p:sp>
    </p:spTree>
    <p:extLst>
      <p:ext uri="{BB962C8B-B14F-4D97-AF65-F5344CB8AC3E}">
        <p14:creationId xmlns:p14="http://schemas.microsoft.com/office/powerpoint/2010/main" val="10691547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pic>
        <p:nvPicPr>
          <p:cNvPr id="7" name="Inhaltsplatzhalter 6">
            <a:extLst>
              <a:ext uri="{FF2B5EF4-FFF2-40B4-BE49-F238E27FC236}">
                <a16:creationId xmlns:a16="http://schemas.microsoft.com/office/drawing/2014/main" id="{7C2F6493-A57A-4B77-8ED1-E65751ADE69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19663" y="1600201"/>
            <a:ext cx="5236813" cy="4525963"/>
          </a:xfrm>
        </p:spPr>
      </p:pic>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53</a:t>
            </a:fld>
            <a:endParaRPr lang="de-DE"/>
          </a:p>
        </p:txBody>
      </p:sp>
    </p:spTree>
    <p:extLst>
      <p:ext uri="{BB962C8B-B14F-4D97-AF65-F5344CB8AC3E}">
        <p14:creationId xmlns:p14="http://schemas.microsoft.com/office/powerpoint/2010/main" val="17392128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pic>
        <p:nvPicPr>
          <p:cNvPr id="7" name="Inhaltsplatzhalter 6" descr="Ein Bild, das Tisch enthält.&#10;&#10;Automatisch generierte Beschreibung">
            <a:extLst>
              <a:ext uri="{FF2B5EF4-FFF2-40B4-BE49-F238E27FC236}">
                <a16:creationId xmlns:a16="http://schemas.microsoft.com/office/drawing/2014/main" id="{7637B91E-BA14-4E26-93FE-50DF4540EF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37912" y="1600201"/>
            <a:ext cx="7400314" cy="4525963"/>
          </a:xfrm>
        </p:spPr>
      </p:pic>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54</a:t>
            </a:fld>
            <a:endParaRPr lang="de-DE"/>
          </a:p>
        </p:txBody>
      </p:sp>
    </p:spTree>
    <p:extLst>
      <p:ext uri="{BB962C8B-B14F-4D97-AF65-F5344CB8AC3E}">
        <p14:creationId xmlns:p14="http://schemas.microsoft.com/office/powerpoint/2010/main" val="39700801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pic>
        <p:nvPicPr>
          <p:cNvPr id="7" name="Inhaltsplatzhalter 6">
            <a:extLst>
              <a:ext uri="{FF2B5EF4-FFF2-40B4-BE49-F238E27FC236}">
                <a16:creationId xmlns:a16="http://schemas.microsoft.com/office/drawing/2014/main" id="{ECDD13B8-F955-4EE7-87D9-FC035D4BA2A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03666" y="1600201"/>
            <a:ext cx="4268806" cy="4525963"/>
          </a:xfrm>
        </p:spPr>
      </p:pic>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55</a:t>
            </a:fld>
            <a:endParaRPr lang="de-DE"/>
          </a:p>
        </p:txBody>
      </p:sp>
    </p:spTree>
    <p:extLst>
      <p:ext uri="{BB962C8B-B14F-4D97-AF65-F5344CB8AC3E}">
        <p14:creationId xmlns:p14="http://schemas.microsoft.com/office/powerpoint/2010/main" val="4107217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BImSchG</a:t>
            </a:r>
          </a:p>
        </p:txBody>
      </p:sp>
      <p:pic>
        <p:nvPicPr>
          <p:cNvPr id="7" name="Inhaltsplatzhalter 6" descr="Ein Bild, das Text enthält.&#10;&#10;Automatisch generierte Beschreibung">
            <a:extLst>
              <a:ext uri="{FF2B5EF4-FFF2-40B4-BE49-F238E27FC236}">
                <a16:creationId xmlns:a16="http://schemas.microsoft.com/office/drawing/2014/main" id="{F5DC5331-0684-41C5-80F6-C067BDBE961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84426" y="1600201"/>
            <a:ext cx="3507286" cy="4525963"/>
          </a:xfrm>
        </p:spPr>
      </p:pic>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56</a:t>
            </a:fld>
            <a:endParaRPr lang="de-DE"/>
          </a:p>
        </p:txBody>
      </p:sp>
    </p:spTree>
    <p:extLst>
      <p:ext uri="{BB962C8B-B14F-4D97-AF65-F5344CB8AC3E}">
        <p14:creationId xmlns:p14="http://schemas.microsoft.com/office/powerpoint/2010/main" val="26593923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DD4E43-E25A-498D-8DFA-29D6A2E26EB2}"/>
              </a:ext>
            </a:extLst>
          </p:cNvPr>
          <p:cNvSpPr>
            <a:spLocks noGrp="1"/>
          </p:cNvSpPr>
          <p:nvPr>
            <p:ph type="title"/>
          </p:nvPr>
        </p:nvSpPr>
        <p:spPr/>
        <p:txBody>
          <a:bodyPr/>
          <a:lstStyle/>
          <a:p>
            <a:r>
              <a:rPr lang="de-DE" dirty="0"/>
              <a:t>BImSchG	</a:t>
            </a:r>
          </a:p>
        </p:txBody>
      </p:sp>
      <p:sp>
        <p:nvSpPr>
          <p:cNvPr id="3" name="Inhaltsplatzhalter 2">
            <a:extLst>
              <a:ext uri="{FF2B5EF4-FFF2-40B4-BE49-F238E27FC236}">
                <a16:creationId xmlns:a16="http://schemas.microsoft.com/office/drawing/2014/main" id="{A506B901-FF6C-4ACD-A05B-81DB10738403}"/>
              </a:ext>
            </a:extLst>
          </p:cNvPr>
          <p:cNvSpPr>
            <a:spLocks noGrp="1"/>
          </p:cNvSpPr>
          <p:nvPr>
            <p:ph idx="1"/>
          </p:nvPr>
        </p:nvSpPr>
        <p:spPr/>
        <p:txBody>
          <a:bodyPr/>
          <a:lstStyle/>
          <a:p>
            <a:pPr marL="0" indent="0">
              <a:buNone/>
            </a:pPr>
            <a:endParaRPr lang="de-DE" sz="1600" dirty="0"/>
          </a:p>
          <a:p>
            <a:pPr marL="0" indent="0">
              <a:buNone/>
            </a:pPr>
            <a:endParaRPr lang="de-DE" sz="1600" dirty="0"/>
          </a:p>
          <a:p>
            <a:pPr marL="0" indent="0">
              <a:buNone/>
            </a:pPr>
            <a:endParaRPr lang="de-DE" sz="1600" dirty="0"/>
          </a:p>
          <a:p>
            <a:pPr marL="0" indent="0">
              <a:buNone/>
            </a:pPr>
            <a:r>
              <a:rPr lang="de-DE" sz="1600" dirty="0"/>
              <a:t>Die auf den vorhergehenden Folien enthaltenen schematischen Darstellungen sind urheberrechtlich geschützt und entstammen folgender Veröffentlichung:</a:t>
            </a:r>
            <a:br>
              <a:rPr lang="de-DE" sz="1600" dirty="0"/>
            </a:br>
            <a:br>
              <a:rPr lang="de-DE" sz="1600" dirty="0"/>
            </a:br>
            <a:r>
              <a:rPr lang="de-DE" sz="1600" dirty="0"/>
              <a:t>Immissionsschutz - 1 - Leitfaden Genehmigungs- und Anzeigeverfahren nach dem Bundes-Immissionsschutzgesetz</a:t>
            </a:r>
            <a:br>
              <a:rPr lang="de-DE" sz="1600" dirty="0"/>
            </a:br>
            <a:r>
              <a:rPr lang="de-DE" sz="1600" dirty="0"/>
              <a:t>© Kreisverwaltung Mettmann – Umweltamt, Stand 2012</a:t>
            </a:r>
          </a:p>
          <a:p>
            <a:endParaRPr lang="de-DE" dirty="0"/>
          </a:p>
        </p:txBody>
      </p:sp>
      <p:sp>
        <p:nvSpPr>
          <p:cNvPr id="4" name="Fußzeilenplatzhalter 3">
            <a:extLst>
              <a:ext uri="{FF2B5EF4-FFF2-40B4-BE49-F238E27FC236}">
                <a16:creationId xmlns:a16="http://schemas.microsoft.com/office/drawing/2014/main" id="{674F933E-63B3-416D-97AC-8EFA75FC9384}"/>
              </a:ext>
            </a:extLst>
          </p:cNvPr>
          <p:cNvSpPr>
            <a:spLocks noGrp="1"/>
          </p:cNvSpPr>
          <p:nvPr>
            <p:ph type="ftr" sz="quarter" idx="11"/>
          </p:nvPr>
        </p:nvSpPr>
        <p:spPr/>
        <p:txBody>
          <a:bodyPr/>
          <a:lstStyle/>
          <a:p>
            <a:r>
              <a:rPr lang="de-DE" dirty="0"/>
              <a:t>Udo PFLEGHAR, 12/2022</a:t>
            </a:r>
          </a:p>
        </p:txBody>
      </p:sp>
      <p:sp>
        <p:nvSpPr>
          <p:cNvPr id="5" name="Foliennummernplatzhalter 4">
            <a:extLst>
              <a:ext uri="{FF2B5EF4-FFF2-40B4-BE49-F238E27FC236}">
                <a16:creationId xmlns:a16="http://schemas.microsoft.com/office/drawing/2014/main" id="{204FB60A-2FE8-45CB-BC88-005B9C07CCC6}"/>
              </a:ext>
            </a:extLst>
          </p:cNvPr>
          <p:cNvSpPr>
            <a:spLocks noGrp="1"/>
          </p:cNvSpPr>
          <p:nvPr>
            <p:ph type="sldNum" sz="quarter" idx="12"/>
          </p:nvPr>
        </p:nvSpPr>
        <p:spPr/>
        <p:txBody>
          <a:bodyPr/>
          <a:lstStyle/>
          <a:p>
            <a:fld id="{94F7F457-6C55-46F2-8458-F93F6B1F9EED}" type="slidenum">
              <a:rPr lang="de-DE" smtClean="0"/>
              <a:t>57</a:t>
            </a:fld>
            <a:endParaRPr lang="de-DE"/>
          </a:p>
        </p:txBody>
      </p:sp>
    </p:spTree>
    <p:extLst>
      <p:ext uri="{BB962C8B-B14F-4D97-AF65-F5344CB8AC3E}">
        <p14:creationId xmlns:p14="http://schemas.microsoft.com/office/powerpoint/2010/main" val="17606114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EB9903-BDDB-47D8-9A88-21A1107B93E9}"/>
              </a:ext>
            </a:extLst>
          </p:cNvPr>
          <p:cNvSpPr>
            <a:spLocks noGrp="1"/>
          </p:cNvSpPr>
          <p:nvPr>
            <p:ph type="title"/>
          </p:nvPr>
        </p:nvSpPr>
        <p:spPr/>
        <p:txBody>
          <a:bodyPr/>
          <a:lstStyle/>
          <a:p>
            <a:r>
              <a:rPr lang="de-DE" dirty="0" err="1"/>
              <a:t>BImschG</a:t>
            </a:r>
            <a:endParaRPr lang="de-DE" dirty="0"/>
          </a:p>
        </p:txBody>
      </p:sp>
      <p:sp>
        <p:nvSpPr>
          <p:cNvPr id="3" name="Inhaltsplatzhalter 2">
            <a:extLst>
              <a:ext uri="{FF2B5EF4-FFF2-40B4-BE49-F238E27FC236}">
                <a16:creationId xmlns:a16="http://schemas.microsoft.com/office/drawing/2014/main" id="{01FE2221-6C12-430C-B8F7-309282B90C23}"/>
              </a:ext>
            </a:extLst>
          </p:cNvPr>
          <p:cNvSpPr>
            <a:spLocks noGrp="1"/>
          </p:cNvSpPr>
          <p:nvPr>
            <p:ph idx="1"/>
          </p:nvPr>
        </p:nvSpPr>
        <p:spPr/>
        <p:txBody>
          <a:bodyPr/>
          <a:lstStyle/>
          <a:p>
            <a:pPr marL="0" indent="0">
              <a:buNone/>
            </a:pPr>
            <a:endParaRPr lang="de-DE" dirty="0">
              <a:hlinkClick r:id="" action="ppaction://noaction"/>
            </a:endParaRPr>
          </a:p>
          <a:p>
            <a:r>
              <a:rPr lang="de-DE" sz="2000" dirty="0">
                <a:hlinkClick r:id="" action="ppaction://noaction"/>
              </a:rPr>
              <a:t>https://rp-darmstadt.hessen.de/umwelt/l%C3%A4rmluftstrahlen/genehmigungsverfahren</a:t>
            </a:r>
            <a:r>
              <a:rPr lang="de-DE" sz="2000" dirty="0"/>
              <a:t> </a:t>
            </a:r>
          </a:p>
        </p:txBody>
      </p:sp>
      <p:sp>
        <p:nvSpPr>
          <p:cNvPr id="4" name="Fußzeilenplatzhalter 3">
            <a:extLst>
              <a:ext uri="{FF2B5EF4-FFF2-40B4-BE49-F238E27FC236}">
                <a16:creationId xmlns:a16="http://schemas.microsoft.com/office/drawing/2014/main" id="{4B65B941-9B95-4EA9-BD85-C0095AD6B4A2}"/>
              </a:ext>
            </a:extLst>
          </p:cNvPr>
          <p:cNvSpPr>
            <a:spLocks noGrp="1"/>
          </p:cNvSpPr>
          <p:nvPr>
            <p:ph type="ftr" sz="quarter" idx="11"/>
          </p:nvPr>
        </p:nvSpPr>
        <p:spPr/>
        <p:txBody>
          <a:bodyPr/>
          <a:lstStyle/>
          <a:p>
            <a:r>
              <a:rPr lang="de-DE" dirty="0"/>
              <a:t>Udo PFLEGHAR, 12/2022</a:t>
            </a:r>
          </a:p>
        </p:txBody>
      </p:sp>
      <p:sp>
        <p:nvSpPr>
          <p:cNvPr id="5" name="Foliennummernplatzhalter 4">
            <a:extLst>
              <a:ext uri="{FF2B5EF4-FFF2-40B4-BE49-F238E27FC236}">
                <a16:creationId xmlns:a16="http://schemas.microsoft.com/office/drawing/2014/main" id="{253423F1-0FA2-47FA-A2D3-FA91AEA4816D}"/>
              </a:ext>
            </a:extLst>
          </p:cNvPr>
          <p:cNvSpPr>
            <a:spLocks noGrp="1"/>
          </p:cNvSpPr>
          <p:nvPr>
            <p:ph type="sldNum" sz="quarter" idx="12"/>
          </p:nvPr>
        </p:nvSpPr>
        <p:spPr/>
        <p:txBody>
          <a:bodyPr/>
          <a:lstStyle/>
          <a:p>
            <a:fld id="{94F7F457-6C55-46F2-8458-F93F6B1F9EED}" type="slidenum">
              <a:rPr lang="de-DE" smtClean="0"/>
              <a:t>58</a:t>
            </a:fld>
            <a:endParaRPr lang="de-DE"/>
          </a:p>
        </p:txBody>
      </p:sp>
    </p:spTree>
    <p:extLst>
      <p:ext uri="{BB962C8B-B14F-4D97-AF65-F5344CB8AC3E}">
        <p14:creationId xmlns:p14="http://schemas.microsoft.com/office/powerpoint/2010/main" val="39451521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Schutzrechte</a:t>
            </a:r>
          </a:p>
        </p:txBody>
      </p:sp>
      <p:sp>
        <p:nvSpPr>
          <p:cNvPr id="3" name="Inhaltsplatzhalter 2"/>
          <p:cNvSpPr>
            <a:spLocks noGrp="1"/>
          </p:cNvSpPr>
          <p:nvPr>
            <p:ph idx="1"/>
          </p:nvPr>
        </p:nvSpPr>
        <p:spPr/>
        <p:txBody>
          <a:bodyPr/>
          <a:lstStyle/>
          <a:p>
            <a:pPr marL="0" indent="0">
              <a:buNone/>
            </a:pPr>
            <a:r>
              <a:rPr lang="de-DE" dirty="0"/>
              <a:t>	Vielen Dank für Ihre Aufmerksamkeit.</a:t>
            </a:r>
          </a:p>
          <a:p>
            <a:pPr marL="0" indent="0">
              <a:buNone/>
            </a:pPr>
            <a:endParaRPr lang="de-DE" dirty="0"/>
          </a:p>
          <a:p>
            <a:pPr marL="0" indent="0">
              <a:buNone/>
            </a:pPr>
            <a:r>
              <a:rPr lang="de-DE" dirty="0"/>
              <a:t>	Für Fragen stehe ich Ihnen unter der</a:t>
            </a:r>
          </a:p>
          <a:p>
            <a:pPr marL="0" indent="0">
              <a:buNone/>
            </a:pPr>
            <a:r>
              <a:rPr lang="de-DE" dirty="0"/>
              <a:t>	Emailadresse </a:t>
            </a:r>
            <a:r>
              <a:rPr lang="de-DE" dirty="0">
                <a:hlinkClick r:id="rId2"/>
              </a:rPr>
              <a:t>udo@aristos-ip.eu</a:t>
            </a:r>
            <a:r>
              <a:rPr lang="de-DE" dirty="0"/>
              <a:t> </a:t>
            </a:r>
            <a:br>
              <a:rPr lang="de-DE" dirty="0"/>
            </a:br>
            <a:r>
              <a:rPr lang="de-DE" dirty="0"/>
              <a:t>	oder unter der Telefonnummer </a:t>
            </a:r>
          </a:p>
          <a:p>
            <a:pPr marL="0" indent="0">
              <a:buNone/>
            </a:pPr>
            <a:r>
              <a:rPr lang="de-DE" dirty="0"/>
              <a:t>	069 1532 299 60 gerne zur Verfügung. </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59</a:t>
            </a:fld>
            <a:endParaRPr lang="de-DE"/>
          </a:p>
        </p:txBody>
      </p:sp>
    </p:spTree>
    <p:extLst>
      <p:ext uri="{BB962C8B-B14F-4D97-AF65-F5344CB8AC3E}">
        <p14:creationId xmlns:p14="http://schemas.microsoft.com/office/powerpoint/2010/main" val="1940434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pPr algn="l"/>
            <a:r>
              <a:rPr lang="de-DE" b="0" i="0" dirty="0">
                <a:solidFill>
                  <a:srgbClr val="404040"/>
                </a:solidFill>
                <a:effectLst/>
                <a:latin typeface="MetaSerifComp-Medium"/>
              </a:rPr>
              <a:t>Aarhus-Konvention</a:t>
            </a:r>
          </a:p>
          <a:p>
            <a:pPr algn="l"/>
            <a:endParaRPr lang="de-DE" b="0" i="0" dirty="0">
              <a:solidFill>
                <a:srgbClr val="404040"/>
              </a:solidFill>
              <a:effectLst/>
              <a:latin typeface="MetaSerifComp-Medium"/>
            </a:endParaRPr>
          </a:p>
          <a:p>
            <a:pPr lvl="1"/>
            <a:r>
              <a:rPr lang="de-DE" b="0" i="0" dirty="0">
                <a:solidFill>
                  <a:srgbClr val="404040"/>
                </a:solidFill>
                <a:effectLst/>
                <a:latin typeface="MetaCompPro-Normal"/>
              </a:rPr>
              <a:t>Mindeststandards für Bürgerinnen und Bürgern und Umweltvereinigungen</a:t>
            </a:r>
          </a:p>
          <a:p>
            <a:pPr lvl="1"/>
            <a:endParaRPr lang="de-DE" dirty="0">
              <a:solidFill>
                <a:srgbClr val="404040"/>
              </a:solidFill>
              <a:latin typeface="MetaCompPro-Normal"/>
            </a:endParaRPr>
          </a:p>
          <a:p>
            <a:pPr lvl="1"/>
            <a:endParaRPr lang="de-DE" b="0" i="0" dirty="0">
              <a:solidFill>
                <a:srgbClr val="404040"/>
              </a:solidFill>
              <a:effectLst/>
              <a:latin typeface="MetaCompPro-Normal"/>
            </a:endParaRPr>
          </a:p>
          <a:p>
            <a:pPr lvl="1"/>
            <a:r>
              <a:rPr lang="de-DE" b="0" i="0" dirty="0">
                <a:solidFill>
                  <a:srgbClr val="404040"/>
                </a:solidFill>
                <a:effectLst/>
                <a:latin typeface="MetaCompPro-Normal"/>
              </a:rPr>
              <a:t>Beteiligung der Öffentlichkeit an der Verhandlung und Umsetzung internationaler Abkommen</a:t>
            </a:r>
            <a:br>
              <a:rPr lang="de-DE" b="0" i="0" dirty="0">
                <a:solidFill>
                  <a:srgbClr val="404040"/>
                </a:solidFill>
                <a:effectLst/>
                <a:latin typeface="MetaCompPro-Normal"/>
              </a:rPr>
            </a:br>
            <a:br>
              <a:rPr lang="de-DE" b="0" i="0" dirty="0">
                <a:solidFill>
                  <a:srgbClr val="404040"/>
                </a:solidFill>
                <a:effectLst/>
                <a:latin typeface="MetaCompPro-Normal"/>
              </a:rPr>
            </a:br>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6</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408128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pPr algn="l"/>
            <a:r>
              <a:rPr lang="de-DE" b="0" i="0" dirty="0">
                <a:solidFill>
                  <a:srgbClr val="404040"/>
                </a:solidFill>
                <a:effectLst/>
                <a:latin typeface="MetaSerifComp-Medium"/>
              </a:rPr>
              <a:t>Aarhus-Konvention</a:t>
            </a:r>
          </a:p>
          <a:p>
            <a:pPr algn="l"/>
            <a:endParaRPr lang="de-DE" b="0" i="0" dirty="0">
              <a:solidFill>
                <a:srgbClr val="404040"/>
              </a:solidFill>
              <a:effectLst/>
              <a:latin typeface="MetaSerifComp-Medium"/>
            </a:endParaRPr>
          </a:p>
          <a:p>
            <a:pPr lvl="1"/>
            <a:r>
              <a:rPr lang="de-DE" b="0" i="0" dirty="0">
                <a:solidFill>
                  <a:srgbClr val="404040"/>
                </a:solidFill>
                <a:effectLst/>
                <a:latin typeface="MetaCompPro-Normal"/>
              </a:rPr>
              <a:t>Gesamteuropäischer Prozess auf Ebene der UNECE (</a:t>
            </a:r>
            <a:r>
              <a:rPr lang="en-US" b="0" i="0" dirty="0">
                <a:solidFill>
                  <a:srgbClr val="404040"/>
                </a:solidFill>
                <a:effectLst/>
                <a:latin typeface="MetaCompPro-Normal"/>
              </a:rPr>
              <a:t>United Nations Economic Commission for Europe)</a:t>
            </a:r>
            <a:r>
              <a:rPr lang="de-DE" b="0" i="0" dirty="0">
                <a:solidFill>
                  <a:srgbClr val="404040"/>
                </a:solidFill>
                <a:effectLst/>
                <a:latin typeface="MetaCompPro-Normal"/>
              </a:rPr>
              <a:t> angesiedelt. </a:t>
            </a:r>
          </a:p>
          <a:p>
            <a:pPr algn="l"/>
            <a:endParaRPr lang="de-DE" b="0" i="0" dirty="0">
              <a:solidFill>
                <a:srgbClr val="404040"/>
              </a:solidFill>
              <a:effectLst/>
              <a:latin typeface="MetaCompPro-Normal"/>
            </a:endParaRPr>
          </a:p>
          <a:p>
            <a:pPr lvl="1"/>
            <a:r>
              <a:rPr lang="de-DE" b="0" i="0" dirty="0">
                <a:solidFill>
                  <a:srgbClr val="404040"/>
                </a:solidFill>
                <a:effectLst/>
                <a:latin typeface="MetaCompPro-Normal"/>
              </a:rPr>
              <a:t>47 Vertragsparteien aus Europa, dem Kaukasus und Zentralasien, unter ihnen die Europäische Union und ihre Mitgliedstaaten. </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7</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736851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pPr algn="l"/>
            <a:r>
              <a:rPr lang="de-DE" b="0" i="0" dirty="0">
                <a:solidFill>
                  <a:srgbClr val="404040"/>
                </a:solidFill>
                <a:effectLst/>
                <a:latin typeface="MetaSerifComp-Medium"/>
              </a:rPr>
              <a:t>Aarhus-Konvention</a:t>
            </a:r>
          </a:p>
          <a:p>
            <a:pPr algn="l"/>
            <a:endParaRPr lang="de-DE" b="0" i="0" dirty="0">
              <a:solidFill>
                <a:srgbClr val="404040"/>
              </a:solidFill>
              <a:effectLst/>
              <a:latin typeface="MetaSerifComp-Medium"/>
            </a:endParaRPr>
          </a:p>
          <a:p>
            <a:pPr lvl="1"/>
            <a:r>
              <a:rPr lang="de-DE" b="0" i="0" dirty="0">
                <a:solidFill>
                  <a:srgbClr val="404040"/>
                </a:solidFill>
                <a:effectLst/>
                <a:latin typeface="MetaCompPro-Normal"/>
              </a:rPr>
              <a:t>Deutschland hat die Aarhus-Konvention am 15. Januar 2007 ratifiziert.</a:t>
            </a:r>
          </a:p>
          <a:p>
            <a:pPr lvl="1"/>
            <a:endParaRPr lang="de-DE" b="0" i="0" dirty="0">
              <a:solidFill>
                <a:srgbClr val="404040"/>
              </a:solidFill>
              <a:effectLst/>
              <a:latin typeface="MetaCompPro-Normal"/>
            </a:endParaRPr>
          </a:p>
          <a:p>
            <a:pPr lvl="1"/>
            <a:r>
              <a:rPr lang="de-DE" b="0" i="0" dirty="0">
                <a:solidFill>
                  <a:srgbClr val="404040"/>
                </a:solidFill>
                <a:effectLst/>
                <a:latin typeface="MetaCompPro-Normal"/>
              </a:rPr>
              <a:t>Seit 2009 Ergänzung durch ⁠Kiew Protocol on </a:t>
            </a:r>
            <a:r>
              <a:rPr lang="de-DE" b="0" i="0" dirty="0" err="1">
                <a:solidFill>
                  <a:srgbClr val="404040"/>
                </a:solidFill>
                <a:effectLst/>
                <a:latin typeface="MetaCompPro-Normal"/>
              </a:rPr>
              <a:t>Pollutant</a:t>
            </a:r>
            <a:r>
              <a:rPr lang="de-DE" b="0" i="0" dirty="0">
                <a:solidFill>
                  <a:srgbClr val="404040"/>
                </a:solidFill>
                <a:effectLst/>
                <a:latin typeface="MetaCompPro-Normal"/>
              </a:rPr>
              <a:t> Release and Transfer Registers. Ziel: Verbesserung des Zugang der Öffentlichkeit zu Informationen zur Freisetzung und Verbringung von Schadstoffen</a:t>
            </a:r>
          </a:p>
          <a:p>
            <a:pPr lvl="1"/>
            <a:endParaRPr lang="de-DE" b="0" i="0" dirty="0">
              <a:solidFill>
                <a:srgbClr val="404040"/>
              </a:solidFill>
              <a:effectLst/>
              <a:latin typeface="MetaCompPro-Normal"/>
            </a:endParaRPr>
          </a:p>
          <a:p>
            <a:pPr lvl="1"/>
            <a:r>
              <a:rPr lang="de-DE" b="0" i="0" dirty="0">
                <a:solidFill>
                  <a:srgbClr val="404040"/>
                </a:solidFill>
                <a:effectLst/>
                <a:latin typeface="MetaCompPro-Normal"/>
              </a:rPr>
              <a:t>Das Umweltbundesamt stellt diese Informationen auf der Internetplattform thru.de zur Verfügung.</a:t>
            </a:r>
          </a:p>
          <a:p>
            <a:endParaRPr lang="de-DE" dirty="0"/>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8</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496402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Umweltrecht</a:t>
            </a:r>
          </a:p>
        </p:txBody>
      </p:sp>
      <p:sp>
        <p:nvSpPr>
          <p:cNvPr id="3" name="Inhaltsplatzhalter 2"/>
          <p:cNvSpPr>
            <a:spLocks noGrp="1"/>
          </p:cNvSpPr>
          <p:nvPr>
            <p:ph idx="1"/>
          </p:nvPr>
        </p:nvSpPr>
        <p:spPr/>
        <p:txBody>
          <a:bodyPr>
            <a:normAutofit/>
          </a:bodyPr>
          <a:lstStyle/>
          <a:p>
            <a:r>
              <a:rPr lang="de-DE" dirty="0"/>
              <a:t>Umweltvölkerrecht</a:t>
            </a:r>
          </a:p>
          <a:p>
            <a:r>
              <a:rPr lang="de-DE" dirty="0"/>
              <a:t>Beispiel: Gestaltungsmöglichkeiten</a:t>
            </a:r>
            <a:br>
              <a:rPr lang="de-DE" dirty="0"/>
            </a:br>
            <a:endParaRPr lang="de-DE" dirty="0"/>
          </a:p>
          <a:p>
            <a:pPr lvl="1"/>
            <a:r>
              <a:rPr lang="de-DE" dirty="0"/>
              <a:t>Beispiel für mögliche Kollisionen von Umweltschutz und Welthandelsrecht ist der Grenzsteuerausgleich für Mehrkosten infolge europäischer Umweltschutzinstrumente, wie dem Emissionshandel.</a:t>
            </a:r>
          </a:p>
          <a:p>
            <a:pPr lvl="1"/>
            <a:endParaRPr lang="de-DE" dirty="0"/>
          </a:p>
          <a:p>
            <a:pPr lvl="1"/>
            <a:r>
              <a:rPr lang="de-DE" dirty="0"/>
              <a:t>Diese führen bei in der EU hergestellten Produkten zu Mehrkosten, die außerhalb der EU produzierte Waren nicht tragen müssen. </a:t>
            </a:r>
          </a:p>
        </p:txBody>
      </p:sp>
      <p:sp>
        <p:nvSpPr>
          <p:cNvPr id="4" name="Fußzeilenplatzhalter 3"/>
          <p:cNvSpPr>
            <a:spLocks noGrp="1"/>
          </p:cNvSpPr>
          <p:nvPr>
            <p:ph type="ftr" sz="quarter" idx="11"/>
          </p:nvPr>
        </p:nvSpPr>
        <p:spPr/>
        <p:txBody>
          <a:bodyPr/>
          <a:lstStyle/>
          <a:p>
            <a:r>
              <a:rPr lang="de-DE" dirty="0"/>
              <a:t>Udo PFLEGHAR, 12/2022</a:t>
            </a:r>
          </a:p>
        </p:txBody>
      </p:sp>
      <p:sp>
        <p:nvSpPr>
          <p:cNvPr id="5" name="Foliennummernplatzhalter 4"/>
          <p:cNvSpPr>
            <a:spLocks noGrp="1"/>
          </p:cNvSpPr>
          <p:nvPr>
            <p:ph type="sldNum" sz="quarter" idx="12"/>
          </p:nvPr>
        </p:nvSpPr>
        <p:spPr/>
        <p:txBody>
          <a:bodyPr/>
          <a:lstStyle/>
          <a:p>
            <a:fld id="{94F7F457-6C55-46F2-8458-F93F6B1F9EED}" type="slidenum">
              <a:rPr lang="de-DE" smtClean="0"/>
              <a:t>9</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419387334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istos_Präsentationsvorlage1.potx" id="{A4508010-06C5-463A-BA70-45630464DCF8}" vid="{5F25C669-56A1-4581-9948-DB79D0D8A9E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Aristos_Präsentationsvorlage1</Template>
  <TotalTime>0</TotalTime>
  <Words>3098</Words>
  <Application>Microsoft Office PowerPoint</Application>
  <PresentationFormat>Breitbild</PresentationFormat>
  <Paragraphs>536</Paragraphs>
  <Slides>59</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59</vt:i4>
      </vt:variant>
    </vt:vector>
  </HeadingPairs>
  <TitlesOfParts>
    <vt:vector size="65" baseType="lpstr">
      <vt:lpstr>Arial</vt:lpstr>
      <vt:lpstr>Calibri</vt:lpstr>
      <vt:lpstr>Google Sans</vt:lpstr>
      <vt:lpstr>MetaCompPro-Normal</vt:lpstr>
      <vt:lpstr>MetaSerifComp-Medium</vt:lpstr>
      <vt:lpstr>Office</vt:lpstr>
      <vt:lpstr>RECHTSWISSENSCHAFTEN</vt:lpstr>
      <vt:lpstr>StGB / BImschG</vt:lpstr>
      <vt:lpstr>Umweltrecht</vt:lpstr>
      <vt:lpstr>Umweltrecht</vt:lpstr>
      <vt:lpstr>Umweltrecht</vt:lpstr>
      <vt:lpstr>Umweltrecht</vt:lpstr>
      <vt:lpstr>Umweltrecht</vt:lpstr>
      <vt:lpstr>Umweltrecht</vt:lpstr>
      <vt:lpstr>Umweltrecht</vt:lpstr>
      <vt:lpstr>Umweltrecht</vt:lpstr>
      <vt:lpstr>Umweltrecht</vt:lpstr>
      <vt:lpstr>Umweltrecht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Umweltstrafrecht</vt:lpstr>
      <vt:lpstr>BImSchG</vt:lpstr>
      <vt:lpstr>BImSchG</vt:lpstr>
      <vt:lpstr>BImSchG</vt:lpstr>
      <vt:lpstr>BImSchG</vt:lpstr>
      <vt:lpstr>BImSchG</vt:lpstr>
      <vt:lpstr>BImSchG</vt:lpstr>
      <vt:lpstr>BImSchG</vt:lpstr>
      <vt:lpstr>BImSchG</vt:lpstr>
      <vt:lpstr>BImSchG</vt:lpstr>
      <vt:lpstr>BImSchG</vt:lpstr>
      <vt:lpstr>BImSchG</vt:lpstr>
      <vt:lpstr>BImSchG</vt:lpstr>
      <vt:lpstr>BImSchG</vt:lpstr>
      <vt:lpstr>BImSchG </vt:lpstr>
      <vt:lpstr>BImschG</vt:lpstr>
      <vt:lpstr>Schutzrechte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Rechtliche Aspekte der Biotechnologien</dc:title>
  <dc:creator>Udo Pfleghar</dc:creator>
  <cp:lastModifiedBy>Udo Pfleghar</cp:lastModifiedBy>
  <cp:revision>6</cp:revision>
  <dcterms:created xsi:type="dcterms:W3CDTF">2021-12-09T14:02:26Z</dcterms:created>
  <dcterms:modified xsi:type="dcterms:W3CDTF">2022-12-08T14:58:12Z</dcterms:modified>
</cp:coreProperties>
</file>