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7" r:id="rId1"/>
  </p:sldMasterIdLst>
  <p:notesMasterIdLst>
    <p:notesMasterId r:id="rId35"/>
  </p:notesMasterIdLst>
  <p:handoutMasterIdLst>
    <p:handoutMasterId r:id="rId36"/>
  </p:handoutMasterIdLst>
  <p:sldIdLst>
    <p:sldId id="573" r:id="rId2"/>
    <p:sldId id="616" r:id="rId3"/>
    <p:sldId id="651" r:id="rId4"/>
    <p:sldId id="659" r:id="rId5"/>
    <p:sldId id="652" r:id="rId6"/>
    <p:sldId id="667" r:id="rId7"/>
    <p:sldId id="650" r:id="rId8"/>
    <p:sldId id="653" r:id="rId9"/>
    <p:sldId id="668" r:id="rId10"/>
    <p:sldId id="669" r:id="rId11"/>
    <p:sldId id="655" r:id="rId12"/>
    <p:sldId id="629" r:id="rId13"/>
    <p:sldId id="654" r:id="rId14"/>
    <p:sldId id="622" r:id="rId15"/>
    <p:sldId id="632" r:id="rId16"/>
    <p:sldId id="626" r:id="rId17"/>
    <p:sldId id="634" r:id="rId18"/>
    <p:sldId id="656" r:id="rId19"/>
    <p:sldId id="670" r:id="rId20"/>
    <p:sldId id="671" r:id="rId21"/>
    <p:sldId id="672" r:id="rId22"/>
    <p:sldId id="673" r:id="rId23"/>
    <p:sldId id="675" r:id="rId24"/>
    <p:sldId id="676" r:id="rId25"/>
    <p:sldId id="658" r:id="rId26"/>
    <p:sldId id="662" r:id="rId27"/>
    <p:sldId id="657" r:id="rId28"/>
    <p:sldId id="663" r:id="rId29"/>
    <p:sldId id="661" r:id="rId30"/>
    <p:sldId id="660" r:id="rId31"/>
    <p:sldId id="664" r:id="rId32"/>
    <p:sldId id="665" r:id="rId33"/>
    <p:sldId id="666" r:id="rId34"/>
  </p:sldIdLst>
  <p:sldSz cx="9144000" cy="6858000" type="screen4x3"/>
  <p:notesSz cx="7099300" cy="10234613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3224">
          <p15:clr>
            <a:srgbClr val="A4A3A4"/>
          </p15:clr>
        </p15:guide>
        <p15:guide id="2" pos="2236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99"/>
    <a:srgbClr val="FFFF99"/>
    <a:srgbClr val="B8CC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3428" autoAdjust="0"/>
  </p:normalViewPr>
  <p:slideViewPr>
    <p:cSldViewPr>
      <p:cViewPr varScale="1">
        <p:scale>
          <a:sx n="65" d="100"/>
          <a:sy n="65" d="100"/>
        </p:scale>
        <p:origin x="-145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74" d="100"/>
          <a:sy n="74" d="100"/>
        </p:scale>
        <p:origin x="3258" y="54"/>
      </p:cViewPr>
      <p:guideLst>
        <p:guide orient="horz" pos="3224"/>
        <p:guide pos="22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48B0E9B-A8A1-4508-9CDF-B4E4B6983CAC}" type="doc">
      <dgm:prSet loTypeId="urn:microsoft.com/office/officeart/2005/8/layout/cycle5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C0665899-AF15-4FAD-A1C9-21F584A56830}">
      <dgm:prSet phldrT="[Text]"/>
      <dgm:spPr/>
      <dgm:t>
        <a:bodyPr/>
        <a:lstStyle/>
        <a:p>
          <a:r>
            <a:rPr lang="de-DE" i="1" dirty="0" smtClean="0">
              <a:latin typeface="Cambria Math" panose="02040503050406030204" pitchFamily="18" charset="0"/>
              <a:ea typeface="Cambria Math" panose="02040503050406030204" pitchFamily="18" charset="0"/>
            </a:rPr>
            <a:t>x</a:t>
          </a:r>
          <a:r>
            <a:rPr lang="de-DE" i="1" baseline="-25000" dirty="0" smtClean="0">
              <a:latin typeface="Cambria Math" panose="02040503050406030204" pitchFamily="18" charset="0"/>
              <a:ea typeface="Cambria Math" panose="02040503050406030204" pitchFamily="18" charset="0"/>
            </a:rPr>
            <a:t>1</a:t>
          </a:r>
          <a:endParaRPr lang="de-DE" i="1" baseline="-25000" dirty="0">
            <a:latin typeface="Cambria Math" panose="02040503050406030204" pitchFamily="18" charset="0"/>
            <a:ea typeface="Cambria Math" panose="02040503050406030204" pitchFamily="18" charset="0"/>
          </a:endParaRPr>
        </a:p>
      </dgm:t>
    </dgm:pt>
    <dgm:pt modelId="{01E66974-82A3-4D28-84D1-79CEFDAFBEB9}" type="parTrans" cxnId="{9C7EB42F-9B4B-4D34-891D-51C16F460FD2}">
      <dgm:prSet/>
      <dgm:spPr/>
      <dgm:t>
        <a:bodyPr/>
        <a:lstStyle/>
        <a:p>
          <a:endParaRPr lang="de-DE"/>
        </a:p>
      </dgm:t>
    </dgm:pt>
    <dgm:pt modelId="{ED54A2B3-97F3-4DF1-8F92-A46324A143DF}" type="sibTrans" cxnId="{9C7EB42F-9B4B-4D34-891D-51C16F460FD2}">
      <dgm:prSet/>
      <dgm:spPr/>
      <dgm:t>
        <a:bodyPr/>
        <a:lstStyle/>
        <a:p>
          <a:endParaRPr lang="de-DE"/>
        </a:p>
      </dgm:t>
    </dgm:pt>
    <dgm:pt modelId="{A8BAEA60-8755-481A-A81E-899DA7725E70}">
      <dgm:prSet phldrT="[Text]"/>
      <dgm:spPr/>
      <dgm:t>
        <a:bodyPr/>
        <a:lstStyle/>
        <a:p>
          <a:r>
            <a:rPr lang="de-DE" i="1" dirty="0" smtClean="0">
              <a:latin typeface="Cambria Math" panose="02040503050406030204" pitchFamily="18" charset="0"/>
              <a:ea typeface="Cambria Math" panose="02040503050406030204" pitchFamily="18" charset="0"/>
            </a:rPr>
            <a:t>x</a:t>
          </a:r>
          <a:r>
            <a:rPr lang="de-DE" i="1" baseline="-25000" dirty="0" smtClean="0">
              <a:latin typeface="Cambria Math" panose="02040503050406030204" pitchFamily="18" charset="0"/>
              <a:ea typeface="Cambria Math" panose="02040503050406030204" pitchFamily="18" charset="0"/>
            </a:rPr>
            <a:t>2</a:t>
          </a:r>
          <a:endParaRPr lang="de-DE" dirty="0"/>
        </a:p>
      </dgm:t>
    </dgm:pt>
    <dgm:pt modelId="{B21A8C89-22B5-4E59-9B05-A80401A0E545}" type="parTrans" cxnId="{4945B8C6-90FC-4CF9-A64E-00A141E37A26}">
      <dgm:prSet/>
      <dgm:spPr/>
      <dgm:t>
        <a:bodyPr/>
        <a:lstStyle/>
        <a:p>
          <a:endParaRPr lang="de-DE"/>
        </a:p>
      </dgm:t>
    </dgm:pt>
    <dgm:pt modelId="{A2BBDE6E-134F-47A0-BF4F-DBFA5A075DCD}" type="sibTrans" cxnId="{4945B8C6-90FC-4CF9-A64E-00A141E37A26}">
      <dgm:prSet/>
      <dgm:spPr/>
      <dgm:t>
        <a:bodyPr/>
        <a:lstStyle/>
        <a:p>
          <a:endParaRPr lang="de-DE"/>
        </a:p>
      </dgm:t>
    </dgm:pt>
    <dgm:pt modelId="{671964B5-9035-4846-90D2-2C9B006935FA}" type="pres">
      <dgm:prSet presAssocID="{B48B0E9B-A8A1-4508-9CDF-B4E4B6983CAC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de-DE"/>
        </a:p>
      </dgm:t>
    </dgm:pt>
    <dgm:pt modelId="{32C27814-9EF5-4D64-9062-4D5AFB7E678A}" type="pres">
      <dgm:prSet presAssocID="{C0665899-AF15-4FAD-A1C9-21F584A56830}" presName="node" presStyleLbl="node1" presStyleIdx="0" presStyleCnt="2" custScaleX="45745" custScaleY="53551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0F5E02A3-61CD-45C1-A280-5E64DB4D946F}" type="pres">
      <dgm:prSet presAssocID="{C0665899-AF15-4FAD-A1C9-21F584A56830}" presName="spNode" presStyleCnt="0"/>
      <dgm:spPr/>
    </dgm:pt>
    <dgm:pt modelId="{41CA4980-5DBF-44DB-97CD-E8CFB8BF0ABC}" type="pres">
      <dgm:prSet presAssocID="{ED54A2B3-97F3-4DF1-8F92-A46324A143DF}" presName="sibTrans" presStyleLbl="sibTrans1D1" presStyleIdx="0" presStyleCnt="2"/>
      <dgm:spPr/>
      <dgm:t>
        <a:bodyPr/>
        <a:lstStyle/>
        <a:p>
          <a:endParaRPr lang="de-DE"/>
        </a:p>
      </dgm:t>
    </dgm:pt>
    <dgm:pt modelId="{4F288B3B-1524-48CF-A528-0E4D8092EDCE}" type="pres">
      <dgm:prSet presAssocID="{A8BAEA60-8755-481A-A81E-899DA7725E70}" presName="node" presStyleLbl="node1" presStyleIdx="1" presStyleCnt="2" custScaleX="41054" custScaleY="45901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0C2D1168-105F-4D46-8401-DABB97B7C4F4}" type="pres">
      <dgm:prSet presAssocID="{A8BAEA60-8755-481A-A81E-899DA7725E70}" presName="spNode" presStyleCnt="0"/>
      <dgm:spPr/>
    </dgm:pt>
    <dgm:pt modelId="{5310D780-2AA4-423A-9E67-1F57444025CE}" type="pres">
      <dgm:prSet presAssocID="{A2BBDE6E-134F-47A0-BF4F-DBFA5A075DCD}" presName="sibTrans" presStyleLbl="sibTrans1D1" presStyleIdx="1" presStyleCnt="2"/>
      <dgm:spPr/>
      <dgm:t>
        <a:bodyPr/>
        <a:lstStyle/>
        <a:p>
          <a:endParaRPr lang="de-DE"/>
        </a:p>
      </dgm:t>
    </dgm:pt>
  </dgm:ptLst>
  <dgm:cxnLst>
    <dgm:cxn modelId="{2D60198D-9DF3-4577-8E4A-97FBEA283FA5}" type="presOf" srcId="{C0665899-AF15-4FAD-A1C9-21F584A56830}" destId="{32C27814-9EF5-4D64-9062-4D5AFB7E678A}" srcOrd="0" destOrd="0" presId="urn:microsoft.com/office/officeart/2005/8/layout/cycle5"/>
    <dgm:cxn modelId="{51363D2D-73C0-441F-ABFD-1C9AE1D68A08}" type="presOf" srcId="{B48B0E9B-A8A1-4508-9CDF-B4E4B6983CAC}" destId="{671964B5-9035-4846-90D2-2C9B006935FA}" srcOrd="0" destOrd="0" presId="urn:microsoft.com/office/officeart/2005/8/layout/cycle5"/>
    <dgm:cxn modelId="{6AAFA00A-FF10-4E7B-A6CD-B30E2DD535C4}" type="presOf" srcId="{ED54A2B3-97F3-4DF1-8F92-A46324A143DF}" destId="{41CA4980-5DBF-44DB-97CD-E8CFB8BF0ABC}" srcOrd="0" destOrd="0" presId="urn:microsoft.com/office/officeart/2005/8/layout/cycle5"/>
    <dgm:cxn modelId="{5E230C8C-595C-49C8-A289-01B36134E925}" type="presOf" srcId="{A8BAEA60-8755-481A-A81E-899DA7725E70}" destId="{4F288B3B-1524-48CF-A528-0E4D8092EDCE}" srcOrd="0" destOrd="0" presId="urn:microsoft.com/office/officeart/2005/8/layout/cycle5"/>
    <dgm:cxn modelId="{9C7EB42F-9B4B-4D34-891D-51C16F460FD2}" srcId="{B48B0E9B-A8A1-4508-9CDF-B4E4B6983CAC}" destId="{C0665899-AF15-4FAD-A1C9-21F584A56830}" srcOrd="0" destOrd="0" parTransId="{01E66974-82A3-4D28-84D1-79CEFDAFBEB9}" sibTransId="{ED54A2B3-97F3-4DF1-8F92-A46324A143DF}"/>
    <dgm:cxn modelId="{F111568B-37B9-4B19-9F4E-189E92B8FE2E}" type="presOf" srcId="{A2BBDE6E-134F-47A0-BF4F-DBFA5A075DCD}" destId="{5310D780-2AA4-423A-9E67-1F57444025CE}" srcOrd="0" destOrd="0" presId="urn:microsoft.com/office/officeart/2005/8/layout/cycle5"/>
    <dgm:cxn modelId="{4945B8C6-90FC-4CF9-A64E-00A141E37A26}" srcId="{B48B0E9B-A8A1-4508-9CDF-B4E4B6983CAC}" destId="{A8BAEA60-8755-481A-A81E-899DA7725E70}" srcOrd="1" destOrd="0" parTransId="{B21A8C89-22B5-4E59-9B05-A80401A0E545}" sibTransId="{A2BBDE6E-134F-47A0-BF4F-DBFA5A075DCD}"/>
    <dgm:cxn modelId="{11A0DB43-FDF9-40F2-93C7-EB32542E14EF}" type="presParOf" srcId="{671964B5-9035-4846-90D2-2C9B006935FA}" destId="{32C27814-9EF5-4D64-9062-4D5AFB7E678A}" srcOrd="0" destOrd="0" presId="urn:microsoft.com/office/officeart/2005/8/layout/cycle5"/>
    <dgm:cxn modelId="{92C4C71E-7A9E-4FC6-B168-AE4CDF650C9C}" type="presParOf" srcId="{671964B5-9035-4846-90D2-2C9B006935FA}" destId="{0F5E02A3-61CD-45C1-A280-5E64DB4D946F}" srcOrd="1" destOrd="0" presId="urn:microsoft.com/office/officeart/2005/8/layout/cycle5"/>
    <dgm:cxn modelId="{CCDEA9E7-279F-485D-84BC-33E0F0795AB2}" type="presParOf" srcId="{671964B5-9035-4846-90D2-2C9B006935FA}" destId="{41CA4980-5DBF-44DB-97CD-E8CFB8BF0ABC}" srcOrd="2" destOrd="0" presId="urn:microsoft.com/office/officeart/2005/8/layout/cycle5"/>
    <dgm:cxn modelId="{26351927-9E8F-4A63-87F6-9794C0B4E579}" type="presParOf" srcId="{671964B5-9035-4846-90D2-2C9B006935FA}" destId="{4F288B3B-1524-48CF-A528-0E4D8092EDCE}" srcOrd="3" destOrd="0" presId="urn:microsoft.com/office/officeart/2005/8/layout/cycle5"/>
    <dgm:cxn modelId="{6D821A70-9C70-4FE9-943E-A1C677BC91AF}" type="presParOf" srcId="{671964B5-9035-4846-90D2-2C9B006935FA}" destId="{0C2D1168-105F-4D46-8401-DABB97B7C4F4}" srcOrd="4" destOrd="0" presId="urn:microsoft.com/office/officeart/2005/8/layout/cycle5"/>
    <dgm:cxn modelId="{B72E2322-A047-403A-92B0-A1107E782813}" type="presParOf" srcId="{671964B5-9035-4846-90D2-2C9B006935FA}" destId="{5310D780-2AA4-423A-9E67-1F57444025CE}" srcOrd="5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C27814-9EF5-4D64-9062-4D5AFB7E678A}">
      <dsp:nvSpPr>
        <dsp:cNvPr id="0" name=""/>
        <dsp:cNvSpPr/>
      </dsp:nvSpPr>
      <dsp:spPr>
        <a:xfrm>
          <a:off x="581617" y="1068574"/>
          <a:ext cx="938935" cy="71445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500" i="1" kern="1200" dirty="0" smtClean="0">
              <a:latin typeface="Cambria Math" panose="02040503050406030204" pitchFamily="18" charset="0"/>
              <a:ea typeface="Cambria Math" panose="02040503050406030204" pitchFamily="18" charset="0"/>
            </a:rPr>
            <a:t>x</a:t>
          </a:r>
          <a:r>
            <a:rPr lang="de-DE" sz="2500" i="1" kern="1200" baseline="-25000" dirty="0" smtClean="0">
              <a:latin typeface="Cambria Math" panose="02040503050406030204" pitchFamily="18" charset="0"/>
              <a:ea typeface="Cambria Math" panose="02040503050406030204" pitchFamily="18" charset="0"/>
            </a:rPr>
            <a:t>1</a:t>
          </a:r>
          <a:endParaRPr lang="de-DE" sz="2500" i="1" kern="1200" baseline="-25000" dirty="0">
            <a:latin typeface="Cambria Math" panose="02040503050406030204" pitchFamily="18" charset="0"/>
            <a:ea typeface="Cambria Math" panose="02040503050406030204" pitchFamily="18" charset="0"/>
          </a:endParaRPr>
        </a:p>
      </dsp:txBody>
      <dsp:txXfrm>
        <a:off x="616494" y="1103451"/>
        <a:ext cx="869181" cy="644697"/>
      </dsp:txXfrm>
    </dsp:sp>
    <dsp:sp modelId="{41CA4980-5DBF-44DB-97CD-E8CFB8BF0ABC}">
      <dsp:nvSpPr>
        <dsp:cNvPr id="0" name=""/>
        <dsp:cNvSpPr/>
      </dsp:nvSpPr>
      <dsp:spPr>
        <a:xfrm>
          <a:off x="1051085" y="292688"/>
          <a:ext cx="2266223" cy="2266223"/>
        </a:xfrm>
        <a:custGeom>
          <a:avLst/>
          <a:gdLst/>
          <a:ahLst/>
          <a:cxnLst/>
          <a:rect l="0" t="0" r="0" b="0"/>
          <a:pathLst>
            <a:path>
              <a:moveTo>
                <a:pt x="268799" y="400373"/>
              </a:moveTo>
              <a:arcTo wR="1133111" hR="1133111" stAng="13217417" swAng="6127102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F288B3B-1524-48CF-A528-0E4D8092EDCE}">
      <dsp:nvSpPr>
        <dsp:cNvPr id="0" name=""/>
        <dsp:cNvSpPr/>
      </dsp:nvSpPr>
      <dsp:spPr>
        <a:xfrm>
          <a:off x="2895983" y="1119605"/>
          <a:ext cx="842650" cy="61238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500" i="1" kern="1200" dirty="0" smtClean="0">
              <a:latin typeface="Cambria Math" panose="02040503050406030204" pitchFamily="18" charset="0"/>
              <a:ea typeface="Cambria Math" panose="02040503050406030204" pitchFamily="18" charset="0"/>
            </a:rPr>
            <a:t>x</a:t>
          </a:r>
          <a:r>
            <a:rPr lang="de-DE" sz="2500" i="1" kern="1200" baseline="-25000" dirty="0" smtClean="0">
              <a:latin typeface="Cambria Math" panose="02040503050406030204" pitchFamily="18" charset="0"/>
              <a:ea typeface="Cambria Math" panose="02040503050406030204" pitchFamily="18" charset="0"/>
            </a:rPr>
            <a:t>2</a:t>
          </a:r>
          <a:endParaRPr lang="de-DE" sz="2500" kern="1200" dirty="0"/>
        </a:p>
      </dsp:txBody>
      <dsp:txXfrm>
        <a:off x="2925877" y="1149499"/>
        <a:ext cx="782862" cy="552601"/>
      </dsp:txXfrm>
    </dsp:sp>
    <dsp:sp modelId="{5310D780-2AA4-423A-9E67-1F57444025CE}">
      <dsp:nvSpPr>
        <dsp:cNvPr id="0" name=""/>
        <dsp:cNvSpPr/>
      </dsp:nvSpPr>
      <dsp:spPr>
        <a:xfrm>
          <a:off x="1051085" y="292688"/>
          <a:ext cx="2266223" cy="2266223"/>
        </a:xfrm>
        <a:custGeom>
          <a:avLst/>
          <a:gdLst/>
          <a:ahLst/>
          <a:cxnLst/>
          <a:rect l="0" t="0" r="0" b="0"/>
          <a:pathLst>
            <a:path>
              <a:moveTo>
                <a:pt x="2030968" y="1824338"/>
              </a:moveTo>
              <a:arcTo wR="1133111" hR="1133111" stAng="2255481" swAng="6127102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1" y="2"/>
            <a:ext cx="3076099" cy="511175"/>
          </a:xfrm>
          <a:prstGeom prst="rect">
            <a:avLst/>
          </a:prstGeom>
        </p:spPr>
        <p:txBody>
          <a:bodyPr vert="horz" lIns="91429" tIns="45715" rIns="91429" bIns="45715" rtlCol="0"/>
          <a:lstStyle>
            <a:lvl1pPr algn="l">
              <a:defRPr sz="1100"/>
            </a:lvl1pPr>
          </a:lstStyle>
          <a:p>
            <a:r>
              <a:rPr lang="de-DE" dirty="0" smtClean="0"/>
              <a:t>Prof. Dr. Tobias Hagen</a:t>
            </a: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4021615" y="2"/>
            <a:ext cx="3076098" cy="511175"/>
          </a:xfrm>
          <a:prstGeom prst="rect">
            <a:avLst/>
          </a:prstGeom>
        </p:spPr>
        <p:txBody>
          <a:bodyPr vert="horz" lIns="91429" tIns="45715" rIns="91429" bIns="45715" rtlCol="0"/>
          <a:lstStyle>
            <a:lvl1pPr algn="r">
              <a:defRPr sz="1100"/>
            </a:lvl1pPr>
          </a:lstStyle>
          <a:p>
            <a:r>
              <a:rPr lang="de-DE" dirty="0" smtClean="0"/>
              <a:t>Wirtschaftsmathematik Kap. VI.1 und VI.2</a:t>
            </a:r>
          </a:p>
          <a:p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1" y="9721852"/>
            <a:ext cx="3076099" cy="511175"/>
          </a:xfrm>
          <a:prstGeom prst="rect">
            <a:avLst/>
          </a:prstGeom>
        </p:spPr>
        <p:txBody>
          <a:bodyPr vert="horz" lIns="91429" tIns="45715" rIns="91429" bIns="45715" rtlCol="0" anchor="b"/>
          <a:lstStyle>
            <a:lvl1pPr algn="l">
              <a:defRPr sz="11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4021615" y="9721852"/>
            <a:ext cx="3076098" cy="511175"/>
          </a:xfrm>
          <a:prstGeom prst="rect">
            <a:avLst/>
          </a:prstGeom>
        </p:spPr>
        <p:txBody>
          <a:bodyPr vert="horz" lIns="91429" tIns="45715" rIns="91429" bIns="45715" rtlCol="0" anchor="b"/>
          <a:lstStyle>
            <a:lvl1pPr algn="r">
              <a:defRPr sz="1100"/>
            </a:lvl1pPr>
          </a:lstStyle>
          <a:p>
            <a:fld id="{E670FE20-21DF-42E7-95BE-850D6338AD35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119861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1" y="2"/>
            <a:ext cx="3076363" cy="511731"/>
          </a:xfrm>
          <a:prstGeom prst="rect">
            <a:avLst/>
          </a:prstGeom>
        </p:spPr>
        <p:txBody>
          <a:bodyPr vert="horz" lIns="95516" tIns="47758" rIns="95516" bIns="47758" rtlCol="0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4021295" y="2"/>
            <a:ext cx="3076363" cy="511731"/>
          </a:xfrm>
          <a:prstGeom prst="rect">
            <a:avLst/>
          </a:prstGeom>
        </p:spPr>
        <p:txBody>
          <a:bodyPr vert="horz" lIns="95516" tIns="47758" rIns="95516" bIns="47758" rtlCol="0"/>
          <a:lstStyle>
            <a:lvl1pPr algn="r">
              <a:defRPr sz="1300"/>
            </a:lvl1pPr>
          </a:lstStyle>
          <a:p>
            <a:fld id="{6CF06DD7-03A5-42AC-ABC2-565888733E0D}" type="datetimeFigureOut">
              <a:rPr lang="de-DE" smtClean="0"/>
              <a:pPr/>
              <a:t>05.07.2017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516" tIns="47758" rIns="95516" bIns="47758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709930" y="4861443"/>
            <a:ext cx="5679440" cy="4605576"/>
          </a:xfrm>
          <a:prstGeom prst="rect">
            <a:avLst/>
          </a:prstGeom>
        </p:spPr>
        <p:txBody>
          <a:bodyPr vert="horz" lIns="95516" tIns="47758" rIns="95516" bIns="47758" rtlCol="0">
            <a:normAutofit/>
          </a:bodyPr>
          <a:lstStyle/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1" y="9721108"/>
            <a:ext cx="3076363" cy="511731"/>
          </a:xfrm>
          <a:prstGeom prst="rect">
            <a:avLst/>
          </a:prstGeom>
        </p:spPr>
        <p:txBody>
          <a:bodyPr vert="horz" lIns="95516" tIns="47758" rIns="95516" bIns="47758" rtlCol="0" anchor="b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4021295" y="9721108"/>
            <a:ext cx="3076363" cy="511731"/>
          </a:xfrm>
          <a:prstGeom prst="rect">
            <a:avLst/>
          </a:prstGeom>
        </p:spPr>
        <p:txBody>
          <a:bodyPr vert="horz" lIns="95516" tIns="47758" rIns="95516" bIns="47758" rtlCol="0" anchor="b"/>
          <a:lstStyle>
            <a:lvl1pPr algn="r">
              <a:defRPr sz="1300"/>
            </a:lvl1pPr>
          </a:lstStyle>
          <a:p>
            <a:fld id="{2EFB8E91-6CAD-4217-A91B-1137173944CD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795314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Relationship Id="rId4" Type="http://schemas.openxmlformats.org/officeDocument/2006/relationships/image" Target="../media/image29.png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FB8E91-6CAD-4217-A91B-1137173944CD}" type="slidenum">
              <a:rPr lang="de-DE" smtClean="0"/>
              <a:pPr/>
              <a:t>1</a:t>
            </a:fld>
            <a:endParaRPr lang="de-DE" dirty="0"/>
          </a:p>
        </p:txBody>
      </p:sp>
      <p:pic>
        <p:nvPicPr>
          <p:cNvPr id="279553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4361" y="4956113"/>
            <a:ext cx="6448095" cy="3417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440666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046163" y="280988"/>
            <a:ext cx="5118100" cy="3838575"/>
          </a:xfrm>
        </p:spPr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FB8E91-6CAD-4217-A91B-1137173944CD}" type="slidenum">
              <a:rPr lang="de-DE" smtClean="0"/>
              <a:pPr/>
              <a:t>4</a:t>
            </a:fld>
            <a:endParaRPr lang="de-DE"/>
          </a:p>
        </p:txBody>
      </p:sp>
      <p:pic>
        <p:nvPicPr>
          <p:cNvPr id="28569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8905" y="4230749"/>
            <a:ext cx="6112412" cy="1789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569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7988" y="6084467"/>
            <a:ext cx="4174330" cy="1188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5700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7071" y="7615799"/>
            <a:ext cx="5739704" cy="1811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756518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FB8E91-6CAD-4217-A91B-1137173944CD}" type="slidenum">
              <a:rPr lang="de-DE" smtClean="0"/>
              <a:pPr/>
              <a:t>12</a:t>
            </a:fld>
            <a:endParaRPr lang="de-DE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8902" y="4875520"/>
            <a:ext cx="4113650" cy="22313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7987" y="7938183"/>
            <a:ext cx="5312643" cy="1447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hteck 6"/>
          <p:cNvSpPr/>
          <p:nvPr/>
        </p:nvSpPr>
        <p:spPr>
          <a:xfrm>
            <a:off x="269819" y="4553131"/>
            <a:ext cx="1371788" cy="373448"/>
          </a:xfrm>
          <a:prstGeom prst="rect">
            <a:avLst/>
          </a:prstGeom>
        </p:spPr>
        <p:txBody>
          <a:bodyPr wrap="none" lIns="95516" tIns="47758" rIns="95516" bIns="47758">
            <a:spAutoFit/>
          </a:bodyPr>
          <a:lstStyle/>
          <a:p>
            <a:r>
              <a:rPr lang="de-DE" b="1" dirty="0" smtClean="0"/>
              <a:t>Aufgabe 1 </a:t>
            </a:r>
            <a:endParaRPr lang="de-DE" dirty="0"/>
          </a:p>
        </p:txBody>
      </p:sp>
      <p:sp>
        <p:nvSpPr>
          <p:cNvPr id="8" name="Rechteck 7"/>
          <p:cNvSpPr/>
          <p:nvPr/>
        </p:nvSpPr>
        <p:spPr>
          <a:xfrm>
            <a:off x="269819" y="7454604"/>
            <a:ext cx="1307711" cy="373448"/>
          </a:xfrm>
          <a:prstGeom prst="rect">
            <a:avLst/>
          </a:prstGeom>
        </p:spPr>
        <p:txBody>
          <a:bodyPr wrap="none" lIns="95516" tIns="47758" rIns="95516" bIns="47758">
            <a:spAutoFit/>
          </a:bodyPr>
          <a:lstStyle/>
          <a:p>
            <a:r>
              <a:rPr lang="de-DE" b="1" dirty="0" smtClean="0"/>
              <a:t>Aufgabe 2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324139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FB8E91-6CAD-4217-A91B-1137173944CD}" type="slidenum">
              <a:rPr lang="de-DE" smtClean="0"/>
              <a:pPr/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436132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58850" y="220663"/>
            <a:ext cx="4895850" cy="3671887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>
          <a:xfrm>
            <a:off x="-16667458" y="-23386825"/>
            <a:ext cx="2773097" cy="3047270"/>
          </a:xfrm>
        </p:spPr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FB8E91-6CAD-4217-A91B-1137173944CD}" type="slidenum">
              <a:rPr lang="de-DE" smtClean="0"/>
              <a:pPr/>
              <a:t>30</a:t>
            </a:fld>
            <a:endParaRPr lang="de-DE"/>
          </a:p>
        </p:txBody>
      </p:sp>
      <p:pic>
        <p:nvPicPr>
          <p:cNvPr id="32461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9300" y="3965178"/>
            <a:ext cx="6306860" cy="5760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782189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58850" y="220663"/>
            <a:ext cx="4895850" cy="3671887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>
          <a:xfrm>
            <a:off x="-16667458" y="-23386825"/>
            <a:ext cx="2773097" cy="3047270"/>
          </a:xfrm>
        </p:spPr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FB8E91-6CAD-4217-A91B-1137173944CD}" type="slidenum">
              <a:rPr lang="de-DE" smtClean="0"/>
              <a:pPr/>
              <a:t>31</a:t>
            </a:fld>
            <a:endParaRPr lang="de-DE"/>
          </a:p>
        </p:txBody>
      </p:sp>
      <p:pic>
        <p:nvPicPr>
          <p:cNvPr id="32461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9300" y="3965178"/>
            <a:ext cx="6306860" cy="5760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782189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58850" y="220663"/>
            <a:ext cx="4895850" cy="3671887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>
          <a:xfrm>
            <a:off x="-16667458" y="-23386825"/>
            <a:ext cx="2773097" cy="3047270"/>
          </a:xfrm>
        </p:spPr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FB8E91-6CAD-4217-A91B-1137173944CD}" type="slidenum">
              <a:rPr lang="de-DE" smtClean="0"/>
              <a:pPr/>
              <a:t>32</a:t>
            </a:fld>
            <a:endParaRPr lang="de-DE"/>
          </a:p>
        </p:txBody>
      </p:sp>
      <p:pic>
        <p:nvPicPr>
          <p:cNvPr id="32461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9300" y="3965178"/>
            <a:ext cx="6306860" cy="5760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782189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58850" y="220663"/>
            <a:ext cx="4895850" cy="3671887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>
          <a:xfrm>
            <a:off x="-16667458" y="-23386825"/>
            <a:ext cx="2773097" cy="3047270"/>
          </a:xfrm>
        </p:spPr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FB8E91-6CAD-4217-A91B-1137173944CD}" type="slidenum">
              <a:rPr lang="de-DE" smtClean="0"/>
              <a:pPr/>
              <a:t>33</a:t>
            </a:fld>
            <a:endParaRPr lang="de-DE"/>
          </a:p>
        </p:txBody>
      </p:sp>
      <p:pic>
        <p:nvPicPr>
          <p:cNvPr id="32461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9300" y="3965178"/>
            <a:ext cx="6306860" cy="5760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782189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1A420-4AC5-4D7E-95AB-3551B9C45AEE}" type="datetimeFigureOut">
              <a:rPr lang="de-DE" smtClean="0"/>
              <a:t>05.07.2017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82ADE-B6CD-46F3-BE74-FE71861DBB0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97233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126876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1A420-4AC5-4D7E-95AB-3551B9C45AEE}" type="datetimeFigureOut">
              <a:rPr lang="de-DE" smtClean="0"/>
              <a:t>05.07.2017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82ADE-B6CD-46F3-BE74-FE71861DBB0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748871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1A420-4AC5-4D7E-95AB-3551B9C45AEE}" type="datetimeFigureOut">
              <a:rPr lang="de-DE" smtClean="0"/>
              <a:t>05.07.2017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82ADE-B6CD-46F3-BE74-FE71861DBB0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80221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6451E-C266-4574-A779-9A6C8A7988E2}" type="datetime1">
              <a:rPr lang="de-DE" smtClean="0"/>
              <a:pPr/>
              <a:t>05.07.2017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Dr. Peter Lambe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6451E-C266-4574-A779-9A6C8A7988E2}" type="datetime1">
              <a:rPr lang="de-DE" smtClean="0"/>
              <a:pPr/>
              <a:t>05.07.2017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Dr. Peter Lambe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6451E-C266-4574-A779-9A6C8A7988E2}" type="datetime1">
              <a:rPr lang="de-DE" smtClean="0"/>
              <a:pPr/>
              <a:t>05.07.2017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Dr. Peter Lambe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6451E-C266-4574-A779-9A6C8A7988E2}" type="datetime1">
              <a:rPr lang="de-DE" smtClean="0"/>
              <a:pPr/>
              <a:t>05.07.2017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Dr. Peter Lambe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6451E-C266-4574-A779-9A6C8A7988E2}" type="datetime1">
              <a:rPr lang="de-DE" smtClean="0"/>
              <a:pPr/>
              <a:t>05.07.2017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Dr. Peter Lambe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6451E-C266-4574-A779-9A6C8A7988E2}" type="datetime1">
              <a:rPr lang="de-DE" smtClean="0"/>
              <a:pPr/>
              <a:t>05.07.2017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Dr. Peter Lambe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6451E-C266-4574-A779-9A6C8A7988E2}" type="datetime1">
              <a:rPr lang="de-DE" smtClean="0"/>
              <a:pPr/>
              <a:t>05.07.2017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Dr. Peter Lambe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6451E-C266-4574-A779-9A6C8A7988E2}" type="datetime1">
              <a:rPr lang="de-DE" smtClean="0"/>
              <a:pPr/>
              <a:t>05.07.2017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Dr. Peter Lambe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29600" cy="70609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 dirty="0" smtClean="0"/>
              <a:t>Aufgaben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457200" y="126876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 dirty="0" smtClean="0"/>
              <a:t>Aufgabe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1A420-4AC5-4D7E-95AB-3551B9C45AEE}" type="datetimeFigureOut">
              <a:rPr lang="de-DE" smtClean="0"/>
              <a:t>05.07.2017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82ADE-B6CD-46F3-BE74-FE71861DBB0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676078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6451E-C266-4574-A779-9A6C8A7988E2}" type="datetime1">
              <a:rPr lang="de-DE" smtClean="0"/>
              <a:pPr/>
              <a:t>05.07.2017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Dr. Peter Lambe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6451E-C266-4574-A779-9A6C8A7988E2}" type="datetime1">
              <a:rPr lang="de-DE" smtClean="0"/>
              <a:pPr/>
              <a:t>05.07.2017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Dr. Peter Lambe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6451E-C266-4574-A779-9A6C8A7988E2}" type="datetime1">
              <a:rPr lang="de-DE" smtClean="0"/>
              <a:pPr/>
              <a:t>05.07.2017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Dr. Peter Lambe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6451E-C266-4574-A779-9A6C8A7988E2}" type="datetime1">
              <a:rPr lang="de-DE" smtClean="0"/>
              <a:pPr/>
              <a:t>05.07.2017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Dr. Peter Lambe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6451E-C266-4574-A779-9A6C8A7988E2}" type="datetime1">
              <a:rPr lang="de-DE" smtClean="0"/>
              <a:pPr/>
              <a:t>05.07.2017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Dr. Peter Lambe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6451E-C266-4574-A779-9A6C8A7988E2}" type="datetime1">
              <a:rPr lang="de-DE" smtClean="0"/>
              <a:pPr/>
              <a:t>05.07.2017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Dr. Peter Lambe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6451E-C266-4574-A779-9A6C8A7988E2}" type="datetime1">
              <a:rPr lang="de-DE" smtClean="0"/>
              <a:pPr/>
              <a:t>05.07.2017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Dr. Peter Lambe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6451E-C266-4574-A779-9A6C8A7988E2}" type="datetime1">
              <a:rPr lang="de-DE" smtClean="0"/>
              <a:pPr/>
              <a:t>05.07.2017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Dr. Peter Lambe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6451E-C266-4574-A779-9A6C8A7988E2}" type="datetime1">
              <a:rPr lang="de-DE" smtClean="0"/>
              <a:pPr/>
              <a:t>05.07.2017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Dr. Peter Lambe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6451E-C266-4574-A779-9A6C8A7988E2}" type="datetime1">
              <a:rPr lang="de-DE" smtClean="0"/>
              <a:pPr/>
              <a:t>05.07.2017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Dr. Peter Lambe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1A420-4AC5-4D7E-95AB-3551B9C45AEE}" type="datetimeFigureOut">
              <a:rPr lang="de-DE" smtClean="0"/>
              <a:t>05.07.2017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82ADE-B6CD-46F3-BE74-FE71861DBB0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7347711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6451E-C266-4574-A779-9A6C8A7988E2}" type="datetime1">
              <a:rPr lang="de-DE" smtClean="0"/>
              <a:pPr/>
              <a:t>05.07.2017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Dr. Peter Lambe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6451E-C266-4574-A779-9A6C8A7988E2}" type="datetime1">
              <a:rPr lang="de-DE" smtClean="0"/>
              <a:pPr/>
              <a:t>05.07.2017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Dr. Peter Lambe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6451E-C266-4574-A779-9A6C8A7988E2}" type="datetime1">
              <a:rPr lang="de-DE" smtClean="0"/>
              <a:pPr/>
              <a:t>05.07.2017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Dr. Peter Lambe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6451E-C266-4574-A779-9A6C8A7988E2}" type="datetime1">
              <a:rPr lang="de-DE" smtClean="0"/>
              <a:pPr/>
              <a:t>05.07.2017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Dr. Peter Lambe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6451E-C266-4574-A779-9A6C8A7988E2}" type="datetime1">
              <a:rPr lang="de-DE" smtClean="0"/>
              <a:pPr/>
              <a:t>05.07.2017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Dr. Peter Lambe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6451E-C266-4574-A779-9A6C8A7988E2}" type="datetime1">
              <a:rPr lang="de-DE" smtClean="0"/>
              <a:pPr/>
              <a:t>05.07.2017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Dr. Peter Lambe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6451E-C266-4574-A779-9A6C8A7988E2}" type="datetime1">
              <a:rPr lang="de-DE" smtClean="0"/>
              <a:pPr/>
              <a:t>05.07.2017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Dr. Peter Lambe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6451E-C266-4574-A779-9A6C8A7988E2}" type="datetime1">
              <a:rPr lang="de-DE" smtClean="0"/>
              <a:pPr/>
              <a:t>05.07.2017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Dr. Peter Lambe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1A420-4AC5-4D7E-95AB-3551B9C45AEE}" type="datetimeFigureOut">
              <a:rPr lang="de-DE" smtClean="0"/>
              <a:t>05.07.2017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82ADE-B6CD-46F3-BE74-FE71861DBB0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733413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1A420-4AC5-4D7E-95AB-3551B9C45AEE}" type="datetimeFigureOut">
              <a:rPr lang="de-DE" smtClean="0"/>
              <a:t>05.07.2017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82ADE-B6CD-46F3-BE74-FE71861DBB0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052968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1A420-4AC5-4D7E-95AB-3551B9C45AEE}" type="datetimeFigureOut">
              <a:rPr lang="de-DE" smtClean="0"/>
              <a:t>05.07.2017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82ADE-B6CD-46F3-BE74-FE71861DBB0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908465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1A420-4AC5-4D7E-95AB-3551B9C45AEE}" type="datetimeFigureOut">
              <a:rPr lang="de-DE" smtClean="0"/>
              <a:t>05.07.2017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82ADE-B6CD-46F3-BE74-FE71861DBB0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841557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1A420-4AC5-4D7E-95AB-3551B9C45AEE}" type="datetimeFigureOut">
              <a:rPr lang="de-DE" smtClean="0"/>
              <a:t>05.07.2017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82ADE-B6CD-46F3-BE74-FE71861DBB0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236666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1A420-4AC5-4D7E-95AB-3551B9C45AEE}" type="datetimeFigureOut">
              <a:rPr lang="de-DE" smtClean="0"/>
              <a:t>05.07.2017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82ADE-B6CD-46F3-BE74-FE71861DBB0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315102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61A420-4AC5-4D7E-95AB-3551B9C45AEE}" type="datetimeFigureOut">
              <a:rPr lang="de-DE" smtClean="0"/>
              <a:t>05.07.2017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682ADE-B6CD-46F3-BE74-FE71861DBB0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24952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12" r:id="rId12"/>
    <p:sldLayoutId id="2147483715" r:id="rId13"/>
    <p:sldLayoutId id="2147483716" r:id="rId14"/>
    <p:sldLayoutId id="2147483717" r:id="rId15"/>
    <p:sldLayoutId id="2147483718" r:id="rId16"/>
    <p:sldLayoutId id="2147483719" r:id="rId17"/>
    <p:sldLayoutId id="2147483720" r:id="rId18"/>
    <p:sldLayoutId id="2147483721" r:id="rId19"/>
    <p:sldLayoutId id="2147483722" r:id="rId20"/>
    <p:sldLayoutId id="2147483723" r:id="rId21"/>
    <p:sldLayoutId id="2147483724" r:id="rId22"/>
    <p:sldLayoutId id="2147483725" r:id="rId23"/>
    <p:sldLayoutId id="2147483726" r:id="rId24"/>
    <p:sldLayoutId id="2147483727" r:id="rId25"/>
    <p:sldLayoutId id="2147483728" r:id="rId26"/>
    <p:sldLayoutId id="2147483729" r:id="rId27"/>
    <p:sldLayoutId id="2147483730" r:id="rId28"/>
    <p:sldLayoutId id="2147483731" r:id="rId29"/>
    <p:sldLayoutId id="2147483732" r:id="rId30"/>
    <p:sldLayoutId id="2147483733" r:id="rId31"/>
    <p:sldLayoutId id="2147483734" r:id="rId32"/>
    <p:sldLayoutId id="2147483735" r:id="rId33"/>
    <p:sldLayoutId id="2147483736" r:id="rId34"/>
    <p:sldLayoutId id="2147483737" r:id="rId35"/>
    <p:sldLayoutId id="2147483738" r:id="rId36"/>
    <p:sldLayoutId id="2147483739" r:id="rId37"/>
  </p:sldLayoutIdLst>
  <p:txStyles>
    <p:titleStyle>
      <a:lvl1pPr algn="l" defTabSz="914400" rtl="0" eaLnBrk="1" latinLnBrk="0" hangingPunct="1"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18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360.png"/><Relationship Id="rId4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0.png"/><Relationship Id="rId1" Type="http://schemas.openxmlformats.org/officeDocument/2006/relationships/slideLayout" Target="../slideLayouts/slideLayout3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0.png"/><Relationship Id="rId4" Type="http://schemas.openxmlformats.org/officeDocument/2006/relationships/image" Target="../media/image3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440.png"/><Relationship Id="rId4" Type="http://schemas.openxmlformats.org/officeDocument/2006/relationships/image" Target="../media/image4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450.png"/><Relationship Id="rId4" Type="http://schemas.openxmlformats.org/officeDocument/2006/relationships/image" Target="../media/image4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460.png"/><Relationship Id="rId4" Type="http://schemas.openxmlformats.org/officeDocument/2006/relationships/image" Target="../media/image4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Wirtschaftsmathematik - Kap VI.2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1</a:t>
            </a:fld>
            <a:endParaRPr lang="de-DE" dirty="0"/>
          </a:p>
        </p:txBody>
      </p:sp>
      <p:sp>
        <p:nvSpPr>
          <p:cNvPr id="6" name="Textfeld 5"/>
          <p:cNvSpPr txBox="1"/>
          <p:nvPr/>
        </p:nvSpPr>
        <p:spPr>
          <a:xfrm>
            <a:off x="4535488" y="3647926"/>
            <a:ext cx="46085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 smtClean="0">
                <a:solidFill>
                  <a:schemeClr val="tx2"/>
                </a:solidFill>
              </a:rPr>
              <a:t>VI. Lineare Algebra</a:t>
            </a:r>
          </a:p>
          <a:p>
            <a:r>
              <a:rPr lang="de-DE" sz="3200" b="1" dirty="0" smtClean="0">
                <a:solidFill>
                  <a:srgbClr val="7030A0"/>
                </a:solidFill>
              </a:rPr>
              <a:t>Vektoren &amp; Matrizen</a:t>
            </a:r>
            <a:endParaRPr lang="de-DE" sz="3200" b="1" dirty="0">
              <a:solidFill>
                <a:srgbClr val="7030A0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1835696" y="4963815"/>
            <a:ext cx="54726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400" b="1" dirty="0" smtClean="0"/>
              <a:t>Aufgaben   1-14</a:t>
            </a:r>
            <a:endParaRPr lang="de-DE" sz="4400" b="1" dirty="0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3489" y="1700808"/>
            <a:ext cx="2584495" cy="28832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446856" y="419100"/>
            <a:ext cx="8229600" cy="4889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l"/>
            <a:r>
              <a:rPr lang="de-DE" sz="4000" b="1" dirty="0" smtClean="0">
                <a:latin typeface="+mn-lt"/>
                <a:ea typeface="+mn-ea"/>
                <a:cs typeface="+mn-cs"/>
              </a:rPr>
              <a:t>Aufgaben</a:t>
            </a:r>
            <a:endParaRPr lang="de-DE" sz="2000" b="1" dirty="0">
              <a:latin typeface="+mn-lt"/>
              <a:ea typeface="+mn-ea"/>
              <a:cs typeface="+mn-cs"/>
            </a:endParaRPr>
          </a:p>
        </p:txBody>
      </p:sp>
      <p:sp>
        <p:nvSpPr>
          <p:cNvPr id="6" name="AutoShape 2" descr="imap://peter%2Elambe@imap.web.de:993/fetch%3EUID%3E/INBOX%3E565040756?part=1.2&amp;type=image/png&amp;filename=896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7" name="AutoShape 4" descr="imap://peter%2Elambe@imap.web.de:993/fetch%3EUID%3E/INBOX%3E565040756?part=1.2&amp;type=image/png&amp;filename=896.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feld 10"/>
              <p:cNvSpPr txBox="1"/>
              <p:nvPr/>
            </p:nvSpPr>
            <p:spPr>
              <a:xfrm>
                <a:off x="467544" y="980728"/>
                <a:ext cx="7809158" cy="45622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de-DE" b="1" dirty="0" smtClean="0"/>
                  <a:t>Aufgabe </a:t>
                </a:r>
                <a:r>
                  <a:rPr lang="de-DE" b="1" dirty="0"/>
                  <a:t>5</a:t>
                </a:r>
                <a:r>
                  <a:rPr lang="de-DE" dirty="0" smtClean="0"/>
                  <a:t>   </a:t>
                </a:r>
              </a:p>
              <a:p>
                <a:pPr>
                  <a:lnSpc>
                    <a:spcPct val="150000"/>
                  </a:lnSpc>
                </a:pPr>
                <a:r>
                  <a:rPr lang="de-DE" dirty="0" smtClean="0"/>
                  <a:t>Zeigen Sie am Beispiel der [2x2] Matrizen </a:t>
                </a:r>
                <a:endParaRPr lang="de-DE" i="1" dirty="0" smtClean="0">
                  <a:latin typeface="Cambria Math"/>
                </a:endParaRP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>
                          <a:latin typeface="Cambria Math"/>
                        </a:rPr>
                        <m:t>𝐴</m:t>
                      </m:r>
                      <m:r>
                        <a:rPr lang="de-DE" i="1"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de-DE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de-DE" i="1">
                              <a:latin typeface="Cambria Math"/>
                            </a:rPr>
                            <m:t> </m:t>
                          </m:r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de-DE" i="1">
                                  <a:latin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de-DE" b="0" i="1" smtClean="0">
                                    <a:latin typeface="Cambria Math"/>
                                  </a:rPr>
                                  <m:t>4</m:t>
                                </m:r>
                              </m:e>
                              <m:e>
                                <m:r>
                                  <a:rPr lang="de-DE" b="0" i="1" smtClean="0">
                                    <a:latin typeface="Cambria Math"/>
                                  </a:rPr>
                                  <m:t>3</m:t>
                                </m:r>
                              </m:e>
                            </m:mr>
                            <m:mr>
                              <m:e>
                                <m:r>
                                  <a:rPr lang="de-DE" b="0" i="1" smtClean="0">
                                    <a:latin typeface="Cambria Math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de-DE" b="0" i="1" smtClean="0">
                                    <a:latin typeface="Cambria Math"/>
                                  </a:rPr>
                                  <m:t>2</m:t>
                                </m:r>
                              </m:e>
                            </m:mr>
                          </m:m>
                          <m:r>
                            <a:rPr lang="de-DE" i="1">
                              <a:latin typeface="Cambria Math"/>
                            </a:rPr>
                            <m:t> </m:t>
                          </m:r>
                        </m:e>
                      </m:d>
                      <m:r>
                        <a:rPr lang="de-DE" i="1">
                          <a:latin typeface="Cambria Math"/>
                        </a:rPr>
                        <m:t>,  </m:t>
                      </m:r>
                      <m:r>
                        <a:rPr lang="de-DE" b="0" i="1" smtClean="0">
                          <a:latin typeface="Cambria Math"/>
                        </a:rPr>
                        <m:t>    </m:t>
                      </m:r>
                      <m:sSup>
                        <m:sSupPr>
                          <m:ctrlPr>
                            <a:rPr lang="de-DE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latin typeface="Cambria Math"/>
                            </a:rPr>
                            <m:t>𝐴</m:t>
                          </m:r>
                        </m:e>
                        <m:sup>
                          <m:r>
                            <a:rPr lang="de-DE" b="0" i="1" smtClean="0">
                              <a:latin typeface="Cambria Math"/>
                            </a:rPr>
                            <m:t>−1</m:t>
                          </m:r>
                        </m:sup>
                      </m:sSup>
                      <m:r>
                        <a:rPr lang="de-DE" i="1">
                          <a:latin typeface="Cambria Math"/>
                        </a:rPr>
                        <m:t>=</m:t>
                      </m:r>
                      <m:r>
                        <a:rPr lang="de-DE" b="0" i="1" smtClean="0">
                          <a:latin typeface="Cambria Math"/>
                        </a:rPr>
                        <m:t> </m:t>
                      </m:r>
                      <m:f>
                        <m:fPr>
                          <m:ctrlPr>
                            <a:rPr lang="de-DE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de-DE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de-DE" b="0" i="1" smtClean="0">
                              <a:latin typeface="Cambria Math"/>
                            </a:rPr>
                            <m:t>5</m:t>
                          </m:r>
                        </m:den>
                      </m:f>
                      <m:r>
                        <a:rPr lang="de-DE" i="1" smtClean="0">
                          <a:latin typeface="Cambria Math"/>
                          <a:ea typeface="Cambria Math"/>
                        </a:rPr>
                        <m:t>∙</m:t>
                      </m:r>
                      <m:d>
                        <m:dPr>
                          <m:ctrlPr>
                            <a:rPr lang="de-DE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de-DE" i="1">
                              <a:latin typeface="Cambria Math"/>
                            </a:rPr>
                            <m:t> </m:t>
                          </m:r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de-DE" i="1">
                                  <a:latin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de-DE" b="0" i="1" smtClean="0">
                                    <a:latin typeface="Cambria Math"/>
                                  </a:rPr>
                                  <m:t> </m:t>
                                </m:r>
                                <m:r>
                                  <a:rPr lang="de-DE" b="0" i="1" smtClean="0">
                                    <a:latin typeface="Cambria Math"/>
                                  </a:rPr>
                                  <m:t>  2</m:t>
                                </m:r>
                              </m:e>
                              <m:e>
                                <m:r>
                                  <a:rPr lang="de-DE" b="0" i="1" smtClean="0">
                                    <a:latin typeface="Cambria Math"/>
                                  </a:rPr>
                                  <m:t>−3</m:t>
                                </m:r>
                              </m:e>
                            </m:mr>
                            <m:mr>
                              <m:e>
                                <m:r>
                                  <a:rPr lang="de-DE" b="0" i="1" smtClean="0">
                                    <a:latin typeface="Cambria Math"/>
                                  </a:rPr>
                                  <m:t>−</m:t>
                                </m:r>
                                <m:r>
                                  <a:rPr lang="de-DE" i="1">
                                    <a:latin typeface="Cambria Math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de-DE" b="0" i="1" smtClean="0">
                                    <a:latin typeface="Cambria Math"/>
                                  </a:rPr>
                                  <m:t>  4</m:t>
                                </m:r>
                              </m:e>
                            </m:mr>
                          </m:m>
                          <m:r>
                            <a:rPr lang="de-DE" i="1">
                              <a:latin typeface="Cambria Math"/>
                            </a:rPr>
                            <m:t> </m:t>
                          </m:r>
                        </m:e>
                      </m:d>
                      <m:r>
                        <a:rPr lang="de-DE">
                          <a:latin typeface="Cambria Math"/>
                        </a:rPr>
                        <m:t>,</m:t>
                      </m:r>
                    </m:oMath>
                  </m:oMathPara>
                </a14:m>
                <a:endParaRPr lang="de-DE" dirty="0" smtClean="0"/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/>
                        </a:rPr>
                        <m:t>𝐵</m:t>
                      </m:r>
                      <m:r>
                        <a:rPr lang="de-DE" i="1"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de-DE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de-DE" i="1">
                              <a:latin typeface="Cambria Math"/>
                            </a:rPr>
                            <m:t> </m:t>
                          </m:r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de-DE" i="1">
                                  <a:latin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de-DE" b="0" i="1" smtClean="0">
                                    <a:latin typeface="Cambria Math"/>
                                  </a:rPr>
                                  <m:t>2</m:t>
                                </m:r>
                              </m:e>
                              <m:e>
                                <m:r>
                                  <a:rPr lang="de-DE" b="0" i="1" smtClean="0">
                                    <a:latin typeface="Cambria Math"/>
                                  </a:rPr>
                                  <m:t>−3</m:t>
                                </m:r>
                              </m:e>
                            </m:mr>
                            <m:mr>
                              <m:e>
                                <m:r>
                                  <a:rPr lang="de-DE" i="1">
                                    <a:latin typeface="Cambria Math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de-DE" b="0" i="1" smtClean="0">
                                    <a:latin typeface="Cambria Math"/>
                                  </a:rPr>
                                  <m:t>  1</m:t>
                                </m:r>
                              </m:e>
                            </m:mr>
                          </m:m>
                          <m:r>
                            <a:rPr lang="de-DE" i="1">
                              <a:latin typeface="Cambria Math"/>
                            </a:rPr>
                            <m:t> </m:t>
                          </m:r>
                        </m:e>
                      </m:d>
                      <m:r>
                        <a:rPr lang="de-DE" i="1">
                          <a:latin typeface="Cambria Math"/>
                        </a:rPr>
                        <m:t>,  </m:t>
                      </m:r>
                      <m:sSup>
                        <m:sSupPr>
                          <m:ctrlPr>
                            <a:rPr lang="de-DE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latin typeface="Cambria Math"/>
                            </a:rPr>
                            <m:t>𝐵</m:t>
                          </m:r>
                        </m:e>
                        <m:sup>
                          <m:r>
                            <a:rPr lang="de-DE" i="1">
                              <a:latin typeface="Cambria Math"/>
                            </a:rPr>
                            <m:t>−1</m:t>
                          </m:r>
                        </m:sup>
                      </m:sSup>
                      <m:r>
                        <a:rPr lang="de-DE" i="1">
                          <a:latin typeface="Cambria Math"/>
                        </a:rPr>
                        <m:t>= </m:t>
                      </m:r>
                      <m:f>
                        <m:fPr>
                          <m:ctrlPr>
                            <a:rPr lang="de-DE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de-DE" i="1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de-DE" i="1">
                              <a:latin typeface="Cambria Math"/>
                            </a:rPr>
                            <m:t>5</m:t>
                          </m:r>
                        </m:den>
                      </m:f>
                      <m:r>
                        <a:rPr lang="de-DE" i="1">
                          <a:latin typeface="Cambria Math"/>
                          <a:ea typeface="Cambria Math"/>
                        </a:rPr>
                        <m:t>∙</m:t>
                      </m:r>
                      <m:d>
                        <m:dPr>
                          <m:ctrlPr>
                            <a:rPr lang="de-DE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de-DE" i="1">
                              <a:latin typeface="Cambria Math"/>
                            </a:rPr>
                            <m:t> </m:t>
                          </m:r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de-DE" i="1">
                                  <a:latin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de-DE" i="1">
                                    <a:latin typeface="Cambria Math"/>
                                  </a:rPr>
                                  <m:t> </m:t>
                                </m:r>
                                <m:r>
                                  <a:rPr lang="de-DE" i="1">
                                    <a:latin typeface="Cambria Math"/>
                                  </a:rPr>
                                  <m:t>  </m:t>
                                </m:r>
                                <m:r>
                                  <a:rPr lang="de-DE" b="0" i="1" smtClean="0">
                                    <a:latin typeface="Cambria Math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de-DE" b="0" i="1" smtClean="0">
                                    <a:latin typeface="Cambria Math"/>
                                  </a:rPr>
                                  <m:t>  </m:t>
                                </m:r>
                                <m:r>
                                  <a:rPr lang="de-DE" i="1">
                                    <a:latin typeface="Cambria Math"/>
                                  </a:rPr>
                                  <m:t>3</m:t>
                                </m:r>
                              </m:e>
                            </m:mr>
                            <m:mr>
                              <m:e>
                                <m:r>
                                  <a:rPr lang="de-DE" i="1">
                                    <a:latin typeface="Cambria Math"/>
                                  </a:rPr>
                                  <m:t>−1</m:t>
                                </m:r>
                              </m:e>
                              <m:e>
                                <m:r>
                                  <a:rPr lang="de-DE" i="1">
                                    <a:latin typeface="Cambria Math"/>
                                  </a:rPr>
                                  <m:t>  </m:t>
                                </m:r>
                                <m:r>
                                  <a:rPr lang="de-DE" b="0" i="1" smtClean="0">
                                    <a:latin typeface="Cambria Math"/>
                                  </a:rPr>
                                  <m:t>2</m:t>
                                </m:r>
                              </m:e>
                            </m:mr>
                          </m:m>
                          <m:r>
                            <a:rPr lang="de-DE" i="1">
                              <a:latin typeface="Cambria Math"/>
                            </a:rPr>
                            <m:t> </m:t>
                          </m:r>
                        </m:e>
                      </m:d>
                      <m:r>
                        <a:rPr lang="de-DE" b="0" i="1" smtClean="0">
                          <a:latin typeface="Cambria Math"/>
                        </a:rPr>
                        <m:t> ,</m:t>
                      </m:r>
                    </m:oMath>
                  </m:oMathPara>
                </a14:m>
                <a:endParaRPr lang="de-DE" dirty="0"/>
              </a:p>
              <a:p>
                <a:pPr>
                  <a:lnSpc>
                    <a:spcPct val="150000"/>
                  </a:lnSpc>
                </a:pPr>
                <a:r>
                  <a:rPr lang="de-DE" dirty="0" smtClean="0">
                    <a:solidFill>
                      <a:schemeClr val="tx1"/>
                    </a:solidFill>
                  </a:rPr>
                  <a:t>dass gilt</a:t>
                </a:r>
              </a:p>
              <a:p>
                <a:pPr marL="342900" indent="-342900">
                  <a:lnSpc>
                    <a:spcPct val="150000"/>
                  </a:lnSpc>
                  <a:buAutoNum type="alphaLcParenBoth"/>
                </a:pPr>
                <a:r>
                  <a:rPr lang="de-DE" dirty="0" smtClean="0">
                    <a:solidFill>
                      <a:schemeClr val="tx1"/>
                    </a:solidFill>
                  </a:rPr>
                  <a:t>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(</m:t>
                        </m:r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𝐴𝐵</m:t>
                        </m:r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)</m:t>
                        </m:r>
                      </m:e>
                      <m:sup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−1</m:t>
                        </m:r>
                      </m:sup>
                    </m:sSup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/>
                      </a:rPr>
                      <m:t>=</m:t>
                    </m:r>
                    <m:sSup>
                      <m:sSupPr>
                        <m:ctrlPr>
                          <a:rPr lang="de-DE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𝐵</m:t>
                        </m:r>
                      </m:e>
                      <m:sup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−1</m:t>
                        </m:r>
                      </m:sup>
                    </m:sSup>
                    <m:sSup>
                      <m:sSupPr>
                        <m:ctrlPr>
                          <a:rPr lang="de-DE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𝐴</m:t>
                        </m:r>
                      </m:e>
                      <m:sup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−1</m:t>
                        </m:r>
                      </m:sup>
                    </m:sSup>
                  </m:oMath>
                </a14:m>
                <a:endParaRPr lang="de-DE" b="0" i="1" dirty="0" smtClean="0">
                  <a:solidFill>
                    <a:schemeClr val="tx1"/>
                  </a:solidFill>
                  <a:latin typeface="Cambria Math"/>
                </a:endParaRPr>
              </a:p>
              <a:p>
                <a:pPr marL="342900" indent="-342900">
                  <a:lnSpc>
                    <a:spcPct val="150000"/>
                  </a:lnSpc>
                  <a:buAutoNum type="alphaLcParenBoth"/>
                </a:pPr>
                <a:r>
                  <a:rPr lang="de-DE" b="0" dirty="0" smtClean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/>
                      </a:rPr>
                      <m:t> </m:t>
                    </m:r>
                    <m:sSup>
                      <m:sSupPr>
                        <m:ctrlPr>
                          <a:rPr lang="de-DE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de-DE" i="1">
                            <a:solidFill>
                              <a:schemeClr val="tx1"/>
                            </a:solidFill>
                            <a:latin typeface="Cambria Math"/>
                          </a:rPr>
                          <m:t>(</m:t>
                        </m:r>
                        <m:r>
                          <a:rPr lang="de-DE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𝐴𝐵</m:t>
                        </m:r>
                        <m:r>
                          <a:rPr lang="de-DE" i="1">
                            <a:solidFill>
                              <a:schemeClr val="tx1"/>
                            </a:solidFill>
                            <a:latin typeface="Cambria Math"/>
                          </a:rPr>
                          <m:t>)</m:t>
                        </m:r>
                      </m:e>
                      <m:sup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𝑇</m:t>
                        </m:r>
                      </m:sup>
                    </m:sSup>
                    <m:r>
                      <a:rPr lang="de-DE" i="1">
                        <a:solidFill>
                          <a:schemeClr val="tx1"/>
                        </a:solidFill>
                        <a:latin typeface="Cambria Math"/>
                      </a:rPr>
                      <m:t>=</m:t>
                    </m:r>
                    <m:sSup>
                      <m:sSupPr>
                        <m:ctrlPr>
                          <a:rPr lang="de-DE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de-DE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𝐵</m:t>
                        </m:r>
                      </m:e>
                      <m:sup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𝑇</m:t>
                        </m:r>
                      </m:sup>
                    </m:sSup>
                    <m:sSup>
                      <m:sSupPr>
                        <m:ctrlPr>
                          <a:rPr lang="de-DE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de-DE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𝐴</m:t>
                        </m:r>
                      </m:e>
                      <m:sup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𝑇</m:t>
                        </m:r>
                      </m:sup>
                    </m:sSup>
                  </m:oMath>
                </a14:m>
                <a:endParaRPr lang="de-DE" b="0" i="1" dirty="0" smtClean="0">
                  <a:solidFill>
                    <a:schemeClr val="tx1"/>
                  </a:solidFill>
                  <a:latin typeface="Cambria Math"/>
                </a:endParaRPr>
              </a:p>
              <a:p>
                <a:pPr marL="342900" indent="-342900">
                  <a:lnSpc>
                    <a:spcPct val="150000"/>
                  </a:lnSpc>
                  <a:buAutoNum type="alphaLcParenBoth"/>
                </a:pPr>
                <a:r>
                  <a:rPr lang="de-DE" b="0" dirty="0" smtClean="0">
                    <a:solidFill>
                      <a:schemeClr val="tx1"/>
                    </a:solidFill>
                  </a:rPr>
                  <a:t>    </a:t>
                </a:r>
                <a14:m>
                  <m:oMath xmlns:m="http://schemas.openxmlformats.org/officeDocument/2006/math"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/>
                      </a:rPr>
                      <m:t>𝐴𝐵</m:t>
                    </m:r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/>
                      </a:rPr>
                      <m:t>−</m:t>
                    </m:r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/>
                      </a:rPr>
                      <m:t>𝐵𝐴</m:t>
                    </m:r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≠0</m:t>
                    </m:r>
                    <m:r>
                      <a:rPr lang="de-DE" b="0" i="0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        </m:t>
                    </m:r>
                  </m:oMath>
                </a14:m>
                <a:r>
                  <a:rPr lang="de-DE" b="1" dirty="0" smtClean="0">
                    <a:solidFill>
                      <a:schemeClr val="tx2">
                        <a:lumMod val="60000"/>
                        <a:lumOff val="40000"/>
                      </a:schemeClr>
                    </a:solidFill>
                  </a:rPr>
                  <a:t>Lösung:  </a:t>
                </a:r>
              </a:p>
              <a:p>
                <a:pPr>
                  <a:lnSpc>
                    <a:spcPct val="150000"/>
                  </a:lnSpc>
                </a:pPr>
                <a:r>
                  <a:rPr lang="de-DE" dirty="0" smtClean="0">
                    <a:solidFill>
                      <a:schemeClr val="tx2">
                        <a:lumMod val="60000"/>
                        <a:lumOff val="40000"/>
                      </a:schemeClr>
                    </a:solidFill>
                  </a:rPr>
                  <a:t>    </a:t>
                </a:r>
              </a:p>
            </p:txBody>
          </p:sp>
        </mc:Choice>
        <mc:Fallback xmlns="">
          <p:sp>
            <p:nvSpPr>
              <p:cNvPr id="11" name="Textfeld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544" y="980728"/>
                <a:ext cx="7809158" cy="4562275"/>
              </a:xfrm>
              <a:prstGeom prst="rect">
                <a:avLst/>
              </a:prstGeom>
              <a:blipFill rotWithShape="1">
                <a:blip r:embed="rId2"/>
                <a:stretch>
                  <a:fillRect l="-70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4538223"/>
            <a:ext cx="4067175" cy="223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6701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446856" y="419100"/>
            <a:ext cx="8229600" cy="4889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l"/>
            <a:r>
              <a:rPr lang="de-DE" sz="4000" b="1" dirty="0" smtClean="0">
                <a:latin typeface="+mn-lt"/>
                <a:ea typeface="+mn-ea"/>
                <a:cs typeface="+mn-cs"/>
              </a:rPr>
              <a:t>Aufgaben</a:t>
            </a:r>
            <a:endParaRPr lang="de-DE" sz="2000" b="1" dirty="0">
              <a:latin typeface="+mn-lt"/>
              <a:ea typeface="+mn-ea"/>
              <a:cs typeface="+mn-cs"/>
            </a:endParaRPr>
          </a:p>
        </p:txBody>
      </p:sp>
      <p:sp>
        <p:nvSpPr>
          <p:cNvPr id="6" name="AutoShape 2" descr="imap://peter%2Elambe@imap.web.de:993/fetch%3EUID%3E/INBOX%3E565040756?part=1.2&amp;type=image/png&amp;filename=896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7" name="AutoShape 4" descr="imap://peter%2Elambe@imap.web.de:993/fetch%3EUID%3E/INBOX%3E565040756?part=1.2&amp;type=image/png&amp;filename=896.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feld 10"/>
              <p:cNvSpPr txBox="1"/>
              <p:nvPr/>
            </p:nvSpPr>
            <p:spPr>
              <a:xfrm>
                <a:off x="451991" y="1065005"/>
                <a:ext cx="8656513" cy="56043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b="1" dirty="0" smtClean="0"/>
                  <a:t>Aufgabe </a:t>
                </a:r>
                <a:r>
                  <a:rPr lang="de-DE" b="1" dirty="0"/>
                  <a:t>6</a:t>
                </a:r>
                <a:r>
                  <a:rPr lang="de-DE" dirty="0" smtClean="0"/>
                  <a:t>   </a:t>
                </a:r>
              </a:p>
              <a:p>
                <a:r>
                  <a:rPr lang="de-DE" dirty="0" smtClean="0"/>
                  <a:t>Berechnen Sie das Inverse der Matrix   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/>
                      </a:rPr>
                      <m:t>𝐴</m:t>
                    </m:r>
                    <m:r>
                      <a:rPr lang="de-DE" i="1">
                        <a:latin typeface="Cambria Math"/>
                      </a:rPr>
                      <m:t>=</m:t>
                    </m:r>
                    <m:d>
                      <m:dPr>
                        <m:ctrlPr>
                          <a:rPr lang="de-DE" i="1">
                            <a:latin typeface="Cambria Math"/>
                          </a:rPr>
                        </m:ctrlPr>
                      </m:dPr>
                      <m:e>
                        <m:r>
                          <a:rPr lang="de-DE" i="1">
                            <a:latin typeface="Cambria Math"/>
                          </a:rPr>
                          <m:t> </m:t>
                        </m:r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de-DE" i="1">
                                <a:latin typeface="Cambria Math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de-DE" b="0" i="1" smtClean="0">
                                  <a:latin typeface="Cambria Math"/>
                                </a:rPr>
                                <m:t>4</m:t>
                              </m:r>
                            </m:e>
                            <m:e>
                              <m:r>
                                <a:rPr lang="de-DE" b="0" i="1" smtClean="0">
                                  <a:latin typeface="Cambria Math"/>
                                </a:rPr>
                                <m:t>3</m:t>
                              </m:r>
                            </m:e>
                          </m:mr>
                          <m:mr>
                            <m:e>
                              <m:r>
                                <a:rPr lang="de-DE" b="0" i="1" smtClean="0">
                                  <a:latin typeface="Cambria Math"/>
                                </a:rPr>
                                <m:t>1</m:t>
                              </m:r>
                            </m:e>
                            <m:e>
                              <m:r>
                                <a:rPr lang="de-DE" b="0" i="1" smtClean="0">
                                  <a:latin typeface="Cambria Math"/>
                                </a:rPr>
                                <m:t>2</m:t>
                              </m:r>
                            </m:e>
                          </m:mr>
                        </m:m>
                        <m:r>
                          <a:rPr lang="de-DE" i="1">
                            <a:latin typeface="Cambria Math"/>
                          </a:rPr>
                          <m:t> </m:t>
                        </m:r>
                      </m:e>
                    </m:d>
                  </m:oMath>
                </a14:m>
                <a:r>
                  <a:rPr lang="de-DE" dirty="0" smtClean="0"/>
                  <a:t>    durch geeignete Wahl der Matrizen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/>
                      </a:rPr>
                      <m:t>𝑈</m:t>
                    </m:r>
                    <m:r>
                      <a:rPr lang="de-DE" i="1" dirty="0" smtClean="0">
                        <a:latin typeface="Cambria Math"/>
                      </a:rPr>
                      <m:t>, </m:t>
                    </m:r>
                    <m:r>
                      <a:rPr lang="de-DE" i="1" dirty="0" smtClean="0">
                        <a:latin typeface="Cambria Math"/>
                      </a:rPr>
                      <m:t>𝐷</m:t>
                    </m:r>
                    <m:r>
                      <a:rPr lang="de-DE" i="1" dirty="0" smtClean="0">
                        <a:latin typeface="Cambria Math"/>
                      </a:rPr>
                      <m:t>, </m:t>
                    </m:r>
                    <m:r>
                      <a:rPr lang="de-DE" i="1" dirty="0" smtClean="0">
                        <a:latin typeface="Cambria Math"/>
                      </a:rPr>
                      <m:t>𝑂</m:t>
                    </m:r>
                  </m:oMath>
                </a14:m>
                <a:r>
                  <a:rPr lang="de-DE" dirty="0" smtClean="0"/>
                  <a:t> aus der Menge der unteren, diagonalen und oberen Dreiecksmatrizen, so dass gilt   </a:t>
                </a:r>
              </a:p>
              <a:p>
                <a:pPr/>
                <a:r>
                  <a:rPr lang="de-DE" i="1" dirty="0" smtClean="0">
                    <a:latin typeface="Cambria Math"/>
                  </a:rPr>
                  <a:t/>
                </a:r>
                <a:br>
                  <a:rPr lang="de-DE" i="1" dirty="0" smtClean="0">
                    <a:latin typeface="Cambria Math"/>
                  </a:rPr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dirty="0" smtClean="0">
                          <a:latin typeface="Cambria Math"/>
                        </a:rPr>
                        <m:t>𝑈𝐷𝑂</m:t>
                      </m:r>
                      <m:r>
                        <a:rPr lang="de-DE" i="1" dirty="0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de-DE" b="0" i="1" dirty="0" smtClean="0">
                          <a:latin typeface="Cambria Math"/>
                          <a:ea typeface="Cambria Math"/>
                        </a:rPr>
                        <m:t>𝐴</m:t>
                      </m:r>
                      <m:r>
                        <a:rPr lang="de-DE" b="0" i="1" dirty="0" smtClean="0">
                          <a:latin typeface="Cambria Math"/>
                          <a:ea typeface="Cambria Math"/>
                        </a:rPr>
                        <m:t>=1     </m:t>
                      </m:r>
                      <m:r>
                        <a:rPr lang="de-DE" b="0" i="1" dirty="0" smtClean="0">
                          <a:latin typeface="Cambria Math"/>
                          <a:ea typeface="Cambria Math"/>
                        </a:rPr>
                        <m:t>𝑏𝑧𝑤</m:t>
                      </m:r>
                      <m:r>
                        <a:rPr lang="de-DE" b="0" i="1" dirty="0" smtClean="0">
                          <a:latin typeface="Cambria Math"/>
                          <a:ea typeface="Cambria Math"/>
                        </a:rPr>
                        <m:t>.     </m:t>
                      </m:r>
                      <m:sSup>
                        <m:sSupPr>
                          <m:ctrlPr>
                            <a:rPr lang="de-DE" b="0" i="1" dirty="0" smtClean="0"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de-DE" b="0" i="1" dirty="0" smtClean="0">
                              <a:latin typeface="Cambria Math"/>
                              <a:ea typeface="Cambria Math"/>
                            </a:rPr>
                            <m:t>𝐴</m:t>
                          </m:r>
                        </m:e>
                        <m:sup>
                          <m:r>
                            <a:rPr lang="de-DE" b="0" i="1" dirty="0" smtClean="0">
                              <a:latin typeface="Cambria Math"/>
                              <a:ea typeface="Cambria Math"/>
                            </a:rPr>
                            <m:t>−1</m:t>
                          </m:r>
                        </m:sup>
                      </m:sSup>
                      <m:r>
                        <a:rPr lang="de-DE" b="0" i="1" dirty="0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de-DE" b="0" i="1" dirty="0" smtClean="0">
                          <a:latin typeface="Cambria Math"/>
                          <a:ea typeface="Cambria Math"/>
                        </a:rPr>
                        <m:t>𝑈𝐷𝑂</m:t>
                      </m:r>
                      <m:r>
                        <a:rPr lang="de-DE" b="0" i="1" dirty="0" smtClean="0">
                          <a:latin typeface="Cambria Math"/>
                          <a:ea typeface="Cambria Math"/>
                        </a:rPr>
                        <m:t>.</m:t>
                      </m:r>
                    </m:oMath>
                  </m:oMathPara>
                </a14:m>
                <a:endParaRPr lang="de-DE" dirty="0" smtClean="0"/>
              </a:p>
              <a:p>
                <a:endParaRPr lang="de-DE" b="1" dirty="0" smtClean="0">
                  <a:solidFill>
                    <a:schemeClr val="tx2">
                      <a:lumMod val="60000"/>
                      <a:lumOff val="40000"/>
                    </a:schemeClr>
                  </a:solidFill>
                </a:endParaRPr>
              </a:p>
              <a:p>
                <a:r>
                  <a:rPr lang="de-DE" b="1" dirty="0" smtClean="0">
                    <a:solidFill>
                      <a:schemeClr val="tx2">
                        <a:lumMod val="60000"/>
                        <a:lumOff val="40000"/>
                      </a:schemeClr>
                    </a:solidFill>
                  </a:rPr>
                  <a:t>Lösung:</a:t>
                </a:r>
              </a:p>
              <a:p>
                <a:endParaRPr lang="de-DE" b="1" dirty="0" smtClean="0">
                  <a:solidFill>
                    <a:schemeClr val="tx2">
                      <a:lumMod val="60000"/>
                      <a:lumOff val="40000"/>
                    </a:schemeClr>
                  </a:solidFill>
                </a:endParaRPr>
              </a:p>
              <a:p>
                <a:endParaRPr lang="de-DE" b="1" dirty="0">
                  <a:solidFill>
                    <a:schemeClr val="tx2">
                      <a:lumMod val="60000"/>
                      <a:lumOff val="40000"/>
                    </a:schemeClr>
                  </a:solidFill>
                </a:endParaRPr>
              </a:p>
              <a:p>
                <a:endParaRPr lang="de-DE" b="1" dirty="0" smtClean="0">
                  <a:solidFill>
                    <a:schemeClr val="tx2">
                      <a:lumMod val="60000"/>
                      <a:lumOff val="40000"/>
                    </a:schemeClr>
                  </a:solidFill>
                </a:endParaRPr>
              </a:p>
              <a:p>
                <a:endParaRPr lang="de-DE" b="1" dirty="0">
                  <a:solidFill>
                    <a:schemeClr val="tx2">
                      <a:lumMod val="60000"/>
                      <a:lumOff val="40000"/>
                    </a:schemeClr>
                  </a:solidFill>
                </a:endParaRPr>
              </a:p>
              <a:p>
                <a:endParaRPr lang="de-DE" b="1" dirty="0" smtClean="0">
                  <a:solidFill>
                    <a:schemeClr val="tx2">
                      <a:lumMod val="60000"/>
                      <a:lumOff val="40000"/>
                    </a:schemeClr>
                  </a:solidFill>
                </a:endParaRPr>
              </a:p>
              <a:p>
                <a:endParaRPr lang="de-DE" b="1" dirty="0" smtClean="0">
                  <a:solidFill>
                    <a:schemeClr val="tx2">
                      <a:lumMod val="60000"/>
                      <a:lumOff val="40000"/>
                    </a:schemeClr>
                  </a:solidFill>
                </a:endParaRPr>
              </a:p>
              <a:p>
                <a:endParaRPr lang="de-DE" b="1" dirty="0">
                  <a:solidFill>
                    <a:schemeClr val="tx2">
                      <a:lumMod val="60000"/>
                      <a:lumOff val="40000"/>
                    </a:schemeClr>
                  </a:solidFill>
                </a:endParaRPr>
              </a:p>
              <a:p>
                <a:endParaRPr lang="de-DE" b="1" dirty="0" smtClean="0">
                  <a:solidFill>
                    <a:schemeClr val="tx2">
                      <a:lumMod val="60000"/>
                      <a:lumOff val="40000"/>
                    </a:schemeClr>
                  </a:solidFill>
                </a:endParaRPr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de-DE" sz="1600" i="1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de-DE" sz="1600" i="1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/>
                          </a:rPr>
                          <m:t>𝐴</m:t>
                        </m:r>
                      </m:e>
                      <m:sup>
                        <m:r>
                          <a:rPr lang="de-DE" sz="1600" i="1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/>
                          </a:rPr>
                          <m:t>−1</m:t>
                        </m:r>
                      </m:sup>
                    </m:sSup>
                    <m:r>
                      <a:rPr lang="de-DE" sz="1600" i="1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/>
                      </a:rPr>
                      <m:t>=</m:t>
                    </m:r>
                    <m:r>
                      <a:rPr lang="de-DE" sz="1600" i="1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/>
                      </a:rPr>
                      <m:t>𝑈𝐷𝑂</m:t>
                    </m:r>
                    <m:r>
                      <a:rPr lang="de-DE" sz="1600" i="1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/>
                      </a:rPr>
                      <m:t>=</m:t>
                    </m:r>
                    <m:d>
                      <m:dPr>
                        <m:ctrlPr>
                          <a:rPr lang="de-DE" sz="1600" i="1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de-DE" sz="1600" i="1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/>
                          </a:rPr>
                          <m:t> </m:t>
                        </m:r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de-DE" sz="1600" i="1">
                                <a:solidFill>
                                  <a:schemeClr val="tx2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de-DE" sz="1600" i="1">
                                  <a:solidFill>
                                    <a:schemeClr val="tx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/>
                                </a:rPr>
                                <m:t>1</m:t>
                              </m:r>
                            </m:e>
                            <m:e>
                              <m:r>
                                <a:rPr lang="de-DE" sz="1600" i="1">
                                  <a:solidFill>
                                    <a:schemeClr val="tx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/>
                                </a:rPr>
                                <m:t>−1,5</m:t>
                              </m:r>
                            </m:e>
                          </m:mr>
                          <m:mr>
                            <m:e>
                              <m:r>
                                <a:rPr lang="de-DE" sz="1600" i="1">
                                  <a:solidFill>
                                    <a:schemeClr val="tx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/>
                                </a:rPr>
                                <m:t>0</m:t>
                              </m:r>
                            </m:e>
                            <m:e>
                              <m:r>
                                <a:rPr lang="de-DE" sz="1600" i="1">
                                  <a:solidFill>
                                    <a:schemeClr val="tx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/>
                                </a:rPr>
                                <m:t>1</m:t>
                              </m:r>
                            </m:e>
                          </m:mr>
                        </m:m>
                        <m:r>
                          <a:rPr lang="de-DE" sz="1600" i="1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/>
                          </a:rPr>
                          <m:t> </m:t>
                        </m:r>
                      </m:e>
                    </m:d>
                    <m:d>
                      <m:dPr>
                        <m:ctrlPr>
                          <a:rPr lang="de-DE" sz="1600" i="1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de-DE" sz="1600" i="1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/>
                          </a:rPr>
                          <m:t> </m:t>
                        </m:r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de-DE" sz="1600" i="1">
                                <a:solidFill>
                                  <a:schemeClr val="tx2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de-DE" sz="1600" i="1">
                                  <a:solidFill>
                                    <a:schemeClr val="tx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/>
                                </a:rPr>
                                <m:t>0</m:t>
                              </m:r>
                              <m:r>
                                <a:rPr lang="de-DE" sz="1600" i="1">
                                  <a:solidFill>
                                    <a:schemeClr val="tx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/>
                                </a:rPr>
                                <m:t>,4</m:t>
                              </m:r>
                            </m:e>
                            <m:e>
                              <m:r>
                                <a:rPr lang="de-DE" sz="1600" i="1">
                                  <a:solidFill>
                                    <a:schemeClr val="tx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de-DE" sz="1600" i="1">
                                  <a:solidFill>
                                    <a:schemeClr val="tx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/>
                                </a:rPr>
                                <m:t>0</m:t>
                              </m:r>
                            </m:e>
                            <m:e>
                              <m:r>
                                <a:rPr lang="de-DE" sz="1600" i="1">
                                  <a:solidFill>
                                    <a:schemeClr val="tx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/>
                                </a:rPr>
                                <m:t>0,5</m:t>
                              </m:r>
                            </m:e>
                          </m:mr>
                        </m:m>
                        <m:r>
                          <a:rPr lang="de-DE" sz="1600" i="1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/>
                          </a:rPr>
                          <m:t> </m:t>
                        </m:r>
                      </m:e>
                    </m:d>
                    <m:d>
                      <m:dPr>
                        <m:ctrlPr>
                          <a:rPr lang="de-DE" sz="1600" i="1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de-DE" sz="1600" i="1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/>
                          </a:rPr>
                          <m:t> </m:t>
                        </m:r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de-DE" sz="1600" i="1">
                                <a:solidFill>
                                  <a:schemeClr val="tx2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de-DE" sz="1600" i="1">
                                  <a:solidFill>
                                    <a:schemeClr val="tx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/>
                                </a:rPr>
                                <m:t>1</m:t>
                              </m:r>
                            </m:e>
                            <m:e>
                              <m:r>
                                <a:rPr lang="de-DE" sz="1600" i="1">
                                  <a:solidFill>
                                    <a:schemeClr val="tx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de-DE" sz="1600" i="1">
                                  <a:solidFill>
                                    <a:schemeClr val="tx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/>
                                </a:rPr>
                                <m:t>−0,5</m:t>
                              </m:r>
                            </m:e>
                            <m:e>
                              <m:r>
                                <a:rPr lang="de-DE" sz="1600" i="1">
                                  <a:solidFill>
                                    <a:schemeClr val="tx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/>
                                </a:rPr>
                                <m:t>1</m:t>
                              </m:r>
                            </m:e>
                          </m:mr>
                        </m:m>
                        <m:r>
                          <a:rPr lang="de-DE" sz="1600" i="1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/>
                          </a:rPr>
                          <m:t> </m:t>
                        </m:r>
                      </m:e>
                    </m:d>
                    <m:r>
                      <a:rPr lang="de-DE" sz="1600" i="1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/>
                      </a:rPr>
                      <m:t>=</m:t>
                    </m:r>
                    <m:d>
                      <m:dPr>
                        <m:ctrlPr>
                          <a:rPr lang="de-DE" sz="1600" i="1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de-DE" sz="1600" i="1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/>
                          </a:rPr>
                          <m:t> </m:t>
                        </m:r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de-DE" sz="1600" i="1">
                                <a:solidFill>
                                  <a:schemeClr val="tx2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de-DE" sz="1600" i="1">
                                  <a:solidFill>
                                    <a:schemeClr val="tx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/>
                                </a:rPr>
                                <m:t>0</m:t>
                              </m:r>
                              <m:r>
                                <a:rPr lang="de-DE" sz="1600" i="1">
                                  <a:solidFill>
                                    <a:schemeClr val="tx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/>
                                </a:rPr>
                                <m:t>,4</m:t>
                              </m:r>
                            </m:e>
                            <m:e>
                              <m:r>
                                <a:rPr lang="de-DE" sz="1600" i="1">
                                  <a:solidFill>
                                    <a:schemeClr val="tx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/>
                                </a:rPr>
                                <m:t>−0,6</m:t>
                              </m:r>
                            </m:e>
                          </m:mr>
                          <m:mr>
                            <m:e>
                              <m:r>
                                <a:rPr lang="de-DE" sz="1600" i="1">
                                  <a:solidFill>
                                    <a:schemeClr val="tx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/>
                                </a:rPr>
                                <m:t>−0,2</m:t>
                              </m:r>
                            </m:e>
                            <m:e>
                              <m:r>
                                <a:rPr lang="de-DE" sz="1600" i="1">
                                  <a:solidFill>
                                    <a:schemeClr val="tx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/>
                                </a:rPr>
                                <m:t>0,8</m:t>
                              </m:r>
                            </m:e>
                          </m:mr>
                        </m:m>
                        <m:r>
                          <a:rPr lang="de-DE" sz="1600" i="1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/>
                          </a:rPr>
                          <m:t> </m:t>
                        </m:r>
                      </m:e>
                    </m:d>
                    <m:r>
                      <a:rPr lang="de-DE" sz="1600" i="1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/>
                      </a:rPr>
                      <m:t>=0,2</m:t>
                    </m:r>
                    <m:r>
                      <a:rPr lang="de-DE" sz="1600" i="1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/>
                        <a:ea typeface="Cambria Math"/>
                      </a:rPr>
                      <m:t>∙</m:t>
                    </m:r>
                    <m:d>
                      <m:dPr>
                        <m:ctrlPr>
                          <a:rPr lang="de-DE" sz="1600" i="1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de-DE" sz="1600" i="1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/>
                          </a:rPr>
                          <m:t> </m:t>
                        </m:r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de-DE" sz="1600" i="1">
                                <a:solidFill>
                                  <a:schemeClr val="tx2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de-DE" sz="1600" i="1">
                                  <a:solidFill>
                                    <a:schemeClr val="tx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/>
                                </a:rPr>
                                <m:t> </m:t>
                              </m:r>
                              <m:r>
                                <a:rPr lang="de-DE" sz="1600" i="1">
                                  <a:solidFill>
                                    <a:schemeClr val="tx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/>
                                </a:rPr>
                                <m:t> 2</m:t>
                              </m:r>
                            </m:e>
                            <m:e>
                              <m:r>
                                <a:rPr lang="de-DE" sz="1600" i="1">
                                  <a:solidFill>
                                    <a:schemeClr val="tx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/>
                                </a:rPr>
                                <m:t>−3</m:t>
                              </m:r>
                            </m:e>
                          </m:mr>
                          <m:mr>
                            <m:e>
                              <m:r>
                                <a:rPr lang="de-DE" sz="1600" i="1">
                                  <a:solidFill>
                                    <a:schemeClr val="tx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/>
                                </a:rPr>
                                <m:t>−1</m:t>
                              </m:r>
                            </m:e>
                            <m:e>
                              <m:r>
                                <a:rPr lang="de-DE" sz="1600" i="1">
                                  <a:solidFill>
                                    <a:schemeClr val="tx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/>
                                </a:rPr>
                                <m:t>   4</m:t>
                              </m:r>
                            </m:e>
                          </m:mr>
                        </m:m>
                        <m:r>
                          <a:rPr lang="de-DE" sz="1600" i="1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/>
                          </a:rPr>
                          <m:t> </m:t>
                        </m:r>
                      </m:e>
                    </m:d>
                  </m:oMath>
                </a14:m>
                <a:r>
                  <a:rPr lang="de-DE" sz="1600" dirty="0">
                    <a:solidFill>
                      <a:schemeClr val="tx2">
                        <a:lumMod val="60000"/>
                        <a:lumOff val="40000"/>
                      </a:schemeClr>
                    </a:solidFill>
                  </a:rPr>
                  <a:t>.</a:t>
                </a:r>
              </a:p>
              <a:p>
                <a:endParaRPr lang="de-DE" b="1" dirty="0" smtClean="0">
                  <a:solidFill>
                    <a:schemeClr val="tx2">
                      <a:lumMod val="60000"/>
                      <a:lumOff val="40000"/>
                    </a:schemeClr>
                  </a:solidFill>
                </a:endParaRPr>
              </a:p>
              <a:p>
                <a:r>
                  <a:rPr lang="de-DE" b="1" dirty="0" smtClean="0">
                    <a:solidFill>
                      <a:schemeClr val="tx2">
                        <a:lumMod val="60000"/>
                        <a:lumOff val="40000"/>
                      </a:schemeClr>
                    </a:solidFill>
                  </a:rPr>
                  <a:t>Antwort:         </a:t>
                </a:r>
                <a:r>
                  <a:rPr lang="de-DE" dirty="0" smtClean="0">
                    <a:solidFill>
                      <a:schemeClr val="tx2">
                        <a:lumMod val="60000"/>
                        <a:lumOff val="40000"/>
                      </a:schemeClr>
                    </a:solidFill>
                  </a:rPr>
                  <a:t>Die inverse Matrix lautet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de-DE" i="1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/>
                          </a:rPr>
                          <m:t>𝐴</m:t>
                        </m:r>
                      </m:e>
                      <m:sup>
                        <m:r>
                          <a:rPr lang="de-DE" i="1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/>
                          </a:rPr>
                          <m:t>−1</m:t>
                        </m:r>
                      </m:sup>
                    </m:sSup>
                    <m:r>
                      <a:rPr lang="de-DE" i="1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/>
                      </a:rPr>
                      <m:t>=0,2</m:t>
                    </m:r>
                    <m:r>
                      <a:rPr lang="de-DE" i="1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/>
                        <a:ea typeface="Cambria Math"/>
                      </a:rPr>
                      <m:t>∙</m:t>
                    </m:r>
                    <m:d>
                      <m:dPr>
                        <m:ctrlPr>
                          <a:rPr lang="de-DE" i="1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de-DE" i="1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/>
                          </a:rPr>
                          <m:t> </m:t>
                        </m:r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de-DE" i="1">
                                <a:solidFill>
                                  <a:schemeClr val="tx2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de-DE" i="1">
                                  <a:solidFill>
                                    <a:schemeClr val="tx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/>
                                </a:rPr>
                                <m:t> </m:t>
                              </m:r>
                              <m:r>
                                <a:rPr lang="de-DE" i="1">
                                  <a:solidFill>
                                    <a:schemeClr val="tx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/>
                                </a:rPr>
                                <m:t> 2</m:t>
                              </m:r>
                            </m:e>
                            <m:e>
                              <m:r>
                                <a:rPr lang="de-DE" i="1">
                                  <a:solidFill>
                                    <a:schemeClr val="tx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/>
                                </a:rPr>
                                <m:t>−3</m:t>
                              </m:r>
                            </m:e>
                          </m:mr>
                          <m:mr>
                            <m:e>
                              <m:r>
                                <a:rPr lang="de-DE" i="1">
                                  <a:solidFill>
                                    <a:schemeClr val="tx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/>
                                </a:rPr>
                                <m:t>−1</m:t>
                              </m:r>
                            </m:e>
                            <m:e>
                              <m:r>
                                <a:rPr lang="de-DE" i="1">
                                  <a:solidFill>
                                    <a:schemeClr val="tx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/>
                                </a:rPr>
                                <m:t>   4</m:t>
                              </m:r>
                            </m:e>
                          </m:mr>
                        </m:m>
                        <m:r>
                          <a:rPr lang="de-DE" i="1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/>
                          </a:rPr>
                          <m:t> </m:t>
                        </m:r>
                      </m:e>
                    </m:d>
                    <m:r>
                      <a:rPr lang="de-DE" b="0" i="0" smtClean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/>
                      </a:rPr>
                      <m:t>=</m:t>
                    </m:r>
                    <m:d>
                      <m:dPr>
                        <m:ctrlPr>
                          <a:rPr lang="de-DE" i="1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de-DE" i="1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/>
                          </a:rPr>
                          <m:t> </m:t>
                        </m:r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de-DE" i="1">
                                <a:solidFill>
                                  <a:schemeClr val="tx2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de-DE" i="1">
                                  <a:solidFill>
                                    <a:schemeClr val="tx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/>
                                </a:rPr>
                                <m:t> </m:t>
                              </m:r>
                              <m:r>
                                <a:rPr lang="de-DE" i="1">
                                  <a:solidFill>
                                    <a:schemeClr val="tx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/>
                                </a:rPr>
                                <m:t> </m:t>
                              </m:r>
                              <m:r>
                                <a:rPr lang="de-DE" b="0" i="1" smtClean="0">
                                  <a:solidFill>
                                    <a:schemeClr val="tx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/>
                                </a:rPr>
                                <m:t>0.4</m:t>
                              </m:r>
                            </m:e>
                            <m:e>
                              <m:r>
                                <a:rPr lang="de-DE" i="1">
                                  <a:solidFill>
                                    <a:schemeClr val="tx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/>
                                </a:rPr>
                                <m:t>−</m:t>
                              </m:r>
                              <m:r>
                                <a:rPr lang="de-DE" b="0" i="1" smtClean="0">
                                  <a:solidFill>
                                    <a:schemeClr val="tx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/>
                                </a:rPr>
                                <m:t>0,6</m:t>
                              </m:r>
                            </m:e>
                          </m:mr>
                          <m:mr>
                            <m:e>
                              <m:r>
                                <a:rPr lang="de-DE" i="1">
                                  <a:solidFill>
                                    <a:schemeClr val="tx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/>
                                </a:rPr>
                                <m:t>−</m:t>
                              </m:r>
                              <m:r>
                                <a:rPr lang="de-DE" b="0" i="1" smtClean="0">
                                  <a:solidFill>
                                    <a:schemeClr val="tx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/>
                                </a:rPr>
                                <m:t>0,2</m:t>
                              </m:r>
                            </m:e>
                            <m:e>
                              <m:r>
                                <a:rPr lang="de-DE" i="1">
                                  <a:solidFill>
                                    <a:schemeClr val="tx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/>
                                </a:rPr>
                                <m:t>   </m:t>
                              </m:r>
                              <m:r>
                                <a:rPr lang="de-DE" b="0" i="1" smtClean="0">
                                  <a:solidFill>
                                    <a:schemeClr val="tx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/>
                                </a:rPr>
                                <m:t>0,8</m:t>
                              </m:r>
                            </m:e>
                          </m:mr>
                        </m:m>
                        <m:r>
                          <a:rPr lang="de-DE" i="1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/>
                          </a:rPr>
                          <m:t> </m:t>
                        </m:r>
                      </m:e>
                    </m:d>
                  </m:oMath>
                </a14:m>
                <a:endParaRPr lang="de-DE" dirty="0">
                  <a:solidFill>
                    <a:schemeClr val="tx2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1" name="Textfeld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1991" y="1065005"/>
                <a:ext cx="8656513" cy="5604355"/>
              </a:xfrm>
              <a:prstGeom prst="rect">
                <a:avLst/>
              </a:prstGeom>
              <a:blipFill rotWithShape="1">
                <a:blip r:embed="rId2"/>
                <a:stretch>
                  <a:fillRect l="-563" t="-544" r="-49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9881" y="2857717"/>
            <a:ext cx="6454527" cy="2222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4598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feld 8"/>
              <p:cNvSpPr txBox="1"/>
              <p:nvPr/>
            </p:nvSpPr>
            <p:spPr>
              <a:xfrm>
                <a:off x="467544" y="1052736"/>
                <a:ext cx="7941797" cy="4801314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de-DE" b="1" dirty="0" smtClean="0"/>
                  <a:t>Aufgabe 7</a:t>
                </a:r>
                <a:endParaRPr lang="de-DE" dirty="0"/>
              </a:p>
              <a:p>
                <a:endParaRPr lang="de-DE" dirty="0" smtClean="0"/>
              </a:p>
              <a:p>
                <a:r>
                  <a:rPr lang="de-DE" dirty="0" smtClean="0"/>
                  <a:t>Berechnen Sie </a:t>
                </a:r>
                <a:r>
                  <a:rPr lang="de-DE" dirty="0">
                    <a:sym typeface="Symbol"/>
                  </a:rPr>
                  <a:t>für die </a:t>
                </a:r>
                <a:r>
                  <a:rPr lang="de-DE" dirty="0" smtClean="0">
                    <a:sym typeface="Symbol"/>
                  </a:rPr>
                  <a:t>Matrizen                                                    falls möglich</a:t>
                </a:r>
              </a:p>
              <a:p>
                <a:r>
                  <a:rPr lang="de-DE" dirty="0" smtClean="0"/>
                  <a:t> </a:t>
                </a:r>
              </a:p>
              <a:p>
                <a:pPr marL="342900" indent="-342900">
                  <a:buAutoNum type="alphaLcParenBoth"/>
                </a:pPr>
                <a:r>
                  <a:rPr lang="de-DE" dirty="0" smtClean="0">
                    <a:sym typeface="Symbol"/>
                  </a:rPr>
                  <a:t>   </a:t>
                </a:r>
                <a14:m>
                  <m:oMath xmlns:m="http://schemas.openxmlformats.org/officeDocument/2006/math">
                    <m:r>
                      <a:rPr lang="de-DE" b="1" i="1">
                        <a:latin typeface="Cambria Math"/>
                        <a:sym typeface="Symbol"/>
                      </a:rPr>
                      <m:t>𝑨𝑩</m:t>
                    </m:r>
                  </m:oMath>
                </a14:m>
                <a:r>
                  <a:rPr lang="de-DE" b="1" dirty="0">
                    <a:sym typeface="Symbol"/>
                  </a:rPr>
                  <a:t> ,</a:t>
                </a:r>
                <a:r>
                  <a:rPr lang="de-DE" b="1" dirty="0" smtClean="0">
                    <a:sym typeface="Symbol"/>
                  </a:rPr>
                  <a:t>     </a:t>
                </a:r>
                <a14:m>
                  <m:oMath xmlns:m="http://schemas.openxmlformats.org/officeDocument/2006/math">
                    <m:r>
                      <a:rPr lang="de-DE" b="1" i="1">
                        <a:latin typeface="Cambria Math"/>
                        <a:sym typeface="Symbol"/>
                      </a:rPr>
                      <m:t>𝑩𝑨</m:t>
                    </m:r>
                  </m:oMath>
                </a14:m>
                <a:endParaRPr lang="de-DE" b="1" i="1" dirty="0" smtClean="0">
                  <a:sym typeface="Symbol"/>
                </a:endParaRPr>
              </a:p>
              <a:p>
                <a:pPr marL="342900" indent="-342900">
                  <a:buAutoNum type="alphaLcParenBoth"/>
                </a:pPr>
                <a:r>
                  <a:rPr lang="de-DE" b="0" dirty="0" smtClean="0">
                    <a:sym typeface="Symbol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b="0" i="1" smtClean="0">
                            <a:latin typeface="Cambria Math"/>
                            <a:sym typeface="Symbol"/>
                          </a:rPr>
                        </m:ctrlPr>
                      </m:sSupPr>
                      <m:e>
                        <m:r>
                          <a:rPr lang="de-DE" b="0" i="1" smtClean="0">
                            <a:latin typeface="Cambria Math"/>
                            <a:sym typeface="Symbol"/>
                          </a:rPr>
                          <m:t>(</m:t>
                        </m:r>
                        <m:r>
                          <a:rPr lang="de-DE" b="1" i="1" smtClean="0">
                            <a:latin typeface="Cambria Math"/>
                            <a:sym typeface="Symbol"/>
                          </a:rPr>
                          <m:t>𝑨𝑩</m:t>
                        </m:r>
                        <m:r>
                          <a:rPr lang="de-DE" b="0" i="1" smtClean="0">
                            <a:latin typeface="Cambria Math"/>
                            <a:sym typeface="Symbol"/>
                          </a:rPr>
                          <m:t>)</m:t>
                        </m:r>
                      </m:e>
                      <m:sup>
                        <m:r>
                          <a:rPr lang="de-DE" b="0" i="1" smtClean="0">
                            <a:latin typeface="Cambria Math"/>
                            <a:sym typeface="Symbol"/>
                          </a:rPr>
                          <m:t>𝑇</m:t>
                        </m:r>
                      </m:sup>
                    </m:sSup>
                  </m:oMath>
                </a14:m>
                <a:r>
                  <a:rPr lang="de-DE" dirty="0" smtClean="0">
                    <a:sym typeface="Symbol"/>
                  </a:rPr>
                  <a:t> 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 smtClean="0">
                            <a:latin typeface="Cambria Math"/>
                            <a:sym typeface="Symbol"/>
                          </a:rPr>
                        </m:ctrlPr>
                      </m:sSupPr>
                      <m:e>
                        <m:r>
                          <a:rPr lang="de-DE" b="1" i="1" smtClean="0">
                            <a:latin typeface="Cambria Math"/>
                            <a:sym typeface="Symbol"/>
                          </a:rPr>
                          <m:t>𝑩</m:t>
                        </m:r>
                      </m:e>
                      <m:sup>
                        <m:r>
                          <a:rPr lang="de-DE" b="0" i="1" smtClean="0">
                            <a:latin typeface="Cambria Math"/>
                            <a:sym typeface="Symbol"/>
                          </a:rPr>
                          <m:t>𝑇</m:t>
                        </m:r>
                      </m:sup>
                    </m:sSup>
                    <m:sSup>
                      <m:sSupPr>
                        <m:ctrlPr>
                          <a:rPr lang="de-DE" i="1" smtClean="0">
                            <a:latin typeface="Cambria Math"/>
                            <a:sym typeface="Symbol"/>
                          </a:rPr>
                        </m:ctrlPr>
                      </m:sSupPr>
                      <m:e>
                        <m:r>
                          <a:rPr lang="de-DE" b="1" i="1" smtClean="0">
                            <a:latin typeface="Cambria Math"/>
                            <a:sym typeface="Symbol"/>
                          </a:rPr>
                          <m:t>𝑨</m:t>
                        </m:r>
                      </m:e>
                      <m:sup>
                        <m:r>
                          <a:rPr lang="de-DE" b="0" i="1" smtClean="0">
                            <a:latin typeface="Cambria Math"/>
                            <a:sym typeface="Symbol"/>
                          </a:rPr>
                          <m:t>𝑇</m:t>
                        </m:r>
                      </m:sup>
                    </m:sSup>
                  </m:oMath>
                </a14:m>
                <a:endParaRPr lang="de-DE" b="0" i="1" dirty="0" smtClean="0">
                  <a:sym typeface="Symbol"/>
                </a:endParaRPr>
              </a:p>
              <a:p>
                <a:pPr marL="342900" indent="-342900">
                  <a:buAutoNum type="alphaLcParenBoth"/>
                </a:pPr>
                <a:r>
                  <a:rPr lang="de-DE" dirty="0" smtClean="0">
                    <a:sym typeface="Symbol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latin typeface="Cambria Math"/>
                            <a:sym typeface="Symbol"/>
                          </a:rPr>
                        </m:ctrlPr>
                      </m:sSupPr>
                      <m:e>
                        <m:r>
                          <a:rPr lang="de-DE" i="1">
                            <a:latin typeface="Cambria Math"/>
                            <a:sym typeface="Symbol"/>
                          </a:rPr>
                          <m:t>(</m:t>
                        </m:r>
                        <m:r>
                          <a:rPr lang="de-DE" b="1" i="1">
                            <a:latin typeface="Cambria Math"/>
                            <a:sym typeface="Symbol"/>
                          </a:rPr>
                          <m:t>𝑨𝑩</m:t>
                        </m:r>
                        <m:r>
                          <a:rPr lang="de-DE" i="1">
                            <a:latin typeface="Cambria Math"/>
                            <a:sym typeface="Symbol"/>
                          </a:rPr>
                          <m:t>)</m:t>
                        </m:r>
                      </m:e>
                      <m:sup>
                        <m:r>
                          <a:rPr lang="de-DE" b="0" i="1" smtClean="0">
                            <a:latin typeface="Cambria Math"/>
                            <a:sym typeface="Symbol"/>
                          </a:rPr>
                          <m:t>−1</m:t>
                        </m:r>
                      </m:sup>
                    </m:sSup>
                  </m:oMath>
                </a14:m>
                <a:endParaRPr lang="de-DE" dirty="0" smtClean="0">
                  <a:sym typeface="Symbol"/>
                </a:endParaRPr>
              </a:p>
              <a:p>
                <a:endParaRPr lang="de-DE" dirty="0" smtClean="0">
                  <a:sym typeface="Symbol"/>
                </a:endParaRPr>
              </a:p>
              <a:p>
                <a:endParaRPr lang="de-DE" b="1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sym typeface="Symbol"/>
                </a:endParaRPr>
              </a:p>
              <a:p>
                <a:r>
                  <a:rPr lang="de-DE" b="1" dirty="0" smtClean="0">
                    <a:solidFill>
                      <a:schemeClr val="tx2">
                        <a:lumMod val="60000"/>
                        <a:lumOff val="40000"/>
                      </a:schemeClr>
                    </a:solidFill>
                    <a:sym typeface="Symbol"/>
                  </a:rPr>
                  <a:t>Lösung</a:t>
                </a:r>
                <a:r>
                  <a:rPr lang="de-DE" dirty="0" smtClean="0">
                    <a:solidFill>
                      <a:schemeClr val="tx2">
                        <a:lumMod val="60000"/>
                        <a:lumOff val="40000"/>
                      </a:schemeClr>
                    </a:solidFill>
                    <a:sym typeface="Symbol"/>
                  </a:rPr>
                  <a:t>:</a:t>
                </a:r>
                <a:endParaRPr lang="de-DE" dirty="0">
                  <a:solidFill>
                    <a:schemeClr val="tx2">
                      <a:lumMod val="60000"/>
                      <a:lumOff val="40000"/>
                    </a:schemeClr>
                  </a:solidFill>
                  <a:sym typeface="Symbol"/>
                </a:endParaRPr>
              </a:p>
              <a:p>
                <a:r>
                  <a:rPr lang="en-US" dirty="0" smtClean="0">
                    <a:solidFill>
                      <a:schemeClr val="tx2">
                        <a:lumMod val="60000"/>
                        <a:lumOff val="40000"/>
                      </a:schemeClr>
                    </a:solidFill>
                    <a:sym typeface="Symbol"/>
                  </a:rPr>
                  <a:t>STEP 1:   </a:t>
                </a:r>
                <a:r>
                  <a:rPr lang="en-US" dirty="0" smtClean="0">
                    <a:solidFill>
                      <a:schemeClr val="tx2">
                        <a:lumMod val="60000"/>
                        <a:lumOff val="40000"/>
                      </a:schemeClr>
                    </a:solidFill>
                    <a:sym typeface="Symbol"/>
                  </a:rPr>
                  <a:t>	Check </a:t>
                </a:r>
                <a:r>
                  <a:rPr lang="en-US" dirty="0" smtClean="0">
                    <a:solidFill>
                      <a:schemeClr val="tx2">
                        <a:lumMod val="60000"/>
                        <a:lumOff val="40000"/>
                      </a:schemeClr>
                    </a:solidFill>
                    <a:sym typeface="Symbol"/>
                  </a:rPr>
                  <a:t>Dimensions </a:t>
                </a:r>
                <a:r>
                  <a:rPr lang="en-US" dirty="0" smtClean="0">
                    <a:solidFill>
                      <a:schemeClr val="tx2">
                        <a:lumMod val="60000"/>
                        <a:lumOff val="40000"/>
                      </a:schemeClr>
                    </a:solidFill>
                    <a:sym typeface="Symbol"/>
                  </a:rPr>
                  <a:t>                  </a:t>
                </a:r>
              </a:p>
              <a:p>
                <a:r>
                  <a:rPr lang="en-US" dirty="0">
                    <a:solidFill>
                      <a:schemeClr val="tx2">
                        <a:lumMod val="60000"/>
                        <a:lumOff val="40000"/>
                      </a:schemeClr>
                    </a:solidFill>
                    <a:sym typeface="Symbol"/>
                  </a:rPr>
                  <a:t>	</a:t>
                </a:r>
                <a:r>
                  <a:rPr lang="en-US" dirty="0" err="1" smtClean="0">
                    <a:solidFill>
                      <a:schemeClr val="tx2">
                        <a:lumMod val="60000"/>
                        <a:lumOff val="40000"/>
                      </a:schemeClr>
                    </a:solidFill>
                    <a:sym typeface="Symbol"/>
                  </a:rPr>
                  <a:t>z.B</a:t>
                </a:r>
                <a:r>
                  <a:rPr lang="en-US" dirty="0" smtClean="0">
                    <a:solidFill>
                      <a:schemeClr val="tx2">
                        <a:lumMod val="60000"/>
                        <a:lumOff val="40000"/>
                      </a:schemeClr>
                    </a:solidFill>
                    <a:sym typeface="Symbol"/>
                  </a:rPr>
                  <a:t>.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b="0" i="0" dirty="0" smtClean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/>
                        <a:sym typeface="Symbol"/>
                      </a:rPr>
                      <m:t>dim</m:t>
                    </m:r>
                    <m:r>
                      <a:rPr lang="de-DE" b="0" i="0" dirty="0" smtClean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/>
                        <a:sym typeface="Symbol"/>
                      </a:rPr>
                      <m:t>(</m:t>
                    </m:r>
                    <m:r>
                      <a:rPr lang="en-US" b="1" i="1" dirty="0" smtClean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/>
                        <a:sym typeface="Symbol"/>
                      </a:rPr>
                      <m:t>𝑨𝑩</m:t>
                    </m:r>
                    <m:r>
                      <a:rPr lang="de-DE" b="1" i="1" dirty="0" smtClean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/>
                        <a:sym typeface="Symbol"/>
                      </a:rPr>
                      <m:t>)</m:t>
                    </m:r>
                    <m:r>
                      <a:rPr lang="de-DE" b="0" i="1" dirty="0" smtClean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/>
                        <a:sym typeface="Symbol"/>
                      </a:rPr>
                      <m:t>=</m:t>
                    </m:r>
                    <m:r>
                      <a:rPr lang="en-US" i="1" dirty="0" smtClean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/>
                        <a:sym typeface="Symbol"/>
                      </a:rPr>
                      <m:t> </m:t>
                    </m:r>
                    <m:d>
                      <m:dPr>
                        <m:begChr m:val="["/>
                        <m:endChr m:val="]"/>
                        <m:ctrlPr>
                          <a:rPr lang="en-US" i="1" dirty="0" smtClean="0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/>
                            <a:sym typeface="Symbol"/>
                          </a:rPr>
                        </m:ctrlPr>
                      </m:dPr>
                      <m:e>
                        <m:r>
                          <a:rPr lang="en-US" i="1" dirty="0" smtClean="0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/>
                            <a:sym typeface="Symbol"/>
                          </a:rPr>
                          <m:t>4</m:t>
                        </m:r>
                        <m:r>
                          <a:rPr lang="en-US" i="1" dirty="0" smtClean="0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/>
                            <a:ea typeface="Cambria Math"/>
                            <a:sym typeface="Symbol"/>
                          </a:rPr>
                          <m:t>×</m:t>
                        </m:r>
                        <m:r>
                          <a:rPr lang="en-US" i="1" dirty="0" smtClean="0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/>
                            <a:sym typeface="Symbol"/>
                          </a:rPr>
                          <m:t>2</m:t>
                        </m:r>
                      </m:e>
                    </m:d>
                    <m:r>
                      <a:rPr lang="en-US" i="1" dirty="0" smtClean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/>
                        <a:sym typeface="Symbol"/>
                      </a:rPr>
                      <m:t>∗</m:t>
                    </m:r>
                    <m:d>
                      <m:dPr>
                        <m:begChr m:val="["/>
                        <m:endChr m:val="]"/>
                        <m:ctrlPr>
                          <a:rPr lang="en-US" i="1" dirty="0" smtClean="0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/>
                            <a:sym typeface="Symbol"/>
                          </a:rPr>
                        </m:ctrlPr>
                      </m:dPr>
                      <m:e>
                        <m:r>
                          <a:rPr lang="en-US" i="1" dirty="0" smtClean="0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/>
                            <a:sym typeface="Symbol"/>
                          </a:rPr>
                          <m:t>2</m:t>
                        </m:r>
                        <m:r>
                          <a:rPr lang="en-US" i="1" dirty="0" smtClean="0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/>
                            <a:ea typeface="Cambria Math"/>
                            <a:sym typeface="Symbol"/>
                          </a:rPr>
                          <m:t>×</m:t>
                        </m:r>
                        <m:r>
                          <a:rPr lang="en-US" i="1" dirty="0" smtClean="0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/>
                            <a:sym typeface="Symbol"/>
                          </a:rPr>
                          <m:t>3</m:t>
                        </m:r>
                      </m:e>
                    </m:d>
                    <m:r>
                      <a:rPr lang="de-DE" b="0" i="1" dirty="0" smtClean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/>
                        <a:sym typeface="Symbol"/>
                      </a:rPr>
                      <m:t>=[4</m:t>
                    </m:r>
                    <m:r>
                      <a:rPr lang="de-DE" b="0" i="1" dirty="0" smtClean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/>
                        <a:ea typeface="Cambria Math"/>
                        <a:sym typeface="Symbol"/>
                      </a:rPr>
                      <m:t>×</m:t>
                    </m:r>
                    <m:r>
                      <a:rPr lang="de-DE" b="0" i="1" dirty="0" smtClean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/>
                        <a:sym typeface="Symbol"/>
                      </a:rPr>
                      <m:t>3]</m:t>
                    </m:r>
                  </m:oMath>
                </a14:m>
                <a:endParaRPr lang="en-US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sym typeface="Symbol"/>
                </a:endParaRPr>
              </a:p>
              <a:p>
                <a:endParaRPr lang="en-US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sym typeface="Symbol"/>
                </a:endParaRPr>
              </a:p>
              <a:p>
                <a:r>
                  <a:rPr lang="en-US" dirty="0" smtClean="0">
                    <a:solidFill>
                      <a:schemeClr val="tx2">
                        <a:lumMod val="60000"/>
                        <a:lumOff val="40000"/>
                      </a:schemeClr>
                    </a:solidFill>
                    <a:sym typeface="Symbol"/>
                  </a:rPr>
                  <a:t>STEP 2:   </a:t>
                </a:r>
                <a:r>
                  <a:rPr lang="en-US" dirty="0" smtClean="0">
                    <a:solidFill>
                      <a:schemeClr val="tx2">
                        <a:lumMod val="60000"/>
                        <a:lumOff val="40000"/>
                      </a:schemeClr>
                    </a:solidFill>
                    <a:sym typeface="Symbol"/>
                  </a:rPr>
                  <a:t>	Set </a:t>
                </a:r>
                <a:r>
                  <a:rPr lang="en-US" dirty="0" smtClean="0">
                    <a:solidFill>
                      <a:schemeClr val="tx2">
                        <a:lumMod val="60000"/>
                        <a:lumOff val="40000"/>
                      </a:schemeClr>
                    </a:solidFill>
                    <a:sym typeface="Symbol"/>
                  </a:rPr>
                  <a:t>up multiplication schema </a:t>
                </a:r>
                <a:br>
                  <a:rPr lang="en-US" dirty="0" smtClean="0">
                    <a:solidFill>
                      <a:schemeClr val="tx2">
                        <a:lumMod val="60000"/>
                        <a:lumOff val="40000"/>
                      </a:schemeClr>
                    </a:solidFill>
                    <a:sym typeface="Symbol"/>
                  </a:rPr>
                </a:br>
                <a:r>
                  <a:rPr lang="en-US" dirty="0" smtClean="0">
                    <a:solidFill>
                      <a:schemeClr val="tx2">
                        <a:lumMod val="60000"/>
                        <a:lumOff val="40000"/>
                      </a:schemeClr>
                    </a:solidFill>
                    <a:sym typeface="Symbol"/>
                  </a:rPr>
                  <a:t>                </a:t>
                </a:r>
                <a:r>
                  <a:rPr lang="en-US" dirty="0" smtClean="0">
                    <a:solidFill>
                      <a:schemeClr val="tx2">
                        <a:lumMod val="60000"/>
                        <a:lumOff val="40000"/>
                      </a:schemeClr>
                    </a:solidFill>
                    <a:sym typeface="Symbol"/>
                  </a:rPr>
                  <a:t>	(</a:t>
                </a:r>
                <a:r>
                  <a:rPr lang="en-US" dirty="0" smtClean="0">
                    <a:solidFill>
                      <a:schemeClr val="tx2">
                        <a:lumMod val="60000"/>
                        <a:lumOff val="40000"/>
                      </a:schemeClr>
                    </a:solidFill>
                    <a:sym typeface="Symbol"/>
                  </a:rPr>
                  <a:t>Falk-Schema)</a:t>
                </a:r>
              </a:p>
              <a:p>
                <a:endParaRPr lang="en-US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sym typeface="Symbol"/>
                </a:endParaRPr>
              </a:p>
              <a:p>
                <a:r>
                  <a:rPr lang="en-US" dirty="0" smtClean="0">
                    <a:solidFill>
                      <a:schemeClr val="tx2">
                        <a:lumMod val="60000"/>
                        <a:lumOff val="40000"/>
                      </a:schemeClr>
                    </a:solidFill>
                    <a:sym typeface="Symbol"/>
                  </a:rPr>
                  <a:t>STEP 3:   </a:t>
                </a:r>
                <a:r>
                  <a:rPr lang="en-US" dirty="0" smtClean="0">
                    <a:solidFill>
                      <a:schemeClr val="tx2">
                        <a:lumMod val="60000"/>
                        <a:lumOff val="40000"/>
                      </a:schemeClr>
                    </a:solidFill>
                    <a:sym typeface="Symbol"/>
                  </a:rPr>
                  <a:t>	Single </a:t>
                </a:r>
                <a:r>
                  <a:rPr lang="en-US" dirty="0" smtClean="0">
                    <a:solidFill>
                      <a:schemeClr val="tx2">
                        <a:lumMod val="60000"/>
                        <a:lumOff val="40000"/>
                      </a:schemeClr>
                    </a:solidFill>
                    <a:sym typeface="Symbol"/>
                  </a:rPr>
                  <a:t>computation</a:t>
                </a:r>
              </a:p>
            </p:txBody>
          </p:sp>
        </mc:Choice>
        <mc:Fallback>
          <p:sp>
            <p:nvSpPr>
              <p:cNvPr id="9" name="Textfeld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544" y="1052736"/>
                <a:ext cx="7941797" cy="4801314"/>
              </a:xfrm>
              <a:prstGeom prst="rect">
                <a:avLst/>
              </a:prstGeom>
              <a:blipFill rotWithShape="1">
                <a:blip r:embed="rId3"/>
                <a:stretch>
                  <a:fillRect l="-691" t="-635" b="-114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8673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35896" y="1386872"/>
            <a:ext cx="2448272" cy="1106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5580112" y="6492875"/>
            <a:ext cx="2895600" cy="365125"/>
          </a:xfrm>
        </p:spPr>
        <p:txBody>
          <a:bodyPr/>
          <a:lstStyle/>
          <a:p>
            <a:r>
              <a:rPr lang="de-DE" smtClean="0"/>
              <a:t>Wirtschaftsmathematik - Kap VI.2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12</a:t>
            </a:fld>
            <a:endParaRPr lang="de-DE"/>
          </a:p>
        </p:txBody>
      </p:sp>
      <p:sp>
        <p:nvSpPr>
          <p:cNvPr id="10" name="Titel 1"/>
          <p:cNvSpPr>
            <a:spLocks noGrp="1"/>
          </p:cNvSpPr>
          <p:nvPr>
            <p:ph type="title" idx="4294967295"/>
          </p:nvPr>
        </p:nvSpPr>
        <p:spPr>
          <a:xfrm>
            <a:off x="446856" y="419100"/>
            <a:ext cx="8229600" cy="4889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l"/>
            <a:r>
              <a:rPr lang="de-DE" sz="4000" b="1" dirty="0" smtClean="0">
                <a:latin typeface="+mn-lt"/>
                <a:ea typeface="+mn-ea"/>
                <a:cs typeface="+mn-cs"/>
              </a:rPr>
              <a:t>Aufgaben</a:t>
            </a:r>
            <a:endParaRPr lang="de-DE" sz="2000" b="1" dirty="0"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5482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446856" y="419100"/>
            <a:ext cx="8229600" cy="4889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l"/>
            <a:r>
              <a:rPr lang="de-DE" sz="4000" b="1" dirty="0" smtClean="0">
                <a:latin typeface="+mn-lt"/>
                <a:ea typeface="+mn-ea"/>
                <a:cs typeface="+mn-cs"/>
              </a:rPr>
              <a:t>Aufgaben</a:t>
            </a:r>
            <a:endParaRPr lang="de-DE" sz="2000" b="1" dirty="0">
              <a:latin typeface="+mn-lt"/>
              <a:ea typeface="+mn-ea"/>
              <a:cs typeface="+mn-cs"/>
            </a:endParaRPr>
          </a:p>
        </p:txBody>
      </p:sp>
      <p:sp>
        <p:nvSpPr>
          <p:cNvPr id="6" name="AutoShape 2" descr="imap://peter%2Elambe@imap.web.de:993/fetch%3EUID%3E/INBOX%3E565040756?part=1.2&amp;type=image/png&amp;filename=896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7" name="AutoShape 4" descr="imap://peter%2Elambe@imap.web.de:993/fetch%3EUID%3E/INBOX%3E565040756?part=1.2&amp;type=image/png&amp;filename=896.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feld 10"/>
              <p:cNvSpPr txBox="1"/>
              <p:nvPr/>
            </p:nvSpPr>
            <p:spPr>
              <a:xfrm>
                <a:off x="467544" y="1052736"/>
                <a:ext cx="7809158" cy="53553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b="1" dirty="0" smtClean="0">
                    <a:solidFill>
                      <a:schemeClr val="tx1"/>
                    </a:solidFill>
                  </a:rPr>
                  <a:t>Aufgabe </a:t>
                </a:r>
                <a:r>
                  <a:rPr lang="de-DE" b="1" dirty="0" smtClean="0"/>
                  <a:t>8</a:t>
                </a:r>
                <a:endParaRPr lang="de-DE" b="1" dirty="0" smtClean="0">
                  <a:solidFill>
                    <a:schemeClr val="tx1"/>
                  </a:solidFill>
                </a:endParaRPr>
              </a:p>
              <a:p>
                <a:r>
                  <a:rPr lang="de-DE" dirty="0" smtClean="0">
                    <a:solidFill>
                      <a:schemeClr val="tx1"/>
                    </a:solidFill>
                  </a:rPr>
                  <a:t>Ein Unternehmen stellt in einem ersten Produktionsschritt aus drei Rohstoffen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de-DE" b="0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𝑅</m:t>
                        </m:r>
                      </m:e>
                      <m:sub>
                        <m:r>
                          <a:rPr lang="de-DE" b="0" i="1">
                            <a:solidFill>
                              <a:schemeClr val="tx1"/>
                            </a:solidFill>
                            <a:latin typeface="Cambria Math"/>
                          </a:rPr>
                          <m:t>1</m:t>
                        </m:r>
                      </m:sub>
                    </m:sSub>
                    <m:r>
                      <a:rPr lang="de-DE" b="0" i="1">
                        <a:solidFill>
                          <a:schemeClr val="tx1"/>
                        </a:solidFill>
                        <a:latin typeface="Cambria Math"/>
                      </a:rPr>
                      <m:t>,</m:t>
                    </m:r>
                    <m:sSub>
                      <m:sSubPr>
                        <m:ctrlPr>
                          <a:rPr lang="de-DE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de-DE" b="0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𝑅</m:t>
                        </m:r>
                      </m:e>
                      <m:sub>
                        <m:r>
                          <a:rPr lang="de-DE" b="0" i="1">
                            <a:solidFill>
                              <a:schemeClr val="tx1"/>
                            </a:solidFill>
                            <a:latin typeface="Cambria Math"/>
                          </a:rPr>
                          <m:t>2</m:t>
                        </m:r>
                      </m:sub>
                    </m:sSub>
                    <m:r>
                      <a:rPr lang="de-DE" b="0" i="1">
                        <a:solidFill>
                          <a:schemeClr val="tx1"/>
                        </a:solidFill>
                        <a:latin typeface="Cambria Math"/>
                      </a:rPr>
                      <m:t>,</m:t>
                    </m:r>
                    <m:sSub>
                      <m:sSubPr>
                        <m:ctrlPr>
                          <a:rPr lang="de-DE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de-DE" b="0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𝑅</m:t>
                        </m:r>
                      </m:e>
                      <m:sub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3</m:t>
                        </m:r>
                      </m:sub>
                    </m:sSub>
                  </m:oMath>
                </a14:m>
                <a:r>
                  <a:rPr lang="de-DE" dirty="0" smtClean="0">
                    <a:solidFill>
                      <a:schemeClr val="tx1"/>
                    </a:solidFill>
                  </a:rPr>
                  <a:t> die drei Zwischenprodukte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𝑍</m:t>
                        </m:r>
                      </m:e>
                      <m:sub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1</m:t>
                        </m:r>
                      </m:sub>
                    </m:sSub>
                    <m:r>
                      <a:rPr lang="de-DE" b="0" i="1">
                        <a:solidFill>
                          <a:schemeClr val="tx1"/>
                        </a:solidFill>
                        <a:latin typeface="Cambria Math"/>
                      </a:rPr>
                      <m:t>,</m:t>
                    </m:r>
                    <m:sSub>
                      <m:sSubPr>
                        <m:ctrlPr>
                          <a:rPr lang="de-DE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𝑍</m:t>
                        </m:r>
                      </m:e>
                      <m:sub>
                        <m:r>
                          <a:rPr lang="de-DE" b="0" i="1">
                            <a:solidFill>
                              <a:schemeClr val="tx1"/>
                            </a:solidFill>
                            <a:latin typeface="Cambria Math"/>
                          </a:rPr>
                          <m:t>2</m:t>
                        </m:r>
                      </m:sub>
                    </m:sSub>
                    <m:r>
                      <a:rPr lang="de-DE" b="0" i="1">
                        <a:solidFill>
                          <a:schemeClr val="tx1"/>
                        </a:solidFill>
                        <a:latin typeface="Cambria Math"/>
                      </a:rPr>
                      <m:t>,</m:t>
                    </m:r>
                    <m:sSub>
                      <m:sSubPr>
                        <m:ctrlPr>
                          <a:rPr lang="de-DE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𝑍</m:t>
                        </m:r>
                      </m:e>
                      <m:sub>
                        <m:r>
                          <a:rPr lang="de-DE" b="0" i="1">
                            <a:solidFill>
                              <a:schemeClr val="tx1"/>
                            </a:solidFill>
                            <a:latin typeface="Cambria Math"/>
                          </a:rPr>
                          <m:t>3</m:t>
                        </m:r>
                      </m:sub>
                    </m:sSub>
                  </m:oMath>
                </a14:m>
                <a:r>
                  <a:rPr lang="de-DE" dirty="0" smtClean="0">
                    <a:solidFill>
                      <a:schemeClr val="tx1"/>
                    </a:solidFill>
                  </a:rPr>
                  <a:t> her.</a:t>
                </a:r>
              </a:p>
              <a:p>
                <a:endParaRPr lang="de-DE" dirty="0" smtClean="0">
                  <a:solidFill>
                    <a:schemeClr val="tx1"/>
                  </a:solidFill>
                </a:endParaRPr>
              </a:p>
              <a:p>
                <a:endParaRPr lang="de-DE" dirty="0" smtClean="0">
                  <a:solidFill>
                    <a:schemeClr val="tx1"/>
                  </a:solidFill>
                </a:endParaRPr>
              </a:p>
              <a:p>
                <a:endParaRPr lang="de-DE" dirty="0">
                  <a:solidFill>
                    <a:schemeClr val="tx1"/>
                  </a:solidFill>
                </a:endParaRPr>
              </a:p>
              <a:p>
                <a:endParaRPr lang="de-DE" dirty="0" smtClean="0">
                  <a:solidFill>
                    <a:schemeClr val="tx1"/>
                  </a:solidFill>
                </a:endParaRPr>
              </a:p>
              <a:p>
                <a:endParaRPr lang="de-DE" dirty="0">
                  <a:solidFill>
                    <a:schemeClr val="tx1"/>
                  </a:solidFill>
                </a:endParaRPr>
              </a:p>
              <a:p>
                <a:endParaRPr lang="de-DE" dirty="0" smtClean="0">
                  <a:solidFill>
                    <a:schemeClr val="tx1"/>
                  </a:solidFill>
                </a:endParaRPr>
              </a:p>
              <a:p>
                <a:endParaRPr lang="de-DE" dirty="0" smtClean="0">
                  <a:solidFill>
                    <a:schemeClr val="tx1"/>
                  </a:solidFill>
                </a:endParaRPr>
              </a:p>
              <a:p>
                <a:endParaRPr lang="de-DE" dirty="0">
                  <a:solidFill>
                    <a:schemeClr val="tx1"/>
                  </a:solidFill>
                </a:endParaRPr>
              </a:p>
              <a:p>
                <a:endParaRPr lang="de-DE" dirty="0" smtClean="0">
                  <a:solidFill>
                    <a:schemeClr val="tx1"/>
                  </a:solidFill>
                </a:endParaRPr>
              </a:p>
              <a:p>
                <a:r>
                  <a:rPr lang="de-DE" dirty="0" smtClean="0">
                    <a:solidFill>
                      <a:schemeClr val="tx1"/>
                    </a:solidFill>
                  </a:rPr>
                  <a:t>Die Einkaufsabteilung hat mit dem Lieferanten folgende Rohstoffpreise vereinbart: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de-DE" b="0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𝑅</m:t>
                        </m:r>
                      </m:e>
                      <m:sub>
                        <m:r>
                          <a:rPr lang="de-DE" b="0" i="1">
                            <a:solidFill>
                              <a:schemeClr val="tx1"/>
                            </a:solidFill>
                            <a:latin typeface="Cambria Math"/>
                          </a:rPr>
                          <m:t>1</m:t>
                        </m:r>
                      </m:sub>
                    </m:sSub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/>
                      </a:rPr>
                      <m:t> </m:t>
                    </m:r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/>
                      </a:rPr>
                      <m:t>𝑘𝑜𝑠𝑡𝑒𝑡</m:t>
                    </m:r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/>
                      </a:rPr>
                      <m:t> </m:t>
                    </m:r>
                    <m:sSub>
                      <m:sSubPr>
                        <m:ctrlPr>
                          <a:rPr lang="de-DE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€ 1,70,  </m:t>
                        </m:r>
                        <m:r>
                          <a:rPr lang="de-DE" b="0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𝑅</m:t>
                        </m:r>
                      </m:e>
                      <m:sub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2</m:t>
                        </m:r>
                      </m:sub>
                    </m:sSub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/>
                      </a:rPr>
                      <m:t> </m:t>
                    </m:r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/>
                      </a:rPr>
                      <m:t>𝑘𝑜𝑠𝑡𝑒𝑡</m:t>
                    </m:r>
                  </m:oMath>
                </a14:m>
                <a:r>
                  <a:rPr lang="de-DE" dirty="0" smtClean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de-DE" b="0" i="0" smtClean="0">
                        <a:solidFill>
                          <a:schemeClr val="tx1"/>
                        </a:solidFill>
                        <a:latin typeface="Cambria Math"/>
                      </a:rPr>
                      <m:t>€1,30</m:t>
                    </m:r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/>
                      </a:rPr>
                      <m:t>   </m:t>
                    </m:r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/>
                      </a:rPr>
                      <m:t>𝑢𝑛𝑑</m:t>
                    </m:r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/>
                      </a:rPr>
                      <m:t> </m:t>
                    </m:r>
                    <m:sSub>
                      <m:sSubPr>
                        <m:ctrlPr>
                          <a:rPr lang="de-DE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de-DE" b="0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𝑅</m:t>
                        </m:r>
                      </m:e>
                      <m:sub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3</m:t>
                        </m:r>
                      </m:sub>
                    </m:sSub>
                  </m:oMath>
                </a14:m>
                <a:r>
                  <a:rPr lang="de-DE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de-DE" b="0" i="1">
                        <a:solidFill>
                          <a:schemeClr val="tx1"/>
                        </a:solidFill>
                        <a:latin typeface="Cambria Math"/>
                      </a:rPr>
                      <m:t>𝑘𝑜𝑠𝑡𝑒𝑡</m:t>
                    </m:r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/>
                      </a:rPr>
                      <m:t> €0,60</m:t>
                    </m:r>
                  </m:oMath>
                </a14:m>
                <a:r>
                  <a:rPr lang="de-DE" dirty="0">
                    <a:solidFill>
                      <a:schemeClr val="tx1"/>
                    </a:solidFill>
                  </a:rPr>
                  <a:t> </a:t>
                </a:r>
                <a:r>
                  <a:rPr lang="de-DE" dirty="0" smtClean="0">
                    <a:solidFill>
                      <a:schemeClr val="tx1"/>
                    </a:solidFill>
                  </a:rPr>
                  <a:t>.</a:t>
                </a:r>
                <a:endParaRPr lang="de-DE" dirty="0">
                  <a:solidFill>
                    <a:schemeClr val="tx1"/>
                  </a:solidFill>
                </a:endParaRPr>
              </a:p>
              <a:p>
                <a:pPr marL="342900" indent="-342900">
                  <a:buAutoNum type="alphaLcParenBoth"/>
                </a:pPr>
                <a:r>
                  <a:rPr lang="de-DE" dirty="0" smtClean="0">
                    <a:solidFill>
                      <a:schemeClr val="tx1"/>
                    </a:solidFill>
                  </a:rPr>
                  <a:t>Bestimmen Sie die Materialkosten für die Herstellung je eines Zwischenproduktes</a:t>
                </a:r>
              </a:p>
              <a:p>
                <a:pPr marL="342900" indent="-342900">
                  <a:buAutoNum type="alphaLcParenBoth"/>
                </a:pPr>
                <a:r>
                  <a:rPr lang="de-DE" dirty="0" smtClean="0">
                    <a:solidFill>
                      <a:schemeClr val="tx1"/>
                    </a:solidFill>
                  </a:rPr>
                  <a:t>Welcher Rohstoffverbrauch entsteht bei einer Tagesproduktion von  </a:t>
                </a:r>
                <a14:m>
                  <m:oMath xmlns:m="http://schemas.openxmlformats.org/officeDocument/2006/math">
                    <m:r>
                      <a:rPr lang="de-DE" b="0" i="0" smtClean="0">
                        <a:solidFill>
                          <a:schemeClr val="tx1"/>
                        </a:solidFill>
                        <a:latin typeface="Cambria Math"/>
                      </a:rPr>
                      <m:t>800 </m:t>
                    </m:r>
                    <m:sSub>
                      <m:sSubPr>
                        <m:ctrlPr>
                          <a:rPr lang="de-DE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de-DE" b="0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𝑍</m:t>
                        </m:r>
                      </m:e>
                      <m:sub>
                        <m:r>
                          <a:rPr lang="de-DE" b="0" i="1">
                            <a:solidFill>
                              <a:schemeClr val="tx1"/>
                            </a:solidFill>
                            <a:latin typeface="Cambria Math"/>
                          </a:rPr>
                          <m:t>1</m:t>
                        </m:r>
                      </m:sub>
                    </m:sSub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/>
                      </a:rPr>
                      <m:t>,  1.000 </m:t>
                    </m:r>
                  </m:oMath>
                </a14:m>
                <a:r>
                  <a:rPr lang="de-DE" dirty="0" smtClean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/>
                          </a:rPr>
                          <m:t>𝑍</m:t>
                        </m:r>
                      </m:e>
                      <m:sub>
                        <m:r>
                          <a:rPr lang="de-DE" b="0" i="1" smtClean="0">
                            <a:latin typeface="Cambria Math"/>
                          </a:rPr>
                          <m:t>2</m:t>
                        </m:r>
                      </m:sub>
                    </m:sSub>
                  </m:oMath>
                </a14:m>
                <a:r>
                  <a:rPr lang="de-DE" dirty="0" smtClean="0">
                    <a:solidFill>
                      <a:schemeClr val="tx1"/>
                    </a:solidFill>
                  </a:rPr>
                  <a:t>  und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/>
                      </a:rPr>
                      <m:t>1.000 </m:t>
                    </m:r>
                  </m:oMath>
                </a14:m>
                <a:r>
                  <a:rPr lang="de-DE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/>
                          </a:rPr>
                          <m:t>𝑍</m:t>
                        </m:r>
                      </m:e>
                      <m:sub>
                        <m:r>
                          <a:rPr lang="de-DE" b="0" i="1" smtClean="0">
                            <a:latin typeface="Cambria Math"/>
                          </a:rPr>
                          <m:t>3</m:t>
                        </m:r>
                      </m:sub>
                    </m:sSub>
                  </m:oMath>
                </a14:m>
                <a:endParaRPr lang="de-DE" dirty="0" smtClean="0"/>
              </a:p>
              <a:p>
                <a:pPr marL="342900" indent="-342900">
                  <a:buAutoNum type="alphaLcParenBoth"/>
                </a:pPr>
                <a:r>
                  <a:rPr lang="de-DE" dirty="0" smtClean="0"/>
                  <a:t>Wie hoch sind die Materialkosten für die gesamte Tagesproduktion ?</a:t>
                </a:r>
              </a:p>
            </p:txBody>
          </p:sp>
        </mc:Choice>
        <mc:Fallback xmlns="">
          <p:sp>
            <p:nvSpPr>
              <p:cNvPr id="11" name="Textfeld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544" y="1052736"/>
                <a:ext cx="7809158" cy="5355312"/>
              </a:xfrm>
              <a:prstGeom prst="rect">
                <a:avLst/>
              </a:prstGeom>
              <a:blipFill rotWithShape="1">
                <a:blip r:embed="rId2"/>
                <a:stretch>
                  <a:fillRect l="-703" t="-569" b="-911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9" name="Tabelle 8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88984479"/>
                  </p:ext>
                </p:extLst>
              </p:nvPr>
            </p:nvGraphicFramePr>
            <p:xfrm>
              <a:off x="1291829" y="2217825"/>
              <a:ext cx="6096000" cy="18542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524000"/>
                    <a:gridCol w="1524000"/>
                    <a:gridCol w="1524000"/>
                    <a:gridCol w="1524000"/>
                  </a:tblGrid>
                  <a:tr h="370840">
                    <a:tc rowSpan="2">
                      <a:txBody>
                        <a:bodyPr/>
                        <a:lstStyle/>
                        <a:p>
                          <a:r>
                            <a:rPr lang="de-DE" dirty="0" smtClean="0"/>
                            <a:t>Rohstoff</a:t>
                          </a:r>
                          <a:endParaRPr lang="de-DE" dirty="0"/>
                        </a:p>
                      </a:txBody>
                      <a:tcPr/>
                    </a:tc>
                    <a:tc gridSpan="3">
                      <a:txBody>
                        <a:bodyPr/>
                        <a:lstStyle/>
                        <a:p>
                          <a:r>
                            <a:rPr lang="de-DE" dirty="0" smtClean="0"/>
                            <a:t>ME der Rohstoffe</a:t>
                          </a:r>
                          <a:r>
                            <a:rPr lang="de-DE" baseline="0" dirty="0" smtClean="0"/>
                            <a:t> je Zwischenprodukt</a:t>
                          </a: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de-DE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de-DE" dirty="0"/>
                        </a:p>
                      </a:txBody>
                      <a:tcPr/>
                    </a:tc>
                  </a:tr>
                  <a:tr h="370840">
                    <a:tc vMerge="1">
                      <a:txBody>
                        <a:bodyPr/>
                        <a:lstStyle/>
                        <a:p>
                          <a:endParaRPr lang="de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i="1" smtClean="0">
                                        <a:latin typeface="Cambria Math"/>
                                      </a:rPr>
                                      <m:t>𝑍</m:t>
                                    </m:r>
                                  </m:e>
                                  <m:sub>
                                    <m:r>
                                      <a:rPr lang="de-DE" b="0" i="1" smtClean="0">
                                        <a:latin typeface="Cambria Math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de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i="1" smtClean="0">
                                        <a:latin typeface="Cambria Math"/>
                                      </a:rPr>
                                      <m:t>𝑍</m:t>
                                    </m:r>
                                  </m:e>
                                  <m:sub>
                                    <m:r>
                                      <a:rPr lang="de-DE" b="0" i="1" smtClean="0">
                                        <a:latin typeface="Cambria Math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de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i="1" smtClean="0">
                                        <a:latin typeface="Cambria Math"/>
                                      </a:rPr>
                                      <m:t>𝑍</m:t>
                                    </m:r>
                                  </m:e>
                                  <m:sub>
                                    <m:r>
                                      <a:rPr lang="de-DE" b="0" i="1" smtClean="0">
                                        <a:latin typeface="Cambria Math"/>
                                      </a:rPr>
                                      <m:t>3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de-DE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i="1" smtClean="0">
                                        <a:latin typeface="Cambria Math"/>
                                      </a:rPr>
                                      <m:t>𝑅</m:t>
                                    </m:r>
                                  </m:e>
                                  <m:sub>
                                    <m:r>
                                      <a:rPr lang="de-DE" b="0" i="1" smtClean="0">
                                        <a:latin typeface="Cambria Math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de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 smtClean="0"/>
                            <a:t>2</a:t>
                          </a:r>
                          <a:endParaRPr lang="de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 smtClean="0"/>
                            <a:t>1</a:t>
                          </a:r>
                          <a:endParaRPr lang="de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 smtClean="0"/>
                            <a:t>0</a:t>
                          </a:r>
                          <a:endParaRPr lang="de-DE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i="1" smtClean="0">
                                        <a:latin typeface="Cambria Math"/>
                                      </a:rPr>
                                      <m:t>𝑅</m:t>
                                    </m:r>
                                  </m:e>
                                  <m:sub>
                                    <m:r>
                                      <a:rPr lang="de-DE" b="0" i="1" smtClean="0">
                                        <a:latin typeface="Cambria Math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de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 smtClean="0"/>
                            <a:t>1</a:t>
                          </a:r>
                          <a:endParaRPr lang="de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 smtClean="0"/>
                            <a:t>3</a:t>
                          </a:r>
                          <a:endParaRPr lang="de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 smtClean="0"/>
                            <a:t>3</a:t>
                          </a:r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i="1" smtClean="0">
                                        <a:latin typeface="Cambria Math"/>
                                      </a:rPr>
                                      <m:t>𝑅</m:t>
                                    </m:r>
                                  </m:e>
                                  <m:sub>
                                    <m:r>
                                      <a:rPr lang="de-DE" b="0" i="1" smtClean="0">
                                        <a:latin typeface="Cambria Math"/>
                                      </a:rPr>
                                      <m:t>3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de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 smtClean="0"/>
                            <a:t>2</a:t>
                          </a:r>
                          <a:endParaRPr lang="de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 smtClean="0"/>
                            <a:t>1</a:t>
                          </a:r>
                          <a:endParaRPr lang="de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 smtClean="0"/>
                            <a:t>1</a:t>
                          </a:r>
                        </a:p>
                      </a:txBody>
                      <a:tcPr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9" name="Tabelle 8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88984479"/>
                  </p:ext>
                </p:extLst>
              </p:nvPr>
            </p:nvGraphicFramePr>
            <p:xfrm>
              <a:off x="1291829" y="2217825"/>
              <a:ext cx="6096000" cy="18542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524000"/>
                    <a:gridCol w="1524000"/>
                    <a:gridCol w="1524000"/>
                    <a:gridCol w="1524000"/>
                  </a:tblGrid>
                  <a:tr h="370840">
                    <a:tc rowSpan="2">
                      <a:txBody>
                        <a:bodyPr/>
                        <a:lstStyle/>
                        <a:p>
                          <a:r>
                            <a:rPr lang="de-DE" dirty="0" smtClean="0"/>
                            <a:t>Rohstoff</a:t>
                          </a:r>
                          <a:endParaRPr lang="de-DE" dirty="0"/>
                        </a:p>
                      </a:txBody>
                      <a:tcPr/>
                    </a:tc>
                    <a:tc gridSpan="3">
                      <a:txBody>
                        <a:bodyPr/>
                        <a:lstStyle/>
                        <a:p>
                          <a:r>
                            <a:rPr lang="de-DE" dirty="0" smtClean="0"/>
                            <a:t>ME der Rohstoffe</a:t>
                          </a:r>
                          <a:r>
                            <a:rPr lang="de-DE" baseline="0" dirty="0" smtClean="0"/>
                            <a:t> je </a:t>
                          </a:r>
                          <a:r>
                            <a:rPr lang="de-DE" baseline="0" dirty="0" smtClean="0"/>
                            <a:t>Zwischenprodukt</a:t>
                          </a:r>
                          <a:endParaRPr lang="de-DE" baseline="0" dirty="0" smtClean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de-DE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de-DE" dirty="0"/>
                        </a:p>
                      </a:txBody>
                      <a:tcPr/>
                    </a:tc>
                  </a:tr>
                  <a:tr h="370840">
                    <a:tc vMerge="1">
                      <a:txBody>
                        <a:bodyPr/>
                        <a:lstStyle/>
                        <a:p>
                          <a:endParaRPr lang="de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blipFill rotWithShape="1">
                          <a:blip r:embed="rId3"/>
                          <a:stretch>
                            <a:fillRect l="-100400" t="-108197" r="-200000" b="-3229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blipFill rotWithShape="1">
                          <a:blip r:embed="rId3"/>
                          <a:stretch>
                            <a:fillRect l="-200400" t="-108197" r="-100000" b="-3229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blipFill rotWithShape="1">
                          <a:blip r:embed="rId3"/>
                          <a:stretch>
                            <a:fillRect l="-300400" t="-108197" b="-322951"/>
                          </a:stretch>
                        </a:blip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blipFill rotWithShape="1">
                          <a:blip r:embed="rId3"/>
                          <a:stretch>
                            <a:fillRect l="-400" t="-211667" r="-300000" b="-22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 smtClean="0"/>
                            <a:t>2</a:t>
                          </a:r>
                          <a:endParaRPr lang="de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 smtClean="0"/>
                            <a:t>1</a:t>
                          </a:r>
                          <a:endParaRPr lang="de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 smtClean="0"/>
                            <a:t>0</a:t>
                          </a:r>
                          <a:endParaRPr lang="de-DE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blipFill rotWithShape="1">
                          <a:blip r:embed="rId3"/>
                          <a:stretch>
                            <a:fillRect l="-400" t="-306557" r="-300000" b="-1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 smtClean="0"/>
                            <a:t>1</a:t>
                          </a:r>
                          <a:endParaRPr lang="de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 smtClean="0"/>
                            <a:t>3</a:t>
                          </a:r>
                          <a:endParaRPr lang="de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 smtClean="0"/>
                            <a:t>3</a:t>
                          </a:r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blipFill rotWithShape="1">
                          <a:blip r:embed="rId3"/>
                          <a:stretch>
                            <a:fillRect l="-400" t="-406557" r="-300000" b="-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 smtClean="0"/>
                            <a:t>2</a:t>
                          </a:r>
                          <a:endParaRPr lang="de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 smtClean="0"/>
                            <a:t>1</a:t>
                          </a:r>
                          <a:endParaRPr lang="de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dirty="0" smtClean="0"/>
                            <a:t>1</a:t>
                          </a:r>
                        </a:p>
                      </a:txBody>
                      <a:tcPr/>
                    </a:tc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2708573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Wirtschaftsmathematik - Kap VI.1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14</a:t>
            </a:fld>
            <a:endParaRPr lang="de-DE"/>
          </a:p>
        </p:txBody>
      </p:sp>
      <p:sp>
        <p:nvSpPr>
          <p:cNvPr id="20" name="Titel 1"/>
          <p:cNvSpPr>
            <a:spLocks noGrp="1"/>
          </p:cNvSpPr>
          <p:nvPr>
            <p:ph type="title" idx="4294967295"/>
          </p:nvPr>
        </p:nvSpPr>
        <p:spPr>
          <a:xfrm>
            <a:off x="446856" y="419100"/>
            <a:ext cx="8229600" cy="4889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l"/>
            <a:r>
              <a:rPr lang="de-DE" sz="4000" b="1" dirty="0" smtClean="0">
                <a:latin typeface="+mn-lt"/>
                <a:ea typeface="+mn-ea"/>
                <a:cs typeface="+mn-cs"/>
              </a:rPr>
              <a:t>Aufgaben</a:t>
            </a:r>
            <a:endParaRPr lang="de-DE" sz="2000" b="1" dirty="0">
              <a:latin typeface="+mn-lt"/>
              <a:ea typeface="+mn-ea"/>
              <a:cs typeface="+mn-cs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467544" y="1052736"/>
            <a:ext cx="78091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>
                <a:solidFill>
                  <a:schemeClr val="tx1"/>
                </a:solidFill>
              </a:rPr>
              <a:t>Aufgabe </a:t>
            </a:r>
            <a:r>
              <a:rPr lang="de-DE" b="1" dirty="0" smtClean="0"/>
              <a:t>8</a:t>
            </a:r>
            <a:r>
              <a:rPr lang="de-DE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 - Lösungsschema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80145"/>
            <a:ext cx="7686675" cy="482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6160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Wirtschaftsmathematik - Kap VI.1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15</a:t>
            </a:fld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4294967295"/>
          </p:nvPr>
        </p:nvSpPr>
        <p:spPr>
          <a:xfrm>
            <a:off x="467544" y="1052736"/>
            <a:ext cx="8229600" cy="5218112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de-DE" sz="1800" dirty="0" smtClean="0"/>
              <a:t>Aufgabe 9</a:t>
            </a:r>
          </a:p>
          <a:p>
            <a:pPr marL="0" indent="0">
              <a:buNone/>
            </a:pPr>
            <a:r>
              <a:rPr lang="de-DE" sz="1800" b="0" dirty="0" smtClean="0"/>
              <a:t>Ein Betrieb stellt aus 3 Rohstoffen täglich 4 Endprodukte her. Im ersten Schritt werden dabei drei Zwischenprodukte hergestellt, aus denen im zweiten Schritt die vier Endprodukte gefertigt werden.</a:t>
            </a:r>
          </a:p>
          <a:p>
            <a:pPr marL="0" indent="0">
              <a:buNone/>
            </a:pPr>
            <a:r>
              <a:rPr lang="de-DE" sz="1800" b="0" dirty="0" smtClean="0"/>
              <a:t>Der Materialverbrauch kann den folgenden Tabellen entnommen werden:</a:t>
            </a:r>
          </a:p>
          <a:p>
            <a:pPr marL="0" indent="0">
              <a:buNone/>
            </a:pPr>
            <a:endParaRPr lang="de-DE" sz="1800" b="0" dirty="0"/>
          </a:p>
          <a:p>
            <a:pPr marL="0" indent="0">
              <a:buNone/>
            </a:pPr>
            <a:endParaRPr lang="de-DE" sz="1800" b="0" dirty="0" smtClean="0"/>
          </a:p>
          <a:p>
            <a:pPr marL="0" indent="0">
              <a:buNone/>
            </a:pPr>
            <a:endParaRPr lang="de-DE" sz="1800" b="0" dirty="0"/>
          </a:p>
          <a:p>
            <a:pPr marL="0" indent="0">
              <a:buNone/>
            </a:pPr>
            <a:endParaRPr lang="de-DE" sz="1800" b="0" dirty="0" smtClean="0"/>
          </a:p>
          <a:p>
            <a:pPr marL="342900" indent="-342900">
              <a:buAutoNum type="alphaLcParenBoth"/>
            </a:pPr>
            <a:r>
              <a:rPr lang="de-DE" sz="1800" b="0" dirty="0" smtClean="0"/>
              <a:t>Bestimmen Sie den Rohstoffverbrauch für eine </a:t>
            </a:r>
            <a:br>
              <a:rPr lang="de-DE" sz="1800" b="0" dirty="0" smtClean="0"/>
            </a:br>
            <a:r>
              <a:rPr lang="de-DE" sz="1800" b="0" dirty="0" smtClean="0"/>
              <a:t>Tagesproduktion von</a:t>
            </a:r>
            <a:br>
              <a:rPr lang="de-DE" sz="1800" b="0" dirty="0" smtClean="0"/>
            </a:br>
            <a:r>
              <a:rPr lang="de-DE" sz="1800" b="0" dirty="0" smtClean="0"/>
              <a:t/>
            </a:r>
            <a:br>
              <a:rPr lang="de-DE" sz="1800" b="0" dirty="0" smtClean="0"/>
            </a:br>
            <a:r>
              <a:rPr lang="de-DE" sz="1800" b="0" dirty="0" smtClean="0"/>
              <a:t/>
            </a:r>
            <a:br>
              <a:rPr lang="de-DE" sz="1800" b="0" dirty="0" smtClean="0"/>
            </a:br>
            <a:endParaRPr lang="de-DE" sz="1800" b="0" dirty="0" smtClean="0"/>
          </a:p>
          <a:p>
            <a:pPr marL="342900" indent="-342900">
              <a:buAutoNum type="alphaLcParenBoth"/>
            </a:pPr>
            <a:r>
              <a:rPr lang="de-DE" sz="1800" b="0" dirty="0" smtClean="0"/>
              <a:t>Welche Gesamtkosten pro Tag entstehen dem </a:t>
            </a:r>
            <a:br>
              <a:rPr lang="de-DE" sz="1800" b="0" dirty="0" smtClean="0"/>
            </a:br>
            <a:r>
              <a:rPr lang="de-DE" sz="1800" b="0" dirty="0" smtClean="0"/>
              <a:t>Betrieb aus dem Materialverbrauch, </a:t>
            </a:r>
            <a:br>
              <a:rPr lang="de-DE" sz="1800" b="0" dirty="0" smtClean="0"/>
            </a:br>
            <a:r>
              <a:rPr lang="de-DE" sz="1800" b="0" dirty="0" smtClean="0"/>
              <a:t>wenn die Preise der folgenden Preisliste  </a:t>
            </a:r>
            <a:r>
              <a:rPr lang="de-DE" sz="1800" b="0" dirty="0"/>
              <a:t/>
            </a:r>
            <a:br>
              <a:rPr lang="de-DE" sz="1800" b="0" dirty="0"/>
            </a:br>
            <a:r>
              <a:rPr lang="de-DE" sz="1800" b="0" dirty="0" smtClean="0"/>
              <a:t>entnommen werden?</a:t>
            </a:r>
            <a:br>
              <a:rPr lang="de-DE" sz="1800" b="0" dirty="0" smtClean="0"/>
            </a:br>
            <a:endParaRPr lang="de-DE" sz="1800" b="0" dirty="0" smtClean="0"/>
          </a:p>
          <a:p>
            <a:pPr marL="0" indent="0">
              <a:buNone/>
            </a:pPr>
            <a:endParaRPr lang="de-DE" sz="1800" b="0" dirty="0"/>
          </a:p>
          <a:p>
            <a:pPr marL="0" indent="0">
              <a:buNone/>
            </a:pPr>
            <a:endParaRPr lang="de-DE" sz="1800" b="0" dirty="0"/>
          </a:p>
        </p:txBody>
      </p:sp>
      <p:sp>
        <p:nvSpPr>
          <p:cNvPr id="11" name="Titel 1"/>
          <p:cNvSpPr>
            <a:spLocks noGrp="1"/>
          </p:cNvSpPr>
          <p:nvPr>
            <p:ph type="title" idx="4294967295"/>
          </p:nvPr>
        </p:nvSpPr>
        <p:spPr>
          <a:xfrm>
            <a:off x="467544" y="419100"/>
            <a:ext cx="8229600" cy="4889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l"/>
            <a:r>
              <a:rPr lang="de-DE" sz="4000" b="1" dirty="0" smtClean="0">
                <a:latin typeface="+mn-lt"/>
                <a:ea typeface="+mn-ea"/>
                <a:cs typeface="+mn-cs"/>
              </a:rPr>
              <a:t>Aufgaben</a:t>
            </a:r>
            <a:endParaRPr lang="de-DE" sz="2000" b="1" dirty="0">
              <a:latin typeface="+mn-lt"/>
              <a:ea typeface="+mn-ea"/>
              <a:cs typeface="+mn-cs"/>
            </a:endParaRPr>
          </a:p>
        </p:txBody>
      </p:sp>
      <p:graphicFrame>
        <p:nvGraphicFramePr>
          <p:cNvPr id="6" name="Tabel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2444993"/>
              </p:ext>
            </p:extLst>
          </p:nvPr>
        </p:nvGraphicFramePr>
        <p:xfrm>
          <a:off x="899593" y="2761507"/>
          <a:ext cx="2448271" cy="109954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59155"/>
                <a:gridCol w="396372"/>
                <a:gridCol w="396372"/>
                <a:gridCol w="396372"/>
              </a:tblGrid>
              <a:tr h="276581">
                <a:tc>
                  <a:txBody>
                    <a:bodyPr/>
                    <a:lstStyle/>
                    <a:p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R1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R2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R3</a:t>
                      </a:r>
                      <a:endParaRPr lang="de-DE" sz="1200" dirty="0"/>
                    </a:p>
                  </a:txBody>
                  <a:tcPr/>
                </a:tc>
              </a:tr>
              <a:tr h="267846"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Z1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2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1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2</a:t>
                      </a:r>
                      <a:endParaRPr lang="de-DE" sz="1200" dirty="0"/>
                    </a:p>
                  </a:txBody>
                  <a:tcPr/>
                </a:tc>
              </a:tr>
              <a:tr h="267846"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Z2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1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3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1</a:t>
                      </a:r>
                      <a:endParaRPr lang="de-DE" sz="1200" dirty="0"/>
                    </a:p>
                  </a:txBody>
                  <a:tcPr/>
                </a:tc>
              </a:tr>
              <a:tr h="267846"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Z3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0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3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1</a:t>
                      </a:r>
                      <a:endParaRPr lang="de-DE" sz="12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3" name="Tabel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0386280"/>
              </p:ext>
            </p:extLst>
          </p:nvPr>
        </p:nvGraphicFramePr>
        <p:xfrm>
          <a:off x="5652120" y="2777480"/>
          <a:ext cx="2376264" cy="1371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22122"/>
                <a:gridCol w="384714"/>
                <a:gridCol w="384714"/>
                <a:gridCol w="384714"/>
              </a:tblGrid>
              <a:tr h="230426">
                <a:tc>
                  <a:txBody>
                    <a:bodyPr/>
                    <a:lstStyle/>
                    <a:p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Z1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Z2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Z3</a:t>
                      </a:r>
                      <a:endParaRPr lang="de-DE" sz="1200" dirty="0"/>
                    </a:p>
                  </a:txBody>
                  <a:tcPr/>
                </a:tc>
              </a:tr>
              <a:tr h="230426"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E1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2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1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4</a:t>
                      </a:r>
                      <a:endParaRPr lang="de-DE" sz="1200" dirty="0"/>
                    </a:p>
                  </a:txBody>
                  <a:tcPr/>
                </a:tc>
              </a:tr>
              <a:tr h="230426"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E2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0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2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2</a:t>
                      </a:r>
                      <a:endParaRPr lang="de-DE" sz="1200" dirty="0"/>
                    </a:p>
                  </a:txBody>
                  <a:tcPr/>
                </a:tc>
              </a:tr>
              <a:tr h="230426"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E3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3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5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0</a:t>
                      </a:r>
                      <a:endParaRPr lang="de-DE" sz="1200" dirty="0"/>
                    </a:p>
                  </a:txBody>
                  <a:tcPr/>
                </a:tc>
              </a:tr>
              <a:tr h="230426"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E4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4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0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3</a:t>
                      </a:r>
                      <a:endParaRPr lang="de-DE" sz="12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6" name="Tabel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240435"/>
              </p:ext>
            </p:extLst>
          </p:nvPr>
        </p:nvGraphicFramePr>
        <p:xfrm>
          <a:off x="955801" y="4581128"/>
          <a:ext cx="2176039" cy="5760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2930"/>
                <a:gridCol w="592222"/>
                <a:gridCol w="554593"/>
                <a:gridCol w="446294"/>
              </a:tblGrid>
              <a:tr h="288032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de-DE" sz="1200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E1</a:t>
                      </a:r>
                      <a:endParaRPr lang="de-DE" sz="120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E2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E3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E4</a:t>
                      </a:r>
                      <a:endParaRPr lang="de-DE" sz="1200" dirty="0"/>
                    </a:p>
                  </a:txBody>
                  <a:tcPr/>
                </a:tc>
              </a:tr>
              <a:tr h="288032"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100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50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80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60</a:t>
                      </a:r>
                      <a:endParaRPr lang="de-DE" sz="12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8" name="Tabel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908521"/>
              </p:ext>
            </p:extLst>
          </p:nvPr>
        </p:nvGraphicFramePr>
        <p:xfrm>
          <a:off x="5652120" y="5013176"/>
          <a:ext cx="2376264" cy="12241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66843"/>
                <a:gridCol w="709421"/>
              </a:tblGrid>
              <a:tr h="306034"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Preisliste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200"/>
                    </a:p>
                  </a:txBody>
                  <a:tcPr/>
                </a:tc>
              </a:tr>
              <a:tr h="306034"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R1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1,70 €</a:t>
                      </a:r>
                      <a:endParaRPr lang="de-DE" sz="1200" dirty="0"/>
                    </a:p>
                  </a:txBody>
                  <a:tcPr/>
                </a:tc>
              </a:tr>
              <a:tr h="306034"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R2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1,30 €</a:t>
                      </a:r>
                      <a:endParaRPr lang="de-DE" sz="1200" dirty="0"/>
                    </a:p>
                  </a:txBody>
                  <a:tcPr/>
                </a:tc>
              </a:tr>
              <a:tr h="306034"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R3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 smtClean="0"/>
                        <a:t>0,60</a:t>
                      </a:r>
                      <a:r>
                        <a:rPr lang="de-DE" sz="1200" baseline="0" dirty="0" smtClean="0"/>
                        <a:t> €</a:t>
                      </a:r>
                      <a:endParaRPr lang="de-DE" sz="12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927882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68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881" y="1395413"/>
            <a:ext cx="8287575" cy="462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Wirtschaftsmathematik - Kap VI.1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16</a:t>
            </a:fld>
            <a:endParaRPr lang="de-DE"/>
          </a:p>
        </p:txBody>
      </p:sp>
      <p:sp>
        <p:nvSpPr>
          <p:cNvPr id="16" name="Titel 1"/>
          <p:cNvSpPr>
            <a:spLocks noGrp="1"/>
          </p:cNvSpPr>
          <p:nvPr>
            <p:ph type="title" idx="4294967295"/>
          </p:nvPr>
        </p:nvSpPr>
        <p:spPr>
          <a:xfrm>
            <a:off x="446856" y="419100"/>
            <a:ext cx="8229600" cy="4889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l"/>
            <a:r>
              <a:rPr lang="de-DE" sz="4000" b="1" dirty="0" smtClean="0">
                <a:latin typeface="+mn-lt"/>
                <a:ea typeface="+mn-ea"/>
                <a:cs typeface="+mn-cs"/>
              </a:rPr>
              <a:t>Aufgaben</a:t>
            </a:r>
            <a:endParaRPr lang="de-DE" sz="2000" b="1" dirty="0">
              <a:latin typeface="+mn-lt"/>
              <a:ea typeface="+mn-ea"/>
              <a:cs typeface="+mn-cs"/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5848781" y="2649686"/>
            <a:ext cx="78739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5400" b="1" cap="all" spc="0" dirty="0" smtClean="0">
                <a:ln w="9000" cmpd="sng">
                  <a:noFill/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P</a:t>
            </a:r>
            <a:r>
              <a:rPr lang="de-DE" sz="5400" b="1" cap="all" spc="0" baseline="-25000" dirty="0" smtClean="0">
                <a:ln w="9000" cmpd="sng">
                  <a:noFill/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1</a:t>
            </a:r>
            <a:endParaRPr lang="de-DE" sz="5400" b="1" cap="all" spc="0" baseline="-25000" dirty="0">
              <a:ln w="9000" cmpd="sng">
                <a:noFill/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0" name="Rechteck 9"/>
          <p:cNvSpPr/>
          <p:nvPr/>
        </p:nvSpPr>
        <p:spPr>
          <a:xfrm>
            <a:off x="4144645" y="3861048"/>
            <a:ext cx="78739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5400" b="1" cap="all" dirty="0" smtClean="0">
                <a:ln w="9000" cmpd="sng">
                  <a:noFill/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P</a:t>
            </a:r>
            <a:r>
              <a:rPr lang="de-DE" sz="5400" b="1" cap="all" baseline="-25000" dirty="0" smtClean="0">
                <a:ln w="9000" cmpd="sng">
                  <a:noFill/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2</a:t>
            </a:r>
            <a:endParaRPr lang="de-DE" sz="5400" b="1" cap="all" spc="0" baseline="-25000" dirty="0">
              <a:ln w="9000" cmpd="sng">
                <a:noFill/>
                <a:prstDash val="solid"/>
              </a:ln>
              <a:solidFill>
                <a:srgbClr val="00B05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1" name="Rechteck 10"/>
          <p:cNvSpPr/>
          <p:nvPr/>
        </p:nvSpPr>
        <p:spPr>
          <a:xfrm>
            <a:off x="5890851" y="3873822"/>
            <a:ext cx="55335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5400" b="1" cap="all" dirty="0" smtClean="0">
                <a:ln w="9000" cmpd="sng">
                  <a:noFill/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P</a:t>
            </a:r>
            <a:endParaRPr lang="de-DE" sz="5400" b="1" cap="all" spc="0" dirty="0">
              <a:ln w="9000" cmpd="sng">
                <a:noFill/>
                <a:prstDash val="solid"/>
              </a:ln>
              <a:solidFill>
                <a:schemeClr val="tx2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2" name="Rechteck 11"/>
          <p:cNvSpPr/>
          <p:nvPr/>
        </p:nvSpPr>
        <p:spPr>
          <a:xfrm>
            <a:off x="469059" y="1412776"/>
            <a:ext cx="25907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5400" b="1" cap="all" dirty="0" smtClean="0">
                <a:ln w="9000" cmpd="sng">
                  <a:noFill/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P = </a:t>
            </a:r>
            <a:r>
              <a:rPr lang="de-DE" sz="5400" b="1" cap="all" dirty="0" smtClean="0">
                <a:ln w="9000" cmpd="sng">
                  <a:noFill/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P</a:t>
            </a:r>
            <a:r>
              <a:rPr lang="de-DE" sz="5400" b="1" cap="all" baseline="-25000" dirty="0" smtClean="0">
                <a:ln w="9000" cmpd="sng">
                  <a:noFill/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2</a:t>
            </a:r>
            <a:r>
              <a:rPr lang="de-DE" sz="5400" b="1" cap="all" dirty="0" smtClean="0">
                <a:ln w="9000" cmpd="sng">
                  <a:noFill/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sym typeface="Symbol"/>
              </a:rPr>
              <a:t></a:t>
            </a:r>
            <a:r>
              <a:rPr lang="de-DE" sz="5400" b="1" cap="all" dirty="0" smtClean="0">
                <a:ln w="9000" cmpd="sng">
                  <a:noFill/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P</a:t>
            </a:r>
            <a:r>
              <a:rPr lang="de-DE" sz="5400" b="1" cap="all" baseline="-25000" dirty="0" smtClean="0">
                <a:ln w="9000" cmpd="sng">
                  <a:noFill/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1</a:t>
            </a:r>
            <a:endParaRPr lang="de-DE" sz="5400" b="1" cap="all" spc="0" baseline="-25000" dirty="0">
              <a:ln w="9000" cmpd="sng">
                <a:noFill/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6948264" y="1484784"/>
            <a:ext cx="1656184" cy="432048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Rechteck 12"/>
          <p:cNvSpPr/>
          <p:nvPr/>
        </p:nvSpPr>
        <p:spPr>
          <a:xfrm>
            <a:off x="3635896" y="5076800"/>
            <a:ext cx="1656184" cy="58444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Rechteck 13"/>
          <p:cNvSpPr/>
          <p:nvPr/>
        </p:nvSpPr>
        <p:spPr>
          <a:xfrm>
            <a:off x="5292081" y="5064026"/>
            <a:ext cx="1872207" cy="81324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Textfeld 2"/>
          <p:cNvSpPr txBox="1"/>
          <p:nvPr/>
        </p:nvSpPr>
        <p:spPr>
          <a:xfrm>
            <a:off x="4740081" y="1425550"/>
            <a:ext cx="37921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Gesucht sind die einzukaufenden Rohstoffmengen in Abhängigkeit von der gewünschten Tagesproduktion</a:t>
            </a:r>
            <a:endParaRPr lang="de-DE" dirty="0"/>
          </a:p>
        </p:txBody>
      </p:sp>
      <p:sp>
        <p:nvSpPr>
          <p:cNvPr id="15" name="Rechteck 14"/>
          <p:cNvSpPr/>
          <p:nvPr/>
        </p:nvSpPr>
        <p:spPr>
          <a:xfrm>
            <a:off x="467544" y="1026081"/>
            <a:ext cx="13560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dirty="0"/>
              <a:t>Aufgabe 9</a:t>
            </a:r>
            <a:r>
              <a:rPr lang="de-DE" b="1" dirty="0" smtClean="0"/>
              <a:t>   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35636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10" grpId="0"/>
      <p:bldP spid="10" grpId="1"/>
      <p:bldP spid="11" grpId="0"/>
      <p:bldP spid="11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68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881" y="1395413"/>
            <a:ext cx="8287575" cy="462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Wirtschaftsmathematik - Kap VI.1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17</a:t>
            </a:fld>
            <a:endParaRPr lang="de-DE"/>
          </a:p>
        </p:txBody>
      </p:sp>
      <p:sp>
        <p:nvSpPr>
          <p:cNvPr id="17" name="Titel 1"/>
          <p:cNvSpPr>
            <a:spLocks noGrp="1"/>
          </p:cNvSpPr>
          <p:nvPr>
            <p:ph type="title" idx="4294967295"/>
          </p:nvPr>
        </p:nvSpPr>
        <p:spPr>
          <a:xfrm>
            <a:off x="446856" y="419100"/>
            <a:ext cx="8229600" cy="4889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l"/>
            <a:r>
              <a:rPr lang="de-DE" sz="4000" b="1" dirty="0" smtClean="0">
                <a:latin typeface="+mn-lt"/>
                <a:ea typeface="+mn-ea"/>
                <a:cs typeface="+mn-cs"/>
              </a:rPr>
              <a:t>Aufgaben</a:t>
            </a:r>
            <a:endParaRPr lang="de-DE" sz="2000" b="1" dirty="0">
              <a:latin typeface="+mn-lt"/>
              <a:ea typeface="+mn-ea"/>
              <a:cs typeface="+mn-cs"/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5848781" y="2636912"/>
            <a:ext cx="78739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5400" b="1" cap="all" spc="0" dirty="0" smtClean="0">
                <a:ln w="9000" cmpd="sng">
                  <a:noFill/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P</a:t>
            </a:r>
            <a:r>
              <a:rPr lang="de-DE" sz="5400" b="1" cap="all" spc="0" baseline="-25000" dirty="0" smtClean="0">
                <a:ln w="9000" cmpd="sng">
                  <a:noFill/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1</a:t>
            </a:r>
            <a:endParaRPr lang="de-DE" sz="5400" b="1" cap="all" spc="0" baseline="-25000" dirty="0">
              <a:ln w="9000" cmpd="sng">
                <a:noFill/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0" name="Rechteck 9"/>
          <p:cNvSpPr/>
          <p:nvPr/>
        </p:nvSpPr>
        <p:spPr>
          <a:xfrm>
            <a:off x="4144645" y="3861048"/>
            <a:ext cx="78739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5400" b="1" cap="all" dirty="0" smtClean="0">
                <a:ln w="9000" cmpd="sng">
                  <a:noFill/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P</a:t>
            </a:r>
            <a:r>
              <a:rPr lang="de-DE" sz="5400" b="1" cap="all" baseline="-25000" dirty="0" smtClean="0">
                <a:ln w="9000" cmpd="sng">
                  <a:noFill/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2</a:t>
            </a:r>
            <a:endParaRPr lang="de-DE" sz="5400" b="1" cap="all" spc="0" baseline="-25000" dirty="0">
              <a:ln w="9000" cmpd="sng">
                <a:noFill/>
                <a:prstDash val="solid"/>
              </a:ln>
              <a:solidFill>
                <a:srgbClr val="00B05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1" name="Rechteck 10"/>
          <p:cNvSpPr/>
          <p:nvPr/>
        </p:nvSpPr>
        <p:spPr>
          <a:xfrm>
            <a:off x="5890851" y="3873822"/>
            <a:ext cx="55335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5400" b="1" cap="all" dirty="0" smtClean="0">
                <a:ln w="9000" cmpd="sng">
                  <a:noFill/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P</a:t>
            </a:r>
            <a:endParaRPr lang="de-DE" sz="5400" b="1" cap="all" spc="0" dirty="0">
              <a:ln w="9000" cmpd="sng">
                <a:noFill/>
                <a:prstDash val="solid"/>
              </a:ln>
              <a:solidFill>
                <a:schemeClr val="tx2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2" name="Rechteck 11"/>
          <p:cNvSpPr/>
          <p:nvPr/>
        </p:nvSpPr>
        <p:spPr>
          <a:xfrm>
            <a:off x="467544" y="1412776"/>
            <a:ext cx="25907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5400" b="1" cap="all" dirty="0" smtClean="0">
                <a:ln w="9000" cmpd="sng">
                  <a:noFill/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P = </a:t>
            </a:r>
            <a:r>
              <a:rPr lang="de-DE" sz="5400" b="1" cap="all" dirty="0" smtClean="0">
                <a:ln w="9000" cmpd="sng">
                  <a:noFill/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P</a:t>
            </a:r>
            <a:r>
              <a:rPr lang="de-DE" sz="5400" b="1" cap="all" baseline="-25000" dirty="0" smtClean="0">
                <a:ln w="9000" cmpd="sng">
                  <a:noFill/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2</a:t>
            </a:r>
            <a:r>
              <a:rPr lang="de-DE" sz="5400" b="1" cap="all" dirty="0" smtClean="0">
                <a:ln w="9000" cmpd="sng">
                  <a:noFill/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sym typeface="Symbol"/>
              </a:rPr>
              <a:t></a:t>
            </a:r>
            <a:r>
              <a:rPr lang="de-DE" sz="5400" b="1" cap="all" dirty="0" smtClean="0">
                <a:ln w="9000" cmpd="sng">
                  <a:noFill/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P</a:t>
            </a:r>
            <a:r>
              <a:rPr lang="de-DE" sz="5400" b="1" cap="all" baseline="-25000" dirty="0" smtClean="0">
                <a:ln w="9000" cmpd="sng">
                  <a:noFill/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1</a:t>
            </a:r>
            <a:endParaRPr lang="de-DE" sz="5400" b="1" cap="all" spc="0" baseline="-25000" dirty="0">
              <a:ln w="9000" cmpd="sng">
                <a:noFill/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3" name="Rechteck 12"/>
          <p:cNvSpPr/>
          <p:nvPr/>
        </p:nvSpPr>
        <p:spPr>
          <a:xfrm>
            <a:off x="3635896" y="5211837"/>
            <a:ext cx="1656184" cy="58444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Rechteck 2"/>
          <p:cNvSpPr/>
          <p:nvPr/>
        </p:nvSpPr>
        <p:spPr>
          <a:xfrm>
            <a:off x="7164288" y="2691557"/>
            <a:ext cx="1296144" cy="252028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Rechteck 5"/>
          <p:cNvSpPr/>
          <p:nvPr/>
        </p:nvSpPr>
        <p:spPr>
          <a:xfrm>
            <a:off x="6948264" y="1539429"/>
            <a:ext cx="1368152" cy="115212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Rechteck 13"/>
          <p:cNvSpPr/>
          <p:nvPr/>
        </p:nvSpPr>
        <p:spPr>
          <a:xfrm>
            <a:off x="5028283" y="5115774"/>
            <a:ext cx="1872207" cy="81324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Textfeld 15"/>
          <p:cNvSpPr txBox="1"/>
          <p:nvPr/>
        </p:nvSpPr>
        <p:spPr>
          <a:xfrm>
            <a:off x="467544" y="2420888"/>
            <a:ext cx="274719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Gesucht ist jetzt der Gesamtpreis für den Einkauf der Rohstoffe für die Tagesproduktion.</a:t>
            </a:r>
          </a:p>
          <a:p>
            <a:endParaRPr lang="de-DE" dirty="0"/>
          </a:p>
          <a:p>
            <a:r>
              <a:rPr lang="de-DE" dirty="0" smtClean="0"/>
              <a:t>Dazu müssen die benötigten Rohstoffe mit den entsprechenden Preisen multipliziert werden</a:t>
            </a:r>
            <a:endParaRPr lang="de-DE" dirty="0"/>
          </a:p>
        </p:txBody>
      </p:sp>
      <p:sp>
        <p:nvSpPr>
          <p:cNvPr id="2" name="Rechteck 1"/>
          <p:cNvSpPr/>
          <p:nvPr/>
        </p:nvSpPr>
        <p:spPr>
          <a:xfrm>
            <a:off x="467544" y="1026081"/>
            <a:ext cx="13560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dirty="0"/>
              <a:t>Aufgabe 9</a:t>
            </a:r>
            <a:r>
              <a:rPr lang="de-DE" b="1" dirty="0" smtClean="0"/>
              <a:t>   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48108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10" grpId="0"/>
      <p:bldP spid="10" grpId="1"/>
      <p:bldP spid="11" grpId="0"/>
      <p:bldP spid="11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446856" y="419100"/>
            <a:ext cx="8229600" cy="4889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l"/>
            <a:r>
              <a:rPr lang="de-DE" sz="4000" b="1" dirty="0" smtClean="0">
                <a:latin typeface="+mn-lt"/>
                <a:ea typeface="+mn-ea"/>
                <a:cs typeface="+mn-cs"/>
              </a:rPr>
              <a:t>Aufgaben</a:t>
            </a:r>
            <a:endParaRPr lang="de-DE" sz="2000" b="1" dirty="0">
              <a:latin typeface="+mn-lt"/>
              <a:ea typeface="+mn-ea"/>
              <a:cs typeface="+mn-cs"/>
            </a:endParaRPr>
          </a:p>
        </p:txBody>
      </p:sp>
      <p:sp>
        <p:nvSpPr>
          <p:cNvPr id="6" name="AutoShape 2" descr="imap://peter%2Elambe@imap.web.de:993/fetch%3EUID%3E/INBOX%3E565040756?part=1.2&amp;type=image/png&amp;filename=896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7" name="AutoShape 4" descr="imap://peter%2Elambe@imap.web.de:993/fetch%3EUID%3E/INBOX%3E565040756?part=1.2&amp;type=image/png&amp;filename=896.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1" name="Textfeld 10"/>
          <p:cNvSpPr txBox="1"/>
          <p:nvPr/>
        </p:nvSpPr>
        <p:spPr>
          <a:xfrm>
            <a:off x="468000" y="1080000"/>
            <a:ext cx="780915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/>
              <a:t>Aufgabe 10   - Übergangsmatrizen</a:t>
            </a:r>
            <a:r>
              <a:rPr lang="de-DE" dirty="0" smtClean="0"/>
              <a:t>   </a:t>
            </a:r>
          </a:p>
          <a:p>
            <a:r>
              <a:rPr lang="de-DE" dirty="0"/>
              <a:t>Ein Geschäft mit zwei Filialen verleiht tageweise </a:t>
            </a:r>
            <a:r>
              <a:rPr lang="de-DE" dirty="0" smtClean="0"/>
              <a:t>70 Fahrräder</a:t>
            </a:r>
            <a:r>
              <a:rPr lang="de-DE" dirty="0"/>
              <a:t>. </a:t>
            </a:r>
            <a:endParaRPr lang="de-DE" dirty="0" smtClean="0"/>
          </a:p>
          <a:p>
            <a:pPr algn="just"/>
            <a:r>
              <a:rPr lang="de-DE" dirty="0" smtClean="0"/>
              <a:t>60% </a:t>
            </a:r>
            <a:r>
              <a:rPr lang="de-DE" dirty="0"/>
              <a:t>der Fahrräder, die in der ersten Filiale ausgeliehen werden, werden auch dort zurückgegeben, der Rest in der anderen Filiale. 70% der Fahrräder, die in der </a:t>
            </a:r>
            <a:r>
              <a:rPr lang="de-DE" dirty="0" smtClean="0"/>
              <a:t>zweiten Filiale </a:t>
            </a:r>
            <a:r>
              <a:rPr lang="de-DE" dirty="0"/>
              <a:t>ausgeliehen werden, werden auch dort zurückgegeben; der Rest wiederum in der anderen Filiale</a:t>
            </a:r>
            <a:r>
              <a:rPr lang="de-DE" dirty="0" smtClean="0"/>
              <a:t>.</a:t>
            </a:r>
          </a:p>
          <a:p>
            <a:endParaRPr lang="de-DE" dirty="0" smtClean="0"/>
          </a:p>
          <a:p>
            <a:endParaRPr lang="de-DE" dirty="0"/>
          </a:p>
        </p:txBody>
      </p:sp>
      <p:sp>
        <p:nvSpPr>
          <p:cNvPr id="3" name="Rechteck 2"/>
          <p:cNvSpPr/>
          <p:nvPr/>
        </p:nvSpPr>
        <p:spPr>
          <a:xfrm>
            <a:off x="468000" y="2737951"/>
            <a:ext cx="7992432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de-DE" dirty="0"/>
          </a:p>
          <a:p>
            <a:pPr marL="342900" indent="-342900">
              <a:buAutoNum type="alphaLcParenBoth"/>
            </a:pPr>
            <a:r>
              <a:rPr lang="de-DE" dirty="0" smtClean="0"/>
              <a:t>Erstellen Sie ein Übergangsdiagramm</a:t>
            </a:r>
            <a:br>
              <a:rPr lang="de-DE" dirty="0" smtClean="0"/>
            </a:br>
            <a:endParaRPr lang="de-DE" dirty="0" smtClean="0"/>
          </a:p>
          <a:p>
            <a:pPr marL="342900" indent="-342900">
              <a:buAutoNum type="alphaLcParenBoth"/>
            </a:pPr>
            <a:r>
              <a:rPr lang="de-DE" dirty="0" smtClean="0"/>
              <a:t>Lesen Sie die Übergangsmatrix ab</a:t>
            </a:r>
          </a:p>
          <a:p>
            <a:pPr marL="342900" indent="-342900">
              <a:buAutoNum type="alphaLcParenBoth"/>
            </a:pPr>
            <a:endParaRPr lang="de-DE" dirty="0" smtClean="0"/>
          </a:p>
          <a:p>
            <a:pPr marL="342900" indent="-342900">
              <a:buAutoNum type="alphaLcParenBoth"/>
            </a:pPr>
            <a:r>
              <a:rPr lang="de-DE" dirty="0" smtClean="0"/>
              <a:t>Ist </a:t>
            </a:r>
            <a:r>
              <a:rPr lang="de-DE" dirty="0"/>
              <a:t>es möglich, die Fahrräder so auf beide Filialen zu verteilen, dass in jeder Filiale an jedem Morgen genau die gleiche Anzahl von Fahrrädern steht? </a:t>
            </a:r>
            <a:r>
              <a:rPr lang="de-DE" dirty="0" smtClean="0"/>
              <a:t/>
            </a:r>
            <a:br>
              <a:rPr lang="de-DE" dirty="0" smtClean="0"/>
            </a:br>
            <a:endParaRPr lang="de-DE" dirty="0"/>
          </a:p>
          <a:p>
            <a:pPr marL="354013" indent="-354013">
              <a:buAutoNum type="alphaLcParenBoth"/>
            </a:pPr>
            <a:r>
              <a:rPr lang="de-DE" dirty="0" smtClean="0"/>
              <a:t>Wenn </a:t>
            </a:r>
            <a:r>
              <a:rPr lang="de-DE" dirty="0"/>
              <a:t>man die Fahrräder irgendwie auf beide Filialen verteilt, was passiert </a:t>
            </a:r>
            <a:br>
              <a:rPr lang="de-DE" dirty="0"/>
            </a:br>
            <a:r>
              <a:rPr lang="de-DE" dirty="0" smtClean="0"/>
              <a:t>dann im </a:t>
            </a:r>
            <a:r>
              <a:rPr lang="de-DE" dirty="0"/>
              <a:t>Laufe der Zeit?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32709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/>
          </p:cNvSpPr>
          <p:nvPr/>
        </p:nvSpPr>
        <p:spPr>
          <a:xfrm>
            <a:off x="446856" y="419100"/>
            <a:ext cx="8229600" cy="4889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mtClean="0">
                <a:latin typeface="+mn-lt"/>
                <a:ea typeface="+mn-ea"/>
                <a:cs typeface="+mn-cs"/>
              </a:rPr>
              <a:t>Aufgaben</a:t>
            </a:r>
            <a:endParaRPr lang="de-DE" sz="2000" dirty="0">
              <a:latin typeface="+mn-lt"/>
              <a:ea typeface="+mn-ea"/>
              <a:cs typeface="+mn-cs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468000" y="1080000"/>
            <a:ext cx="820845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/>
              <a:t>Aufgabe 10   - Übergangsmatrizen</a:t>
            </a:r>
            <a:r>
              <a:rPr lang="de-DE" dirty="0" smtClean="0"/>
              <a:t>   </a:t>
            </a:r>
          </a:p>
          <a:p>
            <a:r>
              <a:rPr lang="de-DE" dirty="0"/>
              <a:t>Ein Geschäft mit zwei Filialen verleiht tageweise </a:t>
            </a:r>
            <a:r>
              <a:rPr lang="de-DE" dirty="0" smtClean="0"/>
              <a:t>70 Fahrräder</a:t>
            </a:r>
            <a:r>
              <a:rPr lang="de-DE" dirty="0"/>
              <a:t>. </a:t>
            </a:r>
            <a:endParaRPr lang="de-DE" dirty="0" smtClean="0"/>
          </a:p>
          <a:p>
            <a:pPr algn="just"/>
            <a:r>
              <a:rPr lang="de-DE" dirty="0" smtClean="0"/>
              <a:t>60% </a:t>
            </a:r>
            <a:r>
              <a:rPr lang="de-DE" dirty="0"/>
              <a:t>der Fahrräder, die in der ersten Filiale ausgeliehen werden, werden auch dort zurückgegeben, der Rest in der anderen Filiale. 70% der Fahrräder, die in der </a:t>
            </a:r>
            <a:r>
              <a:rPr lang="de-DE" dirty="0" smtClean="0"/>
              <a:t>zweiten Filiale </a:t>
            </a:r>
            <a:r>
              <a:rPr lang="de-DE" dirty="0"/>
              <a:t>ausgeliehen werden, werden auch dort zurückgegeben; der Rest wiederum in der anderen Filiale</a:t>
            </a:r>
            <a:r>
              <a:rPr lang="de-DE" dirty="0" smtClean="0"/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hteck 3"/>
              <p:cNvSpPr/>
              <p:nvPr/>
            </p:nvSpPr>
            <p:spPr>
              <a:xfrm>
                <a:off x="446856" y="2996952"/>
                <a:ext cx="8229600" cy="258532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de-DE" b="1" dirty="0" smtClean="0">
                    <a:solidFill>
                      <a:schemeClr val="tx2">
                        <a:lumMod val="60000"/>
                        <a:lumOff val="40000"/>
                      </a:schemeClr>
                    </a:solidFill>
                  </a:rPr>
                  <a:t>Lösung (a) </a:t>
                </a:r>
              </a:p>
              <a:p>
                <a:pPr algn="just"/>
                <a:r>
                  <a:rPr lang="de-DE" dirty="0" smtClean="0">
                    <a:solidFill>
                      <a:schemeClr val="tx2">
                        <a:lumMod val="60000"/>
                        <a:lumOff val="40000"/>
                      </a:schemeClr>
                    </a:solidFill>
                  </a:rPr>
                  <a:t>Ist </a:t>
                </a:r>
                <a:r>
                  <a:rPr lang="de-DE" dirty="0">
                    <a:solidFill>
                      <a:schemeClr val="tx2">
                        <a:lumMod val="60000"/>
                        <a:lumOff val="40000"/>
                      </a:schemeClr>
                    </a:solidFill>
                  </a:rPr>
                  <a:t>es möglich, die Fahrräder so auf beide Filialen zu verteilen, dass in jeder Filiale an jedem Morgen genau die gleiche Anzahl von Fahrrädern steht? </a:t>
                </a:r>
              </a:p>
              <a:p>
                <a:endParaRPr lang="de-DE" dirty="0">
                  <a:solidFill>
                    <a:schemeClr val="tx2">
                      <a:lumMod val="60000"/>
                      <a:lumOff val="40000"/>
                    </a:schemeClr>
                  </a:solidFill>
                </a:endParaRPr>
              </a:p>
              <a:p>
                <a:r>
                  <a:rPr lang="de-DE" dirty="0">
                    <a:solidFill>
                      <a:schemeClr val="tx2">
                        <a:lumMod val="60000"/>
                        <a:lumOff val="40000"/>
                      </a:schemeClr>
                    </a:solidFill>
                  </a:rPr>
                  <a:t>1. Erstelle Übergangsdiagramm</a:t>
                </a:r>
              </a:p>
              <a:p>
                <a:r>
                  <a:rPr lang="de-DE" dirty="0">
                    <a:solidFill>
                      <a:schemeClr val="tx2">
                        <a:lumMod val="60000"/>
                        <a:lumOff val="40000"/>
                      </a:schemeClr>
                    </a:solidFill>
                  </a:rPr>
                  <a:t>2. Erstelle Übergangsmatrix </a:t>
                </a:r>
                <a14:m>
                  <m:oMath xmlns:m="http://schemas.openxmlformats.org/officeDocument/2006/math">
                    <m:r>
                      <a:rPr lang="de-DE" i="1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/>
                      </a:rPr>
                      <m:t>𝐴</m:t>
                    </m:r>
                  </m:oMath>
                </a14:m>
                <a:endParaRPr lang="de-DE" dirty="0">
                  <a:solidFill>
                    <a:schemeClr val="tx2">
                      <a:lumMod val="60000"/>
                      <a:lumOff val="40000"/>
                    </a:schemeClr>
                  </a:solidFill>
                </a:endParaRPr>
              </a:p>
              <a:p>
                <a:r>
                  <a:rPr lang="de-DE" dirty="0">
                    <a:solidFill>
                      <a:schemeClr val="tx2">
                        <a:lumMod val="60000"/>
                        <a:lumOff val="40000"/>
                      </a:schemeClr>
                    </a:solidFill>
                  </a:rPr>
                  <a:t>3. Löse </a:t>
                </a:r>
                <a14:m>
                  <m:oMath xmlns:m="http://schemas.openxmlformats.org/officeDocument/2006/math">
                    <m:r>
                      <a:rPr lang="de-DE" i="1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/>
                      </a:rPr>
                      <m:t>𝐴</m:t>
                    </m:r>
                    <m:acc>
                      <m:accPr>
                        <m:chr m:val="⃑"/>
                        <m:ctrlPr>
                          <a:rPr lang="de-DE" i="1" dirty="0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a:rPr lang="de-DE" i="1" dirty="0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/>
                          </a:rPr>
                          <m:t>𝑥</m:t>
                        </m:r>
                      </m:e>
                    </m:acc>
                    <m:r>
                      <a:rPr lang="de-DE" i="1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/>
                      </a:rPr>
                      <m:t>=</m:t>
                    </m:r>
                    <m:acc>
                      <m:accPr>
                        <m:chr m:val="⃑"/>
                        <m:ctrlPr>
                          <a:rPr lang="de-DE" i="1" dirty="0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a:rPr lang="de-DE" i="1" dirty="0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/>
                          </a:rPr>
                          <m:t>𝑥</m:t>
                        </m:r>
                      </m:e>
                    </m:acc>
                  </m:oMath>
                </a14:m>
                <a:r>
                  <a:rPr lang="de-DE" dirty="0">
                    <a:solidFill>
                      <a:schemeClr val="tx2">
                        <a:lumMod val="60000"/>
                        <a:lumOff val="40000"/>
                      </a:schemeClr>
                    </a:solidFill>
                  </a:rPr>
                  <a:t> unter der Nebenbedingung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de-DE" i="1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/>
                          </a:rPr>
                          <m:t>𝑥</m:t>
                        </m:r>
                      </m:e>
                      <m:sub>
                        <m:r>
                          <a:rPr lang="de-DE" i="1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/>
                          </a:rPr>
                          <m:t>1</m:t>
                        </m:r>
                      </m:sub>
                    </m:sSub>
                    <m:r>
                      <a:rPr lang="de-DE" i="1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/>
                      </a:rPr>
                      <m:t>+</m:t>
                    </m:r>
                    <m:sSub>
                      <m:sSubPr>
                        <m:ctrlPr>
                          <a:rPr lang="de-DE" i="1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de-DE" i="1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/>
                          </a:rPr>
                          <m:t>𝑥</m:t>
                        </m:r>
                      </m:e>
                      <m:sub>
                        <m:r>
                          <a:rPr lang="de-DE" i="1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/>
                          </a:rPr>
                          <m:t>2</m:t>
                        </m:r>
                      </m:sub>
                    </m:sSub>
                    <m:r>
                      <a:rPr lang="de-DE" i="1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/>
                      </a:rPr>
                      <m:t>=70</m:t>
                    </m:r>
                  </m:oMath>
                </a14:m>
                <a:endParaRPr lang="de-DE" dirty="0">
                  <a:solidFill>
                    <a:schemeClr val="tx2">
                      <a:lumMod val="60000"/>
                      <a:lumOff val="40000"/>
                    </a:schemeClr>
                  </a:solidFill>
                </a:endParaRPr>
              </a:p>
              <a:p>
                <a:endParaRPr lang="de-DE" dirty="0">
                  <a:solidFill>
                    <a:schemeClr val="tx2">
                      <a:lumMod val="60000"/>
                      <a:lumOff val="40000"/>
                    </a:schemeClr>
                  </a:solidFill>
                </a:endParaRPr>
              </a:p>
              <a:p>
                <a:endParaRPr lang="de-DE" dirty="0">
                  <a:solidFill>
                    <a:schemeClr val="tx2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" name="Rechteck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6856" y="2996952"/>
                <a:ext cx="8229600" cy="2585323"/>
              </a:xfrm>
              <a:prstGeom prst="rect">
                <a:avLst/>
              </a:prstGeom>
              <a:blipFill rotWithShape="1">
                <a:blip r:embed="rId2"/>
                <a:stretch>
                  <a:fillRect l="-593" t="-1179" r="-66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312037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446856" y="391636"/>
            <a:ext cx="8229600" cy="4905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l"/>
            <a:r>
              <a:rPr lang="de-DE" sz="4000" b="1" dirty="0" smtClean="0">
                <a:latin typeface="+mn-lt"/>
                <a:ea typeface="+mn-ea"/>
                <a:cs typeface="+mn-cs"/>
              </a:rPr>
              <a:t>Aufgaben</a:t>
            </a:r>
            <a:endParaRPr lang="de-DE" sz="2000" b="1" dirty="0">
              <a:latin typeface="+mn-lt"/>
              <a:ea typeface="+mn-ea"/>
              <a:cs typeface="+mn-cs"/>
            </a:endParaRPr>
          </a:p>
        </p:txBody>
      </p:sp>
      <p:sp>
        <p:nvSpPr>
          <p:cNvPr id="6" name="AutoShape 2" descr="imap://peter%2Elambe@imap.web.de:993/fetch%3EUID%3E/INBOX%3E565040756?part=1.2&amp;type=image/png&amp;filename=896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7" name="AutoShape 4" descr="imap://peter%2Elambe@imap.web.de:993/fetch%3EUID%3E/INBOX%3E565040756?part=1.2&amp;type=image/png&amp;filename=896.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feld 10"/>
              <p:cNvSpPr txBox="1"/>
              <p:nvPr/>
            </p:nvSpPr>
            <p:spPr>
              <a:xfrm>
                <a:off x="457200" y="1098024"/>
                <a:ext cx="8219256" cy="53553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b="1" dirty="0" smtClean="0"/>
                  <a:t>Aufgabe 1 </a:t>
                </a:r>
                <a:r>
                  <a:rPr lang="de-DE" dirty="0" smtClean="0"/>
                  <a:t>    </a:t>
                </a:r>
              </a:p>
              <a:p>
                <a:r>
                  <a:rPr lang="de-DE" dirty="0" smtClean="0"/>
                  <a:t>In einem Hochhaus sollen in 120 Wohnungen </a:t>
                </a:r>
                <a:r>
                  <a:rPr lang="de-DE" dirty="0"/>
                  <a:t>die </a:t>
                </a:r>
                <a:r>
                  <a:rPr lang="de-DE" dirty="0" smtClean="0"/>
                  <a:t>Fußböden mit verschiedenen </a:t>
                </a:r>
                <a:r>
                  <a:rPr lang="de-DE" dirty="0"/>
                  <a:t>Materialien </a:t>
                </a:r>
                <a:r>
                  <a:rPr lang="de-DE" dirty="0" smtClean="0"/>
                  <a:t>belegt werden. Für eine Wohnung werden jeweils </a:t>
                </a:r>
                <a14:m>
                  <m:oMath xmlns:m="http://schemas.openxmlformats.org/officeDocument/2006/math">
                    <m:r>
                      <a:rPr lang="de-DE" i="1" dirty="0">
                        <a:latin typeface="Cambria Math"/>
                      </a:rPr>
                      <m:t>6</m:t>
                    </m:r>
                    <m:r>
                      <a:rPr lang="de-DE" b="0" i="1" dirty="0" smtClean="0">
                        <a:latin typeface="Cambria Math"/>
                      </a:rPr>
                      <m:t>4</m:t>
                    </m:r>
                    <m:r>
                      <a:rPr lang="de-DE" i="1" dirty="0" smtClean="0">
                        <a:latin typeface="Cambria Math"/>
                      </a:rPr>
                      <m:t> </m:t>
                    </m:r>
                    <m:sSup>
                      <m:sSupPr>
                        <m:ctrlPr>
                          <a:rPr lang="de-DE" i="1" dirty="0" smtClean="0">
                            <a:latin typeface="Cambria Math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de-DE" b="0" i="0" dirty="0" smtClean="0">
                            <a:latin typeface="Cambria Math"/>
                          </a:rPr>
                          <m:t>m</m:t>
                        </m:r>
                      </m:e>
                      <m:sup>
                        <m:r>
                          <a:rPr lang="de-DE" b="0" i="1" dirty="0" smtClean="0">
                            <a:latin typeface="Cambria Math"/>
                          </a:rPr>
                          <m:t>2</m:t>
                        </m:r>
                      </m:sup>
                    </m:sSup>
                  </m:oMath>
                </a14:m>
                <a:r>
                  <a:rPr lang="de-DE" dirty="0" smtClean="0"/>
                  <a:t> Laminat, 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/>
                      </a:rPr>
                      <m:t>2</m:t>
                    </m:r>
                    <m:r>
                      <a:rPr lang="de-DE" b="0" i="1" dirty="0" smtClean="0">
                        <a:latin typeface="Cambria Math"/>
                      </a:rPr>
                      <m:t>0</m:t>
                    </m:r>
                    <m:r>
                      <a:rPr lang="de-DE" i="1" dirty="0">
                        <a:latin typeface="Cambria Math"/>
                      </a:rPr>
                      <m:t> </m:t>
                    </m:r>
                    <m:sSup>
                      <m:sSupPr>
                        <m:ctrlPr>
                          <a:rPr lang="de-DE" i="1" dirty="0">
                            <a:latin typeface="Cambria Math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de-DE" dirty="0">
                            <a:latin typeface="Cambria Math"/>
                          </a:rPr>
                          <m:t>m</m:t>
                        </m:r>
                      </m:e>
                      <m:sup>
                        <m:r>
                          <a:rPr lang="de-DE" i="1" dirty="0">
                            <a:latin typeface="Cambria Math"/>
                          </a:rPr>
                          <m:t>2</m:t>
                        </m:r>
                      </m:sup>
                    </m:sSup>
                  </m:oMath>
                </a14:m>
                <a:r>
                  <a:rPr lang="de-DE" dirty="0" smtClean="0"/>
                  <a:t>  Teppichboden und </a:t>
                </a:r>
                <a14:m>
                  <m:oMath xmlns:m="http://schemas.openxmlformats.org/officeDocument/2006/math">
                    <m:r>
                      <a:rPr lang="de-DE" i="1" dirty="0">
                        <a:latin typeface="Cambria Math"/>
                      </a:rPr>
                      <m:t>40 </m:t>
                    </m:r>
                    <m:sSup>
                      <m:sSupPr>
                        <m:ctrlPr>
                          <a:rPr lang="de-DE" i="1" dirty="0">
                            <a:latin typeface="Cambria Math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de-DE" dirty="0">
                            <a:latin typeface="Cambria Math"/>
                          </a:rPr>
                          <m:t>m</m:t>
                        </m:r>
                      </m:e>
                      <m:sup>
                        <m:r>
                          <a:rPr lang="de-DE" i="1" dirty="0">
                            <a:latin typeface="Cambria Math"/>
                          </a:rPr>
                          <m:t>2</m:t>
                        </m:r>
                      </m:sup>
                    </m:sSup>
                  </m:oMath>
                </a14:m>
                <a:r>
                  <a:rPr lang="de-DE" dirty="0" smtClean="0"/>
                  <a:t> Fliesen benötigt.</a:t>
                </a:r>
              </a:p>
              <a:p>
                <a:r>
                  <a:rPr lang="de-DE" dirty="0"/>
                  <a:t>Die Firma </a:t>
                </a:r>
                <a:r>
                  <a:rPr lang="de-DE" dirty="0" smtClean="0"/>
                  <a:t>A bietet folgende Preisliste </a:t>
                </a:r>
                <a14:m>
                  <m:oMath xmlns:m="http://schemas.openxmlformats.org/officeDocument/2006/math">
                    <m:r>
                      <a:rPr lang="de-DE" b="0" i="0" smtClean="0">
                        <a:latin typeface="Cambria Math"/>
                      </a:rPr>
                      <m:t> (</m:t>
                    </m:r>
                    <m:m>
                      <m:mPr>
                        <m:mcs>
                          <m:mc>
                            <m:mcPr>
                              <m:count m:val="3"/>
                              <m:mcJc m:val="center"/>
                            </m:mcPr>
                          </m:mc>
                        </m:mcs>
                        <m:ctrlPr>
                          <a:rPr lang="de-DE" i="1" smtClean="0">
                            <a:latin typeface="Cambria Math"/>
                          </a:rPr>
                        </m:ctrlPr>
                      </m:mPr>
                      <m:mr>
                        <m:e>
                          <m:r>
                            <m:rPr>
                              <m:brk m:alnAt="7"/>
                            </m:rPr>
                            <a:rPr lang="de-DE" b="0" i="1" smtClean="0">
                              <a:latin typeface="Cambria Math"/>
                            </a:rPr>
                            <m:t> </m:t>
                          </m:r>
                          <m:r>
                            <a:rPr lang="de-DE" b="0" i="1" smtClean="0">
                              <a:latin typeface="Cambria Math"/>
                            </a:rPr>
                            <m:t>85€</m:t>
                          </m:r>
                        </m:e>
                        <m:e>
                          <m:r>
                            <a:rPr lang="de-DE" b="0" i="1" smtClean="0">
                              <a:latin typeface="Cambria Math"/>
                            </a:rPr>
                            <m:t>45€</m:t>
                          </m:r>
                        </m:e>
                        <m:e>
                          <m:r>
                            <a:rPr lang="de-DE" b="0" i="1" smtClean="0">
                              <a:latin typeface="Cambria Math"/>
                            </a:rPr>
                            <m:t>55€</m:t>
                          </m:r>
                        </m:e>
                      </m:mr>
                    </m:m>
                  </m:oMath>
                </a14:m>
                <a:r>
                  <a:rPr lang="de-DE" dirty="0" smtClean="0"/>
                  <a:t>  )  inkl. Verlegung an. </a:t>
                </a:r>
              </a:p>
              <a:p>
                <a:r>
                  <a:rPr lang="de-DE" dirty="0" smtClean="0"/>
                  <a:t>Das </a:t>
                </a:r>
                <a:r>
                  <a:rPr lang="de-DE" dirty="0"/>
                  <a:t>A</a:t>
                </a:r>
                <a:r>
                  <a:rPr lang="de-DE" dirty="0" smtClean="0"/>
                  <a:t>ngebot von Firma B lautet </a:t>
                </a:r>
                <a14:m>
                  <m:oMath xmlns:m="http://schemas.openxmlformats.org/officeDocument/2006/math">
                    <m:r>
                      <a:rPr lang="de-DE">
                        <a:latin typeface="Cambria Math"/>
                      </a:rPr>
                      <m:t> (</m:t>
                    </m:r>
                    <m:m>
                      <m:mPr>
                        <m:mcs>
                          <m:mc>
                            <m:mcPr>
                              <m:count m:val="3"/>
                              <m:mcJc m:val="center"/>
                            </m:mcPr>
                          </m:mc>
                        </m:mcs>
                        <m:ctrlPr>
                          <a:rPr lang="de-DE" i="1">
                            <a:latin typeface="Cambria Math"/>
                          </a:rPr>
                        </m:ctrlPr>
                      </m:mPr>
                      <m:mr>
                        <m:e>
                          <m:r>
                            <m:rPr>
                              <m:brk m:alnAt="7"/>
                            </m:rPr>
                            <a:rPr lang="de-DE" i="1">
                              <a:latin typeface="Cambria Math"/>
                            </a:rPr>
                            <m:t> </m:t>
                          </m:r>
                          <m:r>
                            <a:rPr lang="de-DE" b="0" i="1" smtClean="0">
                              <a:latin typeface="Cambria Math"/>
                            </a:rPr>
                            <m:t>60</m:t>
                          </m:r>
                          <m:r>
                            <a:rPr lang="de-DE" i="1">
                              <a:latin typeface="Cambria Math"/>
                            </a:rPr>
                            <m:t>€</m:t>
                          </m:r>
                        </m:e>
                        <m:e>
                          <m:r>
                            <a:rPr lang="de-DE" b="0" i="1" smtClean="0">
                              <a:latin typeface="Cambria Math"/>
                            </a:rPr>
                            <m:t>30</m:t>
                          </m:r>
                          <m:r>
                            <a:rPr lang="de-DE" i="1">
                              <a:latin typeface="Cambria Math"/>
                            </a:rPr>
                            <m:t>€</m:t>
                          </m:r>
                        </m:e>
                        <m:e>
                          <m:r>
                            <a:rPr lang="de-DE" b="0" i="1" smtClean="0">
                              <a:latin typeface="Cambria Math"/>
                            </a:rPr>
                            <m:t>40</m:t>
                          </m:r>
                          <m:r>
                            <a:rPr lang="de-DE" i="1">
                              <a:latin typeface="Cambria Math"/>
                            </a:rPr>
                            <m:t>€</m:t>
                          </m:r>
                        </m:e>
                      </m:mr>
                    </m:m>
                  </m:oMath>
                </a14:m>
                <a:r>
                  <a:rPr lang="de-DE" dirty="0"/>
                  <a:t>  ) </a:t>
                </a:r>
                <a:r>
                  <a:rPr lang="de-DE" dirty="0" smtClean="0"/>
                  <a:t>zuzüglich einer Verlege-Pauschale von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/>
                      </a:rPr>
                      <m:t>20€</m:t>
                    </m:r>
                  </m:oMath>
                </a14:m>
                <a:r>
                  <a:rPr lang="de-DE" dirty="0" smtClean="0"/>
                  <a:t> pro Quadratmeter an. </a:t>
                </a:r>
              </a:p>
              <a:p>
                <a:r>
                  <a:rPr lang="de-DE" dirty="0" smtClean="0"/>
                  <a:t>Für welche Firma entscheidet sich der Bauleiter ?</a:t>
                </a:r>
              </a:p>
              <a:p>
                <a:endParaRPr lang="de-DE" dirty="0"/>
              </a:p>
              <a:p>
                <a:r>
                  <a:rPr lang="de-DE" b="1" dirty="0" smtClean="0">
                    <a:solidFill>
                      <a:schemeClr val="tx2">
                        <a:lumMod val="60000"/>
                        <a:lumOff val="40000"/>
                      </a:schemeClr>
                    </a:solidFill>
                  </a:rPr>
                  <a:t>Lösung:</a:t>
                </a:r>
              </a:p>
              <a:p>
                <a:endParaRPr lang="de-DE" dirty="0" smtClean="0"/>
              </a:p>
              <a:p>
                <a:endParaRPr lang="de-DE" b="1" dirty="0" smtClean="0">
                  <a:solidFill>
                    <a:schemeClr val="tx2">
                      <a:lumMod val="60000"/>
                      <a:lumOff val="40000"/>
                    </a:schemeClr>
                  </a:solidFill>
                </a:endParaRPr>
              </a:p>
              <a:p>
                <a:endParaRPr lang="de-DE" b="1" dirty="0">
                  <a:solidFill>
                    <a:schemeClr val="tx2">
                      <a:lumMod val="60000"/>
                      <a:lumOff val="40000"/>
                    </a:schemeClr>
                  </a:solidFill>
                </a:endParaRPr>
              </a:p>
              <a:p>
                <a:endParaRPr lang="de-DE" b="1" dirty="0" smtClean="0">
                  <a:solidFill>
                    <a:schemeClr val="tx2">
                      <a:lumMod val="60000"/>
                      <a:lumOff val="40000"/>
                    </a:schemeClr>
                  </a:solidFill>
                </a:endParaRPr>
              </a:p>
              <a:p>
                <a:endParaRPr lang="de-DE" b="1" dirty="0">
                  <a:solidFill>
                    <a:schemeClr val="tx2">
                      <a:lumMod val="60000"/>
                      <a:lumOff val="40000"/>
                    </a:schemeClr>
                  </a:solidFill>
                </a:endParaRPr>
              </a:p>
              <a:p>
                <a:endParaRPr lang="de-DE" b="1" dirty="0" smtClean="0">
                  <a:solidFill>
                    <a:schemeClr val="tx2">
                      <a:lumMod val="60000"/>
                      <a:lumOff val="40000"/>
                    </a:schemeClr>
                  </a:solidFill>
                </a:endParaRPr>
              </a:p>
              <a:p>
                <a:r>
                  <a:rPr lang="de-DE" b="1" dirty="0" smtClean="0">
                    <a:solidFill>
                      <a:schemeClr val="tx2">
                        <a:lumMod val="60000"/>
                        <a:lumOff val="40000"/>
                      </a:schemeClr>
                    </a:solidFill>
                  </a:rPr>
                  <a:t>Antwort:    </a:t>
                </a:r>
                <a:r>
                  <a:rPr lang="de-DE" dirty="0" smtClean="0">
                    <a:solidFill>
                      <a:schemeClr val="tx2">
                        <a:lumMod val="60000"/>
                        <a:lumOff val="40000"/>
                      </a:schemeClr>
                    </a:solidFill>
                  </a:rPr>
                  <a:t>Er entscheidet sich für das günstigere Angebot. </a:t>
                </a:r>
                <a:endParaRPr lang="de-DE" dirty="0"/>
              </a:p>
              <a:p>
                <a:endParaRPr lang="de-DE" dirty="0" smtClean="0"/>
              </a:p>
              <a:p>
                <a:endParaRPr lang="de-DE" dirty="0"/>
              </a:p>
            </p:txBody>
          </p:sp>
        </mc:Choice>
        <mc:Fallback xmlns="">
          <p:sp>
            <p:nvSpPr>
              <p:cNvPr id="11" name="Textfeld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1098024"/>
                <a:ext cx="8219256" cy="5355312"/>
              </a:xfrm>
              <a:prstGeom prst="rect">
                <a:avLst/>
              </a:prstGeom>
              <a:blipFill rotWithShape="1">
                <a:blip r:embed="rId2"/>
                <a:stretch>
                  <a:fillRect l="-593" t="-569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3894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3417" y="3645024"/>
            <a:ext cx="2466975" cy="158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5771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/>
          </p:cNvSpPr>
          <p:nvPr/>
        </p:nvSpPr>
        <p:spPr>
          <a:xfrm>
            <a:off x="446856" y="419100"/>
            <a:ext cx="8229600" cy="4889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mtClean="0">
                <a:latin typeface="+mn-lt"/>
                <a:ea typeface="+mn-ea"/>
                <a:cs typeface="+mn-cs"/>
              </a:rPr>
              <a:t>Aufgaben</a:t>
            </a:r>
            <a:endParaRPr lang="de-DE" sz="2000" dirty="0">
              <a:latin typeface="+mn-lt"/>
              <a:ea typeface="+mn-ea"/>
              <a:cs typeface="+mn-cs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468000" y="1080000"/>
            <a:ext cx="820845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/>
              <a:t>Aufgabe 10   - Übergangsmatrizen</a:t>
            </a:r>
            <a:r>
              <a:rPr lang="de-DE" dirty="0" smtClean="0"/>
              <a:t>   </a:t>
            </a:r>
          </a:p>
          <a:p>
            <a:r>
              <a:rPr lang="de-DE" dirty="0"/>
              <a:t>Ein Geschäft mit zwei Filialen verleiht tageweise </a:t>
            </a:r>
            <a:r>
              <a:rPr lang="de-DE" dirty="0" smtClean="0"/>
              <a:t>70 Fahrräder</a:t>
            </a:r>
            <a:r>
              <a:rPr lang="de-DE" dirty="0"/>
              <a:t>. </a:t>
            </a:r>
            <a:endParaRPr lang="de-DE" dirty="0" smtClean="0"/>
          </a:p>
          <a:p>
            <a:pPr algn="just"/>
            <a:r>
              <a:rPr lang="de-DE" dirty="0" smtClean="0"/>
              <a:t>60% </a:t>
            </a:r>
            <a:r>
              <a:rPr lang="de-DE" dirty="0"/>
              <a:t>der Fahrräder, die in der ersten Filiale ausgeliehen werden, werden auch dort zurückgegeben, der Rest in der anderen Filiale. 70% der Fahrräder, die in der </a:t>
            </a:r>
            <a:r>
              <a:rPr lang="de-DE" dirty="0" smtClean="0"/>
              <a:t>zweiten Filiale </a:t>
            </a:r>
            <a:r>
              <a:rPr lang="de-DE" dirty="0"/>
              <a:t>ausgeliehen werden, werden auch dort zurückgegeben; der Rest wiederum in der anderen Filiale</a:t>
            </a:r>
            <a:r>
              <a:rPr lang="de-DE" dirty="0" smtClean="0"/>
              <a:t>.</a:t>
            </a:r>
          </a:p>
        </p:txBody>
      </p:sp>
      <p:sp>
        <p:nvSpPr>
          <p:cNvPr id="4" name="Rechteck 3"/>
          <p:cNvSpPr/>
          <p:nvPr/>
        </p:nvSpPr>
        <p:spPr>
          <a:xfrm>
            <a:off x="446856" y="2996952"/>
            <a:ext cx="29010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Lösung (a)</a:t>
            </a:r>
            <a:endParaRPr lang="de-DE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grpSp>
        <p:nvGrpSpPr>
          <p:cNvPr id="49" name="Gruppieren 48"/>
          <p:cNvGrpSpPr/>
          <p:nvPr/>
        </p:nvGrpSpPr>
        <p:grpSpPr>
          <a:xfrm>
            <a:off x="2154530" y="3541658"/>
            <a:ext cx="4968552" cy="3024336"/>
            <a:chOff x="4283968" y="3933056"/>
            <a:chExt cx="4968552" cy="3024336"/>
          </a:xfrm>
        </p:grpSpPr>
        <p:grpSp>
          <p:nvGrpSpPr>
            <p:cNvPr id="44" name="Gruppieren 43"/>
            <p:cNvGrpSpPr/>
            <p:nvPr/>
          </p:nvGrpSpPr>
          <p:grpSpPr>
            <a:xfrm rot="10800000">
              <a:off x="7884368" y="4797152"/>
              <a:ext cx="1368152" cy="1296144"/>
              <a:chOff x="6588224" y="431928"/>
              <a:chExt cx="1368152" cy="1296144"/>
            </a:xfrm>
          </p:grpSpPr>
          <p:sp>
            <p:nvSpPr>
              <p:cNvPr id="41" name="Ellipse 40"/>
              <p:cNvSpPr/>
              <p:nvPr/>
            </p:nvSpPr>
            <p:spPr>
              <a:xfrm>
                <a:off x="6588224" y="431928"/>
                <a:ext cx="1368152" cy="1296144"/>
              </a:xfrm>
              <a:prstGeom prst="ellipse">
                <a:avLst/>
              </a:prstGeom>
              <a:noFill/>
              <a:ln w="952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cxnSp>
            <p:nvCxnSpPr>
              <p:cNvPr id="42" name="Gerade Verbindung mit Pfeil 41"/>
              <p:cNvCxnSpPr/>
              <p:nvPr/>
            </p:nvCxnSpPr>
            <p:spPr>
              <a:xfrm flipV="1">
                <a:off x="7846268" y="1436677"/>
                <a:ext cx="0" cy="90006"/>
              </a:xfrm>
              <a:prstGeom prst="straightConnector1">
                <a:avLst/>
              </a:prstGeom>
              <a:noFill/>
              <a:ln w="952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43" name="Gerade Verbindung mit Pfeil 42"/>
              <p:cNvCxnSpPr/>
              <p:nvPr/>
            </p:nvCxnSpPr>
            <p:spPr>
              <a:xfrm flipV="1">
                <a:off x="7740352" y="1437372"/>
                <a:ext cx="105916" cy="26704"/>
              </a:xfrm>
              <a:prstGeom prst="straightConnector1">
                <a:avLst/>
              </a:prstGeom>
              <a:noFill/>
              <a:ln w="952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27" name="Ellipse 26"/>
            <p:cNvSpPr/>
            <p:nvPr/>
          </p:nvSpPr>
          <p:spPr>
            <a:xfrm>
              <a:off x="4283968" y="4797152"/>
              <a:ext cx="1368152" cy="1296144"/>
            </a:xfrm>
            <a:prstGeom prst="ellipse">
              <a:avLst/>
            </a:prstGeom>
            <a:noFill/>
            <a:ln w="952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graphicFrame>
          <p:nvGraphicFramePr>
            <p:cNvPr id="5" name="Diagramm 4"/>
            <p:cNvGraphicFramePr/>
            <p:nvPr>
              <p:extLst>
                <p:ext uri="{D42A27DB-BD31-4B8C-83A1-F6EECF244321}">
                  <p14:modId xmlns:p14="http://schemas.microsoft.com/office/powerpoint/2010/main" val="3358510297"/>
                </p:ext>
              </p:extLst>
            </p:nvPr>
          </p:nvGraphicFramePr>
          <p:xfrm>
            <a:off x="4572228" y="4005064"/>
            <a:ext cx="4320252" cy="285160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cxnSp>
          <p:nvCxnSpPr>
            <p:cNvPr id="29" name="Gerade Verbindung mit Pfeil 28"/>
            <p:cNvCxnSpPr/>
            <p:nvPr/>
          </p:nvCxnSpPr>
          <p:spPr>
            <a:xfrm flipV="1">
              <a:off x="5542012" y="5801901"/>
              <a:ext cx="0" cy="90006"/>
            </a:xfrm>
            <a:prstGeom prst="straightConnector1">
              <a:avLst/>
            </a:prstGeom>
            <a:noFill/>
            <a:ln w="952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4" name="Gerade Verbindung mit Pfeil 33"/>
            <p:cNvCxnSpPr/>
            <p:nvPr/>
          </p:nvCxnSpPr>
          <p:spPr>
            <a:xfrm flipV="1">
              <a:off x="5436096" y="5802596"/>
              <a:ext cx="105916" cy="26704"/>
            </a:xfrm>
            <a:prstGeom prst="straightConnector1">
              <a:avLst/>
            </a:prstGeom>
            <a:noFill/>
            <a:ln w="952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45" name="Textfeld 44"/>
            <p:cNvSpPr txBox="1"/>
            <p:nvPr/>
          </p:nvSpPr>
          <p:spPr>
            <a:xfrm>
              <a:off x="6444208" y="3933056"/>
              <a:ext cx="6480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 smtClean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40%</a:t>
              </a:r>
              <a:endParaRPr lang="de-DE" dirty="0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46" name="Textfeld 45"/>
            <p:cNvSpPr txBox="1"/>
            <p:nvPr/>
          </p:nvSpPr>
          <p:spPr>
            <a:xfrm>
              <a:off x="6444208" y="6588060"/>
              <a:ext cx="6480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3</a:t>
              </a:r>
              <a:r>
                <a:rPr lang="de-DE" dirty="0" smtClean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0%</a:t>
              </a:r>
              <a:endParaRPr lang="de-DE" dirty="0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47" name="Textfeld 46"/>
            <p:cNvSpPr txBox="1"/>
            <p:nvPr/>
          </p:nvSpPr>
          <p:spPr>
            <a:xfrm>
              <a:off x="4499992" y="5229200"/>
              <a:ext cx="6480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 smtClean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60%</a:t>
              </a:r>
              <a:endParaRPr lang="de-DE" dirty="0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48" name="Textfeld 47"/>
            <p:cNvSpPr txBox="1"/>
            <p:nvPr/>
          </p:nvSpPr>
          <p:spPr>
            <a:xfrm>
              <a:off x="8352420" y="5228292"/>
              <a:ext cx="6480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7</a:t>
              </a:r>
              <a:r>
                <a:rPr lang="de-DE" dirty="0" smtClean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0%</a:t>
              </a:r>
              <a:endParaRPr lang="de-DE" dirty="0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</p:grpSp>
      <p:sp>
        <p:nvSpPr>
          <p:cNvPr id="50" name="Rechteck 49"/>
          <p:cNvSpPr/>
          <p:nvPr/>
        </p:nvSpPr>
        <p:spPr>
          <a:xfrm>
            <a:off x="1767892" y="2996641"/>
            <a:ext cx="28709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Erstelle Übergangsdiagramm</a:t>
            </a:r>
            <a:endParaRPr lang="de-DE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89452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/>
          </p:cNvSpPr>
          <p:nvPr/>
        </p:nvSpPr>
        <p:spPr>
          <a:xfrm>
            <a:off x="446856" y="419100"/>
            <a:ext cx="8229600" cy="4889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mtClean="0">
                <a:latin typeface="+mn-lt"/>
                <a:ea typeface="+mn-ea"/>
                <a:cs typeface="+mn-cs"/>
              </a:rPr>
              <a:t>Aufgaben</a:t>
            </a:r>
            <a:endParaRPr lang="de-DE" sz="2000" dirty="0">
              <a:latin typeface="+mn-lt"/>
              <a:ea typeface="+mn-ea"/>
              <a:cs typeface="+mn-cs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468000" y="1080000"/>
            <a:ext cx="820845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/>
              <a:t>Aufgabe 10   - Übergangsmatrizen</a:t>
            </a:r>
            <a:r>
              <a:rPr lang="de-DE" dirty="0" smtClean="0"/>
              <a:t>   </a:t>
            </a:r>
          </a:p>
          <a:p>
            <a:r>
              <a:rPr lang="de-DE" dirty="0"/>
              <a:t>Ein Geschäft mit zwei Filialen verleiht tageweise </a:t>
            </a:r>
            <a:r>
              <a:rPr lang="de-DE" dirty="0" smtClean="0"/>
              <a:t>70 Fahrräder</a:t>
            </a:r>
            <a:r>
              <a:rPr lang="de-DE" dirty="0"/>
              <a:t>. </a:t>
            </a:r>
            <a:endParaRPr lang="de-DE" dirty="0" smtClean="0"/>
          </a:p>
          <a:p>
            <a:pPr algn="just"/>
            <a:r>
              <a:rPr lang="de-DE" dirty="0" smtClean="0"/>
              <a:t>60% </a:t>
            </a:r>
            <a:r>
              <a:rPr lang="de-DE" dirty="0"/>
              <a:t>der Fahrräder, die in der ersten Filiale ausgeliehen werden, werden auch dort zurückgegeben, der Rest in der anderen Filiale. 70% der Fahrräder, die in der </a:t>
            </a:r>
            <a:r>
              <a:rPr lang="de-DE" dirty="0" smtClean="0"/>
              <a:t>zweiten Filiale </a:t>
            </a:r>
            <a:r>
              <a:rPr lang="de-DE" dirty="0"/>
              <a:t>ausgeliehen werden, werden auch dort </a:t>
            </a:r>
            <a:r>
              <a:rPr lang="de-DE" dirty="0" smtClean="0"/>
              <a:t>zurückgegeben, </a:t>
            </a:r>
            <a:r>
              <a:rPr lang="de-DE" dirty="0"/>
              <a:t>der Rest wiederum in der anderen Filiale</a:t>
            </a:r>
            <a:r>
              <a:rPr lang="de-DE" dirty="0" smtClean="0"/>
              <a:t>.</a:t>
            </a:r>
          </a:p>
        </p:txBody>
      </p:sp>
      <p:sp>
        <p:nvSpPr>
          <p:cNvPr id="4" name="Rechteck 3"/>
          <p:cNvSpPr/>
          <p:nvPr/>
        </p:nvSpPr>
        <p:spPr>
          <a:xfrm>
            <a:off x="446856" y="5032555"/>
            <a:ext cx="290100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Lösung (b) </a:t>
            </a:r>
          </a:p>
          <a:p>
            <a:endParaRPr lang="de-DE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endParaRPr lang="de-DE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2924944"/>
            <a:ext cx="3352800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hteck 5"/>
              <p:cNvSpPr/>
              <p:nvPr/>
            </p:nvSpPr>
            <p:spPr>
              <a:xfrm>
                <a:off x="1907704" y="5046028"/>
                <a:ext cx="4680520" cy="140730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de-DE" dirty="0" smtClean="0">
                    <a:solidFill>
                      <a:schemeClr val="tx2">
                        <a:lumMod val="60000"/>
                        <a:lumOff val="40000"/>
                      </a:schemeClr>
                    </a:solidFill>
                  </a:rPr>
                  <a:t>Erstelle </a:t>
                </a:r>
                <a:r>
                  <a:rPr lang="de-DE" dirty="0">
                    <a:solidFill>
                      <a:schemeClr val="tx2">
                        <a:lumMod val="60000"/>
                        <a:lumOff val="40000"/>
                      </a:schemeClr>
                    </a:solidFill>
                  </a:rPr>
                  <a:t>Übergangsmatrix </a:t>
                </a:r>
                <a14:m>
                  <m:oMath xmlns:m="http://schemas.openxmlformats.org/officeDocument/2006/math">
                    <m:r>
                      <a:rPr lang="de-DE" i="1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/>
                      </a:rPr>
                      <m:t>𝐴</m:t>
                    </m:r>
                  </m:oMath>
                </a14:m>
                <a:endParaRPr lang="de-DE" dirty="0" smtClean="0">
                  <a:solidFill>
                    <a:schemeClr val="tx2">
                      <a:lumMod val="60000"/>
                      <a:lumOff val="40000"/>
                    </a:schemeClr>
                  </a:solidFill>
                </a:endParaRPr>
              </a:p>
              <a:p>
                <a:endParaRPr lang="de-DE" dirty="0" smtClean="0">
                  <a:solidFill>
                    <a:schemeClr val="tx2">
                      <a:lumMod val="60000"/>
                      <a:lumOff val="40000"/>
                    </a:schemeClr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dirty="0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ambria Math"/>
                        </a:rPr>
                        <m:t>𝐴</m:t>
                      </m:r>
                      <m:r>
                        <a:rPr lang="de-DE" i="1" dirty="0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de-DE" i="1" dirty="0" smtClean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de-DE" i="1" dirty="0" smtClean="0">
                                  <a:solidFill>
                                    <a:schemeClr val="tx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de-DE" b="0" i="1" dirty="0" smtClean="0">
                                    <a:solidFill>
                                      <a:schemeClr val="tx2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/>
                                  </a:rPr>
                                  <m:t>6</m:t>
                                </m:r>
                                <m:r>
                                  <a:rPr lang="de-DE" b="0" i="1" dirty="0" smtClean="0">
                                    <a:solidFill>
                                      <a:schemeClr val="tx2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/>
                                  </a:rPr>
                                  <m:t>0%</m:t>
                                </m:r>
                              </m:e>
                              <m:e>
                                <m:r>
                                  <a:rPr lang="de-DE" b="0" i="1" dirty="0" smtClean="0">
                                    <a:solidFill>
                                      <a:schemeClr val="tx2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/>
                                  </a:rPr>
                                  <m:t>30%</m:t>
                                </m:r>
                              </m:e>
                            </m:mr>
                            <m:mr>
                              <m:e>
                                <m:r>
                                  <a:rPr lang="de-DE" b="0" i="1" dirty="0" smtClean="0">
                                    <a:solidFill>
                                      <a:schemeClr val="tx2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/>
                                  </a:rPr>
                                  <m:t>40%</m:t>
                                </m:r>
                              </m:e>
                              <m:e>
                                <m:r>
                                  <a:rPr lang="de-DE" b="0" i="1" dirty="0" smtClean="0">
                                    <a:solidFill>
                                      <a:schemeClr val="tx2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/>
                                  </a:rPr>
                                  <m:t>70%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de-DE" dirty="0" smtClean="0">
                  <a:solidFill>
                    <a:schemeClr val="tx2">
                      <a:lumMod val="60000"/>
                      <a:lumOff val="40000"/>
                    </a:schemeClr>
                  </a:solidFill>
                </a:endParaRPr>
              </a:p>
              <a:p>
                <a:endParaRPr lang="de-DE" dirty="0">
                  <a:solidFill>
                    <a:schemeClr val="tx2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6" name="Rechteck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7704" y="5046028"/>
                <a:ext cx="4680520" cy="1407308"/>
              </a:xfrm>
              <a:prstGeom prst="rect">
                <a:avLst/>
              </a:prstGeom>
              <a:blipFill rotWithShape="1">
                <a:blip r:embed="rId3"/>
                <a:stretch>
                  <a:fillRect l="-1172" t="-2165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348293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/>
          </p:cNvSpPr>
          <p:nvPr/>
        </p:nvSpPr>
        <p:spPr>
          <a:xfrm>
            <a:off x="446856" y="419100"/>
            <a:ext cx="8229600" cy="4889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mtClean="0">
                <a:latin typeface="+mn-lt"/>
                <a:ea typeface="+mn-ea"/>
                <a:cs typeface="+mn-cs"/>
              </a:rPr>
              <a:t>Aufgaben</a:t>
            </a:r>
            <a:endParaRPr lang="de-DE" sz="2000" dirty="0">
              <a:latin typeface="+mn-lt"/>
              <a:ea typeface="+mn-ea"/>
              <a:cs typeface="+mn-cs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468000" y="1080000"/>
            <a:ext cx="820845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/>
              <a:t>Aufgabe 10   - Übergangsmatrizen</a:t>
            </a:r>
            <a:r>
              <a:rPr lang="de-DE" dirty="0" smtClean="0"/>
              <a:t>   </a:t>
            </a:r>
          </a:p>
          <a:p>
            <a:r>
              <a:rPr lang="de-DE" dirty="0"/>
              <a:t>Ein Geschäft mit zwei Filialen verleiht tageweise </a:t>
            </a:r>
            <a:r>
              <a:rPr lang="de-DE" dirty="0" smtClean="0"/>
              <a:t>70 Fahrräder</a:t>
            </a:r>
            <a:r>
              <a:rPr lang="de-DE" dirty="0"/>
              <a:t>. </a:t>
            </a:r>
            <a:endParaRPr lang="de-DE" dirty="0" smtClean="0"/>
          </a:p>
          <a:p>
            <a:pPr algn="just"/>
            <a:r>
              <a:rPr lang="de-DE" dirty="0" smtClean="0"/>
              <a:t>60% </a:t>
            </a:r>
            <a:r>
              <a:rPr lang="de-DE" dirty="0"/>
              <a:t>der Fahrräder, die in der ersten Filiale ausgeliehen werden, werden auch dort zurückgegeben, der Rest in der anderen Filiale. 70% der Fahrräder, die in der </a:t>
            </a:r>
            <a:r>
              <a:rPr lang="de-DE" dirty="0" smtClean="0"/>
              <a:t>zweiten Filiale </a:t>
            </a:r>
            <a:r>
              <a:rPr lang="de-DE" dirty="0"/>
              <a:t>ausgeliehen werden, werden auch dort zurückgegeben; der Rest wiederum in der anderen Filiale</a:t>
            </a:r>
            <a:r>
              <a:rPr lang="de-DE" dirty="0" smtClean="0"/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hteck 3"/>
              <p:cNvSpPr/>
              <p:nvPr/>
            </p:nvSpPr>
            <p:spPr>
              <a:xfrm>
                <a:off x="446856" y="2780928"/>
                <a:ext cx="8229600" cy="31393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de-DE" dirty="0" smtClean="0">
                    <a:solidFill>
                      <a:schemeClr val="tx2">
                        <a:lumMod val="60000"/>
                        <a:lumOff val="40000"/>
                      </a:schemeClr>
                    </a:solidFill>
                  </a:rPr>
                  <a:t>(c)</a:t>
                </a:r>
                <a:r>
                  <a:rPr lang="de-DE" b="1" dirty="0" smtClean="0">
                    <a:solidFill>
                      <a:schemeClr val="tx2">
                        <a:lumMod val="60000"/>
                        <a:lumOff val="40000"/>
                      </a:schemeClr>
                    </a:solidFill>
                  </a:rPr>
                  <a:t> </a:t>
                </a:r>
                <a:r>
                  <a:rPr lang="de-DE" dirty="0" smtClean="0">
                    <a:solidFill>
                      <a:schemeClr val="tx2">
                        <a:lumMod val="60000"/>
                        <a:lumOff val="40000"/>
                      </a:schemeClr>
                    </a:solidFill>
                  </a:rPr>
                  <a:t>Ist </a:t>
                </a:r>
                <a:r>
                  <a:rPr lang="de-DE" dirty="0">
                    <a:solidFill>
                      <a:schemeClr val="tx2">
                        <a:lumMod val="60000"/>
                        <a:lumOff val="40000"/>
                      </a:schemeClr>
                    </a:solidFill>
                  </a:rPr>
                  <a:t>es möglich, die Fahrräder so auf beide Filialen zu verteilen, dass in jeder Filiale an jedem Morgen genau die gleiche Anzahl von </a:t>
                </a:r>
                <a:r>
                  <a:rPr lang="de-DE" dirty="0" smtClean="0">
                    <a:solidFill>
                      <a:schemeClr val="tx2">
                        <a:lumMod val="60000"/>
                        <a:lumOff val="40000"/>
                      </a:schemeClr>
                    </a:solidFill>
                  </a:rPr>
                  <a:t>Fahr-rädern </a:t>
                </a:r>
                <a:r>
                  <a:rPr lang="de-DE" dirty="0">
                    <a:solidFill>
                      <a:schemeClr val="tx2">
                        <a:lumMod val="60000"/>
                        <a:lumOff val="40000"/>
                      </a:schemeClr>
                    </a:solidFill>
                  </a:rPr>
                  <a:t>steht? </a:t>
                </a:r>
                <a:endParaRPr lang="de-DE" dirty="0" smtClean="0">
                  <a:solidFill>
                    <a:schemeClr val="tx2">
                      <a:lumMod val="60000"/>
                      <a:lumOff val="40000"/>
                    </a:schemeClr>
                  </a:solidFill>
                </a:endParaRPr>
              </a:p>
              <a:p>
                <a:endParaRPr lang="de-DE" dirty="0">
                  <a:solidFill>
                    <a:schemeClr val="tx2">
                      <a:lumMod val="60000"/>
                      <a:lumOff val="40000"/>
                    </a:schemeClr>
                  </a:solidFill>
                </a:endParaRPr>
              </a:p>
              <a:p>
                <a:r>
                  <a:rPr lang="de-DE" b="1" dirty="0" smtClean="0">
                    <a:solidFill>
                      <a:schemeClr val="tx2">
                        <a:lumMod val="60000"/>
                        <a:lumOff val="40000"/>
                      </a:schemeClr>
                    </a:solidFill>
                  </a:rPr>
                  <a:t>Lösung</a:t>
                </a:r>
                <a:r>
                  <a:rPr lang="de-DE" dirty="0" smtClean="0">
                    <a:solidFill>
                      <a:schemeClr val="tx2">
                        <a:lumMod val="60000"/>
                        <a:lumOff val="40000"/>
                      </a:schemeClr>
                    </a:solidFill>
                  </a:rPr>
                  <a:t>:                              Löse </a:t>
                </a:r>
                <a14:m>
                  <m:oMath xmlns:m="http://schemas.openxmlformats.org/officeDocument/2006/math">
                    <m:r>
                      <a:rPr lang="de-DE" i="1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/>
                      </a:rPr>
                      <m:t>𝐴</m:t>
                    </m:r>
                    <m:acc>
                      <m:accPr>
                        <m:chr m:val="⃑"/>
                        <m:ctrlPr>
                          <a:rPr lang="de-DE" i="1" dirty="0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a:rPr lang="de-DE" i="1" dirty="0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/>
                          </a:rPr>
                          <m:t>𝑥</m:t>
                        </m:r>
                      </m:e>
                    </m:acc>
                    <m:r>
                      <a:rPr lang="de-DE" i="1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/>
                      </a:rPr>
                      <m:t>=</m:t>
                    </m:r>
                    <m:acc>
                      <m:accPr>
                        <m:chr m:val="⃑"/>
                        <m:ctrlPr>
                          <a:rPr lang="de-DE" i="1" dirty="0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a:rPr lang="de-DE" i="1" dirty="0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/>
                          </a:rPr>
                          <m:t>𝑥</m:t>
                        </m:r>
                      </m:e>
                    </m:acc>
                  </m:oMath>
                </a14:m>
                <a:r>
                  <a:rPr lang="de-DE" dirty="0">
                    <a:solidFill>
                      <a:schemeClr val="tx2">
                        <a:lumMod val="60000"/>
                        <a:lumOff val="40000"/>
                      </a:schemeClr>
                    </a:solidFill>
                  </a:rPr>
                  <a:t> unter der </a:t>
                </a:r>
              </a:p>
              <a:p>
                <a:r>
                  <a:rPr lang="de-DE" dirty="0">
                    <a:solidFill>
                      <a:schemeClr val="tx2">
                        <a:lumMod val="60000"/>
                        <a:lumOff val="40000"/>
                      </a:schemeClr>
                    </a:solidFill>
                  </a:rPr>
                  <a:t>    </a:t>
                </a:r>
                <a:r>
                  <a:rPr lang="de-DE" dirty="0" smtClean="0">
                    <a:solidFill>
                      <a:schemeClr val="tx2">
                        <a:lumMod val="60000"/>
                        <a:lumOff val="40000"/>
                      </a:schemeClr>
                    </a:solidFill>
                  </a:rPr>
                  <a:t>Nebenbedingung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de-DE" i="1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/>
                          </a:rPr>
                          <m:t>𝑥</m:t>
                        </m:r>
                      </m:e>
                      <m:sub>
                        <m:r>
                          <a:rPr lang="de-DE" i="1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/>
                          </a:rPr>
                          <m:t>1</m:t>
                        </m:r>
                      </m:sub>
                    </m:sSub>
                    <m:r>
                      <a:rPr lang="de-DE" i="1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/>
                      </a:rPr>
                      <m:t>+</m:t>
                    </m:r>
                    <m:sSub>
                      <m:sSubPr>
                        <m:ctrlPr>
                          <a:rPr lang="de-DE" i="1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de-DE" i="1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/>
                          </a:rPr>
                          <m:t>𝑥</m:t>
                        </m:r>
                      </m:e>
                      <m:sub>
                        <m:r>
                          <a:rPr lang="de-DE" i="1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/>
                          </a:rPr>
                          <m:t>2</m:t>
                        </m:r>
                      </m:sub>
                    </m:sSub>
                    <m:r>
                      <a:rPr lang="de-DE" i="1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/>
                      </a:rPr>
                      <m:t>      =70</m:t>
                    </m:r>
                  </m:oMath>
                </a14:m>
                <a:endParaRPr lang="de-DE" dirty="0">
                  <a:solidFill>
                    <a:schemeClr val="tx2">
                      <a:lumMod val="60000"/>
                      <a:lumOff val="40000"/>
                    </a:schemeClr>
                  </a:solidFill>
                </a:endParaRPr>
              </a:p>
              <a:p>
                <a:endParaRPr lang="de-DE" dirty="0">
                  <a:solidFill>
                    <a:schemeClr val="tx2">
                      <a:lumMod val="60000"/>
                      <a:lumOff val="40000"/>
                    </a:schemeClr>
                  </a:solidFill>
                </a:endParaRPr>
              </a:p>
              <a:p>
                <a:r>
                  <a:rPr lang="de-DE" dirty="0">
                    <a:solidFill>
                      <a:schemeClr val="tx2">
                        <a:lumMod val="60000"/>
                        <a:lumOff val="40000"/>
                      </a:schemeClr>
                    </a:solidFill>
                  </a:rPr>
                  <a:t> </a:t>
                </a:r>
                <a:r>
                  <a:rPr lang="de-DE" dirty="0" smtClean="0">
                    <a:solidFill>
                      <a:schemeClr val="tx2">
                        <a:lumMod val="60000"/>
                        <a:lumOff val="40000"/>
                      </a:schemeClr>
                    </a:solidFill>
                  </a:rPr>
                  <a:t>                                                    </a:t>
                </a:r>
                <a14:m>
                  <m:oMath xmlns:m="http://schemas.openxmlformats.org/officeDocument/2006/math">
                    <m:r>
                      <a:rPr lang="de-DE" i="1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/>
                      </a:rPr>
                      <m:t>𝐴</m:t>
                    </m:r>
                    <m:acc>
                      <m:accPr>
                        <m:chr m:val="⃑"/>
                        <m:ctrlPr>
                          <a:rPr lang="de-DE" i="1" dirty="0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a:rPr lang="de-DE" i="1" dirty="0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/>
                          </a:rPr>
                          <m:t>𝑥</m:t>
                        </m:r>
                      </m:e>
                    </m:acc>
                    <m:r>
                      <a:rPr lang="de-DE" i="1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/>
                      </a:rPr>
                      <m:t>=</m:t>
                    </m:r>
                    <m:acc>
                      <m:accPr>
                        <m:chr m:val="⃑"/>
                        <m:ctrlPr>
                          <a:rPr lang="de-DE" i="1" dirty="0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a:rPr lang="de-DE" i="1" dirty="0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/>
                          </a:rPr>
                          <m:t>𝑥</m:t>
                        </m:r>
                      </m:e>
                    </m:acc>
                    <m:r>
                      <a:rPr lang="de-DE" b="0" i="1" dirty="0" smtClean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/>
                      </a:rPr>
                      <m:t>   </m:t>
                    </m:r>
                    <m:r>
                      <a:rPr lang="de-DE" i="1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/>
                        <a:ea typeface="Cambria Math"/>
                      </a:rPr>
                      <m:t>⟹  </m:t>
                    </m:r>
                    <m:r>
                      <a:rPr lang="de-DE" i="1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/>
                      </a:rPr>
                      <m:t>−0,4</m:t>
                    </m:r>
                    <m:sSub>
                      <m:sSubPr>
                        <m:ctrlPr>
                          <a:rPr lang="de-DE" i="1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de-DE" i="1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/>
                          </a:rPr>
                          <m:t>𝑥</m:t>
                        </m:r>
                      </m:e>
                      <m:sub>
                        <m:r>
                          <a:rPr lang="de-DE" i="1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/>
                          </a:rPr>
                          <m:t>1</m:t>
                        </m:r>
                      </m:sub>
                    </m:sSub>
                    <m:r>
                      <a:rPr lang="de-DE" i="1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/>
                      </a:rPr>
                      <m:t>+0,3</m:t>
                    </m:r>
                    <m:sSub>
                      <m:sSubPr>
                        <m:ctrlPr>
                          <a:rPr lang="de-DE" i="1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de-DE" i="1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/>
                          </a:rPr>
                          <m:t>𝑥</m:t>
                        </m:r>
                      </m:e>
                      <m:sub>
                        <m:r>
                          <a:rPr lang="de-DE" i="1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/>
                          </a:rPr>
                          <m:t>2</m:t>
                        </m:r>
                      </m:sub>
                    </m:sSub>
                    <m:r>
                      <a:rPr lang="de-DE" i="1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/>
                      </a:rPr>
                      <m:t>=0                          </m:t>
                    </m:r>
                  </m:oMath>
                </a14:m>
                <a:endParaRPr lang="de-DE" dirty="0">
                  <a:solidFill>
                    <a:schemeClr val="tx2">
                      <a:lumMod val="60000"/>
                      <a:lumOff val="40000"/>
                    </a:schemeClr>
                  </a:solidFill>
                </a:endParaRPr>
              </a:p>
              <a:p>
                <a:endParaRPr lang="de-DE" dirty="0">
                  <a:solidFill>
                    <a:schemeClr val="tx2">
                      <a:lumMod val="60000"/>
                      <a:lumOff val="40000"/>
                    </a:schemeClr>
                  </a:solidFill>
                </a:endParaRPr>
              </a:p>
              <a:p>
                <a:r>
                  <a:rPr lang="de-DE" b="1" dirty="0">
                    <a:solidFill>
                      <a:schemeClr val="tx2">
                        <a:lumMod val="60000"/>
                        <a:lumOff val="40000"/>
                      </a:schemeClr>
                    </a:solidFill>
                    <a:ea typeface="Cambria Math"/>
                  </a:rPr>
                  <a:t>Einsetzungsverfahren</a:t>
                </a:r>
                <a:r>
                  <a:rPr lang="de-DE" dirty="0">
                    <a:solidFill>
                      <a:schemeClr val="tx2">
                        <a:lumMod val="60000"/>
                        <a:lumOff val="40000"/>
                      </a:schemeClr>
                    </a:solidFill>
                    <a:ea typeface="Cambria Math"/>
                  </a:rPr>
                  <a:t>:      </a:t>
                </a:r>
                <a14:m>
                  <m:oMath xmlns:m="http://schemas.openxmlformats.org/officeDocument/2006/math">
                    <m:r>
                      <a:rPr lang="de-DE" i="1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/>
                      </a:rPr>
                      <m:t>0,4</m:t>
                    </m:r>
                    <m:sSub>
                      <m:sSubPr>
                        <m:ctrlPr>
                          <a:rPr lang="de-DE" i="1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de-DE" i="1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/>
                          </a:rPr>
                          <m:t>𝑥</m:t>
                        </m:r>
                      </m:e>
                      <m:sub>
                        <m:r>
                          <a:rPr lang="de-DE" i="1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/>
                          </a:rPr>
                          <m:t>1</m:t>
                        </m:r>
                      </m:sub>
                    </m:sSub>
                    <m:r>
                      <a:rPr lang="de-DE" i="1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/>
                      </a:rPr>
                      <m:t>=0,3</m:t>
                    </m:r>
                    <m:sSub>
                      <m:sSubPr>
                        <m:ctrlPr>
                          <a:rPr lang="de-DE" i="1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de-DE" i="1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/>
                            <a:ea typeface="Cambria Math"/>
                          </a:rPr>
                          <m:t>∙(70−</m:t>
                        </m:r>
                        <m:r>
                          <a:rPr lang="de-DE" i="1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/>
                          </a:rPr>
                          <m:t>𝑥</m:t>
                        </m:r>
                      </m:e>
                      <m:sub>
                        <m:r>
                          <a:rPr lang="de-DE" i="1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/>
                          </a:rPr>
                          <m:t>1</m:t>
                        </m:r>
                      </m:sub>
                    </m:sSub>
                    <m:r>
                      <a:rPr lang="de-DE" i="1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/>
                      </a:rPr>
                      <m:t>)</m:t>
                    </m:r>
                  </m:oMath>
                </a14:m>
                <a:endParaRPr lang="de-DE" dirty="0">
                  <a:solidFill>
                    <a:schemeClr val="tx2">
                      <a:lumMod val="60000"/>
                      <a:lumOff val="40000"/>
                    </a:schemeClr>
                  </a:solidFill>
                </a:endParaRPr>
              </a:p>
              <a:p>
                <a:r>
                  <a:rPr lang="de-DE" dirty="0">
                    <a:solidFill>
                      <a:schemeClr val="tx2">
                        <a:lumMod val="60000"/>
                        <a:lumOff val="40000"/>
                      </a:schemeClr>
                    </a:solidFill>
                    <a:ea typeface="Cambria Math"/>
                  </a:rPr>
                  <a:t> 		     </a:t>
                </a:r>
                <a14:m>
                  <m:oMath xmlns:m="http://schemas.openxmlformats.org/officeDocument/2006/math">
                    <m:r>
                      <a:rPr lang="de-DE" i="1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/>
                        <a:ea typeface="Cambria Math"/>
                      </a:rPr>
                      <m:t>⟹0,7</m:t>
                    </m:r>
                    <m:sSub>
                      <m:sSubPr>
                        <m:ctrlPr>
                          <a:rPr lang="de-DE" i="1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de-DE" i="1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/>
                          </a:rPr>
                          <m:t>𝑥</m:t>
                        </m:r>
                      </m:e>
                      <m:sub>
                        <m:r>
                          <a:rPr lang="de-DE" i="1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/>
                          </a:rPr>
                          <m:t>1</m:t>
                        </m:r>
                      </m:sub>
                    </m:sSub>
                    <m:r>
                      <a:rPr lang="de-DE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/>
                      </a:rPr>
                      <m:t>=21</m:t>
                    </m:r>
                  </m:oMath>
                </a14:m>
                <a:endParaRPr lang="de-DE" dirty="0">
                  <a:solidFill>
                    <a:schemeClr val="tx2">
                      <a:lumMod val="60000"/>
                      <a:lumOff val="40000"/>
                    </a:schemeClr>
                  </a:solidFill>
                </a:endParaRPr>
              </a:p>
              <a:p>
                <a:r>
                  <a:rPr lang="de-DE" dirty="0">
                    <a:solidFill>
                      <a:schemeClr val="tx2">
                        <a:lumMod val="60000"/>
                        <a:lumOff val="40000"/>
                      </a:schemeClr>
                    </a:solidFill>
                    <a:ea typeface="Cambria Math"/>
                  </a:rPr>
                  <a:t> 		     </a:t>
                </a:r>
                <a14:m>
                  <m:oMath xmlns:m="http://schemas.openxmlformats.org/officeDocument/2006/math">
                    <m:r>
                      <a:rPr lang="de-DE" i="1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/>
                        <a:ea typeface="Cambria Math"/>
                      </a:rPr>
                      <m:t>⟹      </m:t>
                    </m:r>
                    <m:sSub>
                      <m:sSubPr>
                        <m:ctrlPr>
                          <a:rPr lang="de-DE" i="1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de-DE" i="1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/>
                          </a:rPr>
                          <m:t>𝑥</m:t>
                        </m:r>
                      </m:e>
                      <m:sub>
                        <m:r>
                          <a:rPr lang="de-DE" i="1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/>
                          </a:rPr>
                          <m:t>1</m:t>
                        </m:r>
                      </m:sub>
                    </m:sSub>
                    <m:r>
                      <a:rPr lang="de-DE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/>
                      </a:rPr>
                      <m:t>=30,</m:t>
                    </m:r>
                  </m:oMath>
                </a14:m>
                <a:r>
                  <a:rPr lang="de-DE" dirty="0">
                    <a:solidFill>
                      <a:schemeClr val="tx2">
                        <a:lumMod val="60000"/>
                        <a:lumOff val="40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de-DE" i="1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/>
                          </a:rPr>
                          <m:t>𝑥</m:t>
                        </m:r>
                      </m:e>
                      <m:sub>
                        <m:r>
                          <a:rPr lang="de-DE" i="1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/>
                          </a:rPr>
                          <m:t>2</m:t>
                        </m:r>
                      </m:sub>
                    </m:sSub>
                    <m:r>
                      <a:rPr lang="de-DE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/>
                      </a:rPr>
                      <m:t>=40</m:t>
                    </m:r>
                  </m:oMath>
                </a14:m>
                <a:endParaRPr lang="de-DE" dirty="0">
                  <a:solidFill>
                    <a:schemeClr val="tx2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" name="Rechteck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6856" y="2780928"/>
                <a:ext cx="8229600" cy="3139321"/>
              </a:xfrm>
              <a:prstGeom prst="rect">
                <a:avLst/>
              </a:prstGeom>
              <a:blipFill rotWithShape="1">
                <a:blip r:embed="rId2"/>
                <a:stretch>
                  <a:fillRect l="-593" t="-971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846450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/>
          </p:cNvSpPr>
          <p:nvPr/>
        </p:nvSpPr>
        <p:spPr>
          <a:xfrm>
            <a:off x="446856" y="419100"/>
            <a:ext cx="8229600" cy="4889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mtClean="0">
                <a:latin typeface="+mn-lt"/>
                <a:ea typeface="+mn-ea"/>
                <a:cs typeface="+mn-cs"/>
              </a:rPr>
              <a:t>Aufgaben</a:t>
            </a:r>
            <a:endParaRPr lang="de-DE" sz="2000" dirty="0">
              <a:latin typeface="+mn-lt"/>
              <a:ea typeface="+mn-ea"/>
              <a:cs typeface="+mn-cs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468000" y="1080000"/>
            <a:ext cx="820845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/>
              <a:t>Aufgabe 10   - Übergangsmatrizen</a:t>
            </a:r>
            <a:r>
              <a:rPr lang="de-DE" dirty="0" smtClean="0"/>
              <a:t>   </a:t>
            </a:r>
          </a:p>
          <a:p>
            <a:r>
              <a:rPr lang="de-DE" dirty="0"/>
              <a:t>Ein Geschäft mit zwei Filialen verleiht tageweise </a:t>
            </a:r>
            <a:r>
              <a:rPr lang="de-DE" dirty="0" smtClean="0"/>
              <a:t>70 Fahrräder</a:t>
            </a:r>
            <a:r>
              <a:rPr lang="de-DE" dirty="0"/>
              <a:t>. </a:t>
            </a:r>
            <a:endParaRPr lang="de-DE" dirty="0" smtClean="0"/>
          </a:p>
          <a:p>
            <a:pPr algn="just"/>
            <a:r>
              <a:rPr lang="de-DE" dirty="0" smtClean="0"/>
              <a:t>60% </a:t>
            </a:r>
            <a:r>
              <a:rPr lang="de-DE" dirty="0"/>
              <a:t>der Fahrräder, die in der ersten Filiale ausgeliehen werden, werden auch dort zurückgegeben, der Rest in der anderen Filiale. 70% der Fahrräder, die in der </a:t>
            </a:r>
            <a:r>
              <a:rPr lang="de-DE" dirty="0" smtClean="0"/>
              <a:t>zweiten Filiale </a:t>
            </a:r>
            <a:r>
              <a:rPr lang="de-DE" dirty="0"/>
              <a:t>ausgeliehen werden, werden auch dort zurückgegeben; der Rest wiederum in der anderen Filiale</a:t>
            </a:r>
            <a:r>
              <a:rPr lang="de-DE" dirty="0" smtClean="0"/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hteck 3"/>
              <p:cNvSpPr/>
              <p:nvPr/>
            </p:nvSpPr>
            <p:spPr>
              <a:xfrm>
                <a:off x="446856" y="2780928"/>
                <a:ext cx="8229600" cy="39413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de-DE" dirty="0" smtClean="0">
                    <a:solidFill>
                      <a:schemeClr val="tx2">
                        <a:lumMod val="60000"/>
                        <a:lumOff val="40000"/>
                      </a:schemeClr>
                    </a:solidFill>
                  </a:rPr>
                  <a:t>(c)</a:t>
                </a:r>
                <a:r>
                  <a:rPr lang="de-DE" b="1" dirty="0" smtClean="0">
                    <a:solidFill>
                      <a:schemeClr val="tx2">
                        <a:lumMod val="60000"/>
                        <a:lumOff val="40000"/>
                      </a:schemeClr>
                    </a:solidFill>
                  </a:rPr>
                  <a:t> </a:t>
                </a:r>
                <a:r>
                  <a:rPr lang="de-DE" dirty="0" smtClean="0">
                    <a:solidFill>
                      <a:schemeClr val="tx2">
                        <a:lumMod val="60000"/>
                        <a:lumOff val="40000"/>
                      </a:schemeClr>
                    </a:solidFill>
                  </a:rPr>
                  <a:t>Ist </a:t>
                </a:r>
                <a:r>
                  <a:rPr lang="de-DE" dirty="0">
                    <a:solidFill>
                      <a:schemeClr val="tx2">
                        <a:lumMod val="60000"/>
                        <a:lumOff val="40000"/>
                      </a:schemeClr>
                    </a:solidFill>
                  </a:rPr>
                  <a:t>es möglich, die Fahrräder so auf beide Filialen zu verteilen, dass in jeder Filiale an jedem Morgen genau die gleiche Anzahl von </a:t>
                </a:r>
                <a:r>
                  <a:rPr lang="de-DE" dirty="0" smtClean="0">
                    <a:solidFill>
                      <a:schemeClr val="tx2">
                        <a:lumMod val="60000"/>
                        <a:lumOff val="40000"/>
                      </a:schemeClr>
                    </a:solidFill>
                  </a:rPr>
                  <a:t>Fahr-rädern </a:t>
                </a:r>
                <a:r>
                  <a:rPr lang="de-DE" dirty="0">
                    <a:solidFill>
                      <a:schemeClr val="tx2">
                        <a:lumMod val="60000"/>
                        <a:lumOff val="40000"/>
                      </a:schemeClr>
                    </a:solidFill>
                  </a:rPr>
                  <a:t>steht? </a:t>
                </a:r>
                <a:endParaRPr lang="de-DE" dirty="0" smtClean="0">
                  <a:solidFill>
                    <a:schemeClr val="tx2">
                      <a:lumMod val="60000"/>
                      <a:lumOff val="40000"/>
                    </a:schemeClr>
                  </a:solidFill>
                </a:endParaRPr>
              </a:p>
              <a:p>
                <a:r>
                  <a:rPr lang="de-DE" b="1" dirty="0" smtClean="0">
                    <a:solidFill>
                      <a:schemeClr val="tx2">
                        <a:lumMod val="60000"/>
                        <a:lumOff val="40000"/>
                      </a:schemeClr>
                    </a:solidFill>
                  </a:rPr>
                  <a:t/>
                </a:r>
                <a:br>
                  <a:rPr lang="de-DE" b="1" dirty="0" smtClean="0">
                    <a:solidFill>
                      <a:schemeClr val="tx2">
                        <a:lumMod val="60000"/>
                        <a:lumOff val="40000"/>
                      </a:schemeClr>
                    </a:solidFill>
                  </a:rPr>
                </a:br>
                <a:r>
                  <a:rPr lang="de-DE" b="1" dirty="0" smtClean="0">
                    <a:solidFill>
                      <a:schemeClr val="tx2">
                        <a:lumMod val="60000"/>
                        <a:lumOff val="40000"/>
                      </a:schemeClr>
                    </a:solidFill>
                  </a:rPr>
                  <a:t>Lösung</a:t>
                </a:r>
                <a:r>
                  <a:rPr lang="de-DE" dirty="0" smtClean="0">
                    <a:solidFill>
                      <a:schemeClr val="tx2">
                        <a:lumMod val="60000"/>
                        <a:lumOff val="40000"/>
                      </a:schemeClr>
                    </a:solidFill>
                  </a:rPr>
                  <a:t>:                                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/>
                          </a:rPr>
                        </m:ctrlPr>
                      </m:sSubPr>
                      <m:e>
                        <m:acc>
                          <m:accPr>
                            <m:chr m:val="⃑"/>
                            <m:ctrlPr>
                              <a:rPr lang="de-DE" i="1" dirty="0">
                                <a:solidFill>
                                  <a:schemeClr val="tx2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/>
                                <a:ea typeface="Cambria Math"/>
                              </a:rPr>
                            </m:ctrlPr>
                          </m:accPr>
                          <m:e>
                            <m:r>
                              <a:rPr lang="de-DE" i="1" dirty="0">
                                <a:solidFill>
                                  <a:schemeClr val="tx2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/>
                                <a:ea typeface="Cambria Math"/>
                              </a:rPr>
                              <m:t>𝑥</m:t>
                            </m:r>
                          </m:e>
                        </m:acc>
                        <m:r>
                          <a:rPr lang="de-DE" i="1" dirty="0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/>
                            <a:ea typeface="Cambria Math"/>
                          </a:rPr>
                          <m:t>=</m:t>
                        </m:r>
                        <m:d>
                          <m:dPr>
                            <m:ctrlPr>
                              <a:rPr lang="de-DE" i="1" dirty="0">
                                <a:solidFill>
                                  <a:schemeClr val="tx2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/>
                                <a:ea typeface="Cambria Math"/>
                              </a:rPr>
                            </m:ctrlPr>
                          </m:dPr>
                          <m:e>
                            <m:r>
                              <a:rPr lang="de-DE" b="0" i="1" dirty="0" smtClean="0">
                                <a:solidFill>
                                  <a:schemeClr val="tx2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/>
                                <a:ea typeface="Cambria Math"/>
                              </a:rPr>
                              <m:t> </m:t>
                            </m:r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de-DE" i="1" dirty="0">
                                    <a:solidFill>
                                      <a:schemeClr val="tx2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/>
                                    <a:ea typeface="Cambria Math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m:rPr>
                                      <m:brk m:alnAt="7"/>
                                    </m:rPr>
                                    <a:rPr lang="de-DE" i="1" dirty="0">
                                      <a:solidFill>
                                        <a:schemeClr val="tx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3</m:t>
                                  </m:r>
                                  <m:r>
                                    <a:rPr lang="de-DE" i="1" dirty="0">
                                      <a:solidFill>
                                        <a:schemeClr val="tx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0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de-DE" i="1" dirty="0">
                                      <a:solidFill>
                                        <a:schemeClr val="tx2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40</m:t>
                                  </m:r>
                                </m:e>
                              </m:mr>
                            </m:m>
                            <m:r>
                              <a:rPr lang="de-DE" b="0" i="1" dirty="0" smtClean="0">
                                <a:solidFill>
                                  <a:schemeClr val="tx2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/>
                                <a:ea typeface="Cambria Math"/>
                              </a:rPr>
                              <m:t> </m:t>
                            </m:r>
                          </m:e>
                        </m:d>
                      </m:e>
                      <m:sub>
                        <m:r>
                          <a:rPr lang="de-DE" i="1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/>
                          </a:rPr>
                          <m:t> </m:t>
                        </m:r>
                      </m:sub>
                    </m:sSub>
                  </m:oMath>
                </a14:m>
                <a:endParaRPr lang="de-DE" dirty="0" smtClean="0">
                  <a:solidFill>
                    <a:schemeClr val="tx2">
                      <a:lumMod val="60000"/>
                      <a:lumOff val="40000"/>
                    </a:schemeClr>
                  </a:solidFill>
                </a:endParaRPr>
              </a:p>
              <a:p>
                <a:r>
                  <a:rPr lang="de-DE" b="1" dirty="0" smtClean="0">
                    <a:solidFill>
                      <a:schemeClr val="tx2">
                        <a:lumMod val="60000"/>
                        <a:lumOff val="40000"/>
                      </a:schemeClr>
                    </a:solidFill>
                  </a:rPr>
                  <a:t>Probe</a:t>
                </a:r>
                <a:r>
                  <a:rPr lang="de-DE" dirty="0">
                    <a:solidFill>
                      <a:schemeClr val="tx2">
                        <a:lumMod val="60000"/>
                        <a:lumOff val="40000"/>
                      </a:schemeClr>
                    </a:solidFill>
                  </a:rPr>
                  <a:t>: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ambria Math"/>
                        </a:rPr>
                        <m:t>𝐴</m:t>
                      </m:r>
                      <m:acc>
                        <m:accPr>
                          <m:chr m:val="⃑"/>
                          <m:ctrlPr>
                            <a:rPr lang="de-DE" i="1" dirty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de-DE" i="1" dirty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/>
                            </a:rPr>
                            <m:t>𝑥</m:t>
                          </m:r>
                        </m:e>
                      </m:acc>
                      <m:r>
                        <a:rPr lang="de-DE" i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de-DE" i="1" dirty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de-DE" i="1" dirty="0">
                                  <a:solidFill>
                                    <a:schemeClr val="tx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de-DE" i="1" dirty="0">
                                    <a:solidFill>
                                      <a:schemeClr val="tx2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/>
                                  </a:rPr>
                                  <m:t>6</m:t>
                                </m:r>
                                <m:r>
                                  <a:rPr lang="de-DE" i="1" dirty="0">
                                    <a:solidFill>
                                      <a:schemeClr val="tx2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/>
                                  </a:rPr>
                                  <m:t>0%</m:t>
                                </m:r>
                              </m:e>
                              <m:e>
                                <m:r>
                                  <a:rPr lang="de-DE" i="1" dirty="0">
                                    <a:solidFill>
                                      <a:schemeClr val="tx2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/>
                                  </a:rPr>
                                  <m:t>30%</m:t>
                                </m:r>
                              </m:e>
                            </m:mr>
                            <m:mr>
                              <m:e>
                                <m:r>
                                  <a:rPr lang="de-DE" i="1" dirty="0">
                                    <a:solidFill>
                                      <a:schemeClr val="tx2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/>
                                  </a:rPr>
                                  <m:t>40%</m:t>
                                </m:r>
                              </m:e>
                              <m:e>
                                <m:r>
                                  <a:rPr lang="de-DE" i="1" dirty="0">
                                    <a:solidFill>
                                      <a:schemeClr val="tx2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/>
                                  </a:rPr>
                                  <m:t>70%</m:t>
                                </m:r>
                              </m:e>
                            </m:mr>
                          </m:m>
                        </m:e>
                      </m:d>
                      <m:r>
                        <a:rPr lang="de-DE" i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ambria Math"/>
                          <a:ea typeface="Cambria Math"/>
                        </a:rPr>
                        <m:t>∙</m:t>
                      </m:r>
                      <m:d>
                        <m:dPr>
                          <m:ctrlPr>
                            <a:rPr lang="de-DE" i="1" dirty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r>
                            <a:rPr lang="de-DE" b="0" i="1" dirty="0" smtClean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/>
                              <a:ea typeface="Cambria Math"/>
                            </a:rPr>
                            <m:t> </m:t>
                          </m:r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de-DE" i="1" dirty="0">
                                  <a:solidFill>
                                    <a:schemeClr val="tx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de-DE" i="1" dirty="0">
                                    <a:solidFill>
                                      <a:schemeClr val="tx2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/>
                                    <a:ea typeface="Cambria Math"/>
                                  </a:rPr>
                                  <m:t>3</m:t>
                                </m:r>
                                <m:r>
                                  <a:rPr lang="de-DE" i="1" dirty="0">
                                    <a:solidFill>
                                      <a:schemeClr val="tx2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/>
                                    <a:ea typeface="Cambria Math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de-DE" i="1" dirty="0">
                                    <a:solidFill>
                                      <a:schemeClr val="tx2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/>
                                    <a:ea typeface="Cambria Math"/>
                                  </a:rPr>
                                  <m:t>40</m:t>
                                </m:r>
                              </m:e>
                            </m:mr>
                          </m:m>
                          <m:r>
                            <a:rPr lang="de-DE" b="0" i="1" dirty="0" smtClean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/>
                              <a:ea typeface="Cambria Math"/>
                            </a:rPr>
                            <m:t> </m:t>
                          </m:r>
                        </m:e>
                      </m:d>
                    </m:oMath>
                  </m:oMathPara>
                </a14:m>
                <a:endParaRPr lang="de-DE" i="1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Cambria Math"/>
                  <a:ea typeface="Cambria Math"/>
                </a:endParaRPr>
              </a:p>
              <a:p>
                <a:endParaRPr lang="de-DE" i="1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Cambria Math"/>
                  <a:ea typeface="Cambria Math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ambria Math"/>
                          <a:ea typeface="Cambria Math"/>
                        </a:rPr>
                        <m:t>           =</m:t>
                      </m:r>
                      <m:d>
                        <m:dPr>
                          <m:ctrlPr>
                            <a:rPr lang="de-DE" i="1" dirty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de-DE" i="1" dirty="0">
                                  <a:solidFill>
                                    <a:schemeClr val="tx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de-DE" i="1" dirty="0">
                                    <a:solidFill>
                                      <a:schemeClr val="tx2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/>
                                    <a:ea typeface="Cambria Math"/>
                                  </a:rPr>
                                  <m:t>6</m:t>
                                </m:r>
                                <m:r>
                                  <a:rPr lang="de-DE" i="1" dirty="0">
                                    <a:solidFill>
                                      <a:schemeClr val="tx2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/>
                                    <a:ea typeface="Cambria Math"/>
                                  </a:rPr>
                                  <m:t>0%∙30+30%∙40</m:t>
                                </m:r>
                              </m:e>
                            </m:mr>
                            <m:mr>
                              <m:e>
                                <m:r>
                                  <a:rPr lang="de-DE" i="1" dirty="0">
                                    <a:solidFill>
                                      <a:schemeClr val="tx2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/>
                                    <a:ea typeface="Cambria Math"/>
                                  </a:rPr>
                                  <m:t>40%∙30+70%∙40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de-DE" i="1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Cambria Math"/>
                  <a:ea typeface="Cambria Math"/>
                </a:endParaRPr>
              </a:p>
              <a:p>
                <a:endParaRPr lang="de-DE" i="1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Cambria Math"/>
                  <a:ea typeface="Cambria Math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ambria Math"/>
                          <a:ea typeface="Cambria Math"/>
                        </a:rPr>
                        <m:t>           =</m:t>
                      </m:r>
                      <m:d>
                        <m:dPr>
                          <m:ctrlPr>
                            <a:rPr lang="de-DE" i="1" dirty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de-DE" i="1" dirty="0">
                                  <a:solidFill>
                                    <a:schemeClr val="tx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de-DE" i="1" dirty="0">
                                    <a:solidFill>
                                      <a:schemeClr val="tx2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/>
                                    <a:ea typeface="Cambria Math"/>
                                  </a:rPr>
                                  <m:t>1</m:t>
                                </m:r>
                                <m:r>
                                  <a:rPr lang="de-DE" i="1" dirty="0">
                                    <a:solidFill>
                                      <a:schemeClr val="tx2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/>
                                    <a:ea typeface="Cambria Math"/>
                                  </a:rPr>
                                  <m:t>8+12</m:t>
                                </m:r>
                              </m:e>
                            </m:mr>
                            <m:mr>
                              <m:e>
                                <m:r>
                                  <a:rPr lang="de-DE" i="1" dirty="0">
                                    <a:solidFill>
                                      <a:schemeClr val="tx2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/>
                                    <a:ea typeface="Cambria Math"/>
                                  </a:rPr>
                                  <m:t>12+28</m:t>
                                </m:r>
                              </m:e>
                            </m:mr>
                          </m:m>
                        </m:e>
                      </m:d>
                      <m:r>
                        <a:rPr lang="de-DE" i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d>
                        <m:dPr>
                          <m:ctrlPr>
                            <a:rPr lang="de-DE" i="1" dirty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de-DE" i="1" dirty="0">
                                  <a:solidFill>
                                    <a:schemeClr val="tx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de-DE" i="1" dirty="0">
                                    <a:solidFill>
                                      <a:schemeClr val="tx2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/>
                                    <a:ea typeface="Cambria Math"/>
                                  </a:rPr>
                                  <m:t>3</m:t>
                                </m:r>
                                <m:r>
                                  <a:rPr lang="de-DE" i="1" dirty="0">
                                    <a:solidFill>
                                      <a:schemeClr val="tx2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/>
                                    <a:ea typeface="Cambria Math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de-DE" i="1" dirty="0">
                                    <a:solidFill>
                                      <a:schemeClr val="tx2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/>
                                    <a:ea typeface="Cambria Math"/>
                                  </a:rPr>
                                  <m:t>40</m:t>
                                </m:r>
                              </m:e>
                            </m:mr>
                          </m:m>
                        </m:e>
                      </m:d>
                      <m:r>
                        <a:rPr lang="de-DE" i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acc>
                        <m:accPr>
                          <m:chr m:val="⃑"/>
                          <m:ctrlPr>
                            <a:rPr lang="de-DE" i="1" dirty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/>
                              <a:ea typeface="Cambria Math"/>
                            </a:rPr>
                          </m:ctrlPr>
                        </m:accPr>
                        <m:e>
                          <m:r>
                            <a:rPr lang="de-DE" i="1" dirty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</m:acc>
                    </m:oMath>
                  </m:oMathPara>
                </a14:m>
                <a:endParaRPr lang="de-DE" dirty="0">
                  <a:solidFill>
                    <a:schemeClr val="tx2">
                      <a:lumMod val="60000"/>
                      <a:lumOff val="40000"/>
                    </a:schemeClr>
                  </a:solidFill>
                </a:endParaRPr>
              </a:p>
              <a:p>
                <a:r>
                  <a:rPr lang="de-DE" b="1" dirty="0" smtClean="0">
                    <a:solidFill>
                      <a:schemeClr val="tx2">
                        <a:lumMod val="60000"/>
                        <a:lumOff val="40000"/>
                      </a:schemeClr>
                    </a:solidFill>
                  </a:rPr>
                  <a:t>Antwort</a:t>
                </a:r>
                <a:r>
                  <a:rPr lang="de-DE" dirty="0">
                    <a:solidFill>
                      <a:schemeClr val="tx2">
                        <a:lumMod val="60000"/>
                        <a:lumOff val="40000"/>
                      </a:schemeClr>
                    </a:solidFill>
                  </a:rPr>
                  <a:t>:   </a:t>
                </a:r>
                <a:r>
                  <a:rPr lang="de-DE" dirty="0" smtClean="0">
                    <a:solidFill>
                      <a:schemeClr val="tx2">
                        <a:lumMod val="60000"/>
                        <a:lumOff val="40000"/>
                      </a:schemeClr>
                    </a:solidFill>
                  </a:rPr>
                  <a:t>….</a:t>
                </a:r>
                <a:endParaRPr lang="de-DE" dirty="0">
                  <a:solidFill>
                    <a:schemeClr val="tx2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" name="Rechteck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6856" y="2780928"/>
                <a:ext cx="8229600" cy="3941335"/>
              </a:xfrm>
              <a:prstGeom prst="rect">
                <a:avLst/>
              </a:prstGeom>
              <a:blipFill rotWithShape="1">
                <a:blip r:embed="rId2"/>
                <a:stretch>
                  <a:fillRect l="-593" t="-773" b="-1391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feld 4"/>
          <p:cNvSpPr txBox="1"/>
          <p:nvPr/>
        </p:nvSpPr>
        <p:spPr>
          <a:xfrm>
            <a:off x="6228184" y="5805264"/>
            <a:ext cx="6575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dirty="0" smtClean="0">
                <a:solidFill>
                  <a:schemeClr val="tx2">
                    <a:lumMod val="60000"/>
                    <a:lumOff val="40000"/>
                  </a:schemeClr>
                </a:solidFill>
                <a:sym typeface="Wingdings"/>
              </a:rPr>
              <a:t></a:t>
            </a:r>
            <a:endParaRPr lang="de-DE" sz="36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00595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446856" y="419100"/>
            <a:ext cx="8229600" cy="4889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l"/>
            <a:r>
              <a:rPr lang="de-DE" sz="4000" b="1" dirty="0" smtClean="0">
                <a:latin typeface="+mn-lt"/>
                <a:ea typeface="+mn-ea"/>
                <a:cs typeface="+mn-cs"/>
              </a:rPr>
              <a:t>Aufgaben</a:t>
            </a:r>
            <a:endParaRPr lang="de-DE" sz="2000" b="1" dirty="0">
              <a:latin typeface="+mn-lt"/>
              <a:ea typeface="+mn-ea"/>
              <a:cs typeface="+mn-cs"/>
            </a:endParaRPr>
          </a:p>
        </p:txBody>
      </p:sp>
      <p:sp>
        <p:nvSpPr>
          <p:cNvPr id="6" name="AutoShape 2" descr="imap://peter%2Elambe@imap.web.de:993/fetch%3EUID%3E/INBOX%3E565040756?part=1.2&amp;type=image/png&amp;filename=896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7" name="AutoShape 4" descr="imap://peter%2Elambe@imap.web.de:993/fetch%3EUID%3E/INBOX%3E565040756?part=1.2&amp;type=image/png&amp;filename=896.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1" name="Textfeld 10"/>
          <p:cNvSpPr txBox="1"/>
          <p:nvPr/>
        </p:nvSpPr>
        <p:spPr>
          <a:xfrm>
            <a:off x="468000" y="1080000"/>
            <a:ext cx="813644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/>
              <a:t>Aufgabe 10   - Übergangsmatrizen</a:t>
            </a:r>
            <a:r>
              <a:rPr lang="de-DE" dirty="0" smtClean="0"/>
              <a:t>   </a:t>
            </a:r>
          </a:p>
          <a:p>
            <a:r>
              <a:rPr lang="de-DE" dirty="0"/>
              <a:t>Ein Geschäft mit zwei Filialen verleiht tageweise </a:t>
            </a:r>
            <a:r>
              <a:rPr lang="de-DE" dirty="0" smtClean="0"/>
              <a:t>70 Fahrräder</a:t>
            </a:r>
            <a:r>
              <a:rPr lang="de-DE" dirty="0"/>
              <a:t>. </a:t>
            </a:r>
            <a:endParaRPr lang="de-DE" dirty="0" smtClean="0"/>
          </a:p>
          <a:p>
            <a:pPr algn="just"/>
            <a:r>
              <a:rPr lang="de-DE" dirty="0" smtClean="0"/>
              <a:t>60% </a:t>
            </a:r>
            <a:r>
              <a:rPr lang="de-DE" dirty="0"/>
              <a:t>der Fahrräder, die in der ersten Filiale ausgeliehen werden, werden auch dort zurückgegeben, der Rest in der anderen Filiale. 70% der Fahrräder, die in der </a:t>
            </a:r>
            <a:r>
              <a:rPr lang="de-DE" dirty="0" smtClean="0"/>
              <a:t>zweiten Filiale </a:t>
            </a:r>
            <a:r>
              <a:rPr lang="de-DE" dirty="0"/>
              <a:t>ausgeliehen werden, werden auch dort zurückgegeben; der Rest wiederum in der anderen Filiale</a:t>
            </a:r>
            <a:r>
              <a:rPr lang="de-DE" dirty="0" smtClean="0"/>
              <a:t>.</a:t>
            </a:r>
          </a:p>
          <a:p>
            <a:endParaRPr lang="de-DE" dirty="0" smtClean="0"/>
          </a:p>
          <a:p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hteck 2"/>
              <p:cNvSpPr/>
              <p:nvPr/>
            </p:nvSpPr>
            <p:spPr>
              <a:xfrm>
                <a:off x="468000" y="2793702"/>
                <a:ext cx="5256128" cy="369331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de-DE" dirty="0" smtClean="0">
                    <a:solidFill>
                      <a:schemeClr val="tx2">
                        <a:lumMod val="60000"/>
                        <a:lumOff val="40000"/>
                      </a:schemeClr>
                    </a:solidFill>
                  </a:rPr>
                  <a:t>(d)  Wenn </a:t>
                </a:r>
                <a:r>
                  <a:rPr lang="de-DE" dirty="0">
                    <a:solidFill>
                      <a:schemeClr val="tx2">
                        <a:lumMod val="60000"/>
                        <a:lumOff val="40000"/>
                      </a:schemeClr>
                    </a:solidFill>
                  </a:rPr>
                  <a:t>man die Fahrräder irgendwie auf beide Filialen verteilt, was passiert </a:t>
                </a:r>
                <a:r>
                  <a:rPr lang="de-DE" dirty="0" smtClean="0">
                    <a:solidFill>
                      <a:schemeClr val="tx2">
                        <a:lumMod val="60000"/>
                        <a:lumOff val="40000"/>
                      </a:schemeClr>
                    </a:solidFill>
                  </a:rPr>
                  <a:t>dann im </a:t>
                </a:r>
                <a:r>
                  <a:rPr lang="de-DE" dirty="0">
                    <a:solidFill>
                      <a:schemeClr val="tx2">
                        <a:lumMod val="60000"/>
                        <a:lumOff val="40000"/>
                      </a:schemeClr>
                    </a:solidFill>
                  </a:rPr>
                  <a:t>Laufe der Zeit</a:t>
                </a:r>
                <a:r>
                  <a:rPr lang="de-DE" dirty="0" smtClean="0">
                    <a:solidFill>
                      <a:schemeClr val="tx2">
                        <a:lumMod val="60000"/>
                        <a:lumOff val="40000"/>
                      </a:schemeClr>
                    </a:solidFill>
                  </a:rPr>
                  <a:t>?</a:t>
                </a:r>
                <a:br>
                  <a:rPr lang="de-DE" dirty="0" smtClean="0">
                    <a:solidFill>
                      <a:schemeClr val="tx2">
                        <a:lumMod val="60000"/>
                        <a:lumOff val="40000"/>
                      </a:schemeClr>
                    </a:solidFill>
                  </a:rPr>
                </a:br>
                <a:r>
                  <a:rPr lang="de-DE" dirty="0" smtClean="0">
                    <a:solidFill>
                      <a:schemeClr val="tx2">
                        <a:lumMod val="60000"/>
                        <a:lumOff val="40000"/>
                      </a:schemeClr>
                    </a:solidFill>
                  </a:rPr>
                  <a:t/>
                </a:r>
                <a:br>
                  <a:rPr lang="de-DE" dirty="0" smtClean="0">
                    <a:solidFill>
                      <a:schemeClr val="tx2">
                        <a:lumMod val="60000"/>
                        <a:lumOff val="40000"/>
                      </a:schemeClr>
                    </a:solidFill>
                  </a:rPr>
                </a:br>
                <a:r>
                  <a:rPr lang="de-DE" dirty="0" smtClean="0">
                    <a:solidFill>
                      <a:schemeClr val="tx2">
                        <a:lumMod val="60000"/>
                        <a:lumOff val="40000"/>
                      </a:schemeClr>
                    </a:solidFill>
                  </a:rPr>
                  <a:t>Ersatzweise:   </a:t>
                </a:r>
              </a:p>
              <a:p>
                <a:endParaRPr lang="de-DE" dirty="0">
                  <a:solidFill>
                    <a:schemeClr val="tx2">
                      <a:lumMod val="60000"/>
                      <a:lumOff val="40000"/>
                    </a:schemeClr>
                  </a:solidFill>
                </a:endParaRPr>
              </a:p>
              <a:p>
                <a:pPr marL="342900" indent="-342900">
                  <a:buAutoNum type="alphaLcParenBoth" startAt="4"/>
                </a:pPr>
                <a:r>
                  <a:rPr lang="de-DE" dirty="0" smtClean="0">
                    <a:solidFill>
                      <a:schemeClr val="tx2">
                        <a:lumMod val="60000"/>
                        <a:lumOff val="40000"/>
                      </a:schemeClr>
                    </a:solidFill>
                  </a:rPr>
                  <a:t>Berechnen sie die Verteilung der Fahrräder nach 5 Tagen ausgehend von   einer Gleichverteilung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de-DE" i="1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/>
                          </a:rPr>
                          <m:t>𝑥</m:t>
                        </m:r>
                      </m:e>
                      <m:sub>
                        <m:r>
                          <a:rPr lang="de-DE" i="1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/>
                          </a:rPr>
                          <m:t>1</m:t>
                        </m:r>
                      </m:sub>
                    </m:sSub>
                    <m:r>
                      <a:rPr lang="de-DE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/>
                      </a:rPr>
                      <m:t>=3</m:t>
                    </m:r>
                    <m:r>
                      <a:rPr lang="de-DE" b="0" i="0" smtClean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/>
                      </a:rPr>
                      <m:t>5  </m:t>
                    </m:r>
                    <m:r>
                      <m:rPr>
                        <m:sty m:val="p"/>
                      </m:rPr>
                      <a:rPr lang="de-DE" b="0" i="0" smtClean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/>
                      </a:rPr>
                      <m:t>und</m:t>
                    </m:r>
                    <m:r>
                      <a:rPr lang="de-DE" b="0" i="0" smtClean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/>
                      </a:rPr>
                      <m:t>   </m:t>
                    </m:r>
                    <m:sSub>
                      <m:sSubPr>
                        <m:ctrlPr>
                          <a:rPr lang="de-DE" i="1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de-DE" i="1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/>
                          </a:rPr>
                          <m:t>𝑥</m:t>
                        </m:r>
                      </m:e>
                      <m:sub>
                        <m:r>
                          <a:rPr lang="de-DE" i="1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/>
                          </a:rPr>
                          <m:t>2</m:t>
                        </m:r>
                      </m:sub>
                    </m:sSub>
                    <m:r>
                      <a:rPr lang="de-DE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/>
                      </a:rPr>
                      <m:t>=</m:t>
                    </m:r>
                    <m:r>
                      <a:rPr lang="de-DE" b="0" i="0" smtClean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/>
                      </a:rPr>
                      <m:t>35</m:t>
                    </m:r>
                  </m:oMath>
                </a14:m>
                <a:endParaRPr lang="de-DE" b="0" dirty="0" smtClean="0">
                  <a:solidFill>
                    <a:schemeClr val="tx2">
                      <a:lumMod val="60000"/>
                      <a:lumOff val="40000"/>
                    </a:schemeClr>
                  </a:solidFill>
                </a:endParaRPr>
              </a:p>
              <a:p>
                <a:pPr marL="342900" indent="-342900">
                  <a:buAutoNum type="alphaLcParenBoth" startAt="4"/>
                </a:pPr>
                <a:endParaRPr lang="de-DE" dirty="0">
                  <a:solidFill>
                    <a:schemeClr val="tx2">
                      <a:lumMod val="60000"/>
                      <a:lumOff val="40000"/>
                    </a:schemeClr>
                  </a:solidFill>
                </a:endParaRPr>
              </a:p>
              <a:p>
                <a:r>
                  <a:rPr lang="de-DE" b="0" dirty="0" smtClean="0">
                    <a:solidFill>
                      <a:schemeClr val="tx2">
                        <a:lumMod val="60000"/>
                        <a:lumOff val="40000"/>
                      </a:schemeClr>
                    </a:solidFill>
                  </a:rPr>
                  <a:t>Dazu schreibt man wie bei Prozessmatrizen, die Übergansmatrix in einem erweiterten Falschen Schema 5mal untereinander und multipliziert den Ausgangsvektor von rechts.</a:t>
                </a:r>
                <a:endParaRPr lang="de-DE" dirty="0">
                  <a:solidFill>
                    <a:schemeClr val="tx2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" name="Rechteck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8000" y="2793702"/>
                <a:ext cx="5256128" cy="3693319"/>
              </a:xfrm>
              <a:prstGeom prst="rect">
                <a:avLst/>
              </a:prstGeom>
              <a:blipFill rotWithShape="1">
                <a:blip r:embed="rId2"/>
                <a:stretch>
                  <a:fillRect l="-1044" t="-825" r="-348" b="-165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2793702"/>
            <a:ext cx="2236049" cy="3810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30808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446856" y="419100"/>
            <a:ext cx="8229600" cy="4889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l"/>
            <a:r>
              <a:rPr lang="de-DE" sz="4000" b="1" dirty="0" smtClean="0">
                <a:latin typeface="+mn-lt"/>
                <a:ea typeface="+mn-ea"/>
                <a:cs typeface="+mn-cs"/>
              </a:rPr>
              <a:t>Aufgaben</a:t>
            </a:r>
            <a:endParaRPr lang="de-DE" sz="2000" b="1" dirty="0">
              <a:latin typeface="+mn-lt"/>
              <a:ea typeface="+mn-ea"/>
              <a:cs typeface="+mn-cs"/>
            </a:endParaRPr>
          </a:p>
        </p:txBody>
      </p:sp>
      <p:sp>
        <p:nvSpPr>
          <p:cNvPr id="6" name="AutoShape 2" descr="imap://peter%2Elambe@imap.web.de:993/fetch%3EUID%3E/INBOX%3E565040756?part=1.2&amp;type=image/png&amp;filename=896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7" name="AutoShape 4" descr="imap://peter%2Elambe@imap.web.de:993/fetch%3EUID%3E/INBOX%3E565040756?part=1.2&amp;type=image/png&amp;filename=896.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feld 10"/>
              <p:cNvSpPr txBox="1"/>
              <p:nvPr/>
            </p:nvSpPr>
            <p:spPr>
              <a:xfrm>
                <a:off x="468000" y="1080000"/>
                <a:ext cx="8352472" cy="53553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b="1" dirty="0" smtClean="0"/>
                  <a:t>Aufgabe 11   - Verbindungspläne</a:t>
                </a:r>
                <a:r>
                  <a:rPr lang="de-DE" dirty="0" smtClean="0"/>
                  <a:t>   </a:t>
                </a:r>
              </a:p>
              <a:p>
                <a:r>
                  <a:rPr lang="de-DE" dirty="0" smtClean="0"/>
                  <a:t>Wie viele verschiedene Verbindungen gibt es von </a:t>
                </a:r>
                <a:br>
                  <a:rPr lang="de-DE" dirty="0" smtClean="0"/>
                </a:br>
                <a:r>
                  <a:rPr lang="de-DE" dirty="0" smtClean="0"/>
                  <a:t>Bad Soden </a:t>
                </a:r>
                <a:r>
                  <a:rPr lang="de-DE" dirty="0"/>
                  <a:t>nach </a:t>
                </a:r>
                <a:r>
                  <a:rPr lang="de-DE" dirty="0" smtClean="0"/>
                  <a:t>Babenhausen in folgendem Netzplan:</a:t>
                </a:r>
              </a:p>
              <a:p>
                <a:endParaRPr lang="de-DE" dirty="0" smtClean="0"/>
              </a:p>
              <a:p>
                <a:endParaRPr lang="de-DE" dirty="0"/>
              </a:p>
              <a:p>
                <a:endParaRPr lang="de-DE" b="1" dirty="0" smtClean="0">
                  <a:solidFill>
                    <a:schemeClr val="tx2">
                      <a:lumMod val="60000"/>
                      <a:lumOff val="40000"/>
                    </a:schemeClr>
                  </a:solidFill>
                </a:endParaRPr>
              </a:p>
              <a:p>
                <a:endParaRPr lang="de-DE" b="1" dirty="0">
                  <a:solidFill>
                    <a:schemeClr val="tx2">
                      <a:lumMod val="60000"/>
                      <a:lumOff val="40000"/>
                    </a:schemeClr>
                  </a:solidFill>
                </a:endParaRPr>
              </a:p>
              <a:p>
                <a:endParaRPr lang="de-DE" b="1" dirty="0" smtClean="0">
                  <a:solidFill>
                    <a:schemeClr val="tx2">
                      <a:lumMod val="60000"/>
                      <a:lumOff val="40000"/>
                    </a:schemeClr>
                  </a:solidFill>
                </a:endParaRPr>
              </a:p>
              <a:p>
                <a:endParaRPr lang="de-DE" b="1" dirty="0">
                  <a:solidFill>
                    <a:schemeClr val="tx2">
                      <a:lumMod val="60000"/>
                      <a:lumOff val="40000"/>
                    </a:schemeClr>
                  </a:solidFill>
                </a:endParaRPr>
              </a:p>
              <a:p>
                <a:endParaRPr lang="de-DE" b="1" dirty="0" smtClean="0">
                  <a:solidFill>
                    <a:schemeClr val="tx2">
                      <a:lumMod val="60000"/>
                      <a:lumOff val="40000"/>
                    </a:schemeClr>
                  </a:solidFill>
                </a:endParaRPr>
              </a:p>
              <a:p>
                <a:endParaRPr lang="de-DE" b="1" dirty="0">
                  <a:solidFill>
                    <a:schemeClr val="tx2">
                      <a:lumMod val="60000"/>
                      <a:lumOff val="40000"/>
                    </a:schemeClr>
                  </a:solidFill>
                </a:endParaRPr>
              </a:p>
              <a:p>
                <a:r>
                  <a:rPr lang="de-DE" b="1" dirty="0" smtClean="0">
                    <a:solidFill>
                      <a:schemeClr val="tx2">
                        <a:lumMod val="60000"/>
                        <a:lumOff val="40000"/>
                      </a:schemeClr>
                    </a:solidFill>
                  </a:rPr>
                  <a:t>Lösung:</a:t>
                </a:r>
              </a:p>
              <a:p>
                <a:r>
                  <a:rPr lang="de-DE" dirty="0" smtClean="0">
                    <a:solidFill>
                      <a:schemeClr val="tx2">
                        <a:lumMod val="60000"/>
                        <a:lumOff val="40000"/>
                      </a:schemeClr>
                    </a:solidFill>
                  </a:rPr>
                  <a:t>Von Bad Soden nach Höchst gibt es zwei Möglichkeiten, </a:t>
                </a:r>
                <a:br>
                  <a:rPr lang="de-DE" dirty="0" smtClean="0">
                    <a:solidFill>
                      <a:schemeClr val="tx2">
                        <a:lumMod val="60000"/>
                        <a:lumOff val="40000"/>
                      </a:schemeClr>
                    </a:solidFill>
                  </a:rPr>
                </a:br>
                <a:r>
                  <a:rPr lang="de-DE" dirty="0" smtClean="0">
                    <a:solidFill>
                      <a:schemeClr val="tx2">
                        <a:lumMod val="60000"/>
                        <a:lumOff val="40000"/>
                      </a:schemeClr>
                    </a:solidFill>
                  </a:rPr>
                  <a:t>die jeweils mit den drei Angeboten von Höchst nach </a:t>
                </a:r>
              </a:p>
              <a:p>
                <a:r>
                  <a:rPr lang="de-DE" dirty="0" smtClean="0">
                    <a:solidFill>
                      <a:schemeClr val="tx2">
                        <a:lumMod val="60000"/>
                        <a:lumOff val="40000"/>
                      </a:schemeClr>
                    </a:solidFill>
                  </a:rPr>
                  <a:t>Babenhausen kombiniert werden können, also insgesamt </a:t>
                </a:r>
                <a:r>
                  <a:rPr lang="de-DE" i="1" dirty="0" smtClean="0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Cambria Math"/>
                  </a:rPr>
                  <a:t/>
                </a:r>
                <a:br>
                  <a:rPr lang="de-DE" i="1" dirty="0" smtClean="0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Cambria Math"/>
                  </a:rPr>
                </a:br>
                <a14:m>
                  <m:oMath xmlns:m="http://schemas.openxmlformats.org/officeDocument/2006/math">
                    <m:r>
                      <a:rPr lang="de-DE" i="1" dirty="0" smtClean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/>
                      </a:rPr>
                      <m:t>6=2</m:t>
                    </m:r>
                    <m:r>
                      <a:rPr lang="de-DE" i="1" dirty="0" smtClean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/>
                        <a:ea typeface="Cambria Math"/>
                      </a:rPr>
                      <m:t>∙</m:t>
                    </m:r>
                    <m:r>
                      <a:rPr lang="de-DE" i="1" dirty="0" smtClean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/>
                      </a:rPr>
                      <m:t>3</m:t>
                    </m:r>
                  </m:oMath>
                </a14:m>
                <a:r>
                  <a:rPr lang="de-DE" dirty="0" smtClean="0">
                    <a:solidFill>
                      <a:schemeClr val="tx2">
                        <a:lumMod val="60000"/>
                        <a:lumOff val="40000"/>
                      </a:schemeClr>
                    </a:solidFill>
                  </a:rPr>
                  <a:t> Möglichkeiten.  Weitere </a:t>
                </a:r>
                <a14:m>
                  <m:oMath xmlns:m="http://schemas.openxmlformats.org/officeDocument/2006/math">
                    <m:r>
                      <a:rPr lang="de-DE" i="1" dirty="0" smtClean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/>
                      </a:rPr>
                      <m:t>20=4</m:t>
                    </m:r>
                    <m:r>
                      <a:rPr lang="de-DE" i="1" dirty="0" smtClean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/>
                        <a:ea typeface="Cambria Math"/>
                      </a:rPr>
                      <m:t>∙</m:t>
                    </m:r>
                    <m:r>
                      <a:rPr lang="de-DE" i="1" dirty="0" smtClean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/>
                      </a:rPr>
                      <m:t>5</m:t>
                    </m:r>
                  </m:oMath>
                </a14:m>
                <a:r>
                  <a:rPr lang="de-DE" dirty="0" smtClean="0">
                    <a:solidFill>
                      <a:schemeClr val="tx2">
                        <a:lumMod val="60000"/>
                        <a:lumOff val="40000"/>
                      </a:schemeClr>
                    </a:solidFill>
                  </a:rPr>
                  <a:t>  Möglichkeiten kommen hinzu durch die Kombination der Möglichkeiten über den Frankfurter Hauptbahnhof.  </a:t>
                </a:r>
              </a:p>
              <a:p>
                <a:endParaRPr lang="de-DE" dirty="0" smtClean="0">
                  <a:solidFill>
                    <a:schemeClr val="tx2">
                      <a:lumMod val="60000"/>
                      <a:lumOff val="40000"/>
                    </a:schemeClr>
                  </a:solidFill>
                </a:endParaRPr>
              </a:p>
              <a:p>
                <a:r>
                  <a:rPr lang="de-DE" b="1" dirty="0" smtClean="0">
                    <a:solidFill>
                      <a:schemeClr val="tx2">
                        <a:lumMod val="60000"/>
                        <a:lumOff val="40000"/>
                      </a:schemeClr>
                    </a:solidFill>
                  </a:rPr>
                  <a:t>Antwort:  </a:t>
                </a:r>
                <a:r>
                  <a:rPr lang="de-DE" dirty="0" smtClean="0">
                    <a:solidFill>
                      <a:schemeClr val="tx2">
                        <a:lumMod val="60000"/>
                        <a:lumOff val="40000"/>
                      </a:schemeClr>
                    </a:solidFill>
                  </a:rPr>
                  <a:t>Insgesamt stehen 26 verschiedene Verbindungen zur Verfügung.</a:t>
                </a:r>
                <a:endParaRPr lang="de-DE" dirty="0"/>
              </a:p>
            </p:txBody>
          </p:sp>
        </mc:Choice>
        <mc:Fallback xmlns="">
          <p:sp>
            <p:nvSpPr>
              <p:cNvPr id="11" name="Textfeld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8000" y="1080000"/>
                <a:ext cx="8352472" cy="5355312"/>
              </a:xfrm>
              <a:prstGeom prst="rect">
                <a:avLst/>
              </a:prstGeom>
              <a:blipFill rotWithShape="1">
                <a:blip r:embed="rId3"/>
                <a:stretch>
                  <a:fillRect l="-657" t="-569" b="-796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38946" name="Picture 2" descr="D:\profile\Pitti\Desktop\RMV-Schnellbahnplan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7579" y="1209026"/>
            <a:ext cx="2832893" cy="200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lussdiagramm: Verbindungsstelle 4"/>
          <p:cNvSpPr/>
          <p:nvPr/>
        </p:nvSpPr>
        <p:spPr>
          <a:xfrm>
            <a:off x="1979712" y="2954068"/>
            <a:ext cx="288032" cy="300306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Flussdiagramm: Verbindungsstelle 9"/>
          <p:cNvSpPr/>
          <p:nvPr/>
        </p:nvSpPr>
        <p:spPr>
          <a:xfrm>
            <a:off x="2918958" y="3406774"/>
            <a:ext cx="288032" cy="300306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Flussdiagramm: Verbindungsstelle 11"/>
          <p:cNvSpPr/>
          <p:nvPr/>
        </p:nvSpPr>
        <p:spPr>
          <a:xfrm>
            <a:off x="2915816" y="2462286"/>
            <a:ext cx="288032" cy="300306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Flussdiagramm: Verbindungsstelle 12"/>
          <p:cNvSpPr/>
          <p:nvPr/>
        </p:nvSpPr>
        <p:spPr>
          <a:xfrm>
            <a:off x="3851920" y="2958562"/>
            <a:ext cx="288032" cy="300306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9" name="Gewinkelte Verbindung 8"/>
          <p:cNvCxnSpPr>
            <a:stCxn id="5" idx="0"/>
            <a:endCxn id="12" idx="2"/>
          </p:cNvCxnSpPr>
          <p:nvPr/>
        </p:nvCxnSpPr>
        <p:spPr>
          <a:xfrm rot="5400000" flipH="1" flipV="1">
            <a:off x="2348958" y="2387210"/>
            <a:ext cx="341629" cy="792088"/>
          </a:xfrm>
          <a:prstGeom prst="bentConnector2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winkelte Verbindung 14"/>
          <p:cNvCxnSpPr>
            <a:stCxn id="12" idx="6"/>
            <a:endCxn id="13" idx="0"/>
          </p:cNvCxnSpPr>
          <p:nvPr/>
        </p:nvCxnSpPr>
        <p:spPr>
          <a:xfrm>
            <a:off x="3203848" y="2612439"/>
            <a:ext cx="792088" cy="346123"/>
          </a:xfrm>
          <a:prstGeom prst="bentConnector2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winkelte Verbindung 17"/>
          <p:cNvCxnSpPr>
            <a:stCxn id="5" idx="4"/>
            <a:endCxn id="10" idx="2"/>
          </p:cNvCxnSpPr>
          <p:nvPr/>
        </p:nvCxnSpPr>
        <p:spPr>
          <a:xfrm rot="16200000" flipH="1">
            <a:off x="2370067" y="3008035"/>
            <a:ext cx="302553" cy="795230"/>
          </a:xfrm>
          <a:prstGeom prst="bentConnector2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winkelte Verbindung 19"/>
          <p:cNvCxnSpPr>
            <a:stCxn id="10" idx="6"/>
            <a:endCxn id="13" idx="4"/>
          </p:cNvCxnSpPr>
          <p:nvPr/>
        </p:nvCxnSpPr>
        <p:spPr>
          <a:xfrm flipV="1">
            <a:off x="3206990" y="3258868"/>
            <a:ext cx="788946" cy="298059"/>
          </a:xfrm>
          <a:prstGeom prst="bentConnector2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feld 20"/>
          <p:cNvSpPr txBox="1"/>
          <p:nvPr/>
        </p:nvSpPr>
        <p:spPr>
          <a:xfrm>
            <a:off x="2219771" y="3707740"/>
            <a:ext cx="16801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/>
              <a:t>Hauptbahnhof</a:t>
            </a:r>
            <a:endParaRPr lang="de-DE" dirty="0"/>
          </a:p>
        </p:txBody>
      </p:sp>
      <p:sp>
        <p:nvSpPr>
          <p:cNvPr id="23" name="Textfeld 22"/>
          <p:cNvSpPr txBox="1"/>
          <p:nvPr/>
        </p:nvSpPr>
        <p:spPr>
          <a:xfrm>
            <a:off x="2222913" y="2092954"/>
            <a:ext cx="16801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/>
              <a:t>F-Höchst</a:t>
            </a:r>
            <a:endParaRPr lang="de-DE" dirty="0"/>
          </a:p>
        </p:txBody>
      </p:sp>
      <p:sp>
        <p:nvSpPr>
          <p:cNvPr id="22" name="Textfeld 21"/>
          <p:cNvSpPr txBox="1"/>
          <p:nvPr/>
        </p:nvSpPr>
        <p:spPr>
          <a:xfrm>
            <a:off x="3526313" y="2308978"/>
            <a:ext cx="2535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3</a:t>
            </a:r>
            <a:endParaRPr lang="de-DE" dirty="0"/>
          </a:p>
        </p:txBody>
      </p:sp>
      <p:sp>
        <p:nvSpPr>
          <p:cNvPr id="25" name="Textfeld 24"/>
          <p:cNvSpPr txBox="1"/>
          <p:nvPr/>
        </p:nvSpPr>
        <p:spPr>
          <a:xfrm>
            <a:off x="3526313" y="3254374"/>
            <a:ext cx="2535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5</a:t>
            </a:r>
            <a:endParaRPr lang="de-DE" dirty="0"/>
          </a:p>
        </p:txBody>
      </p:sp>
      <p:sp>
        <p:nvSpPr>
          <p:cNvPr id="26" name="Textfeld 25"/>
          <p:cNvSpPr txBox="1"/>
          <p:nvPr/>
        </p:nvSpPr>
        <p:spPr>
          <a:xfrm>
            <a:off x="2230169" y="2299686"/>
            <a:ext cx="2535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2</a:t>
            </a:r>
            <a:endParaRPr lang="de-DE" dirty="0"/>
          </a:p>
        </p:txBody>
      </p:sp>
      <p:sp>
        <p:nvSpPr>
          <p:cNvPr id="27" name="Textfeld 26"/>
          <p:cNvSpPr txBox="1"/>
          <p:nvPr/>
        </p:nvSpPr>
        <p:spPr>
          <a:xfrm>
            <a:off x="2230169" y="3245082"/>
            <a:ext cx="2535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4</a:t>
            </a:r>
            <a:endParaRPr lang="de-DE" dirty="0"/>
          </a:p>
        </p:txBody>
      </p:sp>
      <p:sp>
        <p:nvSpPr>
          <p:cNvPr id="24" name="Rechteck 23"/>
          <p:cNvSpPr/>
          <p:nvPr/>
        </p:nvSpPr>
        <p:spPr>
          <a:xfrm>
            <a:off x="539552" y="2894334"/>
            <a:ext cx="11817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/>
              <a:t>Bad Soden</a:t>
            </a:r>
          </a:p>
        </p:txBody>
      </p:sp>
      <p:sp>
        <p:nvSpPr>
          <p:cNvPr id="28" name="Rechteck 27"/>
          <p:cNvSpPr/>
          <p:nvPr/>
        </p:nvSpPr>
        <p:spPr>
          <a:xfrm>
            <a:off x="4119456" y="2894334"/>
            <a:ext cx="14606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/>
              <a:t>Babenhausen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feld 2"/>
              <p:cNvSpPr txBox="1"/>
              <p:nvPr/>
            </p:nvSpPr>
            <p:spPr>
              <a:xfrm>
                <a:off x="6002969" y="4365104"/>
                <a:ext cx="2745495" cy="60818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i="1" smtClean="0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de-DE" i="1">
                                  <a:latin typeface="Cambria Math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de-DE" i="1">
                                      <a:latin typeface="Cambria Math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de-DE" i="1">
                                        <a:latin typeface="Cambria Math"/>
                                      </a:rPr>
                                      <m:t>2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de-DE" i="1">
                                        <a:latin typeface="Cambria Math"/>
                                      </a:rPr>
                                      <m:t>4</m:t>
                                    </m:r>
                                  </m:e>
                                </m:mr>
                              </m:m>
                            </m:e>
                          </m:d>
                        </m:e>
                        <m:sup>
                          <m:r>
                            <a:rPr lang="de-DE" b="0" i="1" smtClean="0">
                              <a:latin typeface="Cambria Math"/>
                            </a:rPr>
                            <m:t>𝑇</m:t>
                          </m:r>
                        </m:sup>
                      </m:sSup>
                      <m:r>
                        <a:rPr lang="de-DE" i="1" smtClean="0">
                          <a:latin typeface="Cambria Math"/>
                          <a:ea typeface="Cambria Math"/>
                        </a:rPr>
                        <m:t>∙</m:t>
                      </m:r>
                      <m:d>
                        <m:dPr>
                          <m:ctrlPr>
                            <a:rPr lang="de-DE" i="1">
                              <a:latin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de-DE" i="1">
                                  <a:latin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de-DE" b="0" i="1" smtClean="0">
                                    <a:latin typeface="Cambria Math"/>
                                  </a:rPr>
                                  <m:t>3</m:t>
                                </m:r>
                              </m:e>
                            </m:mr>
                            <m:mr>
                              <m:e>
                                <m:r>
                                  <a:rPr lang="de-DE" b="0" i="1" smtClean="0">
                                    <a:latin typeface="Cambria Math"/>
                                  </a:rPr>
                                  <m:t>5</m:t>
                                </m:r>
                              </m:e>
                            </m:mr>
                          </m:m>
                        </m:e>
                      </m:d>
                      <m:r>
                        <a:rPr lang="de-DE" b="0" i="1" smtClean="0">
                          <a:latin typeface="Cambria Math"/>
                        </a:rPr>
                        <m:t>=6+20=26</m:t>
                      </m:r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3" name="Textfeld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02969" y="4365104"/>
                <a:ext cx="2745495" cy="608180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67457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467544" y="419100"/>
            <a:ext cx="8229600" cy="4889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l"/>
            <a:r>
              <a:rPr lang="de-DE" sz="4000" b="1" dirty="0" smtClean="0">
                <a:latin typeface="+mn-lt"/>
                <a:ea typeface="+mn-ea"/>
                <a:cs typeface="+mn-cs"/>
              </a:rPr>
              <a:t>Aufgaben</a:t>
            </a:r>
            <a:endParaRPr lang="de-DE" sz="2000" b="1" dirty="0">
              <a:latin typeface="+mn-lt"/>
              <a:ea typeface="+mn-ea"/>
              <a:cs typeface="+mn-cs"/>
            </a:endParaRPr>
          </a:p>
        </p:txBody>
      </p:sp>
      <p:sp>
        <p:nvSpPr>
          <p:cNvPr id="6" name="AutoShape 2" descr="imap://peter%2Elambe@imap.web.de:993/fetch%3EUID%3E/INBOX%3E565040756?part=1.2&amp;type=image/png&amp;filename=896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7" name="AutoShape 4" descr="imap://peter%2Elambe@imap.web.de:993/fetch%3EUID%3E/INBOX%3E565040756?part=1.2&amp;type=image/png&amp;filename=896.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1" name="Textfeld 10"/>
          <p:cNvSpPr txBox="1"/>
          <p:nvPr/>
        </p:nvSpPr>
        <p:spPr>
          <a:xfrm>
            <a:off x="468000" y="1080000"/>
            <a:ext cx="8241206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/>
              <a:t>Aufgabe 12 – Produktion - Kosten</a:t>
            </a:r>
          </a:p>
          <a:p>
            <a:r>
              <a:rPr lang="de-DE" dirty="0" smtClean="0"/>
              <a:t>Ein </a:t>
            </a:r>
            <a:r>
              <a:rPr lang="de-DE" dirty="0"/>
              <a:t>Betrieb produziere 5 verschiedene Rasierklingen mit folgender </a:t>
            </a:r>
            <a:r>
              <a:rPr lang="de-DE" dirty="0" smtClean="0"/>
              <a:t>Tagesproduktion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Man </a:t>
            </a:r>
            <a:r>
              <a:rPr lang="de-DE" dirty="0"/>
              <a:t>Extra      </a:t>
            </a:r>
            <a:r>
              <a:rPr lang="de-DE" dirty="0" smtClean="0"/>
              <a:t>		5000 Stück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Lady </a:t>
            </a:r>
            <a:r>
              <a:rPr lang="de-DE" dirty="0"/>
              <a:t>Extra              </a:t>
            </a:r>
            <a:r>
              <a:rPr lang="de-DE" dirty="0" smtClean="0"/>
              <a:t>	1200 Stück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 smtClean="0"/>
              <a:t>Protect</a:t>
            </a:r>
            <a:r>
              <a:rPr lang="de-DE" dirty="0" smtClean="0"/>
              <a:t> </a:t>
            </a:r>
            <a:r>
              <a:rPr lang="de-DE" dirty="0"/>
              <a:t>Super       </a:t>
            </a:r>
            <a:r>
              <a:rPr lang="de-DE" dirty="0" smtClean="0"/>
              <a:t>	1700 Stück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 smtClean="0"/>
              <a:t>Protect</a:t>
            </a:r>
            <a:r>
              <a:rPr lang="de-DE" dirty="0" smtClean="0"/>
              <a:t> </a:t>
            </a:r>
            <a:r>
              <a:rPr lang="de-DE" dirty="0"/>
              <a:t>Man          </a:t>
            </a:r>
            <a:r>
              <a:rPr lang="de-DE" dirty="0" smtClean="0"/>
              <a:t>	2000 Stück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Lady </a:t>
            </a:r>
            <a:r>
              <a:rPr lang="de-DE" dirty="0" err="1"/>
              <a:t>Protect</a:t>
            </a:r>
            <a:r>
              <a:rPr lang="de-DE" dirty="0"/>
              <a:t>          </a:t>
            </a:r>
            <a:r>
              <a:rPr lang="de-DE" dirty="0" smtClean="0"/>
              <a:t>	5000 </a:t>
            </a:r>
            <a:r>
              <a:rPr lang="de-DE" dirty="0"/>
              <a:t>Stück     </a:t>
            </a:r>
          </a:p>
          <a:p>
            <a:r>
              <a:rPr lang="de-DE" dirty="0" smtClean="0"/>
              <a:t>Die </a:t>
            </a:r>
            <a:r>
              <a:rPr lang="de-DE" dirty="0"/>
              <a:t>Kosten je produzierter Einheit (Stückkosten) lassen sich der folgenden Tabelle entnehmen</a:t>
            </a:r>
            <a:r>
              <a:rPr lang="de-DE" dirty="0" smtClean="0"/>
              <a:t>.</a:t>
            </a:r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 smtClean="0"/>
          </a:p>
          <a:p>
            <a:endParaRPr lang="de-DE" dirty="0"/>
          </a:p>
          <a:p>
            <a:endParaRPr lang="de-DE" dirty="0"/>
          </a:p>
          <a:p>
            <a:r>
              <a:rPr lang="de-DE" dirty="0"/>
              <a:t>(a)  Welche Umweltkosten fallen pro Tag an ?</a:t>
            </a:r>
          </a:p>
          <a:p>
            <a:pPr marL="342900" indent="-342900">
              <a:buAutoNum type="alphaLcParenBoth" startAt="2"/>
            </a:pPr>
            <a:r>
              <a:rPr lang="de-DE" dirty="0" smtClean="0"/>
              <a:t>Wie </a:t>
            </a:r>
            <a:r>
              <a:rPr lang="de-DE" dirty="0"/>
              <a:t>hoch sind die Gesamtkosten </a:t>
            </a:r>
            <a:r>
              <a:rPr lang="de-DE" dirty="0" smtClean="0"/>
              <a:t>?</a:t>
            </a:r>
          </a:p>
        </p:txBody>
      </p:sp>
      <p:graphicFrame>
        <p:nvGraphicFramePr>
          <p:cNvPr id="3" name="Tabel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7377470"/>
              </p:ext>
            </p:extLst>
          </p:nvPr>
        </p:nvGraphicFramePr>
        <p:xfrm>
          <a:off x="611560" y="3717032"/>
          <a:ext cx="7632847" cy="1409235"/>
        </p:xfrm>
        <a:graphic>
          <a:graphicData uri="http://schemas.openxmlformats.org/drawingml/2006/table">
            <a:tbl>
              <a:tblPr/>
              <a:tblGrid>
                <a:gridCol w="1850387"/>
                <a:gridCol w="1156492"/>
                <a:gridCol w="1156492"/>
                <a:gridCol w="1156492"/>
                <a:gridCol w="1156492"/>
                <a:gridCol w="1156492"/>
              </a:tblGrid>
              <a:tr h="281847">
                <a:tc>
                  <a:txBody>
                    <a:bodyPr/>
                    <a:lstStyle/>
                    <a:p>
                      <a:pPr algn="l" fontAlgn="b"/>
                      <a:r>
                        <a:rPr lang="de-DE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  Kostenarten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 ME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 LE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 PS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 PM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 LP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</a:tr>
              <a:tr h="281847">
                <a:tc>
                  <a:txBody>
                    <a:bodyPr/>
                    <a:lstStyle/>
                    <a:p>
                      <a:pPr algn="l" fontAlgn="b"/>
                      <a:r>
                        <a:rPr lang="de-D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Herstellungskosten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 2,00 €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 1,90 €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 2,20 €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 2,20 €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 2,00 €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</a:tr>
              <a:tr h="281847">
                <a:tc>
                  <a:txBody>
                    <a:bodyPr/>
                    <a:lstStyle/>
                    <a:p>
                      <a:pPr algn="l" fontAlgn="b"/>
                      <a:r>
                        <a:rPr lang="de-D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Verpackungskosten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 0,70 €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 0,70 €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 0,80 €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 0,75 €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 1,00 €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1847">
                <a:tc>
                  <a:txBody>
                    <a:bodyPr/>
                    <a:lstStyle/>
                    <a:p>
                      <a:pPr algn="l" fontAlgn="b"/>
                      <a:r>
                        <a:rPr lang="de-D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Umweltkosten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 0,30 €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 0,30 €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 0,40 €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 0,30 €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 0,40 €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</a:tr>
              <a:tr h="281847">
                <a:tc>
                  <a:txBody>
                    <a:bodyPr/>
                    <a:lstStyle/>
                    <a:p>
                      <a:pPr algn="l" fontAlgn="b"/>
                      <a:endParaRPr lang="de-DE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5400" cap="flat" cmpd="dbl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 3,00 €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 2,90 €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 3,40 €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 3,25 €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 3,40 €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63630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446856" y="419100"/>
            <a:ext cx="8229600" cy="4889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l"/>
            <a:r>
              <a:rPr lang="de-DE" sz="4000" b="1" dirty="0" smtClean="0">
                <a:latin typeface="+mn-lt"/>
                <a:ea typeface="+mn-ea"/>
                <a:cs typeface="+mn-cs"/>
              </a:rPr>
              <a:t>Aufgaben</a:t>
            </a:r>
            <a:endParaRPr lang="de-DE" sz="2000" b="1" dirty="0">
              <a:latin typeface="+mn-lt"/>
              <a:ea typeface="+mn-ea"/>
              <a:cs typeface="+mn-cs"/>
            </a:endParaRPr>
          </a:p>
        </p:txBody>
      </p:sp>
      <p:sp>
        <p:nvSpPr>
          <p:cNvPr id="6" name="AutoShape 2" descr="imap://peter%2Elambe@imap.web.de:993/fetch%3EUID%3E/INBOX%3E565040756?part=1.2&amp;type=image/png&amp;filename=896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7" name="AutoShape 4" descr="imap://peter%2Elambe@imap.web.de:993/fetch%3EUID%3E/INBOX%3E565040756?part=1.2&amp;type=image/png&amp;filename=896.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1" name="Textfeld 10"/>
          <p:cNvSpPr txBox="1"/>
          <p:nvPr/>
        </p:nvSpPr>
        <p:spPr>
          <a:xfrm>
            <a:off x="468000" y="1080000"/>
            <a:ext cx="8241206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/>
              <a:t>Aufgabe 12 – Produktion - Kosten</a:t>
            </a:r>
          </a:p>
          <a:p>
            <a:r>
              <a:rPr lang="de-DE" dirty="0" smtClean="0"/>
              <a:t>Ein </a:t>
            </a:r>
            <a:r>
              <a:rPr lang="de-DE" dirty="0"/>
              <a:t>Betrieb produziere 5 verschiedene Rasierklingen mit folgender </a:t>
            </a:r>
            <a:r>
              <a:rPr lang="de-DE" dirty="0" smtClean="0"/>
              <a:t>Tagesproduktion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Man </a:t>
            </a:r>
            <a:r>
              <a:rPr lang="de-DE" dirty="0"/>
              <a:t>Extra      </a:t>
            </a:r>
            <a:r>
              <a:rPr lang="de-DE" dirty="0" smtClean="0"/>
              <a:t>		5000 Stück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Lady </a:t>
            </a:r>
            <a:r>
              <a:rPr lang="de-DE" dirty="0"/>
              <a:t>Extra              </a:t>
            </a:r>
            <a:r>
              <a:rPr lang="de-DE" dirty="0" smtClean="0"/>
              <a:t>	1200 Stück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 smtClean="0"/>
              <a:t>Protect</a:t>
            </a:r>
            <a:r>
              <a:rPr lang="de-DE" dirty="0" smtClean="0"/>
              <a:t> </a:t>
            </a:r>
            <a:r>
              <a:rPr lang="de-DE" dirty="0"/>
              <a:t>Super       </a:t>
            </a:r>
            <a:r>
              <a:rPr lang="de-DE" dirty="0" smtClean="0"/>
              <a:t>	1700 Stück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 smtClean="0"/>
              <a:t>Protect</a:t>
            </a:r>
            <a:r>
              <a:rPr lang="de-DE" dirty="0" smtClean="0"/>
              <a:t> </a:t>
            </a:r>
            <a:r>
              <a:rPr lang="de-DE" dirty="0"/>
              <a:t>Man          </a:t>
            </a:r>
            <a:r>
              <a:rPr lang="de-DE" dirty="0" smtClean="0"/>
              <a:t>	2000 Stück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Lady </a:t>
            </a:r>
            <a:r>
              <a:rPr lang="de-DE" dirty="0" err="1"/>
              <a:t>Protect</a:t>
            </a:r>
            <a:r>
              <a:rPr lang="de-DE" dirty="0"/>
              <a:t>          </a:t>
            </a:r>
            <a:r>
              <a:rPr lang="de-DE" dirty="0" smtClean="0"/>
              <a:t>	5000 </a:t>
            </a:r>
            <a:r>
              <a:rPr lang="de-DE" dirty="0"/>
              <a:t>Stück     </a:t>
            </a:r>
          </a:p>
          <a:p>
            <a:r>
              <a:rPr lang="de-DE" dirty="0" smtClean="0"/>
              <a:t>Die </a:t>
            </a:r>
            <a:r>
              <a:rPr lang="de-DE" dirty="0"/>
              <a:t>Kosten je produzierter Einheit (Stückkosten) lassen sich der folgenden Tabelle entnehmen</a:t>
            </a:r>
            <a:r>
              <a:rPr lang="de-DE" dirty="0" smtClean="0"/>
              <a:t>.</a:t>
            </a:r>
            <a:endParaRPr lang="de-DE" dirty="0"/>
          </a:p>
          <a:p>
            <a:endParaRPr lang="de-DE" dirty="0"/>
          </a:p>
          <a:p>
            <a:pPr marL="342900" indent="-342900">
              <a:buAutoNum type="alphaLcParenBoth"/>
            </a:pPr>
            <a:r>
              <a:rPr lang="de-DE" dirty="0" smtClean="0"/>
              <a:t>Welche </a:t>
            </a:r>
            <a:r>
              <a:rPr lang="de-DE" dirty="0"/>
              <a:t>Umweltkosten fallen pro Tag an </a:t>
            </a:r>
            <a:r>
              <a:rPr lang="de-DE" dirty="0" smtClean="0"/>
              <a:t>?</a:t>
            </a:r>
          </a:p>
          <a:p>
            <a:r>
              <a:rPr lang="de-DE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Lösung:</a:t>
            </a:r>
          </a:p>
          <a:p>
            <a:endParaRPr lang="de-DE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endParaRPr lang="de-DE" b="1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endParaRPr lang="de-DE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endParaRPr lang="de-DE" b="1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endParaRPr lang="de-DE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endParaRPr lang="de-DE" b="1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r>
              <a:rPr lang="de-DE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Antwort: </a:t>
            </a:r>
            <a:r>
              <a:rPr lang="de-DE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Täglich fallen 5.140 € an Umweltkosten an.</a:t>
            </a:r>
            <a:endParaRPr lang="de-DE" dirty="0"/>
          </a:p>
        </p:txBody>
      </p:sp>
      <p:pic>
        <p:nvPicPr>
          <p:cNvPr id="102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4365104"/>
            <a:ext cx="2736304" cy="1517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050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446856" y="419100"/>
            <a:ext cx="8229600" cy="4889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l"/>
            <a:r>
              <a:rPr lang="de-DE" sz="4000" b="1" dirty="0" smtClean="0">
                <a:latin typeface="+mn-lt"/>
                <a:ea typeface="+mn-ea"/>
                <a:cs typeface="+mn-cs"/>
              </a:rPr>
              <a:t>Aufgaben</a:t>
            </a:r>
            <a:endParaRPr lang="de-DE" sz="2000" b="1" dirty="0">
              <a:latin typeface="+mn-lt"/>
              <a:ea typeface="+mn-ea"/>
              <a:cs typeface="+mn-cs"/>
            </a:endParaRPr>
          </a:p>
        </p:txBody>
      </p:sp>
      <p:sp>
        <p:nvSpPr>
          <p:cNvPr id="6" name="AutoShape 2" descr="imap://peter%2Elambe@imap.web.de:993/fetch%3EUID%3E/INBOX%3E565040756?part=1.2&amp;type=image/png&amp;filename=896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7" name="AutoShape 4" descr="imap://peter%2Elambe@imap.web.de:993/fetch%3EUID%3E/INBOX%3E565040756?part=1.2&amp;type=image/png&amp;filename=896.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1" name="Textfeld 10"/>
          <p:cNvSpPr txBox="1"/>
          <p:nvPr/>
        </p:nvSpPr>
        <p:spPr>
          <a:xfrm>
            <a:off x="468000" y="1080000"/>
            <a:ext cx="8241206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/>
              <a:t>Aufgabe 12 – Produktion - Kosten</a:t>
            </a:r>
          </a:p>
          <a:p>
            <a:r>
              <a:rPr lang="de-DE" dirty="0" smtClean="0"/>
              <a:t>Ein </a:t>
            </a:r>
            <a:r>
              <a:rPr lang="de-DE" dirty="0"/>
              <a:t>Betrieb produziere 5 verschiedene Rasierklingen mit folgender </a:t>
            </a:r>
            <a:r>
              <a:rPr lang="de-DE" dirty="0" smtClean="0"/>
              <a:t>Tagesproduktion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Man </a:t>
            </a:r>
            <a:r>
              <a:rPr lang="de-DE" dirty="0"/>
              <a:t>Extra      </a:t>
            </a:r>
            <a:r>
              <a:rPr lang="de-DE" dirty="0" smtClean="0"/>
              <a:t>		5000 Stück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Lady </a:t>
            </a:r>
            <a:r>
              <a:rPr lang="de-DE" dirty="0"/>
              <a:t>Extra              </a:t>
            </a:r>
            <a:r>
              <a:rPr lang="de-DE" dirty="0" smtClean="0"/>
              <a:t>	1200 Stück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 smtClean="0"/>
              <a:t>Protect</a:t>
            </a:r>
            <a:r>
              <a:rPr lang="de-DE" dirty="0" smtClean="0"/>
              <a:t> </a:t>
            </a:r>
            <a:r>
              <a:rPr lang="de-DE" dirty="0"/>
              <a:t>Super       </a:t>
            </a:r>
            <a:r>
              <a:rPr lang="de-DE" dirty="0" smtClean="0"/>
              <a:t>	1700 Stück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 smtClean="0"/>
              <a:t>Protect</a:t>
            </a:r>
            <a:r>
              <a:rPr lang="de-DE" dirty="0" smtClean="0"/>
              <a:t> </a:t>
            </a:r>
            <a:r>
              <a:rPr lang="de-DE" dirty="0"/>
              <a:t>Man          </a:t>
            </a:r>
            <a:r>
              <a:rPr lang="de-DE" dirty="0" smtClean="0"/>
              <a:t>	2000 Stück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Lady </a:t>
            </a:r>
            <a:r>
              <a:rPr lang="de-DE" dirty="0" err="1"/>
              <a:t>Protect</a:t>
            </a:r>
            <a:r>
              <a:rPr lang="de-DE" dirty="0"/>
              <a:t>          </a:t>
            </a:r>
            <a:r>
              <a:rPr lang="de-DE" dirty="0" smtClean="0"/>
              <a:t>	5000 </a:t>
            </a:r>
            <a:r>
              <a:rPr lang="de-DE" dirty="0"/>
              <a:t>Stück     </a:t>
            </a:r>
          </a:p>
          <a:p>
            <a:r>
              <a:rPr lang="de-DE" dirty="0" smtClean="0"/>
              <a:t>Die </a:t>
            </a:r>
            <a:r>
              <a:rPr lang="de-DE" dirty="0"/>
              <a:t>Kosten je produzierter Einheit (Stückkosten) lassen sich der folgenden Tabelle entnehmen</a:t>
            </a:r>
            <a:r>
              <a:rPr lang="de-DE" dirty="0" smtClean="0"/>
              <a:t>.</a:t>
            </a:r>
            <a:endParaRPr lang="de-DE" dirty="0"/>
          </a:p>
          <a:p>
            <a:endParaRPr lang="de-DE" dirty="0"/>
          </a:p>
          <a:p>
            <a:pPr marL="342900" indent="-342900">
              <a:buAutoNum type="alphaLcParenBoth" startAt="2"/>
            </a:pPr>
            <a:r>
              <a:rPr lang="de-DE" dirty="0" smtClean="0"/>
              <a:t>Wie </a:t>
            </a:r>
            <a:r>
              <a:rPr lang="de-DE" dirty="0"/>
              <a:t>hoch sind die Gesamtkosten </a:t>
            </a:r>
            <a:r>
              <a:rPr lang="de-DE" dirty="0" smtClean="0"/>
              <a:t>?</a:t>
            </a:r>
          </a:p>
          <a:p>
            <a:r>
              <a:rPr lang="de-DE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Lösung:</a:t>
            </a:r>
          </a:p>
          <a:p>
            <a:endParaRPr lang="de-DE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endParaRPr lang="de-DE" b="1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endParaRPr lang="de-DE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endParaRPr lang="de-DE" b="1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endParaRPr lang="de-DE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endParaRPr lang="de-DE" b="1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r>
              <a:rPr lang="de-DE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Antwort:  </a:t>
            </a:r>
            <a:r>
              <a:rPr lang="de-DE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Die täglichen Gesamtkosten betragen 47.760 €.</a:t>
            </a:r>
            <a:endParaRPr lang="de-DE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7492" y="4293096"/>
            <a:ext cx="3032450" cy="1656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9498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446856" y="419100"/>
            <a:ext cx="8229600" cy="4889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l"/>
            <a:r>
              <a:rPr lang="de-DE" sz="4000" b="1" dirty="0" smtClean="0">
                <a:latin typeface="+mn-lt"/>
                <a:ea typeface="+mn-ea"/>
                <a:cs typeface="+mn-cs"/>
              </a:rPr>
              <a:t>Aufgaben</a:t>
            </a:r>
            <a:endParaRPr lang="de-DE" sz="2000" b="1" dirty="0">
              <a:latin typeface="+mn-lt"/>
              <a:ea typeface="+mn-ea"/>
              <a:cs typeface="+mn-cs"/>
            </a:endParaRPr>
          </a:p>
        </p:txBody>
      </p:sp>
      <p:sp>
        <p:nvSpPr>
          <p:cNvPr id="6" name="AutoShape 2" descr="imap://peter%2Elambe@imap.web.de:993/fetch%3EUID%3E/INBOX%3E565040756?part=1.2&amp;type=image/png&amp;filename=896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7" name="AutoShape 4" descr="imap://peter%2Elambe@imap.web.de:993/fetch%3EUID%3E/INBOX%3E565040756?part=1.2&amp;type=image/png&amp;filename=896.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feld 10"/>
              <p:cNvSpPr txBox="1"/>
              <p:nvPr/>
            </p:nvSpPr>
            <p:spPr>
              <a:xfrm>
                <a:off x="468000" y="1080000"/>
                <a:ext cx="8241206" cy="55502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b="1" dirty="0" smtClean="0"/>
                  <a:t>Aufgabe 13</a:t>
                </a:r>
                <a:endParaRPr lang="de-DE" dirty="0" smtClean="0"/>
              </a:p>
              <a:p>
                <a:r>
                  <a:rPr lang="de-DE" dirty="0" smtClean="0"/>
                  <a:t>Vor einigen Jahren gab es nur einen Hersteller für Tablet PCs.</a:t>
                </a:r>
              </a:p>
              <a:p>
                <a:r>
                  <a:rPr lang="de-DE" dirty="0" smtClean="0"/>
                  <a:t>Der </a:t>
                </a:r>
                <a:r>
                  <a:rPr lang="de-DE" dirty="0"/>
                  <a:t>Markt </a:t>
                </a:r>
                <a:r>
                  <a:rPr lang="de-DE" dirty="0" smtClean="0"/>
                  <a:t>wird heute im </a:t>
                </a:r>
                <a:r>
                  <a:rPr lang="de-DE" dirty="0"/>
                  <a:t>wesentlichen von drei Herstellern A, S und </a:t>
                </a:r>
                <a:r>
                  <a:rPr lang="de-DE" dirty="0" smtClean="0"/>
                  <a:t>P  beherrscht</a:t>
                </a:r>
                <a:r>
                  <a:rPr lang="de-DE" dirty="0"/>
                  <a:t>. </a:t>
                </a:r>
              </a:p>
              <a:p>
                <a:r>
                  <a:rPr lang="de-DE" dirty="0" smtClean="0"/>
                  <a:t>Dabei war in den letzten Jahren folgendes Konsumentenverhalten zu beobachten:</a:t>
                </a:r>
              </a:p>
              <a:p>
                <a:r>
                  <a:rPr lang="de-DE" dirty="0" smtClean="0"/>
                  <a:t>65</a:t>
                </a:r>
                <a:r>
                  <a:rPr lang="de-DE" dirty="0"/>
                  <a:t>% der Kunden von A dem Hersteller treu</a:t>
                </a:r>
                <a:r>
                  <a:rPr lang="de-DE" dirty="0" smtClean="0"/>
                  <a:t>, 15</a:t>
                </a:r>
                <a:r>
                  <a:rPr lang="de-DE" dirty="0"/>
                  <a:t>% der Kunden wechseln zum Hersteller </a:t>
                </a:r>
                <a:r>
                  <a:rPr lang="de-DE" dirty="0" smtClean="0"/>
                  <a:t>P </a:t>
                </a:r>
                <a:r>
                  <a:rPr lang="de-DE" dirty="0"/>
                  <a:t>und 20% wechseln zum Hersteller S. </a:t>
                </a:r>
              </a:p>
              <a:p>
                <a:r>
                  <a:rPr lang="de-DE" dirty="0"/>
                  <a:t>Dagegen bleiben 40% dem Hersteller S treu, 20% wechseln zu </a:t>
                </a:r>
                <a:r>
                  <a:rPr lang="de-DE" dirty="0" smtClean="0"/>
                  <a:t>P </a:t>
                </a:r>
                <a:r>
                  <a:rPr lang="de-DE" dirty="0"/>
                  <a:t>und 40% wechseln zum Hersteller A. </a:t>
                </a:r>
              </a:p>
              <a:p>
                <a:r>
                  <a:rPr lang="de-DE" dirty="0"/>
                  <a:t>Dem Hersteller </a:t>
                </a:r>
                <a:r>
                  <a:rPr lang="de-DE" dirty="0" smtClean="0"/>
                  <a:t>P </a:t>
                </a:r>
                <a:r>
                  <a:rPr lang="de-DE" dirty="0"/>
                  <a:t>bleiben 50% treu, 30% wechseln zum Hersteller A und 20% wechseln zum Hersteller S. </a:t>
                </a:r>
              </a:p>
              <a:p>
                <a:pPr marL="342900" indent="-342900">
                  <a:buAutoNum type="alphaLcParenBoth"/>
                </a:pPr>
                <a:r>
                  <a:rPr lang="de-DE" dirty="0" smtClean="0"/>
                  <a:t>Stellen Sie die </a:t>
                </a:r>
                <a:r>
                  <a:rPr lang="de-DE" dirty="0"/>
                  <a:t>Übergangsmatrix </a:t>
                </a:r>
                <a:r>
                  <a:rPr lang="de-DE" dirty="0" smtClean="0"/>
                  <a:t>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/>
                      </a:rPr>
                      <m:t>𝑀</m:t>
                    </m:r>
                  </m:oMath>
                </a14:m>
                <a:r>
                  <a:rPr lang="de-DE" dirty="0" smtClean="0"/>
                  <a:t> auf</a:t>
                </a:r>
              </a:p>
              <a:p>
                <a:pPr marL="342900" indent="-342900">
                  <a:buAutoNum type="alphaLcParenBoth"/>
                </a:pPr>
                <a:r>
                  <a:rPr lang="de-DE" dirty="0" smtClean="0"/>
                  <a:t>Berechnen Sie die Marktanteile im ersten Jahr nachdem der Hersteller A sein Monopol verloren hatte.</a:t>
                </a:r>
                <a:endParaRPr lang="de-DE" dirty="0"/>
              </a:p>
              <a:p>
                <a:r>
                  <a:rPr lang="de-DE" b="1" dirty="0" smtClean="0">
                    <a:solidFill>
                      <a:schemeClr val="tx2">
                        <a:lumMod val="60000"/>
                        <a:lumOff val="40000"/>
                      </a:schemeClr>
                    </a:solidFill>
                  </a:rPr>
                  <a:t>Lösung:</a:t>
                </a:r>
              </a:p>
              <a:p>
                <a:r>
                  <a:rPr lang="de-DE" dirty="0" smtClean="0">
                    <a:solidFill>
                      <a:schemeClr val="tx2">
                        <a:lumMod val="60000"/>
                        <a:lumOff val="40000"/>
                      </a:schemeClr>
                    </a:solidFill>
                  </a:rPr>
                  <a:t>(a) </a:t>
                </a:r>
                <a14:m>
                  <m:oMath xmlns:m="http://schemas.openxmlformats.org/officeDocument/2006/math">
                    <m:r>
                      <a:rPr lang="de-DE" b="0" i="0" smtClean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/>
                      </a:rPr>
                      <m:t>   </m:t>
                    </m:r>
                    <m:r>
                      <a:rPr lang="de-DE" b="1" i="1" smtClean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/>
                      </a:rPr>
                      <m:t>𝑴</m:t>
                    </m:r>
                    <m:r>
                      <a:rPr lang="de-DE" b="1" i="1" smtClean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/>
                      </a:rPr>
                      <m:t>=</m:t>
                    </m:r>
                    <m:d>
                      <m:dPr>
                        <m:ctrlPr>
                          <a:rPr lang="de-DE" i="1" smtClean="0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3"/>
                                  <m:mcJc m:val="center"/>
                                </m:mcPr>
                              </m:mc>
                            </m:mcs>
                            <m:ctrlPr>
                              <a:rPr lang="de-DE" i="1" smtClean="0">
                                <a:solidFill>
                                  <a:schemeClr val="tx2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de-DE" b="0" i="1" smtClean="0">
                                  <a:solidFill>
                                    <a:schemeClr val="tx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/>
                                </a:rPr>
                                <m:t>6</m:t>
                              </m:r>
                              <m:r>
                                <a:rPr lang="de-DE" b="0" i="1" smtClean="0">
                                  <a:solidFill>
                                    <a:schemeClr val="tx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/>
                                </a:rPr>
                                <m:t>5%</m:t>
                              </m:r>
                            </m:e>
                            <m:e>
                              <m:r>
                                <a:rPr lang="de-DE" b="0" i="1" smtClean="0">
                                  <a:solidFill>
                                    <a:schemeClr val="tx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/>
                                </a:rPr>
                                <m:t>40%</m:t>
                              </m:r>
                            </m:e>
                            <m:e>
                              <m:r>
                                <a:rPr lang="de-DE" b="0" i="1" smtClean="0">
                                  <a:solidFill>
                                    <a:schemeClr val="tx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/>
                                </a:rPr>
                                <m:t>50%</m:t>
                              </m:r>
                            </m:e>
                          </m:mr>
                          <m:mr>
                            <m:e>
                              <m:r>
                                <a:rPr lang="de-DE" b="0" i="1" smtClean="0">
                                  <a:solidFill>
                                    <a:schemeClr val="tx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/>
                                </a:rPr>
                                <m:t>15%</m:t>
                              </m:r>
                            </m:e>
                            <m:e>
                              <m:r>
                                <a:rPr lang="de-DE" b="0" i="1" smtClean="0">
                                  <a:solidFill>
                                    <a:schemeClr val="tx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/>
                                </a:rPr>
                                <m:t>20%</m:t>
                              </m:r>
                            </m:e>
                            <m:e>
                              <m:r>
                                <a:rPr lang="de-DE" b="0" i="1" smtClean="0">
                                  <a:solidFill>
                                    <a:schemeClr val="tx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/>
                                </a:rPr>
                                <m:t>30%</m:t>
                              </m:r>
                            </m:e>
                          </m:mr>
                          <m:mr>
                            <m:e>
                              <m:r>
                                <a:rPr lang="de-DE" b="0" i="1" smtClean="0">
                                  <a:solidFill>
                                    <a:schemeClr val="tx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/>
                                </a:rPr>
                                <m:t>20%</m:t>
                              </m:r>
                            </m:e>
                            <m:e>
                              <m:r>
                                <a:rPr lang="de-DE" b="0" i="1" smtClean="0">
                                  <a:solidFill>
                                    <a:schemeClr val="tx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/>
                                </a:rPr>
                                <m:t>40%</m:t>
                              </m:r>
                            </m:e>
                            <m:e>
                              <m:r>
                                <a:rPr lang="de-DE" b="0" i="1" smtClean="0">
                                  <a:solidFill>
                                    <a:schemeClr val="tx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/>
                                </a:rPr>
                                <m:t>20%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de-DE" dirty="0" smtClean="0">
                    <a:solidFill>
                      <a:schemeClr val="tx2">
                        <a:lumMod val="60000"/>
                        <a:lumOff val="40000"/>
                      </a:schemeClr>
                    </a:solidFill>
                  </a:rPr>
                  <a:t>                               (b) </a:t>
                </a:r>
                <a14:m>
                  <m:oMath xmlns:m="http://schemas.openxmlformats.org/officeDocument/2006/math">
                    <m:r>
                      <a:rPr lang="de-DE" b="1" i="1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/>
                      </a:rPr>
                      <m:t>𝑴</m:t>
                    </m:r>
                    <m:r>
                      <a:rPr lang="de-DE" b="1" i="1" smtClean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/>
                        <a:ea typeface="Cambria Math"/>
                      </a:rPr>
                      <m:t>∙</m:t>
                    </m:r>
                    <m:d>
                      <m:dPr>
                        <m:ctrlPr>
                          <a:rPr lang="de-DE" b="1" i="1" smtClean="0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/>
                            <a:ea typeface="Cambria Math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de-DE" b="1" i="1" smtClean="0">
                                <a:solidFill>
                                  <a:schemeClr val="tx2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/>
                                <a:ea typeface="Cambria Math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de-DE" b="0" i="1" smtClean="0">
                                  <a:solidFill>
                                    <a:schemeClr val="tx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/>
                                  <a:ea typeface="Cambria Math"/>
                                </a:rPr>
                                <m:t>1</m:t>
                              </m:r>
                              <m:r>
                                <a:rPr lang="de-DE" b="0" i="1" smtClean="0">
                                  <a:solidFill>
                                    <a:schemeClr val="tx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/>
                                  <a:ea typeface="Cambria Math"/>
                                </a:rPr>
                                <m:t>00%</m:t>
                              </m:r>
                            </m:e>
                          </m:mr>
                          <m:mr>
                            <m:e>
                              <m:r>
                                <a:rPr lang="de-DE" b="0" i="1" smtClean="0">
                                  <a:solidFill>
                                    <a:schemeClr val="tx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/>
                                  <a:ea typeface="Cambria Math"/>
                                </a:rPr>
                                <m:t>0%</m:t>
                              </m:r>
                            </m:e>
                          </m:mr>
                          <m:mr>
                            <m:e>
                              <m:r>
                                <a:rPr lang="de-DE" b="0" i="1" smtClean="0">
                                  <a:solidFill>
                                    <a:schemeClr val="tx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/>
                                  <a:ea typeface="Cambria Math"/>
                                </a:rPr>
                                <m:t>0%</m:t>
                              </m:r>
                            </m:e>
                          </m:mr>
                        </m:m>
                      </m:e>
                    </m:d>
                    <m:r>
                      <a:rPr lang="de-DE" b="0" i="1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/>
                      </a:rPr>
                      <m:t>=</m:t>
                    </m:r>
                    <m:d>
                      <m:dPr>
                        <m:ctrlPr>
                          <a:rPr lang="de-DE" i="1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de-DE" i="1" smtClean="0">
                                <a:solidFill>
                                  <a:schemeClr val="tx2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de-DE" b="0" i="1" smtClean="0">
                                  <a:solidFill>
                                    <a:schemeClr val="tx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/>
                                </a:rPr>
                                <m:t>6</m:t>
                              </m:r>
                              <m:r>
                                <a:rPr lang="de-DE" b="0" i="1" smtClean="0">
                                  <a:solidFill>
                                    <a:schemeClr val="tx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/>
                                </a:rPr>
                                <m:t>5%</m:t>
                              </m:r>
                            </m:e>
                          </m:mr>
                          <m:mr>
                            <m:e>
                              <m:r>
                                <a:rPr lang="de-DE" b="0" i="1" smtClean="0">
                                  <a:solidFill>
                                    <a:schemeClr val="tx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/>
                                </a:rPr>
                                <m:t>15%</m:t>
                              </m:r>
                            </m:e>
                          </m:mr>
                          <m:mr>
                            <m:e>
                              <m:r>
                                <a:rPr lang="de-DE" b="0" i="1" smtClean="0">
                                  <a:solidFill>
                                    <a:schemeClr val="tx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/>
                                </a:rPr>
                                <m:t>20%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de-DE" dirty="0">
                    <a:solidFill>
                      <a:schemeClr val="tx2">
                        <a:lumMod val="60000"/>
                        <a:lumOff val="40000"/>
                      </a:schemeClr>
                    </a:solidFill>
                  </a:rPr>
                  <a:t> </a:t>
                </a:r>
              </a:p>
              <a:p>
                <a:endParaRPr lang="de-DE" b="1" dirty="0" smtClean="0">
                  <a:solidFill>
                    <a:schemeClr val="tx2">
                      <a:lumMod val="60000"/>
                      <a:lumOff val="40000"/>
                    </a:schemeClr>
                  </a:solidFill>
                </a:endParaRPr>
              </a:p>
              <a:p>
                <a:r>
                  <a:rPr lang="de-DE" b="1" dirty="0" smtClean="0">
                    <a:solidFill>
                      <a:schemeClr val="tx2">
                        <a:lumMod val="60000"/>
                        <a:lumOff val="40000"/>
                      </a:schemeClr>
                    </a:solidFill>
                  </a:rPr>
                  <a:t>Antwort:</a:t>
                </a:r>
                <a:r>
                  <a:rPr lang="de-DE" dirty="0" smtClean="0">
                    <a:solidFill>
                      <a:schemeClr val="tx2">
                        <a:lumMod val="60000"/>
                        <a:lumOff val="40000"/>
                      </a:schemeClr>
                    </a:solidFill>
                  </a:rPr>
                  <a:t>  Im ersten Jahr sinkt der Marktanteil von A auf 65%,  S kommt auf 15% und C auf 20%.</a:t>
                </a:r>
                <a:r>
                  <a:rPr lang="de-DE" b="1" dirty="0" smtClean="0">
                    <a:solidFill>
                      <a:schemeClr val="tx2">
                        <a:lumMod val="60000"/>
                        <a:lumOff val="40000"/>
                      </a:schemeClr>
                    </a:solidFill>
                  </a:rPr>
                  <a:t> (Bem.:  </a:t>
                </a:r>
                <a:r>
                  <a:rPr lang="de-DE" dirty="0" smtClean="0">
                    <a:solidFill>
                      <a:schemeClr val="tx2">
                        <a:lumMod val="60000"/>
                        <a:lumOff val="40000"/>
                      </a:schemeClr>
                    </a:solidFill>
                  </a:rPr>
                  <a:t>Das sind genau die Werte der ersten Spalte.)</a:t>
                </a:r>
                <a:endParaRPr lang="de-DE" dirty="0"/>
              </a:p>
            </p:txBody>
          </p:sp>
        </mc:Choice>
        <mc:Fallback xmlns="">
          <p:sp>
            <p:nvSpPr>
              <p:cNvPr id="11" name="Textfeld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8000" y="1080000"/>
                <a:ext cx="8241206" cy="5550237"/>
              </a:xfrm>
              <a:prstGeom prst="rect">
                <a:avLst/>
              </a:prstGeom>
              <a:blipFill rotWithShape="1">
                <a:blip r:embed="rId2"/>
                <a:stretch>
                  <a:fillRect l="-666" t="-549" r="-518" b="-768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69011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893" y="4202782"/>
            <a:ext cx="6848475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feld 10"/>
              <p:cNvSpPr txBox="1"/>
              <p:nvPr/>
            </p:nvSpPr>
            <p:spPr>
              <a:xfrm>
                <a:off x="467544" y="1124744"/>
                <a:ext cx="8313214" cy="53553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b="1" dirty="0" smtClean="0"/>
                  <a:t>Aufgabe </a:t>
                </a:r>
                <a:r>
                  <a:rPr lang="de-DE" b="1" dirty="0"/>
                  <a:t>2</a:t>
                </a:r>
                <a:r>
                  <a:rPr lang="de-DE" dirty="0" smtClean="0"/>
                  <a:t>    </a:t>
                </a:r>
              </a:p>
              <a:p>
                <a:r>
                  <a:rPr lang="de-DE" dirty="0" smtClean="0"/>
                  <a:t>Eine Bäckerei stellt mit Hilfe der folgenden Produktionsmatrix </a:t>
                </a:r>
                <a14:m>
                  <m:oMath xmlns:m="http://schemas.openxmlformats.org/officeDocument/2006/math">
                    <m:r>
                      <a:rPr lang="de-DE" b="1" i="1" dirty="0" smtClean="0">
                        <a:latin typeface="Cambria Math"/>
                      </a:rPr>
                      <m:t>𝑷</m:t>
                    </m:r>
                    <m:r>
                      <a:rPr lang="de-DE" b="1" i="1" dirty="0" smtClean="0">
                        <a:latin typeface="Cambria Math"/>
                      </a:rPr>
                      <m:t> </m:t>
                    </m:r>
                  </m:oMath>
                </a14:m>
                <a:r>
                  <a:rPr lang="de-DE" dirty="0" smtClean="0"/>
                  <a:t>aus den Rohstoffen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/>
                          </a:rPr>
                          <m:t>𝑅</m:t>
                        </m:r>
                      </m:e>
                      <m:sub>
                        <m:r>
                          <a:rPr lang="de-DE" b="0" i="1" smtClean="0">
                            <a:latin typeface="Cambria Math"/>
                          </a:rPr>
                          <m:t>1</m:t>
                        </m:r>
                      </m:sub>
                    </m:sSub>
                    <m:r>
                      <a:rPr lang="de-DE" b="0" i="1" smtClean="0">
                        <a:latin typeface="Cambria Math"/>
                      </a:rPr>
                      <m:t>,</m:t>
                    </m:r>
                    <m:sSub>
                      <m:sSubPr>
                        <m:ctrlPr>
                          <a:rPr lang="de-DE" i="1">
                            <a:latin typeface="Cambria Math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/>
                          </a:rPr>
                          <m:t>𝑅</m:t>
                        </m:r>
                      </m:e>
                      <m:sub>
                        <m:r>
                          <a:rPr lang="de-DE" b="0" i="1" smtClean="0">
                            <a:latin typeface="Cambria Math"/>
                          </a:rPr>
                          <m:t>2</m:t>
                        </m:r>
                      </m:sub>
                    </m:sSub>
                    <m:r>
                      <a:rPr lang="de-DE" b="0" i="1" smtClean="0">
                        <a:latin typeface="Cambria Math"/>
                      </a:rPr>
                      <m:t>,…,</m:t>
                    </m:r>
                    <m:sSub>
                      <m:sSubPr>
                        <m:ctrlPr>
                          <a:rPr lang="de-DE" i="1">
                            <a:latin typeface="Cambria Math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/>
                          </a:rPr>
                          <m:t>𝑅</m:t>
                        </m:r>
                      </m:e>
                      <m:sub>
                        <m:r>
                          <a:rPr lang="de-DE" b="0" i="1" smtClean="0">
                            <a:latin typeface="Cambria Math"/>
                          </a:rPr>
                          <m:t>9</m:t>
                        </m:r>
                      </m:sub>
                    </m:sSub>
                  </m:oMath>
                </a14:m>
                <a:r>
                  <a:rPr lang="de-DE" dirty="0"/>
                  <a:t> </a:t>
                </a:r>
                <a:r>
                  <a:rPr lang="de-DE" dirty="0" smtClean="0"/>
                  <a:t> gemessen in  </a:t>
                </a:r>
                <a:r>
                  <a:rPr lang="de-DE" i="1" dirty="0" smtClean="0"/>
                  <a:t>kg  </a:t>
                </a:r>
                <a:r>
                  <a:rPr lang="de-DE" dirty="0" smtClean="0"/>
                  <a:t>den </a:t>
                </a:r>
                <a:r>
                  <a:rPr lang="de-DE" dirty="0"/>
                  <a:t>Rohteig für 8 Rosinenbrötchen und eine </a:t>
                </a:r>
                <a:r>
                  <a:rPr lang="de-DE" dirty="0" smtClean="0"/>
                  <a:t>Pizza her. </a:t>
                </a:r>
                <a:endParaRPr lang="de-DE" dirty="0"/>
              </a:p>
              <a:p>
                <a:endParaRPr lang="de-DE" dirty="0" smtClean="0"/>
              </a:p>
              <a:p>
                <a:endParaRPr lang="de-DE" dirty="0" smtClean="0"/>
              </a:p>
              <a:p>
                <a:endParaRPr lang="de-DE" dirty="0"/>
              </a:p>
              <a:p>
                <a:endParaRPr lang="de-DE" b="1" dirty="0" smtClean="0">
                  <a:solidFill>
                    <a:schemeClr val="tx2">
                      <a:lumMod val="60000"/>
                      <a:lumOff val="40000"/>
                    </a:schemeClr>
                  </a:solidFill>
                </a:endParaRPr>
              </a:p>
              <a:p>
                <a:r>
                  <a:rPr lang="de-DE" dirty="0" smtClean="0"/>
                  <a:t>Berechnen sie die den Rohstoffbedarf in </a:t>
                </a:r>
                <a:r>
                  <a:rPr lang="de-DE" i="1" dirty="0" smtClean="0"/>
                  <a:t>kg</a:t>
                </a:r>
                <a:r>
                  <a:rPr lang="de-DE" dirty="0" smtClean="0"/>
                  <a:t> für eine Tagesproduktion von 7.200 Rosinenbrötchen und 2.000 Pizzen.</a:t>
                </a:r>
                <a:endParaRPr lang="de-DE" dirty="0"/>
              </a:p>
              <a:p>
                <a:endParaRPr lang="de-DE" b="1" dirty="0" smtClean="0">
                  <a:solidFill>
                    <a:schemeClr val="tx2">
                      <a:lumMod val="60000"/>
                      <a:lumOff val="40000"/>
                    </a:schemeClr>
                  </a:solidFill>
                </a:endParaRPr>
              </a:p>
              <a:p>
                <a:r>
                  <a:rPr lang="de-DE" b="1" dirty="0" smtClean="0">
                    <a:solidFill>
                      <a:schemeClr val="tx2">
                        <a:lumMod val="60000"/>
                        <a:lumOff val="40000"/>
                      </a:schemeClr>
                    </a:solidFill>
                  </a:rPr>
                  <a:t>Lösung</a:t>
                </a:r>
                <a:r>
                  <a:rPr lang="de-DE" b="1" dirty="0">
                    <a:solidFill>
                      <a:schemeClr val="tx2">
                        <a:lumMod val="60000"/>
                        <a:lumOff val="40000"/>
                      </a:schemeClr>
                    </a:solidFill>
                  </a:rPr>
                  <a:t>: </a:t>
                </a:r>
                <a:r>
                  <a:rPr lang="de-DE" dirty="0">
                    <a:solidFill>
                      <a:schemeClr val="tx2">
                        <a:lumMod val="60000"/>
                        <a:lumOff val="40000"/>
                      </a:schemeClr>
                    </a:solidFill>
                  </a:rPr>
                  <a:t> Für 7200 Rosinenbrötchen werden 900Einheiten des Rohteiges 1 </a:t>
                </a:r>
                <a:r>
                  <a:rPr lang="de-DE" dirty="0" smtClean="0">
                    <a:solidFill>
                      <a:schemeClr val="tx2">
                        <a:lumMod val="60000"/>
                        <a:lumOff val="40000"/>
                      </a:schemeClr>
                    </a:solidFill>
                  </a:rPr>
                  <a:t>benötigt:</a:t>
                </a:r>
              </a:p>
              <a:p>
                <a:endParaRPr lang="de-DE" dirty="0" smtClean="0"/>
              </a:p>
              <a:p>
                <a:endParaRPr lang="de-DE" dirty="0"/>
              </a:p>
              <a:p>
                <a:endParaRPr lang="de-DE" b="1" dirty="0" smtClean="0">
                  <a:solidFill>
                    <a:schemeClr val="tx2">
                      <a:lumMod val="60000"/>
                      <a:lumOff val="40000"/>
                    </a:schemeClr>
                  </a:solidFill>
                </a:endParaRPr>
              </a:p>
              <a:p>
                <a:endParaRPr lang="de-DE" b="1" dirty="0">
                  <a:solidFill>
                    <a:schemeClr val="tx2">
                      <a:lumMod val="60000"/>
                      <a:lumOff val="40000"/>
                    </a:schemeClr>
                  </a:solidFill>
                </a:endParaRPr>
              </a:p>
              <a:p>
                <a:endParaRPr lang="de-DE" b="1" dirty="0" smtClean="0">
                  <a:solidFill>
                    <a:schemeClr val="tx2">
                      <a:lumMod val="60000"/>
                      <a:lumOff val="40000"/>
                    </a:schemeClr>
                  </a:solidFill>
                </a:endParaRPr>
              </a:p>
              <a:p>
                <a:r>
                  <a:rPr lang="de-DE" b="1" dirty="0" smtClean="0">
                    <a:solidFill>
                      <a:schemeClr val="tx2">
                        <a:lumMod val="60000"/>
                        <a:lumOff val="40000"/>
                      </a:schemeClr>
                    </a:solidFill>
                  </a:rPr>
                  <a:t>Antwort:  </a:t>
                </a:r>
                <a:r>
                  <a:rPr lang="de-DE" dirty="0" smtClean="0">
                    <a:solidFill>
                      <a:schemeClr val="tx2">
                        <a:lumMod val="60000"/>
                        <a:lumOff val="40000"/>
                      </a:schemeClr>
                    </a:solidFill>
                  </a:rPr>
                  <a:t>Von Rohstoff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smtClean="0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de-DE" b="0" i="1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/>
                          </a:rPr>
                          <m:t>𝑅</m:t>
                        </m:r>
                      </m:e>
                      <m:sub>
                        <m:r>
                          <a:rPr lang="de-DE" b="0" i="1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/>
                          </a:rPr>
                          <m:t>1</m:t>
                        </m:r>
                      </m:sub>
                    </m:sSub>
                  </m:oMath>
                </a14:m>
                <a:r>
                  <a:rPr lang="de-DE" dirty="0" smtClean="0">
                    <a:solidFill>
                      <a:schemeClr val="tx2">
                        <a:lumMod val="60000"/>
                        <a:lumOff val="40000"/>
                      </a:schemeClr>
                    </a:solidFill>
                  </a:rPr>
                  <a:t> werden 1450 kg benötigt. Die kg-Werte der weiteren Zutaten können der grün-markierten Liste entnommen werden.</a:t>
                </a:r>
                <a:endParaRPr lang="de-DE" dirty="0" smtClean="0"/>
              </a:p>
              <a:p>
                <a:endParaRPr lang="de-DE" dirty="0"/>
              </a:p>
            </p:txBody>
          </p:sp>
        </mc:Choice>
        <mc:Fallback xmlns="">
          <p:sp>
            <p:nvSpPr>
              <p:cNvPr id="11" name="Textfeld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544" y="1124744"/>
                <a:ext cx="8313214" cy="5355312"/>
              </a:xfrm>
              <a:prstGeom prst="rect">
                <a:avLst/>
              </a:prstGeom>
              <a:blipFill rotWithShape="1">
                <a:blip r:embed="rId3"/>
                <a:stretch>
                  <a:fillRect l="-660" t="-569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446856" y="419100"/>
            <a:ext cx="8229600" cy="4889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l"/>
            <a:r>
              <a:rPr lang="de-DE" sz="4000" b="1" dirty="0" smtClean="0">
                <a:latin typeface="+mn-lt"/>
                <a:ea typeface="+mn-ea"/>
                <a:cs typeface="+mn-cs"/>
              </a:rPr>
              <a:t>Aufgaben</a:t>
            </a:r>
            <a:endParaRPr lang="de-DE" sz="2000" b="1" dirty="0">
              <a:latin typeface="+mn-lt"/>
              <a:ea typeface="+mn-ea"/>
              <a:cs typeface="+mn-cs"/>
            </a:endParaRPr>
          </a:p>
        </p:txBody>
      </p:sp>
      <p:sp>
        <p:nvSpPr>
          <p:cNvPr id="6" name="AutoShape 2" descr="imap://peter%2Elambe@imap.web.de:993/fetch%3EUID%3E/INBOX%3E565040756?part=1.2&amp;type=image/png&amp;filename=896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7" name="AutoShape 4" descr="imap://peter%2Elambe@imap.web.de:993/fetch%3EUID%3E/INBOX%3E565040756?part=1.2&amp;type=image/png&amp;filename=896.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grpSp>
        <p:nvGrpSpPr>
          <p:cNvPr id="8" name="Gruppieren 7"/>
          <p:cNvGrpSpPr/>
          <p:nvPr/>
        </p:nvGrpSpPr>
        <p:grpSpPr>
          <a:xfrm>
            <a:off x="1842329" y="2083495"/>
            <a:ext cx="6042039" cy="769441"/>
            <a:chOff x="1475656" y="3140968"/>
            <a:chExt cx="6042039" cy="76944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Rechteck 8"/>
                <p:cNvSpPr/>
                <p:nvPr/>
              </p:nvSpPr>
              <p:spPr>
                <a:xfrm>
                  <a:off x="1545370" y="3244334"/>
                  <a:ext cx="5764719" cy="58913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m>
                          <m:mPr>
                            <m:mcs>
                              <m:mc>
                                <m:mcPr>
                                  <m:count m:val="3"/>
                                  <m:mcJc m:val="center"/>
                                </m:mcPr>
                              </m:mc>
                            </m:mcs>
                            <m:ctrlPr>
                              <a:rPr lang="de-DE" i="1">
                                <a:latin typeface="Cambria Math"/>
                              </a:rPr>
                            </m:ctrlPr>
                          </m:mPr>
                          <m:mr>
                            <m:e>
                              <m:eqArr>
                                <m:eqArrPr>
                                  <m:ctrlPr>
                                    <a:rPr lang="de-DE" i="1">
                                      <a:latin typeface="Cambria Math"/>
                                    </a:rPr>
                                  </m:ctrlPr>
                                </m:eqArrPr>
                                <m:e>
                                  <m:r>
                                    <m:rPr>
                                      <m:brk m:alnAt="7"/>
                                    </m:rPr>
                                    <a:rPr lang="de-DE" i="1">
                                      <a:latin typeface="Cambria Math"/>
                                    </a:rPr>
                                    <m:t>0</m:t>
                                  </m:r>
                                  <m:r>
                                    <a:rPr lang="de-DE" i="1">
                                      <a:latin typeface="Cambria Math"/>
                                    </a:rPr>
                                    <m:t>,5</m:t>
                                  </m:r>
                                </m:e>
                                <m:e>
                                  <m:r>
                                    <a:rPr lang="de-DE" b="0" i="1" smtClean="0">
                                      <a:latin typeface="Cambria Math"/>
                                    </a:rPr>
                                    <m:t>0,5</m:t>
                                  </m:r>
                                </m:e>
                              </m:eqArr>
                            </m:e>
                            <m:e>
                              <m:eqArr>
                                <m:eqArrPr>
                                  <m:ctrlPr>
                                    <a:rPr lang="de-DE" i="1">
                                      <a:latin typeface="Cambria Math"/>
                                    </a:rPr>
                                  </m:ctrlPr>
                                </m:eqArrPr>
                                <m:e>
                                  <m:r>
                                    <a:rPr lang="de-DE" i="1">
                                      <a:latin typeface="Cambria Math"/>
                                    </a:rPr>
                                    <m:t>0,06</m:t>
                                  </m:r>
                                </m:e>
                                <m:e>
                                  <m:r>
                                    <a:rPr lang="de-DE" b="0" i="1" smtClean="0">
                                      <a:latin typeface="Cambria Math"/>
                                    </a:rPr>
                                    <m:t>0</m:t>
                                  </m:r>
                                </m:e>
                              </m:eqArr>
                            </m:e>
                            <m:e>
                              <m:eqArr>
                                <m:eqArrPr>
                                  <m:ctrlPr>
                                    <a:rPr lang="de-DE" i="1">
                                      <a:latin typeface="Cambria Math"/>
                                    </a:rPr>
                                  </m:ctrlPr>
                                </m:eqArrPr>
                                <m:e>
                                  <m:r>
                                    <a:rPr lang="de-DE" i="1">
                                      <a:latin typeface="Cambria Math"/>
                                    </a:rPr>
                                    <m:t>0,06</m:t>
                                  </m:r>
                                </m:e>
                                <m:e>
                                  <m:r>
                                    <a:rPr lang="de-DE" b="0" i="1" smtClean="0">
                                      <a:latin typeface="Cambria Math"/>
                                    </a:rPr>
                                    <m:t>0</m:t>
                                  </m:r>
                                </m:e>
                              </m:eqArr>
                            </m:e>
                          </m:mr>
                        </m:m>
                        <m:r>
                          <a:rPr lang="de-DE" i="1">
                            <a:latin typeface="Cambria Math"/>
                          </a:rPr>
                          <m:t>    </m:t>
                        </m:r>
                        <m:m>
                          <m:mPr>
                            <m:mcs>
                              <m:mc>
                                <m:mcPr>
                                  <m:count m:val="3"/>
                                  <m:mcJc m:val="center"/>
                                </m:mcPr>
                              </m:mc>
                            </m:mcs>
                            <m:ctrlPr>
                              <a:rPr lang="de-DE" i="1">
                                <a:latin typeface="Cambria Math"/>
                              </a:rPr>
                            </m:ctrlPr>
                          </m:mPr>
                          <m:mr>
                            <m:e>
                              <m:eqArr>
                                <m:eqArrPr>
                                  <m:ctrlPr>
                                    <a:rPr lang="de-DE" i="1">
                                      <a:latin typeface="Cambria Math"/>
                                    </a:rPr>
                                  </m:ctrlPr>
                                </m:eqArrPr>
                                <m:e>
                                  <m:r>
                                    <m:rPr>
                                      <m:brk m:alnAt="7"/>
                                    </m:rPr>
                                    <a:rPr lang="de-DE" i="1">
                                      <a:latin typeface="Cambria Math"/>
                                    </a:rPr>
                                    <m:t>0</m:t>
                                  </m:r>
                                  <m:r>
                                    <a:rPr lang="de-DE" i="1">
                                      <a:latin typeface="Cambria Math"/>
                                    </a:rPr>
                                    <m:t>,007</m:t>
                                  </m:r>
                                </m:e>
                                <m:e>
                                  <m:r>
                                    <a:rPr lang="de-DE" b="0" i="1" smtClean="0">
                                      <a:latin typeface="Cambria Math"/>
                                    </a:rPr>
                                    <m:t>0,007</m:t>
                                  </m:r>
                                </m:e>
                              </m:eqArr>
                            </m:e>
                            <m:e>
                              <m:eqArr>
                                <m:eqArrPr>
                                  <m:ctrlPr>
                                    <a:rPr lang="de-DE" i="1">
                                      <a:latin typeface="Cambria Math"/>
                                    </a:rPr>
                                  </m:ctrlPr>
                                </m:eqArrPr>
                                <m:e>
                                  <m:r>
                                    <a:rPr lang="de-DE" i="1">
                                      <a:latin typeface="Cambria Math"/>
                                    </a:rPr>
                                    <m:t>0,035</m:t>
                                  </m:r>
                                </m:e>
                                <m:e>
                                  <m:r>
                                    <a:rPr lang="de-DE" b="0" i="1" smtClean="0">
                                      <a:latin typeface="Cambria Math"/>
                                    </a:rPr>
                                    <m:t>0,021</m:t>
                                  </m:r>
                                </m:e>
                              </m:eqArr>
                            </m:e>
                            <m:e>
                              <m:eqArr>
                                <m:eqArrPr>
                                  <m:ctrlPr>
                                    <a:rPr lang="de-DE" b="0" i="1" smtClean="0">
                                      <a:latin typeface="Cambria Math"/>
                                    </a:rPr>
                                  </m:ctrlPr>
                                </m:eqArrPr>
                                <m:e>
                                  <m:r>
                                    <a:rPr lang="de-DE" b="0" i="1" smtClean="0">
                                      <a:latin typeface="Cambria Math"/>
                                    </a:rPr>
                                    <m:t>0,2</m:t>
                                  </m:r>
                                </m:e>
                                <m:e>
                                  <m:r>
                                    <a:rPr lang="de-DE" b="0" i="1" smtClean="0">
                                      <a:latin typeface="Cambria Math"/>
                                    </a:rPr>
                                    <m:t>0</m:t>
                                  </m:r>
                                </m:e>
                              </m:eqArr>
                              <m:r>
                                <a:rPr lang="de-DE" b="0" i="1" smtClean="0">
                                  <a:latin typeface="Cambria Math"/>
                                </a:rPr>
                                <m:t>   </m:t>
                              </m:r>
                              <m:m>
                                <m:mPr>
                                  <m:mcs>
                                    <m:mc>
                                      <m:mcPr>
                                        <m:count m:val="3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de-DE" b="0" i="1" smtClean="0">
                                      <a:latin typeface="Cambria Math"/>
                                    </a:rPr>
                                  </m:ctrlPr>
                                </m:mPr>
                                <m:mr>
                                  <m:e>
                                    <m:eqArr>
                                      <m:eqArrPr>
                                        <m:ctrlPr>
                                          <a:rPr lang="de-DE" b="0" i="1" smtClean="0">
                                            <a:latin typeface="Cambria Math"/>
                                          </a:rPr>
                                        </m:ctrlPr>
                                      </m:eqArrPr>
                                      <m:e>
                                        <m:r>
                                          <a:rPr lang="de-DE" b="0" i="1" smtClean="0">
                                            <a:latin typeface="Cambria Math"/>
                                          </a:rPr>
                                          <m:t>1</m:t>
                                        </m:r>
                                      </m:e>
                                      <m:e>
                                        <m:r>
                                          <a:rPr lang="de-DE" b="0" i="1" smtClean="0">
                                            <a:latin typeface="Cambria Math"/>
                                          </a:rPr>
                                          <m:t>0</m:t>
                                        </m:r>
                                      </m:e>
                                    </m:eqArr>
                                  </m:e>
                                  <m:e>
                                    <m:eqArr>
                                      <m:eqArrPr>
                                        <m:ctrlPr>
                                          <a:rPr lang="de-DE" b="0" i="1" smtClean="0">
                                            <a:latin typeface="Cambria Math"/>
                                          </a:rPr>
                                        </m:ctrlPr>
                                      </m:eqArrPr>
                                      <m:e>
                                        <m:r>
                                          <a:rPr lang="de-DE" b="0" i="1" smtClean="0">
                                            <a:latin typeface="Cambria Math"/>
                                          </a:rPr>
                                          <m:t>0</m:t>
                                        </m:r>
                                      </m:e>
                                      <m:e>
                                        <m:r>
                                          <a:rPr lang="de-DE" b="0" i="1" smtClean="0">
                                            <a:latin typeface="Cambria Math"/>
                                          </a:rPr>
                                          <m:t>0,08</m:t>
                                        </m:r>
                                      </m:e>
                                    </m:eqArr>
                                  </m:e>
                                  <m:e>
                                    <m:eqArr>
                                      <m:eqArrPr>
                                        <m:ctrlPr>
                                          <a:rPr lang="de-DE" b="0" i="1" smtClean="0">
                                            <a:latin typeface="Cambria Math"/>
                                          </a:rPr>
                                        </m:ctrlPr>
                                      </m:eqArrPr>
                                      <m:e>
                                        <m:r>
                                          <a:rPr lang="de-DE" b="0" i="1" smtClean="0">
                                            <a:latin typeface="Cambria Math"/>
                                          </a:rPr>
                                          <m:t>0</m:t>
                                        </m:r>
                                      </m:e>
                                      <m:e>
                                        <m:r>
                                          <a:rPr lang="de-DE" b="0" i="1" smtClean="0">
                                            <a:latin typeface="Cambria Math"/>
                                          </a:rPr>
                                          <m:t>0,25</m:t>
                                        </m:r>
                                      </m:e>
                                    </m:eqArr>
                                  </m:e>
                                </m:mr>
                              </m:m>
                            </m:e>
                          </m:mr>
                        </m:m>
                      </m:oMath>
                    </m:oMathPara>
                  </a14:m>
                  <a:endParaRPr lang="de-DE" dirty="0" smtClean="0"/>
                </a:p>
              </p:txBody>
            </p:sp>
          </mc:Choice>
          <mc:Fallback xmlns="">
            <p:sp>
              <p:nvSpPr>
                <p:cNvPr id="6" name="Rechteck 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45370" y="3244334"/>
                  <a:ext cx="5764719" cy="589136"/>
                </a:xfrm>
                <a:prstGeom prst="rect">
                  <a:avLst/>
                </a:prstGeom>
                <a:blipFill rotWithShape="1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" name="Textfeld 9"/>
            <p:cNvSpPr txBox="1"/>
            <p:nvPr/>
          </p:nvSpPr>
          <p:spPr>
            <a:xfrm>
              <a:off x="1475656" y="3140968"/>
              <a:ext cx="6042039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4400" dirty="0" smtClean="0"/>
                <a:t>(                                           )</a:t>
              </a:r>
              <a:endParaRPr lang="de-DE" sz="4400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hteck 11"/>
              <p:cNvSpPr/>
              <p:nvPr/>
            </p:nvSpPr>
            <p:spPr>
              <a:xfrm>
                <a:off x="1163938" y="2267580"/>
                <a:ext cx="72808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1" i="1" smtClean="0">
                          <a:latin typeface="Cambria Math"/>
                        </a:rPr>
                        <m:t>𝑷</m:t>
                      </m:r>
                      <m:r>
                        <a:rPr lang="de-DE" b="0" i="1" smtClean="0">
                          <a:latin typeface="Cambria Math"/>
                        </a:rPr>
                        <m:t>≔</m:t>
                      </m:r>
                      <m:r>
                        <a:rPr lang="de-DE" i="1">
                          <a:latin typeface="Cambria Math"/>
                        </a:rPr>
                        <m:t> </m:t>
                      </m:r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12" name="Rechteck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3938" y="2267580"/>
                <a:ext cx="728083" cy="369332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88920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5940152" y="6492875"/>
            <a:ext cx="2895600" cy="365125"/>
          </a:xfrm>
        </p:spPr>
        <p:txBody>
          <a:bodyPr/>
          <a:lstStyle/>
          <a:p>
            <a:r>
              <a:rPr lang="de-DE" dirty="0" smtClean="0"/>
              <a:t>Wirtschaftsmathematik - Kap VI.1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6C6AE60A-B69C-4790-82F7-3882EDF23186}" type="slidenum">
              <a:rPr lang="de-DE" smtClean="0"/>
              <a:pPr/>
              <a:t>30</a:t>
            </a:fld>
            <a:endParaRPr lang="de-DE" dirty="0"/>
          </a:p>
        </p:txBody>
      </p:sp>
      <p:pic>
        <p:nvPicPr>
          <p:cNvPr id="7" name="Picture 5" descr="15_7357_163x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2276872"/>
            <a:ext cx="5328592" cy="2835839"/>
          </a:xfrm>
          <a:prstGeom prst="rect">
            <a:avLst/>
          </a:prstGeom>
          <a:noFill/>
        </p:spPr>
      </p:pic>
      <p:sp>
        <p:nvSpPr>
          <p:cNvPr id="8" name="Textfeld 7"/>
          <p:cNvSpPr txBox="1"/>
          <p:nvPr/>
        </p:nvSpPr>
        <p:spPr>
          <a:xfrm>
            <a:off x="467544" y="1080000"/>
            <a:ext cx="82809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Aufgabe </a:t>
            </a:r>
            <a:r>
              <a:rPr lang="de-DE" b="1" dirty="0" smtClean="0"/>
              <a:t>14 </a:t>
            </a:r>
          </a:p>
          <a:p>
            <a:r>
              <a:rPr lang="de-DE" dirty="0" smtClean="0"/>
              <a:t>Die Abbildung zeigt die Anzahl der täglichen Flugverbindungen zwischen größeren Flughäfen in drei verschiedenen Ländern </a:t>
            </a:r>
            <a:r>
              <a:rPr lang="de-DE" i="1" dirty="0" smtClean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de-DE" dirty="0" smtClean="0"/>
              <a:t>, </a:t>
            </a:r>
            <a:r>
              <a:rPr lang="de-DE" i="1" dirty="0" smtClean="0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de-DE" dirty="0" smtClean="0"/>
              <a:t> und </a:t>
            </a:r>
            <a:r>
              <a:rPr lang="de-DE" i="1" dirty="0" smtClean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de-DE" dirty="0" smtClean="0"/>
              <a:t>. Die an die Verbindungslinien geschriebenen Zahlen zeigen die Anzahl der Verbindungsflüge zwischen den Flughäfen. </a:t>
            </a:r>
            <a:endParaRPr lang="de-DE" dirty="0"/>
          </a:p>
        </p:txBody>
      </p:sp>
      <p:sp>
        <p:nvSpPr>
          <p:cNvPr id="10" name="Textfeld 9"/>
          <p:cNvSpPr txBox="1"/>
          <p:nvPr/>
        </p:nvSpPr>
        <p:spPr>
          <a:xfrm>
            <a:off x="467544" y="4941168"/>
            <a:ext cx="784887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LcParenBoth"/>
            </a:pPr>
            <a:r>
              <a:rPr lang="de-DE" dirty="0" smtClean="0"/>
              <a:t>Stellen Sie die Zahl der Flugverbindungen jeweils zwischen </a:t>
            </a:r>
            <a:r>
              <a:rPr lang="de-DE" i="1" dirty="0" smtClean="0">
                <a:cs typeface="Times New Roman" pitchFamily="18" charset="0"/>
              </a:rPr>
              <a:t>A</a:t>
            </a:r>
            <a:r>
              <a:rPr lang="de-DE" dirty="0" smtClean="0"/>
              <a:t> und </a:t>
            </a:r>
            <a:r>
              <a:rPr lang="de-DE" i="1" dirty="0" smtClean="0">
                <a:cs typeface="Times New Roman" pitchFamily="18" charset="0"/>
              </a:rPr>
              <a:t>B</a:t>
            </a:r>
            <a:r>
              <a:rPr lang="de-DE" dirty="0" smtClean="0"/>
              <a:t> sowie zwischen </a:t>
            </a:r>
            <a:r>
              <a:rPr lang="de-DE" i="1" dirty="0" smtClean="0">
                <a:cs typeface="Times New Roman" pitchFamily="18" charset="0"/>
              </a:rPr>
              <a:t>B</a:t>
            </a:r>
            <a:r>
              <a:rPr lang="de-DE" dirty="0" smtClean="0"/>
              <a:t> und </a:t>
            </a:r>
            <a:r>
              <a:rPr lang="de-DE" i="1" dirty="0" smtClean="0">
                <a:cs typeface="Times New Roman" pitchFamily="18" charset="0"/>
              </a:rPr>
              <a:t>C</a:t>
            </a:r>
            <a:r>
              <a:rPr lang="de-DE" dirty="0" smtClean="0"/>
              <a:t> mit jeweils einer Matrix dar. </a:t>
            </a:r>
          </a:p>
          <a:p>
            <a:pPr marL="342900" indent="-342900">
              <a:buAutoNum type="alphaLcParenBoth"/>
            </a:pPr>
            <a:r>
              <a:rPr lang="de-DE" dirty="0" smtClean="0"/>
              <a:t>Wie viele Flugverbindungen gibt es zwischen </a:t>
            </a:r>
            <a:r>
              <a:rPr lang="de-DE" i="1" dirty="0" smtClean="0">
                <a:cs typeface="Times New Roman" pitchFamily="18" charset="0"/>
              </a:rPr>
              <a:t>a</a:t>
            </a:r>
            <a:r>
              <a:rPr lang="de-DE" baseline="-25000" dirty="0" smtClean="0">
                <a:cs typeface="Times New Roman" pitchFamily="18" charset="0"/>
              </a:rPr>
              <a:t>2</a:t>
            </a:r>
            <a:r>
              <a:rPr lang="de-DE" dirty="0" smtClean="0"/>
              <a:t> und </a:t>
            </a:r>
            <a:r>
              <a:rPr lang="de-DE" i="1" dirty="0" smtClean="0">
                <a:cs typeface="Times New Roman" pitchFamily="18" charset="0"/>
              </a:rPr>
              <a:t>c</a:t>
            </a:r>
            <a:r>
              <a:rPr lang="de-DE" baseline="-25000" dirty="0" smtClean="0">
                <a:cs typeface="Times New Roman" pitchFamily="18" charset="0"/>
              </a:rPr>
              <a:t>3 </a:t>
            </a:r>
            <a:r>
              <a:rPr lang="de-DE" dirty="0" smtClean="0">
                <a:cs typeface="Times New Roman" pitchFamily="18" charset="0"/>
              </a:rPr>
              <a:t>mit einmal umsteigen</a:t>
            </a:r>
            <a:r>
              <a:rPr lang="de-DE" dirty="0" smtClean="0"/>
              <a:t>?</a:t>
            </a:r>
          </a:p>
          <a:p>
            <a:pPr marL="342900" indent="-342900">
              <a:buAutoNum type="alphaLcParenBoth"/>
            </a:pPr>
            <a:r>
              <a:rPr lang="de-DE" dirty="0" smtClean="0"/>
              <a:t>Wie groß ist die Gesamtanzahl der Flugverbindungen zwischen den Flughäfen in den Ländern </a:t>
            </a:r>
            <a:r>
              <a:rPr lang="de-DE" i="1" dirty="0" smtClean="0">
                <a:cs typeface="Times New Roman" pitchFamily="18" charset="0"/>
              </a:rPr>
              <a:t>A</a:t>
            </a:r>
            <a:r>
              <a:rPr lang="de-DE" dirty="0" smtClean="0"/>
              <a:t> und </a:t>
            </a:r>
            <a:r>
              <a:rPr lang="de-DE" i="1" dirty="0" smtClean="0">
                <a:cs typeface="Times New Roman" pitchFamily="18" charset="0"/>
              </a:rPr>
              <a:t>C </a:t>
            </a:r>
            <a:r>
              <a:rPr lang="de-DE" dirty="0">
                <a:cs typeface="Times New Roman" pitchFamily="18" charset="0"/>
              </a:rPr>
              <a:t>mit einmal umsteigen</a:t>
            </a:r>
            <a:r>
              <a:rPr lang="de-DE" dirty="0" smtClean="0"/>
              <a:t>?</a:t>
            </a:r>
            <a:endParaRPr lang="de-DE" dirty="0"/>
          </a:p>
        </p:txBody>
      </p:sp>
      <p:sp>
        <p:nvSpPr>
          <p:cNvPr id="11" name="Titel 1"/>
          <p:cNvSpPr txBox="1">
            <a:spLocks/>
          </p:cNvSpPr>
          <p:nvPr/>
        </p:nvSpPr>
        <p:spPr>
          <a:xfrm>
            <a:off x="457200" y="404664"/>
            <a:ext cx="8229600" cy="4900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4000" b="1" dirty="0" smtClean="0">
                <a:latin typeface="+mn-lt"/>
                <a:ea typeface="+mn-ea"/>
                <a:cs typeface="+mn-cs"/>
              </a:rPr>
              <a:t>Aufgaben</a:t>
            </a:r>
            <a:endParaRPr lang="de-DE" sz="2000" b="1" dirty="0"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7894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766417"/>
            <a:ext cx="6191250" cy="239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5940152" y="6492875"/>
            <a:ext cx="2895600" cy="365125"/>
          </a:xfrm>
        </p:spPr>
        <p:txBody>
          <a:bodyPr/>
          <a:lstStyle/>
          <a:p>
            <a:r>
              <a:rPr lang="de-DE" dirty="0" smtClean="0"/>
              <a:t>Wirtschaftsmathematik - Kap VI.1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6C6AE60A-B69C-4790-82F7-3882EDF23186}" type="slidenum">
              <a:rPr lang="de-DE" smtClean="0"/>
              <a:pPr/>
              <a:t>31</a:t>
            </a:fld>
            <a:endParaRPr lang="de-DE" dirty="0"/>
          </a:p>
        </p:txBody>
      </p:sp>
      <p:pic>
        <p:nvPicPr>
          <p:cNvPr id="7" name="Picture 5" descr="15_7357_163x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7984" y="764704"/>
            <a:ext cx="3653216" cy="1944216"/>
          </a:xfrm>
          <a:prstGeom prst="rect">
            <a:avLst/>
          </a:prstGeom>
          <a:noFill/>
        </p:spPr>
      </p:pic>
      <p:sp>
        <p:nvSpPr>
          <p:cNvPr id="8" name="Textfeld 7"/>
          <p:cNvSpPr txBox="1"/>
          <p:nvPr/>
        </p:nvSpPr>
        <p:spPr>
          <a:xfrm>
            <a:off x="467544" y="1080000"/>
            <a:ext cx="352839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Aufgabe </a:t>
            </a:r>
            <a:r>
              <a:rPr lang="de-DE" b="1" dirty="0" smtClean="0"/>
              <a:t>14 </a:t>
            </a:r>
          </a:p>
          <a:p>
            <a:r>
              <a:rPr lang="de-DE" dirty="0" smtClean="0"/>
              <a:t>(a)  Stellen </a:t>
            </a:r>
            <a:r>
              <a:rPr lang="de-DE" dirty="0"/>
              <a:t>Sie die Zahl der Flugverbindungen jeweils zwischen </a:t>
            </a:r>
            <a:r>
              <a:rPr lang="de-DE" i="1" dirty="0">
                <a:cs typeface="Times New Roman" pitchFamily="18" charset="0"/>
              </a:rPr>
              <a:t>A</a:t>
            </a:r>
            <a:r>
              <a:rPr lang="de-DE" dirty="0"/>
              <a:t> und </a:t>
            </a:r>
            <a:r>
              <a:rPr lang="de-DE" i="1" dirty="0">
                <a:cs typeface="Times New Roman" pitchFamily="18" charset="0"/>
              </a:rPr>
              <a:t>B</a:t>
            </a:r>
            <a:r>
              <a:rPr lang="de-DE" dirty="0"/>
              <a:t> sowie zwischen </a:t>
            </a:r>
            <a:r>
              <a:rPr lang="de-DE" i="1" dirty="0">
                <a:cs typeface="Times New Roman" pitchFamily="18" charset="0"/>
              </a:rPr>
              <a:t>B</a:t>
            </a:r>
            <a:r>
              <a:rPr lang="de-DE" dirty="0"/>
              <a:t> und </a:t>
            </a:r>
            <a:r>
              <a:rPr lang="de-DE" i="1" dirty="0">
                <a:cs typeface="Times New Roman" pitchFamily="18" charset="0"/>
              </a:rPr>
              <a:t>C</a:t>
            </a:r>
            <a:r>
              <a:rPr lang="de-DE" dirty="0"/>
              <a:t> mit jeweils einer Matrix dar.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feld 9"/>
              <p:cNvSpPr txBox="1"/>
              <p:nvPr/>
            </p:nvSpPr>
            <p:spPr>
              <a:xfrm>
                <a:off x="467544" y="2780928"/>
                <a:ext cx="7848872" cy="12672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b="1" dirty="0" smtClean="0">
                    <a:solidFill>
                      <a:schemeClr val="tx2">
                        <a:lumMod val="60000"/>
                        <a:lumOff val="40000"/>
                      </a:schemeClr>
                    </a:solidFill>
                  </a:rPr>
                  <a:t>Lösung</a:t>
                </a:r>
                <a:r>
                  <a:rPr lang="de-DE" dirty="0" smtClean="0">
                    <a:solidFill>
                      <a:schemeClr val="tx2">
                        <a:lumMod val="60000"/>
                        <a:lumOff val="40000"/>
                      </a:schemeClr>
                    </a:solidFill>
                  </a:rPr>
                  <a:t>: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smtClean="0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de-DE" b="0" i="1" smtClean="0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/>
                          </a:rPr>
                          <m:t>𝑣</m:t>
                        </m:r>
                      </m:e>
                      <m:sub>
                        <m:r>
                          <a:rPr lang="de-DE" b="0" i="1" smtClean="0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/>
                          </a:rPr>
                          <m:t>𝑖𝑗</m:t>
                        </m:r>
                      </m:sub>
                    </m:sSub>
                  </m:oMath>
                </a14:m>
                <a:r>
                  <a:rPr lang="de-DE" dirty="0" smtClean="0">
                    <a:solidFill>
                      <a:schemeClr val="tx2">
                        <a:lumMod val="60000"/>
                        <a:lumOff val="40000"/>
                      </a:schemeClr>
                    </a:solidFill>
                  </a:rPr>
                  <a:t> sei die Anzahl der </a:t>
                </a:r>
                <a:br>
                  <a:rPr lang="de-DE" dirty="0" smtClean="0">
                    <a:solidFill>
                      <a:schemeClr val="tx2">
                        <a:lumMod val="60000"/>
                        <a:lumOff val="40000"/>
                      </a:schemeClr>
                    </a:solidFill>
                  </a:rPr>
                </a:br>
                <a:r>
                  <a:rPr lang="de-DE" dirty="0" smtClean="0">
                    <a:solidFill>
                      <a:schemeClr val="tx2">
                        <a:lumMod val="60000"/>
                        <a:lumOff val="40000"/>
                      </a:schemeClr>
                    </a:solidFill>
                  </a:rPr>
                  <a:t>Verbindungen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de-DE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</a:rPr>
                      <m:t>von</m:t>
                    </m:r>
                    <m:r>
                      <m:rPr>
                        <m:nor/>
                      </m:rPr>
                      <a:rPr lang="de-DE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</a:rPr>
                      <m:t> </m:t>
                    </m:r>
                    <m:sSub>
                      <m:sSubPr>
                        <m:ctrlPr>
                          <a:rPr lang="de-DE" i="1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de-DE" i="1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/>
                          </a:rPr>
                          <m:t>𝑎</m:t>
                        </m:r>
                      </m:e>
                      <m:sub>
                        <m:r>
                          <a:rPr lang="de-DE" i="1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/>
                          </a:rPr>
                          <m:t>𝑗</m:t>
                        </m:r>
                      </m:sub>
                    </m:sSub>
                    <m:r>
                      <a:rPr lang="de-DE" i="1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/>
                      </a:rPr>
                      <m:t> </m:t>
                    </m:r>
                  </m:oMath>
                </a14:m>
                <a:r>
                  <a:rPr lang="de-DE" dirty="0" smtClean="0">
                    <a:solidFill>
                      <a:schemeClr val="tx2">
                        <a:lumMod val="60000"/>
                        <a:lumOff val="40000"/>
                      </a:schemeClr>
                    </a:solidFill>
                  </a:rPr>
                  <a:t> nach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de-DE" b="0" i="1" smtClean="0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/>
                          </a:rPr>
                          <m:t>𝑏</m:t>
                        </m:r>
                      </m:e>
                      <m:sub>
                        <m:r>
                          <a:rPr lang="de-DE" b="0" i="1" smtClean="0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de-DE" dirty="0" smtClean="0">
                    <a:solidFill>
                      <a:schemeClr val="tx2">
                        <a:lumMod val="60000"/>
                        <a:lumOff val="40000"/>
                      </a:schemeClr>
                    </a:solidFill>
                  </a:rPr>
                  <a:t> und</a:t>
                </a:r>
                <a:r>
                  <a:rPr lang="de-DE" dirty="0">
                    <a:solidFill>
                      <a:schemeClr val="tx2">
                        <a:lumMod val="60000"/>
                        <a:lumOff val="40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de-DE" b="0" i="1" smtClean="0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/>
                          </a:rPr>
                          <m:t>𝑤</m:t>
                        </m:r>
                      </m:e>
                      <m:sub>
                        <m:r>
                          <a:rPr lang="de-DE" b="0" i="1" smtClean="0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/>
                          </a:rPr>
                          <m:t>𝑘</m:t>
                        </m:r>
                        <m:r>
                          <a:rPr lang="de-DE" i="1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de-DE" dirty="0">
                    <a:solidFill>
                      <a:schemeClr val="tx2">
                        <a:lumMod val="60000"/>
                        <a:lumOff val="40000"/>
                      </a:schemeClr>
                    </a:solidFill>
                  </a:rPr>
                  <a:t> </a:t>
                </a:r>
                <a:r>
                  <a:rPr lang="de-DE" dirty="0" smtClean="0">
                    <a:solidFill>
                      <a:schemeClr val="tx2">
                        <a:lumMod val="60000"/>
                        <a:lumOff val="40000"/>
                      </a:schemeClr>
                    </a:solidFill>
                  </a:rPr>
                  <a:t/>
                </a:r>
                <a:br>
                  <a:rPr lang="de-DE" dirty="0" smtClean="0">
                    <a:solidFill>
                      <a:schemeClr val="tx2">
                        <a:lumMod val="60000"/>
                        <a:lumOff val="40000"/>
                      </a:schemeClr>
                    </a:solidFill>
                  </a:rPr>
                </a:br>
                <a:r>
                  <a:rPr lang="de-DE" dirty="0" smtClean="0">
                    <a:solidFill>
                      <a:schemeClr val="tx2">
                        <a:lumMod val="60000"/>
                        <a:lumOff val="40000"/>
                      </a:schemeClr>
                    </a:solidFill>
                  </a:rPr>
                  <a:t>sei </a:t>
                </a:r>
                <a:r>
                  <a:rPr lang="de-DE" dirty="0">
                    <a:solidFill>
                      <a:schemeClr val="tx2">
                        <a:lumMod val="60000"/>
                        <a:lumOff val="40000"/>
                      </a:schemeClr>
                    </a:solidFill>
                  </a:rPr>
                  <a:t>die Anzahl der </a:t>
                </a:r>
                <a:r>
                  <a:rPr lang="de-DE" dirty="0" smtClean="0">
                    <a:solidFill>
                      <a:schemeClr val="tx2">
                        <a:lumMod val="60000"/>
                        <a:lumOff val="40000"/>
                      </a:schemeClr>
                    </a:solidFill>
                  </a:rPr>
                  <a:t>Verbindungen </a:t>
                </a:r>
              </a:p>
              <a:p>
                <a14:m>
                  <m:oMath xmlns:m="http://schemas.openxmlformats.org/officeDocument/2006/math">
                    <m:r>
                      <m:rPr>
                        <m:nor/>
                      </m:rPr>
                      <a:rPr lang="de-DE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</a:rPr>
                      <m:t>von</m:t>
                    </m:r>
                    <m:r>
                      <m:rPr>
                        <m:nor/>
                      </m:rPr>
                      <a:rPr lang="de-DE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</a:rPr>
                      <m:t> </m:t>
                    </m:r>
                    <m:sSub>
                      <m:sSubPr>
                        <m:ctrlPr>
                          <a:rPr lang="de-DE" i="1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de-DE" b="0" i="1" smtClean="0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/>
                          </a:rPr>
                          <m:t>𝑏</m:t>
                        </m:r>
                      </m:e>
                      <m:sub>
                        <m:r>
                          <a:rPr lang="de-DE" b="0" i="1" smtClean="0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/>
                          </a:rPr>
                          <m:t>𝑖</m:t>
                        </m:r>
                      </m:sub>
                    </m:sSub>
                    <m:r>
                      <a:rPr lang="de-DE" i="1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/>
                      </a:rPr>
                      <m:t> </m:t>
                    </m:r>
                  </m:oMath>
                </a14:m>
                <a:r>
                  <a:rPr lang="de-DE" dirty="0" smtClean="0">
                    <a:solidFill>
                      <a:schemeClr val="tx2">
                        <a:lumMod val="60000"/>
                        <a:lumOff val="40000"/>
                      </a:schemeClr>
                    </a:solidFill>
                  </a:rPr>
                  <a:t>nach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de-DE" b="0" i="1" smtClean="0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/>
                          </a:rPr>
                          <m:t>𝑐</m:t>
                        </m:r>
                      </m:e>
                      <m:sub>
                        <m:r>
                          <a:rPr lang="de-DE" b="0" i="1" smtClean="0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de-DE" dirty="0" smtClean="0">
                    <a:solidFill>
                      <a:schemeClr val="tx2">
                        <a:lumMod val="60000"/>
                        <a:lumOff val="40000"/>
                      </a:schemeClr>
                    </a:solidFill>
                  </a:rPr>
                  <a:t>:</a:t>
                </a:r>
                <a:endParaRPr lang="de-DE" dirty="0">
                  <a:solidFill>
                    <a:schemeClr val="tx2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0" name="Textfeld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544" y="2780928"/>
                <a:ext cx="7848872" cy="1267270"/>
              </a:xfrm>
              <a:prstGeom prst="rect">
                <a:avLst/>
              </a:prstGeom>
              <a:blipFill rotWithShape="1">
                <a:blip r:embed="rId5"/>
                <a:stretch>
                  <a:fillRect l="-699" t="-1923" b="-4808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itel 1"/>
          <p:cNvSpPr txBox="1">
            <a:spLocks/>
          </p:cNvSpPr>
          <p:nvPr/>
        </p:nvSpPr>
        <p:spPr>
          <a:xfrm>
            <a:off x="457200" y="404664"/>
            <a:ext cx="8229600" cy="4900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4000" b="1" dirty="0" smtClean="0">
                <a:latin typeface="+mn-lt"/>
                <a:ea typeface="+mn-ea"/>
                <a:cs typeface="+mn-cs"/>
              </a:rPr>
              <a:t>Aufgaben</a:t>
            </a:r>
            <a:endParaRPr lang="de-DE" sz="2000" b="1" dirty="0">
              <a:latin typeface="+mn-lt"/>
              <a:ea typeface="+mn-ea"/>
              <a:cs typeface="+mn-cs"/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4572000" y="4221088"/>
            <a:ext cx="2376264" cy="7920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93261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766417"/>
            <a:ext cx="6191250" cy="239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5940152" y="6492875"/>
            <a:ext cx="2895600" cy="365125"/>
          </a:xfrm>
        </p:spPr>
        <p:txBody>
          <a:bodyPr/>
          <a:lstStyle/>
          <a:p>
            <a:r>
              <a:rPr lang="de-DE" dirty="0" smtClean="0"/>
              <a:t>Wirtschaftsmathematik - Kap VI.1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6C6AE60A-B69C-4790-82F7-3882EDF23186}" type="slidenum">
              <a:rPr lang="de-DE" smtClean="0"/>
              <a:pPr/>
              <a:t>32</a:t>
            </a:fld>
            <a:endParaRPr lang="de-DE" dirty="0"/>
          </a:p>
        </p:txBody>
      </p:sp>
      <p:pic>
        <p:nvPicPr>
          <p:cNvPr id="7" name="Picture 5" descr="15_7357_163x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7984" y="764704"/>
            <a:ext cx="3653216" cy="1944216"/>
          </a:xfrm>
          <a:prstGeom prst="rect">
            <a:avLst/>
          </a:prstGeom>
          <a:noFill/>
        </p:spPr>
      </p:pic>
      <p:sp>
        <p:nvSpPr>
          <p:cNvPr id="8" name="Textfeld 7"/>
          <p:cNvSpPr txBox="1"/>
          <p:nvPr/>
        </p:nvSpPr>
        <p:spPr>
          <a:xfrm>
            <a:off x="467544" y="1080000"/>
            <a:ext cx="35283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Aufgabe </a:t>
            </a:r>
            <a:r>
              <a:rPr lang="de-DE" b="1" dirty="0" smtClean="0"/>
              <a:t>14 </a:t>
            </a:r>
          </a:p>
          <a:p>
            <a:r>
              <a:rPr lang="de-DE" dirty="0" smtClean="0"/>
              <a:t>(b) </a:t>
            </a:r>
            <a:r>
              <a:rPr lang="de-DE" dirty="0"/>
              <a:t>Wie viele Flugverbindungen gibt es zwischen </a:t>
            </a:r>
            <a:r>
              <a:rPr lang="de-DE" i="1" dirty="0">
                <a:cs typeface="Times New Roman" pitchFamily="18" charset="0"/>
              </a:rPr>
              <a:t>a</a:t>
            </a:r>
            <a:r>
              <a:rPr lang="de-DE" baseline="-25000" dirty="0">
                <a:cs typeface="Times New Roman" pitchFamily="18" charset="0"/>
              </a:rPr>
              <a:t>2</a:t>
            </a:r>
            <a:r>
              <a:rPr lang="de-DE" dirty="0"/>
              <a:t> und </a:t>
            </a:r>
            <a:r>
              <a:rPr lang="de-DE" i="1" dirty="0">
                <a:cs typeface="Times New Roman" pitchFamily="18" charset="0"/>
              </a:rPr>
              <a:t>c</a:t>
            </a:r>
            <a:r>
              <a:rPr lang="de-DE" baseline="-25000" dirty="0">
                <a:cs typeface="Times New Roman" pitchFamily="18" charset="0"/>
              </a:rPr>
              <a:t>3 </a:t>
            </a:r>
            <a:r>
              <a:rPr lang="de-DE" dirty="0">
                <a:cs typeface="Times New Roman" pitchFamily="18" charset="0"/>
              </a:rPr>
              <a:t>mit einmal umsteigen</a:t>
            </a:r>
            <a:r>
              <a:rPr lang="de-DE" dirty="0"/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feld 9"/>
              <p:cNvSpPr txBox="1"/>
              <p:nvPr/>
            </p:nvSpPr>
            <p:spPr>
              <a:xfrm>
                <a:off x="467544" y="2780928"/>
                <a:ext cx="7848872" cy="34609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b="1" dirty="0" smtClean="0">
                    <a:solidFill>
                      <a:schemeClr val="tx2">
                        <a:lumMod val="60000"/>
                        <a:lumOff val="40000"/>
                      </a:schemeClr>
                    </a:solidFill>
                  </a:rPr>
                  <a:t>Lösung</a:t>
                </a:r>
                <a:r>
                  <a:rPr lang="de-DE" dirty="0" smtClean="0">
                    <a:solidFill>
                      <a:schemeClr val="tx2">
                        <a:lumMod val="60000"/>
                        <a:lumOff val="40000"/>
                      </a:schemeClr>
                    </a:solidFill>
                  </a:rPr>
                  <a:t>: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smtClean="0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de-DE" b="0" i="1" smtClean="0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/>
                          </a:rPr>
                          <m:t>𝑣</m:t>
                        </m:r>
                      </m:e>
                      <m:sub>
                        <m:r>
                          <a:rPr lang="de-DE" b="0" i="1" smtClean="0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/>
                          </a:rPr>
                          <m:t>𝑖𝑗</m:t>
                        </m:r>
                      </m:sub>
                    </m:sSub>
                  </m:oMath>
                </a14:m>
                <a:r>
                  <a:rPr lang="de-DE" dirty="0" smtClean="0">
                    <a:solidFill>
                      <a:schemeClr val="tx2">
                        <a:lumMod val="60000"/>
                        <a:lumOff val="40000"/>
                      </a:schemeClr>
                    </a:solidFill>
                  </a:rPr>
                  <a:t> sei die Anzahl der </a:t>
                </a:r>
                <a:br>
                  <a:rPr lang="de-DE" dirty="0" smtClean="0">
                    <a:solidFill>
                      <a:schemeClr val="tx2">
                        <a:lumMod val="60000"/>
                        <a:lumOff val="40000"/>
                      </a:schemeClr>
                    </a:solidFill>
                  </a:rPr>
                </a:br>
                <a:r>
                  <a:rPr lang="de-DE" dirty="0" smtClean="0">
                    <a:solidFill>
                      <a:schemeClr val="tx2">
                        <a:lumMod val="60000"/>
                        <a:lumOff val="40000"/>
                      </a:schemeClr>
                    </a:solidFill>
                  </a:rPr>
                  <a:t>Verbindungen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de-DE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</a:rPr>
                      <m:t>von</m:t>
                    </m:r>
                    <m:r>
                      <m:rPr>
                        <m:nor/>
                      </m:rPr>
                      <a:rPr lang="de-DE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</a:rPr>
                      <m:t> </m:t>
                    </m:r>
                    <m:sSub>
                      <m:sSubPr>
                        <m:ctrlPr>
                          <a:rPr lang="de-DE" i="1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de-DE" i="1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/>
                          </a:rPr>
                          <m:t>𝑎</m:t>
                        </m:r>
                      </m:e>
                      <m:sub>
                        <m:r>
                          <a:rPr lang="de-DE" i="1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/>
                          </a:rPr>
                          <m:t>𝑗</m:t>
                        </m:r>
                      </m:sub>
                    </m:sSub>
                    <m:r>
                      <a:rPr lang="de-DE" i="1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/>
                      </a:rPr>
                      <m:t> </m:t>
                    </m:r>
                  </m:oMath>
                </a14:m>
                <a:r>
                  <a:rPr lang="de-DE" dirty="0" smtClean="0">
                    <a:solidFill>
                      <a:schemeClr val="tx2">
                        <a:lumMod val="60000"/>
                        <a:lumOff val="40000"/>
                      </a:schemeClr>
                    </a:solidFill>
                  </a:rPr>
                  <a:t> nach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de-DE" b="0" i="1" smtClean="0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/>
                          </a:rPr>
                          <m:t>𝑏</m:t>
                        </m:r>
                      </m:e>
                      <m:sub>
                        <m:r>
                          <a:rPr lang="de-DE" b="0" i="1" smtClean="0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de-DE" dirty="0" smtClean="0">
                    <a:solidFill>
                      <a:schemeClr val="tx2">
                        <a:lumMod val="60000"/>
                        <a:lumOff val="40000"/>
                      </a:schemeClr>
                    </a:solidFill>
                  </a:rPr>
                  <a:t> und</a:t>
                </a:r>
                <a:r>
                  <a:rPr lang="de-DE" dirty="0">
                    <a:solidFill>
                      <a:schemeClr val="tx2">
                        <a:lumMod val="60000"/>
                        <a:lumOff val="40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de-DE" b="0" i="1" smtClean="0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/>
                          </a:rPr>
                          <m:t>𝑤</m:t>
                        </m:r>
                      </m:e>
                      <m:sub>
                        <m:r>
                          <a:rPr lang="de-DE" b="0" i="1" smtClean="0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/>
                          </a:rPr>
                          <m:t>𝑘</m:t>
                        </m:r>
                        <m:r>
                          <a:rPr lang="de-DE" i="1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de-DE" dirty="0">
                    <a:solidFill>
                      <a:schemeClr val="tx2">
                        <a:lumMod val="60000"/>
                        <a:lumOff val="40000"/>
                      </a:schemeClr>
                    </a:solidFill>
                  </a:rPr>
                  <a:t> </a:t>
                </a:r>
                <a:r>
                  <a:rPr lang="de-DE" dirty="0" smtClean="0">
                    <a:solidFill>
                      <a:schemeClr val="tx2">
                        <a:lumMod val="60000"/>
                        <a:lumOff val="40000"/>
                      </a:schemeClr>
                    </a:solidFill>
                  </a:rPr>
                  <a:t/>
                </a:r>
                <a:br>
                  <a:rPr lang="de-DE" dirty="0" smtClean="0">
                    <a:solidFill>
                      <a:schemeClr val="tx2">
                        <a:lumMod val="60000"/>
                        <a:lumOff val="40000"/>
                      </a:schemeClr>
                    </a:solidFill>
                  </a:rPr>
                </a:br>
                <a:r>
                  <a:rPr lang="de-DE" dirty="0" smtClean="0">
                    <a:solidFill>
                      <a:schemeClr val="tx2">
                        <a:lumMod val="60000"/>
                        <a:lumOff val="40000"/>
                      </a:schemeClr>
                    </a:solidFill>
                  </a:rPr>
                  <a:t>sei </a:t>
                </a:r>
                <a:r>
                  <a:rPr lang="de-DE" dirty="0">
                    <a:solidFill>
                      <a:schemeClr val="tx2">
                        <a:lumMod val="60000"/>
                        <a:lumOff val="40000"/>
                      </a:schemeClr>
                    </a:solidFill>
                  </a:rPr>
                  <a:t>die Anzahl der </a:t>
                </a:r>
                <a:r>
                  <a:rPr lang="de-DE" dirty="0" smtClean="0">
                    <a:solidFill>
                      <a:schemeClr val="tx2">
                        <a:lumMod val="60000"/>
                        <a:lumOff val="40000"/>
                      </a:schemeClr>
                    </a:solidFill>
                  </a:rPr>
                  <a:t>Verbindungen </a:t>
                </a:r>
              </a:p>
              <a:p>
                <a14:m>
                  <m:oMath xmlns:m="http://schemas.openxmlformats.org/officeDocument/2006/math">
                    <m:r>
                      <m:rPr>
                        <m:nor/>
                      </m:rPr>
                      <a:rPr lang="de-DE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</a:rPr>
                      <m:t>von</m:t>
                    </m:r>
                    <m:r>
                      <m:rPr>
                        <m:nor/>
                      </m:rPr>
                      <a:rPr lang="de-DE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</a:rPr>
                      <m:t> </m:t>
                    </m:r>
                    <m:sSub>
                      <m:sSubPr>
                        <m:ctrlPr>
                          <a:rPr lang="de-DE" i="1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de-DE" b="0" i="1" smtClean="0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/>
                          </a:rPr>
                          <m:t>𝑏</m:t>
                        </m:r>
                      </m:e>
                      <m:sub>
                        <m:r>
                          <a:rPr lang="de-DE" b="0" i="1" smtClean="0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/>
                          </a:rPr>
                          <m:t>𝑖</m:t>
                        </m:r>
                      </m:sub>
                    </m:sSub>
                    <m:r>
                      <a:rPr lang="de-DE" i="1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/>
                      </a:rPr>
                      <m:t> </m:t>
                    </m:r>
                  </m:oMath>
                </a14:m>
                <a:r>
                  <a:rPr lang="de-DE" dirty="0" smtClean="0">
                    <a:solidFill>
                      <a:schemeClr val="tx2">
                        <a:lumMod val="60000"/>
                        <a:lumOff val="40000"/>
                      </a:schemeClr>
                    </a:solidFill>
                  </a:rPr>
                  <a:t>nach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de-DE" b="0" i="1" smtClean="0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/>
                          </a:rPr>
                          <m:t>𝑐</m:t>
                        </m:r>
                      </m:e>
                      <m:sub>
                        <m:r>
                          <a:rPr lang="de-DE" b="0" i="1" smtClean="0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de-DE" dirty="0" smtClean="0">
                    <a:solidFill>
                      <a:schemeClr val="tx2">
                        <a:lumMod val="60000"/>
                        <a:lumOff val="40000"/>
                      </a:schemeClr>
                    </a:solidFill>
                  </a:rPr>
                  <a:t>:</a:t>
                </a:r>
              </a:p>
              <a:p>
                <a:endParaRPr lang="de-DE" dirty="0">
                  <a:solidFill>
                    <a:schemeClr val="tx2">
                      <a:lumMod val="60000"/>
                      <a:lumOff val="40000"/>
                    </a:schemeClr>
                  </a:solidFill>
                </a:endParaRPr>
              </a:p>
              <a:p>
                <a:endParaRPr lang="de-DE" dirty="0" smtClean="0">
                  <a:solidFill>
                    <a:schemeClr val="tx2">
                      <a:lumMod val="60000"/>
                      <a:lumOff val="40000"/>
                    </a:schemeClr>
                  </a:solidFill>
                </a:endParaRPr>
              </a:p>
              <a:p>
                <a:endParaRPr lang="de-DE" dirty="0">
                  <a:solidFill>
                    <a:schemeClr val="tx2">
                      <a:lumMod val="60000"/>
                      <a:lumOff val="40000"/>
                    </a:schemeClr>
                  </a:solidFill>
                </a:endParaRPr>
              </a:p>
              <a:p>
                <a:endParaRPr lang="de-DE" dirty="0" smtClean="0">
                  <a:solidFill>
                    <a:schemeClr val="tx2">
                      <a:lumMod val="60000"/>
                      <a:lumOff val="40000"/>
                    </a:schemeClr>
                  </a:solidFill>
                </a:endParaRPr>
              </a:p>
              <a:p>
                <a:endParaRPr lang="de-DE" dirty="0">
                  <a:solidFill>
                    <a:schemeClr val="tx2">
                      <a:lumMod val="60000"/>
                      <a:lumOff val="40000"/>
                    </a:schemeClr>
                  </a:solidFill>
                </a:endParaRPr>
              </a:p>
              <a:p>
                <a:r>
                  <a:rPr lang="de-DE" b="1" dirty="0" smtClean="0">
                    <a:solidFill>
                      <a:schemeClr val="tx2">
                        <a:lumMod val="60000"/>
                        <a:lumOff val="40000"/>
                      </a:schemeClr>
                    </a:solidFill>
                  </a:rPr>
                  <a:t>Antwort</a:t>
                </a:r>
                <a:r>
                  <a:rPr lang="de-DE" dirty="0" smtClean="0">
                    <a:solidFill>
                      <a:schemeClr val="tx2">
                        <a:lumMod val="60000"/>
                        <a:lumOff val="40000"/>
                      </a:schemeClr>
                    </a:solidFill>
                  </a:rPr>
                  <a:t>:  Es gibt 11 Verbindungen zwischen </a:t>
                </a:r>
                <a:r>
                  <a:rPr lang="de-DE" i="1" dirty="0">
                    <a:solidFill>
                      <a:schemeClr val="tx2">
                        <a:lumMod val="60000"/>
                        <a:lumOff val="40000"/>
                      </a:schemeClr>
                    </a:solidFill>
                    <a:cs typeface="Times New Roman" pitchFamily="18" charset="0"/>
                  </a:rPr>
                  <a:t>a</a:t>
                </a:r>
                <a:r>
                  <a:rPr lang="de-DE" baseline="-25000" dirty="0">
                    <a:solidFill>
                      <a:schemeClr val="tx2">
                        <a:lumMod val="60000"/>
                        <a:lumOff val="40000"/>
                      </a:schemeClr>
                    </a:solidFill>
                    <a:cs typeface="Times New Roman" pitchFamily="18" charset="0"/>
                  </a:rPr>
                  <a:t>2</a:t>
                </a:r>
                <a:r>
                  <a:rPr lang="de-DE" dirty="0">
                    <a:solidFill>
                      <a:schemeClr val="tx2">
                        <a:lumMod val="60000"/>
                        <a:lumOff val="40000"/>
                      </a:schemeClr>
                    </a:solidFill>
                  </a:rPr>
                  <a:t> und </a:t>
                </a:r>
                <a:r>
                  <a:rPr lang="de-DE" i="1" dirty="0" smtClean="0">
                    <a:solidFill>
                      <a:schemeClr val="tx2">
                        <a:lumMod val="60000"/>
                        <a:lumOff val="40000"/>
                      </a:schemeClr>
                    </a:solidFill>
                    <a:cs typeface="Times New Roman" pitchFamily="18" charset="0"/>
                  </a:rPr>
                  <a:t>c</a:t>
                </a:r>
                <a:r>
                  <a:rPr lang="de-DE" baseline="-25000" dirty="0" smtClean="0">
                    <a:solidFill>
                      <a:schemeClr val="tx2">
                        <a:lumMod val="60000"/>
                        <a:lumOff val="40000"/>
                      </a:schemeClr>
                    </a:solidFill>
                    <a:cs typeface="Times New Roman" pitchFamily="18" charset="0"/>
                  </a:rPr>
                  <a:t>3</a:t>
                </a:r>
                <a:r>
                  <a:rPr lang="de-DE" dirty="0" smtClean="0">
                    <a:solidFill>
                      <a:schemeClr val="tx2">
                        <a:lumMod val="60000"/>
                        <a:lumOff val="40000"/>
                      </a:schemeClr>
                    </a:solidFill>
                  </a:rPr>
                  <a:t>.  Das einmalige Umsteigen findet in B statt.  Alle weiteren Verbindungen wären mit zusätzlichem Umsteigen in A oder C verbunden.</a:t>
                </a:r>
                <a:endParaRPr lang="de-DE" dirty="0">
                  <a:solidFill>
                    <a:schemeClr val="tx2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0" name="Textfeld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544" y="2780928"/>
                <a:ext cx="7848872" cy="3460947"/>
              </a:xfrm>
              <a:prstGeom prst="rect">
                <a:avLst/>
              </a:prstGeom>
              <a:blipFill rotWithShape="1">
                <a:blip r:embed="rId5"/>
                <a:stretch>
                  <a:fillRect l="-699" t="-704" b="-1761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itel 1"/>
          <p:cNvSpPr txBox="1">
            <a:spLocks/>
          </p:cNvSpPr>
          <p:nvPr/>
        </p:nvSpPr>
        <p:spPr>
          <a:xfrm>
            <a:off x="457200" y="404664"/>
            <a:ext cx="8229600" cy="4900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4000" b="1" dirty="0" smtClean="0">
                <a:latin typeface="+mn-lt"/>
                <a:ea typeface="+mn-ea"/>
                <a:cs typeface="+mn-cs"/>
              </a:rPr>
              <a:t>Aufgaben</a:t>
            </a:r>
            <a:endParaRPr lang="de-DE" sz="2000" b="1" dirty="0">
              <a:latin typeface="+mn-lt"/>
              <a:ea typeface="+mn-ea"/>
              <a:cs typeface="+mn-cs"/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4572000" y="4365104"/>
            <a:ext cx="1368152" cy="7920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Rechteck 11"/>
          <p:cNvSpPr/>
          <p:nvPr/>
        </p:nvSpPr>
        <p:spPr>
          <a:xfrm>
            <a:off x="4700124" y="4303529"/>
            <a:ext cx="2176131" cy="4576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3" name="Gerade Verbindung mit Pfeil 2"/>
          <p:cNvCxnSpPr/>
          <p:nvPr/>
        </p:nvCxnSpPr>
        <p:spPr>
          <a:xfrm>
            <a:off x="6228184" y="3212976"/>
            <a:ext cx="0" cy="147616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 Verbindung mit Pfeil 12"/>
          <p:cNvCxnSpPr/>
          <p:nvPr/>
        </p:nvCxnSpPr>
        <p:spPr>
          <a:xfrm>
            <a:off x="4572000" y="4869160"/>
            <a:ext cx="1160512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7379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766417"/>
            <a:ext cx="6191250" cy="239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5940152" y="6492875"/>
            <a:ext cx="2895600" cy="365125"/>
          </a:xfrm>
        </p:spPr>
        <p:txBody>
          <a:bodyPr/>
          <a:lstStyle/>
          <a:p>
            <a:r>
              <a:rPr lang="de-DE" dirty="0" smtClean="0"/>
              <a:t>Wirtschaftsmathematik - Kap VI.1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6C6AE60A-B69C-4790-82F7-3882EDF23186}" type="slidenum">
              <a:rPr lang="de-DE" smtClean="0"/>
              <a:pPr/>
              <a:t>33</a:t>
            </a:fld>
            <a:endParaRPr lang="de-DE" dirty="0"/>
          </a:p>
        </p:txBody>
      </p:sp>
      <p:pic>
        <p:nvPicPr>
          <p:cNvPr id="7" name="Picture 5" descr="15_7357_163x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7984" y="764704"/>
            <a:ext cx="3653216" cy="1944216"/>
          </a:xfrm>
          <a:prstGeom prst="rect">
            <a:avLst/>
          </a:prstGeom>
          <a:noFill/>
        </p:spPr>
      </p:pic>
      <p:sp>
        <p:nvSpPr>
          <p:cNvPr id="8" name="Textfeld 7"/>
          <p:cNvSpPr txBox="1"/>
          <p:nvPr/>
        </p:nvSpPr>
        <p:spPr>
          <a:xfrm>
            <a:off x="467544" y="1080000"/>
            <a:ext cx="374441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Aufgabe </a:t>
            </a:r>
            <a:r>
              <a:rPr lang="de-DE" b="1" dirty="0" smtClean="0"/>
              <a:t>14 </a:t>
            </a:r>
          </a:p>
          <a:p>
            <a:r>
              <a:rPr lang="de-DE" dirty="0" smtClean="0"/>
              <a:t>(c)  Wie </a:t>
            </a:r>
            <a:r>
              <a:rPr lang="de-DE" dirty="0"/>
              <a:t>groß ist die Gesamtanzahl der Flugverbindungen zwischen den Flughäfen in den Ländern </a:t>
            </a:r>
            <a:r>
              <a:rPr lang="de-DE" i="1" dirty="0">
                <a:cs typeface="Times New Roman" pitchFamily="18" charset="0"/>
              </a:rPr>
              <a:t>A</a:t>
            </a:r>
            <a:r>
              <a:rPr lang="de-DE" dirty="0"/>
              <a:t> und </a:t>
            </a:r>
            <a:r>
              <a:rPr lang="de-DE" i="1" dirty="0">
                <a:cs typeface="Times New Roman" pitchFamily="18" charset="0"/>
              </a:rPr>
              <a:t>C </a:t>
            </a:r>
            <a:r>
              <a:rPr lang="de-DE" dirty="0">
                <a:cs typeface="Times New Roman" pitchFamily="18" charset="0"/>
              </a:rPr>
              <a:t>mit einmal umsteigen</a:t>
            </a:r>
            <a:r>
              <a:rPr lang="de-DE" dirty="0"/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feld 9"/>
              <p:cNvSpPr txBox="1"/>
              <p:nvPr/>
            </p:nvSpPr>
            <p:spPr>
              <a:xfrm>
                <a:off x="467544" y="2780928"/>
                <a:ext cx="7848872" cy="34609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b="1" dirty="0" smtClean="0">
                    <a:solidFill>
                      <a:schemeClr val="tx2">
                        <a:lumMod val="60000"/>
                        <a:lumOff val="40000"/>
                      </a:schemeClr>
                    </a:solidFill>
                  </a:rPr>
                  <a:t>Lösung</a:t>
                </a:r>
                <a:r>
                  <a:rPr lang="de-DE" dirty="0" smtClean="0">
                    <a:solidFill>
                      <a:schemeClr val="tx2">
                        <a:lumMod val="60000"/>
                        <a:lumOff val="40000"/>
                      </a:schemeClr>
                    </a:solidFill>
                  </a:rPr>
                  <a:t>: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smtClean="0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de-DE" b="0" i="1" smtClean="0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/>
                          </a:rPr>
                          <m:t>𝑣</m:t>
                        </m:r>
                      </m:e>
                      <m:sub>
                        <m:r>
                          <a:rPr lang="de-DE" b="0" i="1" smtClean="0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/>
                          </a:rPr>
                          <m:t>𝑖𝑗</m:t>
                        </m:r>
                      </m:sub>
                    </m:sSub>
                  </m:oMath>
                </a14:m>
                <a:r>
                  <a:rPr lang="de-DE" dirty="0" smtClean="0">
                    <a:solidFill>
                      <a:schemeClr val="tx2">
                        <a:lumMod val="60000"/>
                        <a:lumOff val="40000"/>
                      </a:schemeClr>
                    </a:solidFill>
                  </a:rPr>
                  <a:t> sei die Anzahl der </a:t>
                </a:r>
                <a:br>
                  <a:rPr lang="de-DE" dirty="0" smtClean="0">
                    <a:solidFill>
                      <a:schemeClr val="tx2">
                        <a:lumMod val="60000"/>
                        <a:lumOff val="40000"/>
                      </a:schemeClr>
                    </a:solidFill>
                  </a:rPr>
                </a:br>
                <a:r>
                  <a:rPr lang="de-DE" dirty="0" smtClean="0">
                    <a:solidFill>
                      <a:schemeClr val="tx2">
                        <a:lumMod val="60000"/>
                        <a:lumOff val="40000"/>
                      </a:schemeClr>
                    </a:solidFill>
                  </a:rPr>
                  <a:t>Verbindungen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de-DE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</a:rPr>
                      <m:t>von</m:t>
                    </m:r>
                    <m:r>
                      <m:rPr>
                        <m:nor/>
                      </m:rPr>
                      <a:rPr lang="de-DE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</a:rPr>
                      <m:t> </m:t>
                    </m:r>
                    <m:sSub>
                      <m:sSubPr>
                        <m:ctrlPr>
                          <a:rPr lang="de-DE" i="1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de-DE" i="1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/>
                          </a:rPr>
                          <m:t>𝑎</m:t>
                        </m:r>
                      </m:e>
                      <m:sub>
                        <m:r>
                          <a:rPr lang="de-DE" i="1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/>
                          </a:rPr>
                          <m:t>𝑗</m:t>
                        </m:r>
                      </m:sub>
                    </m:sSub>
                    <m:r>
                      <a:rPr lang="de-DE" i="1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/>
                      </a:rPr>
                      <m:t> </m:t>
                    </m:r>
                  </m:oMath>
                </a14:m>
                <a:r>
                  <a:rPr lang="de-DE" dirty="0" smtClean="0">
                    <a:solidFill>
                      <a:schemeClr val="tx2">
                        <a:lumMod val="60000"/>
                        <a:lumOff val="40000"/>
                      </a:schemeClr>
                    </a:solidFill>
                  </a:rPr>
                  <a:t> nach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de-DE" b="0" i="1" smtClean="0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/>
                          </a:rPr>
                          <m:t>𝑏</m:t>
                        </m:r>
                      </m:e>
                      <m:sub>
                        <m:r>
                          <a:rPr lang="de-DE" b="0" i="1" smtClean="0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de-DE" dirty="0" smtClean="0">
                    <a:solidFill>
                      <a:schemeClr val="tx2">
                        <a:lumMod val="60000"/>
                        <a:lumOff val="40000"/>
                      </a:schemeClr>
                    </a:solidFill>
                  </a:rPr>
                  <a:t> und</a:t>
                </a:r>
                <a:r>
                  <a:rPr lang="de-DE" dirty="0">
                    <a:solidFill>
                      <a:schemeClr val="tx2">
                        <a:lumMod val="60000"/>
                        <a:lumOff val="40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de-DE" b="0" i="1" smtClean="0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/>
                          </a:rPr>
                          <m:t>𝑤</m:t>
                        </m:r>
                      </m:e>
                      <m:sub>
                        <m:r>
                          <a:rPr lang="de-DE" b="0" i="1" smtClean="0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/>
                          </a:rPr>
                          <m:t>𝑘</m:t>
                        </m:r>
                        <m:r>
                          <a:rPr lang="de-DE" i="1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de-DE" dirty="0">
                    <a:solidFill>
                      <a:schemeClr val="tx2">
                        <a:lumMod val="60000"/>
                        <a:lumOff val="40000"/>
                      </a:schemeClr>
                    </a:solidFill>
                  </a:rPr>
                  <a:t> </a:t>
                </a:r>
                <a:r>
                  <a:rPr lang="de-DE" dirty="0" smtClean="0">
                    <a:solidFill>
                      <a:schemeClr val="tx2">
                        <a:lumMod val="60000"/>
                        <a:lumOff val="40000"/>
                      </a:schemeClr>
                    </a:solidFill>
                  </a:rPr>
                  <a:t/>
                </a:r>
                <a:br>
                  <a:rPr lang="de-DE" dirty="0" smtClean="0">
                    <a:solidFill>
                      <a:schemeClr val="tx2">
                        <a:lumMod val="60000"/>
                        <a:lumOff val="40000"/>
                      </a:schemeClr>
                    </a:solidFill>
                  </a:rPr>
                </a:br>
                <a:r>
                  <a:rPr lang="de-DE" dirty="0" smtClean="0">
                    <a:solidFill>
                      <a:schemeClr val="tx2">
                        <a:lumMod val="60000"/>
                        <a:lumOff val="40000"/>
                      </a:schemeClr>
                    </a:solidFill>
                  </a:rPr>
                  <a:t>sei </a:t>
                </a:r>
                <a:r>
                  <a:rPr lang="de-DE" dirty="0">
                    <a:solidFill>
                      <a:schemeClr val="tx2">
                        <a:lumMod val="60000"/>
                        <a:lumOff val="40000"/>
                      </a:schemeClr>
                    </a:solidFill>
                  </a:rPr>
                  <a:t>die Anzahl der </a:t>
                </a:r>
                <a:r>
                  <a:rPr lang="de-DE" dirty="0" smtClean="0">
                    <a:solidFill>
                      <a:schemeClr val="tx2">
                        <a:lumMod val="60000"/>
                        <a:lumOff val="40000"/>
                      </a:schemeClr>
                    </a:solidFill>
                  </a:rPr>
                  <a:t>Verbindungen </a:t>
                </a:r>
              </a:p>
              <a:p>
                <a14:m>
                  <m:oMath xmlns:m="http://schemas.openxmlformats.org/officeDocument/2006/math">
                    <m:r>
                      <m:rPr>
                        <m:nor/>
                      </m:rPr>
                      <a:rPr lang="de-DE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</a:rPr>
                      <m:t>von</m:t>
                    </m:r>
                    <m:r>
                      <m:rPr>
                        <m:nor/>
                      </m:rPr>
                      <a:rPr lang="de-DE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</a:rPr>
                      <m:t> </m:t>
                    </m:r>
                    <m:sSub>
                      <m:sSubPr>
                        <m:ctrlPr>
                          <a:rPr lang="de-DE" i="1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de-DE" b="0" i="1" smtClean="0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/>
                          </a:rPr>
                          <m:t>𝑏</m:t>
                        </m:r>
                      </m:e>
                      <m:sub>
                        <m:r>
                          <a:rPr lang="de-DE" b="0" i="1" smtClean="0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/>
                          </a:rPr>
                          <m:t>𝑖</m:t>
                        </m:r>
                      </m:sub>
                    </m:sSub>
                    <m:r>
                      <a:rPr lang="de-DE" i="1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/>
                      </a:rPr>
                      <m:t> </m:t>
                    </m:r>
                  </m:oMath>
                </a14:m>
                <a:r>
                  <a:rPr lang="de-DE" dirty="0" smtClean="0">
                    <a:solidFill>
                      <a:schemeClr val="tx2">
                        <a:lumMod val="60000"/>
                        <a:lumOff val="40000"/>
                      </a:schemeClr>
                    </a:solidFill>
                  </a:rPr>
                  <a:t>nach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de-DE" b="0" i="1" smtClean="0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/>
                          </a:rPr>
                          <m:t>𝑐</m:t>
                        </m:r>
                      </m:e>
                      <m:sub>
                        <m:r>
                          <a:rPr lang="de-DE" b="0" i="1" smtClean="0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de-DE" dirty="0" smtClean="0">
                    <a:solidFill>
                      <a:schemeClr val="tx2">
                        <a:lumMod val="60000"/>
                        <a:lumOff val="40000"/>
                      </a:schemeClr>
                    </a:solidFill>
                  </a:rPr>
                  <a:t>:</a:t>
                </a:r>
              </a:p>
              <a:p>
                <a:endParaRPr lang="de-DE" dirty="0">
                  <a:solidFill>
                    <a:schemeClr val="tx2">
                      <a:lumMod val="60000"/>
                      <a:lumOff val="40000"/>
                    </a:schemeClr>
                  </a:solidFill>
                </a:endParaRPr>
              </a:p>
              <a:p>
                <a:endParaRPr lang="de-DE" dirty="0" smtClean="0">
                  <a:solidFill>
                    <a:schemeClr val="tx2">
                      <a:lumMod val="60000"/>
                      <a:lumOff val="40000"/>
                    </a:schemeClr>
                  </a:solidFill>
                </a:endParaRPr>
              </a:p>
              <a:p>
                <a:endParaRPr lang="de-DE" dirty="0">
                  <a:solidFill>
                    <a:schemeClr val="tx2">
                      <a:lumMod val="60000"/>
                      <a:lumOff val="40000"/>
                    </a:schemeClr>
                  </a:solidFill>
                </a:endParaRPr>
              </a:p>
              <a:p>
                <a:endParaRPr lang="de-DE" dirty="0" smtClean="0">
                  <a:solidFill>
                    <a:schemeClr val="tx2">
                      <a:lumMod val="60000"/>
                      <a:lumOff val="40000"/>
                    </a:schemeClr>
                  </a:solidFill>
                </a:endParaRPr>
              </a:p>
              <a:p>
                <a:endParaRPr lang="de-DE" dirty="0">
                  <a:solidFill>
                    <a:schemeClr val="tx2">
                      <a:lumMod val="60000"/>
                      <a:lumOff val="40000"/>
                    </a:schemeClr>
                  </a:solidFill>
                </a:endParaRPr>
              </a:p>
              <a:p>
                <a:r>
                  <a:rPr lang="de-DE" b="1" dirty="0" smtClean="0">
                    <a:solidFill>
                      <a:schemeClr val="tx2">
                        <a:lumMod val="60000"/>
                        <a:lumOff val="40000"/>
                      </a:schemeClr>
                    </a:solidFill>
                  </a:rPr>
                  <a:t>Antwort</a:t>
                </a:r>
                <a:r>
                  <a:rPr lang="de-DE" dirty="0" smtClean="0">
                    <a:solidFill>
                      <a:schemeClr val="tx2">
                        <a:lumMod val="60000"/>
                        <a:lumOff val="40000"/>
                      </a:schemeClr>
                    </a:solidFill>
                  </a:rPr>
                  <a:t>:  Es gibt </a:t>
                </a:r>
                <a14:m>
                  <m:oMath xmlns:m="http://schemas.openxmlformats.org/officeDocument/2006/math">
                    <m:r>
                      <a:rPr lang="de-DE" i="1" dirty="0" smtClean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/>
                      </a:rPr>
                      <m:t>23</m:t>
                    </m:r>
                    <m:r>
                      <a:rPr lang="de-DE" b="0" i="0" dirty="0" smtClean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/>
                      </a:rPr>
                      <m:t>=3+5+1+1+2+11  </m:t>
                    </m:r>
                  </m:oMath>
                </a14:m>
                <a:r>
                  <a:rPr lang="de-DE" dirty="0" smtClean="0">
                    <a:solidFill>
                      <a:schemeClr val="tx2">
                        <a:lumMod val="60000"/>
                        <a:lumOff val="40000"/>
                      </a:schemeClr>
                    </a:solidFill>
                  </a:rPr>
                  <a:t> Verbindungen zwischen </a:t>
                </a:r>
                <a:r>
                  <a:rPr lang="de-DE" i="1" dirty="0">
                    <a:solidFill>
                      <a:schemeClr val="tx2">
                        <a:lumMod val="60000"/>
                        <a:lumOff val="40000"/>
                      </a:schemeClr>
                    </a:solidFill>
                    <a:cs typeface="Times New Roman" pitchFamily="18" charset="0"/>
                  </a:rPr>
                  <a:t>A</a:t>
                </a:r>
                <a:r>
                  <a:rPr lang="de-DE" dirty="0" smtClean="0">
                    <a:solidFill>
                      <a:schemeClr val="tx2">
                        <a:lumMod val="60000"/>
                        <a:lumOff val="40000"/>
                      </a:schemeClr>
                    </a:solidFill>
                  </a:rPr>
                  <a:t> </a:t>
                </a:r>
                <a:r>
                  <a:rPr lang="de-DE" dirty="0">
                    <a:solidFill>
                      <a:schemeClr val="tx2">
                        <a:lumMod val="60000"/>
                        <a:lumOff val="40000"/>
                      </a:schemeClr>
                    </a:solidFill>
                  </a:rPr>
                  <a:t>und </a:t>
                </a:r>
                <a:r>
                  <a:rPr lang="de-DE" i="1" dirty="0">
                    <a:solidFill>
                      <a:schemeClr val="tx2">
                        <a:lumMod val="60000"/>
                        <a:lumOff val="40000"/>
                      </a:schemeClr>
                    </a:solidFill>
                    <a:cs typeface="Times New Roman" pitchFamily="18" charset="0"/>
                  </a:rPr>
                  <a:t>C</a:t>
                </a:r>
                <a:r>
                  <a:rPr lang="de-DE" dirty="0" smtClean="0">
                    <a:solidFill>
                      <a:schemeClr val="tx2">
                        <a:lumMod val="60000"/>
                        <a:lumOff val="40000"/>
                      </a:schemeClr>
                    </a:solidFill>
                  </a:rPr>
                  <a:t>.  Das einmalige Umsteigen findet in B statt.  Alle weiteren Verbindungen wären mit zusätzlichem Umsteigen in A oder C verbunden.</a:t>
                </a:r>
                <a:endParaRPr lang="de-DE" dirty="0">
                  <a:solidFill>
                    <a:schemeClr val="tx2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0" name="Textfeld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544" y="2780928"/>
                <a:ext cx="7848872" cy="3460947"/>
              </a:xfrm>
              <a:prstGeom prst="rect">
                <a:avLst/>
              </a:prstGeom>
              <a:blipFill rotWithShape="1">
                <a:blip r:embed="rId5"/>
                <a:stretch>
                  <a:fillRect l="-699" t="-704" r="-1321" b="-1761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itel 1"/>
          <p:cNvSpPr txBox="1">
            <a:spLocks/>
          </p:cNvSpPr>
          <p:nvPr/>
        </p:nvSpPr>
        <p:spPr>
          <a:xfrm>
            <a:off x="457200" y="404664"/>
            <a:ext cx="8229600" cy="4900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4000" b="1" dirty="0" smtClean="0">
                <a:latin typeface="+mn-lt"/>
                <a:ea typeface="+mn-ea"/>
                <a:cs typeface="+mn-cs"/>
              </a:rPr>
              <a:t>Aufgaben</a:t>
            </a:r>
            <a:endParaRPr lang="de-DE" sz="2000" b="1" dirty="0"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1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 cstate="print"/>
          <a:srcRect b="59574"/>
          <a:stretch>
            <a:fillRect/>
          </a:stretch>
        </p:blipFill>
        <p:spPr bwMode="auto">
          <a:xfrm>
            <a:off x="438414" y="1052736"/>
            <a:ext cx="4997682" cy="14384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Wirtschaftsmathematik - Kap VI.2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4</a:t>
            </a:fld>
            <a:endParaRPr lang="de-DE"/>
          </a:p>
        </p:txBody>
      </p:sp>
      <p:sp>
        <p:nvSpPr>
          <p:cNvPr id="19" name="Rechteck 18"/>
          <p:cNvSpPr/>
          <p:nvPr/>
        </p:nvSpPr>
        <p:spPr>
          <a:xfrm>
            <a:off x="5004048" y="2404473"/>
            <a:ext cx="3888432" cy="3693319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de-DE" b="1" dirty="0" smtClean="0"/>
              <a:t>Beispiel</a:t>
            </a:r>
            <a:r>
              <a:rPr lang="de-DE" dirty="0" smtClean="0"/>
              <a:t>:</a:t>
            </a:r>
          </a:p>
          <a:p>
            <a:endParaRPr lang="de-DE" dirty="0"/>
          </a:p>
          <a:p>
            <a:endParaRPr lang="de-DE" dirty="0" smtClean="0"/>
          </a:p>
          <a:p>
            <a:endParaRPr lang="de-DE" dirty="0"/>
          </a:p>
          <a:p>
            <a:endParaRPr lang="de-DE" dirty="0" smtClean="0"/>
          </a:p>
          <a:p>
            <a:endParaRPr lang="de-DE" dirty="0"/>
          </a:p>
          <a:p>
            <a:endParaRPr lang="de-DE" dirty="0" smtClean="0"/>
          </a:p>
          <a:p>
            <a:endParaRPr lang="de-DE" dirty="0"/>
          </a:p>
          <a:p>
            <a:endParaRPr lang="de-DE" dirty="0" smtClean="0"/>
          </a:p>
          <a:p>
            <a:endParaRPr lang="de-DE" dirty="0"/>
          </a:p>
          <a:p>
            <a:endParaRPr lang="de-DE" dirty="0" smtClean="0"/>
          </a:p>
          <a:p>
            <a:endParaRPr lang="de-DE" dirty="0"/>
          </a:p>
          <a:p>
            <a:endParaRPr lang="de-DE" dirty="0" smtClean="0"/>
          </a:p>
        </p:txBody>
      </p:sp>
      <p:sp>
        <p:nvSpPr>
          <p:cNvPr id="8" name="Textfeld 7"/>
          <p:cNvSpPr txBox="1"/>
          <p:nvPr/>
        </p:nvSpPr>
        <p:spPr>
          <a:xfrm>
            <a:off x="4511273" y="1820784"/>
            <a:ext cx="4320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rgbClr val="0070C0"/>
                </a:solidFill>
                <a:sym typeface="Wingdings" pitchFamily="2" charset="2"/>
              </a:rPr>
              <a:t> </a:t>
            </a:r>
            <a:r>
              <a:rPr lang="de-DE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</a:t>
            </a:r>
            <a:r>
              <a:rPr lang="de-DE" dirty="0" smtClean="0">
                <a:solidFill>
                  <a:srgbClr val="0070C0"/>
                </a:solidFill>
                <a:sym typeface="Wingdings" pitchFamily="2" charset="2"/>
              </a:rPr>
              <a:t> hat die gleich Dimension wie </a:t>
            </a:r>
            <a:r>
              <a:rPr lang="de-DE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A</a:t>
            </a:r>
            <a:r>
              <a:rPr lang="de-DE" dirty="0" smtClean="0">
                <a:solidFill>
                  <a:srgbClr val="0070C0"/>
                </a:solidFill>
                <a:sym typeface="Wingdings" pitchFamily="2" charset="2"/>
              </a:rPr>
              <a:t> und </a:t>
            </a:r>
            <a:r>
              <a:rPr lang="de-DE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B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3131840" y="2924944"/>
            <a:ext cx="43204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smtClean="0">
                <a:solidFill>
                  <a:srgbClr val="0070C0"/>
                </a:solidFill>
                <a:sym typeface="Wingdings" pitchFamily="2" charset="2"/>
              </a:rPr>
              <a:t>Kommutativgesetz</a:t>
            </a:r>
            <a:endParaRPr lang="de-DE" sz="16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3131840" y="3284984"/>
            <a:ext cx="43924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smtClean="0">
                <a:solidFill>
                  <a:srgbClr val="0070C0"/>
                </a:solidFill>
                <a:sym typeface="Wingdings" pitchFamily="2" charset="2"/>
              </a:rPr>
              <a:t>Assoziativgesetz</a:t>
            </a:r>
            <a:endParaRPr lang="de-DE" sz="16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3131840" y="3645024"/>
            <a:ext cx="44644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smtClean="0">
                <a:solidFill>
                  <a:srgbClr val="0070C0"/>
                </a:solidFill>
                <a:sym typeface="Wingdings" pitchFamily="2" charset="2"/>
              </a:rPr>
              <a:t>Distributivgesetz</a:t>
            </a:r>
            <a:endParaRPr lang="de-DE" sz="16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3131840" y="4149080"/>
            <a:ext cx="46085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smtClean="0">
                <a:solidFill>
                  <a:srgbClr val="0070C0"/>
                </a:solidFill>
                <a:sym typeface="Wingdings" pitchFamily="2" charset="2"/>
              </a:rPr>
              <a:t>Transponieren</a:t>
            </a:r>
            <a:endParaRPr lang="de-DE" sz="16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3131840" y="4509120"/>
            <a:ext cx="46805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smtClean="0">
                <a:solidFill>
                  <a:srgbClr val="0070C0"/>
                </a:solidFill>
                <a:sym typeface="Wingdings" pitchFamily="2" charset="2"/>
              </a:rPr>
              <a:t>Nullmatrix</a:t>
            </a:r>
            <a:endParaRPr lang="de-DE" sz="16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 cstate="print"/>
          <a:srcRect l="12119" t="42553" r="31833"/>
          <a:stretch>
            <a:fillRect/>
          </a:stretch>
        </p:blipFill>
        <p:spPr bwMode="auto">
          <a:xfrm>
            <a:off x="395536" y="2924944"/>
            <a:ext cx="2664296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feld 17"/>
          <p:cNvSpPr txBox="1"/>
          <p:nvPr/>
        </p:nvSpPr>
        <p:spPr>
          <a:xfrm>
            <a:off x="7955868" y="0"/>
            <a:ext cx="1188132" cy="33855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de-DE" sz="1600" dirty="0" smtClean="0">
                <a:latin typeface="Times New Roman" pitchFamily="18" charset="0"/>
                <a:cs typeface="Times New Roman" pitchFamily="18" charset="0"/>
              </a:rPr>
              <a:t>FS (11.2.4)</a:t>
            </a:r>
            <a:endParaRPr lang="de-DE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itel 1"/>
          <p:cNvSpPr txBox="1">
            <a:spLocks/>
          </p:cNvSpPr>
          <p:nvPr/>
        </p:nvSpPr>
        <p:spPr>
          <a:xfrm>
            <a:off x="457200" y="418654"/>
            <a:ext cx="8229600" cy="4900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4000" b="1" dirty="0" err="1" smtClean="0">
                <a:latin typeface="+mn-lt"/>
                <a:ea typeface="+mn-ea"/>
                <a:cs typeface="+mn-cs"/>
              </a:rPr>
              <a:t>Reminder</a:t>
            </a:r>
            <a:r>
              <a:rPr lang="de-DE" sz="4000" b="1" dirty="0" smtClean="0">
                <a:latin typeface="+mn-lt"/>
                <a:ea typeface="+mn-ea"/>
                <a:cs typeface="+mn-cs"/>
              </a:rPr>
              <a:t>: Formelsammlung checken</a:t>
            </a:r>
            <a:endParaRPr lang="de-DE" sz="2000" b="1" dirty="0">
              <a:latin typeface="+mn-lt"/>
              <a:ea typeface="+mn-ea"/>
              <a:cs typeface="+mn-cs"/>
            </a:endParaRPr>
          </a:p>
        </p:txBody>
      </p:sp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36096" y="2836521"/>
            <a:ext cx="2392467" cy="651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5" cstate="print"/>
          <a:srcRect t="11631" r="51988"/>
          <a:stretch>
            <a:fillRect/>
          </a:stretch>
        </p:blipFill>
        <p:spPr bwMode="auto">
          <a:xfrm>
            <a:off x="5292080" y="4492705"/>
            <a:ext cx="2736304" cy="561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6" cstate="print"/>
          <a:srcRect l="48012"/>
          <a:stretch>
            <a:fillRect/>
          </a:stretch>
        </p:blipFill>
        <p:spPr bwMode="auto">
          <a:xfrm>
            <a:off x="5148064" y="5140777"/>
            <a:ext cx="3096344" cy="66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9" name="Picture 5"/>
          <p:cNvPicPr>
            <a:picLocks noChangeAspect="1" noChangeArrowheads="1"/>
          </p:cNvPicPr>
          <p:nvPr/>
        </p:nvPicPr>
        <p:blipFill>
          <a:blip r:embed="rId7" cstate="print"/>
          <a:srcRect t="11631" r="455"/>
          <a:stretch>
            <a:fillRect/>
          </a:stretch>
        </p:blipFill>
        <p:spPr bwMode="auto">
          <a:xfrm>
            <a:off x="5004048" y="3844633"/>
            <a:ext cx="3888432" cy="5471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91949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446856" y="419100"/>
            <a:ext cx="8229600" cy="4889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l"/>
            <a:r>
              <a:rPr lang="de-DE" sz="4000" b="1" dirty="0" smtClean="0">
                <a:latin typeface="+mn-lt"/>
                <a:ea typeface="+mn-ea"/>
                <a:cs typeface="+mn-cs"/>
              </a:rPr>
              <a:t>Aufgaben</a:t>
            </a:r>
            <a:endParaRPr lang="de-DE" sz="2000" b="1" dirty="0">
              <a:latin typeface="+mn-lt"/>
              <a:ea typeface="+mn-ea"/>
              <a:cs typeface="+mn-cs"/>
            </a:endParaRPr>
          </a:p>
        </p:txBody>
      </p:sp>
      <p:sp>
        <p:nvSpPr>
          <p:cNvPr id="6" name="AutoShape 2" descr="imap://peter%2Elambe@imap.web.de:993/fetch%3EUID%3E/INBOX%3E565040756?part=1.2&amp;type=image/png&amp;filename=896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7" name="AutoShape 4" descr="imap://peter%2Elambe@imap.web.de:993/fetch%3EUID%3E/INBOX%3E565040756?part=1.2&amp;type=image/png&amp;filename=896.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feld 10"/>
              <p:cNvSpPr txBox="1"/>
              <p:nvPr/>
            </p:nvSpPr>
            <p:spPr>
              <a:xfrm>
                <a:off x="467544" y="990000"/>
                <a:ext cx="7809158" cy="57602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de-DE" b="1" dirty="0" smtClean="0"/>
                  <a:t>Aufgabe 3</a:t>
                </a:r>
                <a:r>
                  <a:rPr lang="de-DE" dirty="0" smtClean="0"/>
                  <a:t>    </a:t>
                </a:r>
              </a:p>
              <a:p>
                <a:pPr>
                  <a:lnSpc>
                    <a:spcPct val="150000"/>
                  </a:lnSpc>
                </a:pPr>
                <a:r>
                  <a:rPr lang="de-DE" dirty="0" smtClean="0"/>
                  <a:t>Gegeben seien die Matrizen</a:t>
                </a:r>
                <a:br>
                  <a:rPr lang="de-DE" dirty="0" smtClean="0"/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>
                          <a:latin typeface="Cambria Math"/>
                        </a:rPr>
                        <m:t>𝐴</m:t>
                      </m:r>
                      <m:r>
                        <a:rPr lang="de-DE" i="1"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de-DE" i="1">
                              <a:latin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de-DE" i="1">
                                  <a:latin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de-DE" i="1">
                                    <a:latin typeface="Cambria Math"/>
                                  </a:rPr>
                                  <m:t> </m:t>
                                </m:r>
                                <m:r>
                                  <a:rPr lang="de-DE" i="1">
                                    <a:latin typeface="Cambria Math"/>
                                  </a:rPr>
                                  <m:t>  4 </m:t>
                                </m:r>
                              </m:e>
                              <m:e>
                                <m:r>
                                  <a:rPr lang="de-DE" i="1">
                                    <a:latin typeface="Cambria Math"/>
                                  </a:rPr>
                                  <m:t>0 </m:t>
                                </m:r>
                              </m:e>
                            </m:mr>
                            <m:mr>
                              <m:e>
                                <m:r>
                                  <a:rPr lang="de-DE" i="1">
                                    <a:latin typeface="Cambria Math"/>
                                  </a:rPr>
                                  <m:t>   3 </m:t>
                                </m:r>
                              </m:e>
                              <m:e>
                                <m:r>
                                  <a:rPr lang="de-DE" i="1">
                                    <a:latin typeface="Cambria Math"/>
                                  </a:rPr>
                                  <m:t>1 </m:t>
                                </m:r>
                              </m:e>
                            </m:mr>
                            <m:mr>
                              <m:e>
                                <m:r>
                                  <a:rPr lang="de-DE" i="1">
                                    <a:latin typeface="Cambria Math"/>
                                  </a:rPr>
                                  <m:t>−1 </m:t>
                                </m:r>
                              </m:e>
                              <m:e>
                                <m:r>
                                  <a:rPr lang="de-DE" i="1">
                                    <a:latin typeface="Cambria Math"/>
                                  </a:rPr>
                                  <m:t>7 </m:t>
                                </m:r>
                              </m:e>
                            </m:mr>
                          </m:m>
                        </m:e>
                      </m:d>
                      <m:r>
                        <a:rPr lang="de-DE" b="0" i="0" smtClean="0">
                          <a:latin typeface="Cambria Math"/>
                        </a:rPr>
                        <m:t>,</m:t>
                      </m:r>
                      <m:r>
                        <a:rPr lang="de-DE">
                          <a:latin typeface="Cambria Math"/>
                        </a:rPr>
                        <m:t>    </m:t>
                      </m:r>
                      <m:r>
                        <a:rPr lang="de-DE" i="1">
                          <a:latin typeface="Cambria Math"/>
                        </a:rPr>
                        <m:t>𝐵</m:t>
                      </m:r>
                      <m:r>
                        <a:rPr lang="de-DE"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de-DE" i="1">
                              <a:latin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de-DE" i="1">
                                  <a:latin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de-DE" i="1">
                                    <a:latin typeface="Cambria Math"/>
                                  </a:rPr>
                                  <m:t> </m:t>
                                </m:r>
                                <m:r>
                                  <a:rPr lang="de-DE" i="1">
                                    <a:latin typeface="Cambria Math"/>
                                  </a:rPr>
                                  <m:t>  3</m:t>
                                </m:r>
                              </m:e>
                              <m:e>
                                <m:r>
                                  <a:rPr lang="de-DE" i="1">
                                    <a:latin typeface="Cambria Math"/>
                                  </a:rPr>
                                  <m:t>−1</m:t>
                                </m:r>
                              </m:e>
                            </m:mr>
                            <m:mr>
                              <m:e>
                                <m:r>
                                  <a:rPr lang="de-DE" i="1">
                                    <a:latin typeface="Cambria Math"/>
                                  </a:rPr>
                                  <m:t>−2</m:t>
                                </m:r>
                              </m:e>
                              <m:e>
                                <m:r>
                                  <a:rPr lang="de-DE" i="1">
                                    <a:latin typeface="Cambria Math"/>
                                  </a:rPr>
                                  <m:t>−7</m:t>
                                </m:r>
                              </m:e>
                            </m:mr>
                          </m:m>
                        </m:e>
                      </m:d>
                      <m:r>
                        <a:rPr lang="de-DE" b="0" i="1" smtClean="0">
                          <a:latin typeface="Cambria Math"/>
                        </a:rPr>
                        <m:t>,  </m:t>
                      </m:r>
                      <m:r>
                        <a:rPr lang="de-DE" b="0" i="1" smtClean="0">
                          <a:latin typeface="Cambria Math"/>
                        </a:rPr>
                        <m:t>𝐶</m:t>
                      </m:r>
                      <m:r>
                        <a:rPr lang="de-DE" i="1"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de-DE" i="1">
                              <a:latin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de-DE" i="1">
                                  <a:latin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de-DE" b="0" i="1" smtClean="0">
                                    <a:latin typeface="Cambria Math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de-DE" i="1">
                                    <a:latin typeface="Cambria Math"/>
                                  </a:rPr>
                                  <m:t>0 </m:t>
                                </m:r>
                                <m:r>
                                  <a:rPr lang="de-DE" b="0" i="1" smtClean="0">
                                    <a:latin typeface="Cambria Math"/>
                                  </a:rPr>
                                  <m:t>   </m:t>
                                </m:r>
                              </m:e>
                            </m:mr>
                            <m:mr>
                              <m:e>
                                <m:r>
                                  <a:rPr lang="de-DE" b="0" i="1" smtClean="0">
                                    <a:latin typeface="Cambria Math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de-DE" b="0" i="1" smtClean="0">
                                    <a:latin typeface="Cambria Math"/>
                                  </a:rPr>
                                  <m:t>1</m:t>
                                </m:r>
                                <m:r>
                                  <a:rPr lang="de-DE" i="1">
                                    <a:latin typeface="Cambria Math"/>
                                  </a:rPr>
                                  <m:t> </m:t>
                                </m:r>
                                <m:r>
                                  <a:rPr lang="de-DE" b="0" i="1" smtClean="0">
                                    <a:latin typeface="Cambria Math"/>
                                  </a:rPr>
                                  <m:t>   </m:t>
                                </m:r>
                              </m:e>
                            </m:mr>
                            <m:mr>
                              <m:e>
                                <m:r>
                                  <a:rPr lang="de-DE" i="1">
                                    <a:latin typeface="Cambria Math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de-DE" b="0" i="1" smtClean="0">
                                    <a:latin typeface="Cambria Math"/>
                                  </a:rPr>
                                  <m:t>1   </m:t>
                                </m:r>
                                <m:r>
                                  <a:rPr lang="de-DE" i="1">
                                    <a:latin typeface="Cambria Math"/>
                                  </a:rPr>
                                  <m:t> </m:t>
                                </m:r>
                              </m:e>
                            </m:mr>
                          </m:m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de-DE" i="1" smtClean="0">
                                  <a:latin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de-DE" b="0" i="1" smtClean="0">
                                    <a:latin typeface="Cambria Math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de-DE" b="0" i="1" smtClean="0">
                                    <a:latin typeface="Cambria Math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de-DE" b="0" i="1" smtClean="0">
                                    <a:latin typeface="Cambria Math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  <m:r>
                        <a:rPr lang="de-DE">
                          <a:latin typeface="Cambria Math"/>
                        </a:rPr>
                        <m:t>,</m:t>
                      </m:r>
                    </m:oMath>
                  </m:oMathPara>
                </a14:m>
                <a:endParaRPr lang="de-DE" dirty="0"/>
              </a:p>
              <a:p>
                <a:pPr>
                  <a:lnSpc>
                    <a:spcPct val="150000"/>
                  </a:lnSpc>
                </a:pPr>
                <a:r>
                  <a:rPr lang="de-DE" dirty="0" smtClean="0"/>
                  <a:t>Berechnen Sie, wenn möglich und begründen Sie, warum einige Produkte nicht möglich sind:</a:t>
                </a:r>
              </a:p>
              <a:p>
                <a:pPr marL="342900" indent="-342900">
                  <a:lnSpc>
                    <a:spcPct val="150000"/>
                  </a:lnSpc>
                  <a:buAutoNum type="alphaLcParenBoth"/>
                </a:pPr>
                <a:r>
                  <a:rPr lang="de-DE" dirty="0" smtClean="0"/>
                  <a:t> 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/>
                      </a:rPr>
                      <m:t>𝐴𝐵</m:t>
                    </m:r>
                    <m:r>
                      <a:rPr lang="de-DE" i="1" dirty="0" smtClean="0">
                        <a:latin typeface="Cambria Math"/>
                      </a:rPr>
                      <m:t>,  </m:t>
                    </m:r>
                    <m:r>
                      <a:rPr lang="de-DE" i="1" dirty="0" smtClean="0">
                        <a:latin typeface="Cambria Math"/>
                      </a:rPr>
                      <m:t>𝐵𝐴</m:t>
                    </m:r>
                    <m:r>
                      <a:rPr lang="de-DE" i="1" dirty="0" smtClean="0">
                        <a:latin typeface="Cambria Math"/>
                      </a:rPr>
                      <m:t>,    </m:t>
                    </m:r>
                    <m:sSup>
                      <m:sSupPr>
                        <m:ctrlPr>
                          <a:rPr lang="de-DE" i="1">
                            <a:latin typeface="Cambria Math"/>
                          </a:rPr>
                        </m:ctrlPr>
                      </m:sSupPr>
                      <m:e>
                        <m:r>
                          <a:rPr lang="de-DE" i="1">
                            <a:latin typeface="Cambria Math"/>
                          </a:rPr>
                          <m:t>𝐵</m:t>
                        </m:r>
                      </m:e>
                      <m:sup>
                        <m:r>
                          <a:rPr lang="de-DE" i="1">
                            <a:latin typeface="Cambria Math"/>
                          </a:rPr>
                          <m:t>𝑇</m:t>
                        </m:r>
                      </m:sup>
                    </m:sSup>
                    <m:sSup>
                      <m:sSupPr>
                        <m:ctrlPr>
                          <a:rPr lang="de-DE" i="1">
                            <a:latin typeface="Cambria Math"/>
                          </a:rPr>
                        </m:ctrlPr>
                      </m:sSupPr>
                      <m:e>
                        <m:r>
                          <a:rPr lang="de-DE" i="1">
                            <a:latin typeface="Cambria Math"/>
                          </a:rPr>
                          <m:t>𝐴</m:t>
                        </m:r>
                      </m:e>
                      <m:sup>
                        <m:r>
                          <a:rPr lang="de-DE" i="1">
                            <a:latin typeface="Cambria Math"/>
                          </a:rPr>
                          <m:t>𝑇</m:t>
                        </m:r>
                      </m:sup>
                    </m:sSup>
                    <m:r>
                      <a:rPr lang="de-DE" b="0" i="1" smtClean="0">
                        <a:latin typeface="Cambria Math"/>
                      </a:rPr>
                      <m:t>,     </m:t>
                    </m:r>
                    <m:sSup>
                      <m:sSupPr>
                        <m:ctrlPr>
                          <a:rPr lang="de-DE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de-DE" b="0" i="1" smtClean="0">
                            <a:latin typeface="Cambria Math"/>
                          </a:rPr>
                          <m:t>𝐴</m:t>
                        </m:r>
                      </m:e>
                      <m:sup>
                        <m:r>
                          <a:rPr lang="de-DE" b="0" i="1" smtClean="0">
                            <a:latin typeface="Cambria Math"/>
                          </a:rPr>
                          <m:t>𝑇</m:t>
                        </m:r>
                      </m:sup>
                    </m:sSup>
                    <m:sSup>
                      <m:sSupPr>
                        <m:ctrlPr>
                          <a:rPr lang="de-DE" i="1">
                            <a:latin typeface="Cambria Math"/>
                          </a:rPr>
                        </m:ctrlPr>
                      </m:sSupPr>
                      <m:e>
                        <m:r>
                          <a:rPr lang="de-DE" b="0" i="1" smtClean="0">
                            <a:latin typeface="Cambria Math"/>
                          </a:rPr>
                          <m:t>𝐵</m:t>
                        </m:r>
                      </m:e>
                      <m:sup>
                        <m:r>
                          <a:rPr lang="de-DE" i="1">
                            <a:latin typeface="Cambria Math"/>
                          </a:rPr>
                          <m:t>𝑇</m:t>
                        </m:r>
                      </m:sup>
                    </m:sSup>
                  </m:oMath>
                </a14:m>
                <a:r>
                  <a:rPr lang="de-DE" dirty="0" smtClean="0"/>
                  <a:t>, </a:t>
                </a:r>
              </a:p>
              <a:p>
                <a:pPr marL="342900" indent="-342900">
                  <a:lnSpc>
                    <a:spcPct val="150000"/>
                  </a:lnSpc>
                  <a:buAutoNum type="alphaLcParenBoth"/>
                </a:pPr>
                <a:r>
                  <a:rPr lang="de-DE" dirty="0"/>
                  <a:t> </a:t>
                </a:r>
                <a14:m>
                  <m:oMath xmlns:m="http://schemas.openxmlformats.org/officeDocument/2006/math">
                    <m:r>
                      <a:rPr lang="de-DE" i="1" dirty="0">
                        <a:latin typeface="Cambria Math"/>
                      </a:rPr>
                      <m:t>𝐴</m:t>
                    </m:r>
                    <m:r>
                      <a:rPr lang="de-DE" b="0" i="1" dirty="0" smtClean="0">
                        <a:latin typeface="Cambria Math"/>
                      </a:rPr>
                      <m:t>𝐶</m:t>
                    </m:r>
                    <m:r>
                      <a:rPr lang="de-DE" i="1" dirty="0">
                        <a:latin typeface="Cambria Math"/>
                      </a:rPr>
                      <m:t>,  </m:t>
                    </m:r>
                    <m:r>
                      <a:rPr lang="de-DE" b="0" i="1" dirty="0" smtClean="0">
                        <a:latin typeface="Cambria Math"/>
                      </a:rPr>
                      <m:t>  </m:t>
                    </m:r>
                    <m:r>
                      <a:rPr lang="de-DE" b="0" i="1" dirty="0" smtClean="0">
                        <a:latin typeface="Cambria Math"/>
                      </a:rPr>
                      <m:t>𝐶𝐴</m:t>
                    </m:r>
                    <m:r>
                      <a:rPr lang="de-DE" i="1" dirty="0">
                        <a:latin typeface="Cambria Math"/>
                      </a:rPr>
                      <m:t>,    </m:t>
                    </m:r>
                    <m:sSup>
                      <m:sSupPr>
                        <m:ctrlPr>
                          <a:rPr lang="de-DE" i="1">
                            <a:latin typeface="Cambria Math"/>
                          </a:rPr>
                        </m:ctrlPr>
                      </m:sSupPr>
                      <m:e>
                        <m:r>
                          <a:rPr lang="de-DE" b="0" i="1" smtClean="0">
                            <a:latin typeface="Cambria Math"/>
                          </a:rPr>
                          <m:t>𝐶</m:t>
                        </m:r>
                      </m:e>
                      <m:sup>
                        <m:r>
                          <a:rPr lang="de-DE" i="1">
                            <a:latin typeface="Cambria Math"/>
                          </a:rPr>
                          <m:t>𝑇</m:t>
                        </m:r>
                      </m:sup>
                    </m:sSup>
                    <m:sSup>
                      <m:sSupPr>
                        <m:ctrlPr>
                          <a:rPr lang="de-DE" i="1">
                            <a:latin typeface="Cambria Math"/>
                          </a:rPr>
                        </m:ctrlPr>
                      </m:sSupPr>
                      <m:e>
                        <m:r>
                          <a:rPr lang="de-DE" i="1">
                            <a:latin typeface="Cambria Math"/>
                          </a:rPr>
                          <m:t>𝐴</m:t>
                        </m:r>
                      </m:e>
                      <m:sup>
                        <m:r>
                          <a:rPr lang="de-DE" i="1">
                            <a:latin typeface="Cambria Math"/>
                          </a:rPr>
                          <m:t>𝑇</m:t>
                        </m:r>
                      </m:sup>
                    </m:sSup>
                    <m:r>
                      <a:rPr lang="de-DE" i="1">
                        <a:latin typeface="Cambria Math"/>
                      </a:rPr>
                      <m:t>,     </m:t>
                    </m:r>
                    <m:sSup>
                      <m:sSupPr>
                        <m:ctrlPr>
                          <a:rPr lang="de-DE" i="1">
                            <a:latin typeface="Cambria Math"/>
                          </a:rPr>
                        </m:ctrlPr>
                      </m:sSupPr>
                      <m:e>
                        <m:r>
                          <a:rPr lang="de-DE" i="1">
                            <a:latin typeface="Cambria Math"/>
                          </a:rPr>
                          <m:t>𝐴</m:t>
                        </m:r>
                      </m:e>
                      <m:sup>
                        <m:r>
                          <a:rPr lang="de-DE" i="1">
                            <a:latin typeface="Cambria Math"/>
                          </a:rPr>
                          <m:t>𝑇</m:t>
                        </m:r>
                      </m:sup>
                    </m:sSup>
                    <m:sSup>
                      <m:sSupPr>
                        <m:ctrlPr>
                          <a:rPr lang="de-DE" i="1">
                            <a:latin typeface="Cambria Math"/>
                          </a:rPr>
                        </m:ctrlPr>
                      </m:sSupPr>
                      <m:e>
                        <m:r>
                          <a:rPr lang="de-DE" b="0" i="1" smtClean="0">
                            <a:latin typeface="Cambria Math"/>
                          </a:rPr>
                          <m:t>𝐶</m:t>
                        </m:r>
                      </m:e>
                      <m:sup>
                        <m:r>
                          <a:rPr lang="de-DE" i="1">
                            <a:latin typeface="Cambria Math"/>
                          </a:rPr>
                          <m:t>𝑇</m:t>
                        </m:r>
                      </m:sup>
                    </m:sSup>
                  </m:oMath>
                </a14:m>
                <a:endParaRPr lang="de-DE" dirty="0" smtClean="0"/>
              </a:p>
              <a:p>
                <a:pPr marL="342900" indent="-342900">
                  <a:lnSpc>
                    <a:spcPct val="150000"/>
                  </a:lnSpc>
                  <a:buAutoNum type="alphaLcParenBoth"/>
                </a:pPr>
                <a:r>
                  <a:rPr lang="de-DE" dirty="0" smtClean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latin typeface="Cambria Math"/>
                          </a:rPr>
                        </m:ctrlPr>
                      </m:sSupPr>
                      <m:e>
                        <m:r>
                          <a:rPr lang="de-DE" b="0" i="1" smtClean="0">
                            <a:latin typeface="Cambria Math"/>
                          </a:rPr>
                          <m:t>(</m:t>
                        </m:r>
                        <m:r>
                          <a:rPr lang="de-DE" b="0" i="1" smtClean="0">
                            <a:latin typeface="Cambria Math"/>
                          </a:rPr>
                          <m:t>𝐴𝐵</m:t>
                        </m:r>
                        <m:r>
                          <a:rPr lang="de-DE" b="0" i="1" smtClean="0">
                            <a:latin typeface="Cambria Math"/>
                          </a:rPr>
                          <m:t>)</m:t>
                        </m:r>
                      </m:e>
                      <m:sup>
                        <m:r>
                          <a:rPr lang="de-DE" i="1">
                            <a:latin typeface="Cambria Math"/>
                          </a:rPr>
                          <m:t>𝑇</m:t>
                        </m:r>
                      </m:sup>
                    </m:sSup>
                    <m:r>
                      <a:rPr lang="de-DE" b="0" i="0" smtClean="0">
                        <a:latin typeface="Cambria Math"/>
                      </a:rPr>
                      <m:t>,     </m:t>
                    </m:r>
                    <m:sSup>
                      <m:sSupPr>
                        <m:ctrlPr>
                          <a:rPr lang="de-DE" i="1">
                            <a:latin typeface="Cambria Math"/>
                          </a:rPr>
                        </m:ctrlPr>
                      </m:sSupPr>
                      <m:e>
                        <m:r>
                          <a:rPr lang="de-DE" i="1">
                            <a:latin typeface="Cambria Math"/>
                          </a:rPr>
                          <m:t>(</m:t>
                        </m:r>
                        <m:r>
                          <a:rPr lang="de-DE" b="0" i="1" smtClean="0">
                            <a:latin typeface="Cambria Math"/>
                          </a:rPr>
                          <m:t>𝐶</m:t>
                        </m:r>
                        <m:r>
                          <a:rPr lang="de-DE" i="1">
                            <a:latin typeface="Cambria Math"/>
                          </a:rPr>
                          <m:t>𝐴</m:t>
                        </m:r>
                        <m:r>
                          <a:rPr lang="de-DE" i="1">
                            <a:latin typeface="Cambria Math"/>
                          </a:rPr>
                          <m:t>)</m:t>
                        </m:r>
                      </m:e>
                      <m:sup>
                        <m:r>
                          <a:rPr lang="de-DE" i="1">
                            <a:latin typeface="Cambria Math"/>
                          </a:rPr>
                          <m:t>𝑇</m:t>
                        </m:r>
                      </m:sup>
                    </m:sSup>
                  </m:oMath>
                </a14:m>
                <a:r>
                  <a:rPr lang="de-DE" dirty="0" smtClean="0"/>
                  <a:t>, </a:t>
                </a:r>
                <a14:m>
                  <m:oMath xmlns:m="http://schemas.openxmlformats.org/officeDocument/2006/math">
                    <m:r>
                      <a:rPr lang="de-DE" b="0" i="0" smtClean="0">
                        <a:latin typeface="Cambria Math"/>
                      </a:rPr>
                      <m:t>  </m:t>
                    </m:r>
                    <m:sSup>
                      <m:sSupPr>
                        <m:ctrlPr>
                          <a:rPr lang="de-DE" i="1">
                            <a:latin typeface="Cambria Math"/>
                          </a:rPr>
                        </m:ctrlPr>
                      </m:sSupPr>
                      <m:e>
                        <m:r>
                          <a:rPr lang="de-DE" i="1">
                            <a:latin typeface="Cambria Math"/>
                          </a:rPr>
                          <m:t>(</m:t>
                        </m:r>
                        <m:sSup>
                          <m:sSupPr>
                            <m:ctrlPr>
                              <a:rPr lang="de-DE" i="1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de-DE" b="0" i="1" smtClean="0">
                                <a:latin typeface="Cambria Math"/>
                              </a:rPr>
                              <m:t>𝐶</m:t>
                            </m:r>
                          </m:e>
                          <m:sup>
                            <m:r>
                              <a:rPr lang="de-DE" b="0" i="1" smtClean="0">
                                <a:latin typeface="Cambria Math"/>
                              </a:rPr>
                              <m:t>𝑇</m:t>
                            </m:r>
                          </m:sup>
                        </m:sSup>
                        <m:r>
                          <a:rPr lang="de-DE" i="1">
                            <a:latin typeface="Cambria Math"/>
                          </a:rPr>
                          <m:t>𝐴</m:t>
                        </m:r>
                        <m:r>
                          <a:rPr lang="de-DE" i="1">
                            <a:latin typeface="Cambria Math"/>
                          </a:rPr>
                          <m:t>)</m:t>
                        </m:r>
                      </m:e>
                      <m:sup>
                        <m:r>
                          <a:rPr lang="de-DE" i="1">
                            <a:latin typeface="Cambria Math"/>
                          </a:rPr>
                          <m:t>𝑇</m:t>
                        </m:r>
                      </m:sup>
                    </m:sSup>
                  </m:oMath>
                </a14:m>
                <a:endParaRPr lang="de-DE" dirty="0" smtClean="0"/>
              </a:p>
              <a:p>
                <a:pPr marL="342900" indent="-342900">
                  <a:lnSpc>
                    <a:spcPct val="150000"/>
                  </a:lnSpc>
                  <a:buAutoNum type="alphaLcParenBoth"/>
                </a:pPr>
                <a:endParaRPr lang="de-DE" dirty="0"/>
              </a:p>
              <a:p>
                <a:pPr>
                  <a:lnSpc>
                    <a:spcPct val="150000"/>
                  </a:lnSpc>
                </a:pPr>
                <a:r>
                  <a:rPr lang="de-DE" b="1" dirty="0" smtClean="0">
                    <a:solidFill>
                      <a:schemeClr val="tx2">
                        <a:lumMod val="60000"/>
                        <a:lumOff val="40000"/>
                      </a:schemeClr>
                    </a:solidFill>
                  </a:rPr>
                  <a:t>Lösung:  </a:t>
                </a:r>
                <a:r>
                  <a:rPr lang="de-DE" dirty="0" smtClean="0">
                    <a:solidFill>
                      <a:schemeClr val="tx2">
                        <a:lumMod val="60000"/>
                        <a:lumOff val="40000"/>
                      </a:schemeClr>
                    </a:solidFill>
                  </a:rPr>
                  <a:t>Es genügt die drei eingekringelten Produkte zu berechnen. Die anderen Produkte sind nicht möglich, weil die Dimensionen nicht zusammenpassen oder die Produkte lassen sich durch Transponieren bzw. MatrixRech-Regeln ableiten.</a:t>
                </a:r>
              </a:p>
            </p:txBody>
          </p:sp>
        </mc:Choice>
        <mc:Fallback xmlns="">
          <p:sp>
            <p:nvSpPr>
              <p:cNvPr id="11" name="Textfeld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544" y="990000"/>
                <a:ext cx="7809158" cy="5760231"/>
              </a:xfrm>
              <a:prstGeom prst="rect">
                <a:avLst/>
              </a:prstGeom>
              <a:blipFill rotWithShape="1">
                <a:blip r:embed="rId2"/>
                <a:stretch>
                  <a:fillRect l="-70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Ellipse 2"/>
          <p:cNvSpPr/>
          <p:nvPr/>
        </p:nvSpPr>
        <p:spPr>
          <a:xfrm>
            <a:off x="899592" y="3789040"/>
            <a:ext cx="504056" cy="3600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Ellipse 7"/>
          <p:cNvSpPr/>
          <p:nvPr/>
        </p:nvSpPr>
        <p:spPr>
          <a:xfrm>
            <a:off x="1403648" y="4221088"/>
            <a:ext cx="504056" cy="36004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Ellipse 8"/>
          <p:cNvSpPr/>
          <p:nvPr/>
        </p:nvSpPr>
        <p:spPr>
          <a:xfrm>
            <a:off x="2627784" y="4581128"/>
            <a:ext cx="936104" cy="43204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08142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7072" y="1442858"/>
            <a:ext cx="5165408" cy="4146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446856" y="419100"/>
            <a:ext cx="8229600" cy="4889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l"/>
            <a:r>
              <a:rPr lang="de-DE" sz="4000" b="1" dirty="0" smtClean="0">
                <a:latin typeface="+mn-lt"/>
                <a:ea typeface="+mn-ea"/>
                <a:cs typeface="+mn-cs"/>
              </a:rPr>
              <a:t>Aufgaben</a:t>
            </a:r>
            <a:endParaRPr lang="de-DE" sz="2000" b="1" dirty="0">
              <a:latin typeface="+mn-lt"/>
              <a:ea typeface="+mn-ea"/>
              <a:cs typeface="+mn-cs"/>
            </a:endParaRPr>
          </a:p>
        </p:txBody>
      </p:sp>
      <p:sp>
        <p:nvSpPr>
          <p:cNvPr id="6" name="AutoShape 2" descr="imap://peter%2Elambe@imap.web.de:993/fetch%3EUID%3E/INBOX%3E565040756?part=1.2&amp;type=image/png&amp;filename=896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7" name="AutoShape 4" descr="imap://peter%2Elambe@imap.web.de:993/fetch%3EUID%3E/INBOX%3E565040756?part=1.2&amp;type=image/png&amp;filename=896.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feld 10"/>
              <p:cNvSpPr txBox="1"/>
              <p:nvPr/>
            </p:nvSpPr>
            <p:spPr>
              <a:xfrm>
                <a:off x="467544" y="990000"/>
                <a:ext cx="3528392" cy="46396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de-DE" b="1" dirty="0" smtClean="0"/>
                  <a:t>Aufgabe 3</a:t>
                </a:r>
                <a:r>
                  <a:rPr lang="de-DE" dirty="0" smtClean="0"/>
                  <a:t>    </a:t>
                </a:r>
              </a:p>
              <a:p>
                <a:pPr>
                  <a:lnSpc>
                    <a:spcPct val="150000"/>
                  </a:lnSpc>
                </a:pPr>
                <a:r>
                  <a:rPr lang="de-DE" dirty="0" smtClean="0"/>
                  <a:t>Gegeben seien die Matrizen</a:t>
                </a:r>
                <a:endParaRPr lang="de-DE" i="1" dirty="0" smtClean="0">
                  <a:latin typeface="Cambria Math"/>
                </a:endParaRP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>
                          <a:latin typeface="Cambria Math"/>
                        </a:rPr>
                        <m:t>𝐴</m:t>
                      </m:r>
                      <m:r>
                        <a:rPr lang="de-DE" i="1"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de-DE" i="1">
                              <a:latin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de-DE" i="1">
                                  <a:latin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de-DE" i="1">
                                    <a:latin typeface="Cambria Math"/>
                                  </a:rPr>
                                  <m:t> </m:t>
                                </m:r>
                                <m:r>
                                  <a:rPr lang="de-DE" i="1">
                                    <a:latin typeface="Cambria Math"/>
                                  </a:rPr>
                                  <m:t>  4 </m:t>
                                </m:r>
                              </m:e>
                              <m:e>
                                <m:r>
                                  <a:rPr lang="de-DE" i="1">
                                    <a:latin typeface="Cambria Math"/>
                                  </a:rPr>
                                  <m:t>0 </m:t>
                                </m:r>
                              </m:e>
                            </m:mr>
                            <m:mr>
                              <m:e>
                                <m:r>
                                  <a:rPr lang="de-DE" i="1">
                                    <a:latin typeface="Cambria Math"/>
                                  </a:rPr>
                                  <m:t>   3 </m:t>
                                </m:r>
                              </m:e>
                              <m:e>
                                <m:r>
                                  <a:rPr lang="de-DE" i="1">
                                    <a:latin typeface="Cambria Math"/>
                                  </a:rPr>
                                  <m:t>1 </m:t>
                                </m:r>
                              </m:e>
                            </m:mr>
                            <m:mr>
                              <m:e>
                                <m:r>
                                  <a:rPr lang="de-DE" i="1">
                                    <a:latin typeface="Cambria Math"/>
                                  </a:rPr>
                                  <m:t>−1 </m:t>
                                </m:r>
                              </m:e>
                              <m:e>
                                <m:r>
                                  <a:rPr lang="de-DE" i="1">
                                    <a:latin typeface="Cambria Math"/>
                                  </a:rPr>
                                  <m:t>7 </m:t>
                                </m:r>
                              </m:e>
                            </m:mr>
                          </m:m>
                        </m:e>
                      </m:d>
                      <m:r>
                        <a:rPr lang="de-DE" b="0" i="0" smtClean="0">
                          <a:latin typeface="Cambria Math"/>
                        </a:rPr>
                        <m:t>,</m:t>
                      </m:r>
                      <m:r>
                        <a:rPr lang="de-DE">
                          <a:latin typeface="Cambria Math"/>
                        </a:rPr>
                        <m:t>    </m:t>
                      </m:r>
                    </m:oMath>
                  </m:oMathPara>
                </a14:m>
                <a:endParaRPr lang="de-DE" dirty="0" smtClean="0">
                  <a:latin typeface="Cambria Math"/>
                </a:endParaRP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>
                          <a:latin typeface="Cambria Math"/>
                        </a:rPr>
                        <m:t>𝐵</m:t>
                      </m:r>
                      <m:r>
                        <a:rPr lang="de-DE"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de-DE" i="1">
                              <a:latin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de-DE" i="1">
                                  <a:latin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de-DE" i="1">
                                    <a:latin typeface="Cambria Math"/>
                                  </a:rPr>
                                  <m:t> </m:t>
                                </m:r>
                                <m:r>
                                  <a:rPr lang="de-DE" i="1">
                                    <a:latin typeface="Cambria Math"/>
                                  </a:rPr>
                                  <m:t>  3</m:t>
                                </m:r>
                              </m:e>
                              <m:e>
                                <m:r>
                                  <a:rPr lang="de-DE" i="1">
                                    <a:latin typeface="Cambria Math"/>
                                  </a:rPr>
                                  <m:t>−1</m:t>
                                </m:r>
                              </m:e>
                            </m:mr>
                            <m:mr>
                              <m:e>
                                <m:r>
                                  <a:rPr lang="de-DE" i="1">
                                    <a:latin typeface="Cambria Math"/>
                                  </a:rPr>
                                  <m:t>−2</m:t>
                                </m:r>
                              </m:e>
                              <m:e>
                                <m:r>
                                  <a:rPr lang="de-DE" i="1">
                                    <a:latin typeface="Cambria Math"/>
                                  </a:rPr>
                                  <m:t>−7</m:t>
                                </m:r>
                              </m:e>
                            </m:mr>
                          </m:m>
                        </m:e>
                      </m:d>
                      <m:r>
                        <a:rPr lang="de-DE" b="0" i="1" smtClean="0">
                          <a:latin typeface="Cambria Math"/>
                        </a:rPr>
                        <m:t>,  </m:t>
                      </m:r>
                    </m:oMath>
                  </m:oMathPara>
                </a14:m>
                <a:endParaRPr lang="de-DE" b="0" i="1" dirty="0" smtClean="0">
                  <a:latin typeface="Cambria Math"/>
                </a:endParaRP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/>
                        </a:rPr>
                        <m:t>𝐶</m:t>
                      </m:r>
                      <m:r>
                        <a:rPr lang="de-DE" i="1"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de-DE" i="1">
                              <a:latin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de-DE" i="1">
                                  <a:latin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de-DE" b="0" i="1" smtClean="0">
                                    <a:latin typeface="Cambria Math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de-DE" i="1">
                                    <a:latin typeface="Cambria Math"/>
                                  </a:rPr>
                                  <m:t>0 </m:t>
                                </m:r>
                                <m:r>
                                  <a:rPr lang="de-DE" b="0" i="1" smtClean="0">
                                    <a:latin typeface="Cambria Math"/>
                                  </a:rPr>
                                  <m:t>   </m:t>
                                </m:r>
                              </m:e>
                            </m:mr>
                            <m:mr>
                              <m:e>
                                <m:r>
                                  <a:rPr lang="de-DE" b="0" i="1" smtClean="0">
                                    <a:latin typeface="Cambria Math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de-DE" b="0" i="1" smtClean="0">
                                    <a:latin typeface="Cambria Math"/>
                                  </a:rPr>
                                  <m:t>1</m:t>
                                </m:r>
                                <m:r>
                                  <a:rPr lang="de-DE" i="1">
                                    <a:latin typeface="Cambria Math"/>
                                  </a:rPr>
                                  <m:t> </m:t>
                                </m:r>
                                <m:r>
                                  <a:rPr lang="de-DE" b="0" i="1" smtClean="0">
                                    <a:latin typeface="Cambria Math"/>
                                  </a:rPr>
                                  <m:t>   </m:t>
                                </m:r>
                              </m:e>
                            </m:mr>
                            <m:mr>
                              <m:e>
                                <m:r>
                                  <a:rPr lang="de-DE" i="1">
                                    <a:latin typeface="Cambria Math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de-DE" b="0" i="1" smtClean="0">
                                    <a:latin typeface="Cambria Math"/>
                                  </a:rPr>
                                  <m:t>1   </m:t>
                                </m:r>
                                <m:r>
                                  <a:rPr lang="de-DE" i="1">
                                    <a:latin typeface="Cambria Math"/>
                                  </a:rPr>
                                  <m:t> </m:t>
                                </m:r>
                              </m:e>
                            </m:mr>
                          </m:m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de-DE" i="1" smtClean="0">
                                  <a:latin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de-DE" b="0" i="1" smtClean="0">
                                    <a:latin typeface="Cambria Math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de-DE" b="0" i="1" smtClean="0">
                                    <a:latin typeface="Cambria Math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de-DE" b="0" i="1" smtClean="0">
                                    <a:latin typeface="Cambria Math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  <m:r>
                        <a:rPr lang="de-DE">
                          <a:latin typeface="Cambria Math"/>
                        </a:rPr>
                        <m:t>,</m:t>
                      </m:r>
                    </m:oMath>
                  </m:oMathPara>
                </a14:m>
                <a:endParaRPr lang="de-DE" dirty="0"/>
              </a:p>
              <a:p>
                <a:pPr>
                  <a:lnSpc>
                    <a:spcPct val="150000"/>
                  </a:lnSpc>
                </a:pPr>
                <a:r>
                  <a:rPr lang="de-DE" b="1" dirty="0" smtClean="0">
                    <a:solidFill>
                      <a:schemeClr val="tx2">
                        <a:lumMod val="60000"/>
                        <a:lumOff val="40000"/>
                      </a:schemeClr>
                    </a:solidFill>
                  </a:rPr>
                  <a:t>Lösung</a:t>
                </a:r>
              </a:p>
              <a:p>
                <a:pPr>
                  <a:lnSpc>
                    <a:spcPct val="150000"/>
                  </a:lnSpc>
                </a:pPr>
                <a:r>
                  <a:rPr lang="de-DE" dirty="0" smtClean="0">
                    <a:solidFill>
                      <a:schemeClr val="tx2">
                        <a:lumMod val="60000"/>
                        <a:lumOff val="40000"/>
                      </a:schemeClr>
                    </a:solidFill>
                  </a:rPr>
                  <a:t>Berechne </a:t>
                </a:r>
                <a14:m>
                  <m:oMath xmlns:m="http://schemas.openxmlformats.org/officeDocument/2006/math">
                    <m:r>
                      <a:rPr lang="de-DE" i="1" dirty="0" smtClean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/>
                      </a:rPr>
                      <m:t>𝐴𝐵</m:t>
                    </m:r>
                    <m:r>
                      <a:rPr lang="de-DE" i="1" dirty="0" smtClean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/>
                      </a:rPr>
                      <m:t>, </m:t>
                    </m:r>
                    <m:r>
                      <a:rPr lang="de-DE" i="1" dirty="0" smtClean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/>
                      </a:rPr>
                      <m:t>𝐶𝐴</m:t>
                    </m:r>
                  </m:oMath>
                </a14:m>
                <a:r>
                  <a:rPr lang="de-DE" dirty="0" smtClean="0">
                    <a:solidFill>
                      <a:schemeClr val="tx2">
                        <a:lumMod val="60000"/>
                        <a:lumOff val="40000"/>
                      </a:schemeClr>
                    </a:solidFill>
                  </a:rPr>
                  <a:t> und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de-DE" i="1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/>
                          </a:rPr>
                          <m:t>(</m:t>
                        </m:r>
                        <m:sSup>
                          <m:sSupPr>
                            <m:ctrlPr>
                              <a:rPr lang="de-DE" i="1">
                                <a:solidFill>
                                  <a:schemeClr val="tx2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de-DE" i="1">
                                <a:solidFill>
                                  <a:schemeClr val="tx2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/>
                              </a:rPr>
                              <m:t>𝐶</m:t>
                            </m:r>
                          </m:e>
                          <m:sup>
                            <m:r>
                              <a:rPr lang="de-DE" i="1">
                                <a:solidFill>
                                  <a:schemeClr val="tx2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/>
                              </a:rPr>
                              <m:t>𝑇</m:t>
                            </m:r>
                          </m:sup>
                        </m:sSup>
                        <m:r>
                          <a:rPr lang="de-DE" i="1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/>
                          </a:rPr>
                          <m:t>𝐴</m:t>
                        </m:r>
                        <m:r>
                          <a:rPr lang="de-DE" i="1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/>
                          </a:rPr>
                          <m:t>)</m:t>
                        </m:r>
                      </m:e>
                      <m:sup>
                        <m:r>
                          <a:rPr lang="de-DE" i="1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/>
                          </a:rPr>
                          <m:t>𝑇</m:t>
                        </m:r>
                      </m:sup>
                    </m:sSup>
                  </m:oMath>
                </a14:m>
                <a:r>
                  <a:rPr lang="de-DE" dirty="0" smtClean="0">
                    <a:solidFill>
                      <a:schemeClr val="tx2">
                        <a:lumMod val="60000"/>
                        <a:lumOff val="40000"/>
                      </a:schemeClr>
                    </a:solidFill>
                  </a:rPr>
                  <a:t> etc.</a:t>
                </a:r>
              </a:p>
            </p:txBody>
          </p:sp>
        </mc:Choice>
        <mc:Fallback xmlns="">
          <p:sp>
            <p:nvSpPr>
              <p:cNvPr id="11" name="Textfeld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544" y="990000"/>
                <a:ext cx="3528392" cy="4639603"/>
              </a:xfrm>
              <a:prstGeom prst="rect">
                <a:avLst/>
              </a:prstGeom>
              <a:blipFill rotWithShape="1">
                <a:blip r:embed="rId3"/>
                <a:stretch>
                  <a:fillRect l="-1554" b="-26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58157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446856" y="419100"/>
            <a:ext cx="8229600" cy="4889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l"/>
            <a:r>
              <a:rPr lang="de-DE" sz="4000" b="1" dirty="0" smtClean="0">
                <a:latin typeface="+mn-lt"/>
                <a:ea typeface="+mn-ea"/>
                <a:cs typeface="+mn-cs"/>
              </a:rPr>
              <a:t>Aufgaben</a:t>
            </a:r>
            <a:endParaRPr lang="de-DE" sz="2000" b="1" dirty="0">
              <a:latin typeface="+mn-lt"/>
              <a:ea typeface="+mn-ea"/>
              <a:cs typeface="+mn-cs"/>
            </a:endParaRPr>
          </a:p>
        </p:txBody>
      </p:sp>
      <p:sp>
        <p:nvSpPr>
          <p:cNvPr id="6" name="AutoShape 2" descr="imap://peter%2Elambe@imap.web.de:993/fetch%3EUID%3E/INBOX%3E565040756?part=1.2&amp;type=image/png&amp;filename=896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7" name="AutoShape 4" descr="imap://peter%2Elambe@imap.web.de:993/fetch%3EUID%3E/INBOX%3E565040756?part=1.2&amp;type=image/png&amp;filename=896.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feld 10"/>
              <p:cNvSpPr txBox="1"/>
              <p:nvPr/>
            </p:nvSpPr>
            <p:spPr>
              <a:xfrm>
                <a:off x="467544" y="1062000"/>
                <a:ext cx="8568952" cy="54736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b="1" dirty="0" smtClean="0"/>
                  <a:t>Aufgabe 4</a:t>
                </a:r>
                <a:r>
                  <a:rPr lang="de-DE" dirty="0" smtClean="0"/>
                  <a:t>    </a:t>
                </a:r>
              </a:p>
              <a:p>
                <a:pPr>
                  <a:lnSpc>
                    <a:spcPct val="150000"/>
                  </a:lnSpc>
                </a:pPr>
                <a:r>
                  <a:rPr lang="de-DE" dirty="0" smtClean="0"/>
                  <a:t>Gegeben seien die quadratischen Matrizen</a:t>
                </a: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/>
                        </a:rPr>
                        <m:t>𝐴</m:t>
                      </m:r>
                      <m:r>
                        <a:rPr lang="de-DE" b="0" i="1" smtClean="0"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de-DE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/>
                            </a:rPr>
                            <m:t> </m:t>
                          </m:r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de-DE" b="0" i="1" smtClean="0">
                                  <a:latin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de-DE" b="0" i="1" smtClean="0">
                                    <a:latin typeface="Cambria Math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de-DE" b="0" i="1" smtClean="0">
                                    <a:latin typeface="Cambria Math"/>
                                  </a:rPr>
                                  <m:t>−1</m:t>
                                </m:r>
                              </m:e>
                            </m:mr>
                            <m:mr>
                              <m:e>
                                <m:r>
                                  <a:rPr lang="de-DE" b="0" i="1" smtClean="0">
                                    <a:latin typeface="Cambria Math"/>
                                  </a:rPr>
                                  <m:t>2</m:t>
                                </m:r>
                              </m:e>
                              <m:e>
                                <m:r>
                                  <a:rPr lang="de-DE" b="0" i="1" smtClean="0">
                                    <a:latin typeface="Cambria Math"/>
                                  </a:rPr>
                                  <m:t>   0</m:t>
                                </m:r>
                              </m:e>
                            </m:mr>
                          </m:m>
                          <m:r>
                            <a:rPr lang="de-DE" b="0" i="1" smtClean="0">
                              <a:latin typeface="Cambria Math"/>
                            </a:rPr>
                            <m:t> </m:t>
                          </m:r>
                        </m:e>
                      </m:d>
                      <m:r>
                        <a:rPr lang="de-DE" i="1">
                          <a:latin typeface="Cambria Math"/>
                        </a:rPr>
                        <m:t>,</m:t>
                      </m:r>
                      <m:r>
                        <a:rPr lang="de-DE" b="0" i="1" smtClean="0">
                          <a:latin typeface="Cambria Math"/>
                        </a:rPr>
                        <m:t>  </m:t>
                      </m:r>
                      <m:r>
                        <a:rPr lang="de-DE" b="0" i="1" smtClean="0">
                          <a:latin typeface="Cambria Math"/>
                        </a:rPr>
                        <m:t>𝐵</m:t>
                      </m:r>
                      <m:r>
                        <a:rPr lang="de-DE" i="1"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de-DE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de-DE" i="1">
                              <a:latin typeface="Cambria Math"/>
                            </a:rPr>
                            <m:t> </m:t>
                          </m:r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de-DE" i="1">
                                  <a:latin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de-DE" b="0" i="1" smtClean="0">
                                    <a:latin typeface="Cambria Math"/>
                                  </a:rPr>
                                  <m:t>3</m:t>
                                </m:r>
                              </m:e>
                              <m:e>
                                <m:r>
                                  <a:rPr lang="de-DE" b="0" i="1" smtClean="0">
                                    <a:latin typeface="Cambria Math"/>
                                  </a:rPr>
                                  <m:t>4</m:t>
                                </m:r>
                              </m:e>
                            </m:mr>
                            <m:mr>
                              <m:e>
                                <m:r>
                                  <a:rPr lang="de-DE" b="0" i="1" smtClean="0">
                                    <a:latin typeface="Cambria Math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de-DE" b="0" i="1" smtClean="0">
                                    <a:latin typeface="Cambria Math"/>
                                  </a:rPr>
                                  <m:t>2</m:t>
                                </m:r>
                              </m:e>
                            </m:mr>
                          </m:m>
                          <m:r>
                            <a:rPr lang="de-DE" i="1">
                              <a:latin typeface="Cambria Math"/>
                            </a:rPr>
                            <m:t> </m:t>
                          </m:r>
                        </m:e>
                      </m:d>
                      <m:r>
                        <a:rPr lang="de-DE" b="0" i="0" smtClean="0">
                          <a:latin typeface="Cambria Math"/>
                        </a:rPr>
                        <m:t>,</m:t>
                      </m:r>
                      <m:r>
                        <a:rPr lang="de-DE" b="0" i="1" smtClean="0">
                          <a:latin typeface="Cambria Math"/>
                        </a:rPr>
                        <m:t>   </m:t>
                      </m:r>
                      <m:r>
                        <a:rPr lang="de-DE" b="0" i="1" smtClean="0">
                          <a:latin typeface="Cambria Math"/>
                        </a:rPr>
                        <m:t>𝐶</m:t>
                      </m:r>
                      <m:r>
                        <a:rPr lang="de-DE" i="1"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de-DE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de-DE" i="1">
                              <a:latin typeface="Cambria Math"/>
                            </a:rPr>
                            <m:t> </m:t>
                          </m:r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de-DE" i="1">
                                  <a:latin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de-DE" b="0" i="1" smtClean="0">
                                    <a:latin typeface="Cambria Math"/>
                                  </a:rPr>
                                  <m:t>−</m:t>
                                </m:r>
                                <m:r>
                                  <a:rPr lang="de-DE" b="0" i="1" smtClean="0">
                                    <a:latin typeface="Cambria Math"/>
                                  </a:rPr>
                                  <m:t>3</m:t>
                                </m:r>
                              </m:e>
                              <m:e>
                                <m:r>
                                  <a:rPr lang="de-DE" b="0" i="1" smtClean="0">
                                    <a:latin typeface="Cambria Math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de-DE" b="0" i="1" smtClean="0">
                                    <a:latin typeface="Cambria Math"/>
                                  </a:rPr>
                                  <m:t>   0</m:t>
                                </m:r>
                              </m:e>
                              <m:e>
                                <m:r>
                                  <a:rPr lang="de-DE" b="0" i="1" smtClean="0">
                                    <a:latin typeface="Cambria Math"/>
                                  </a:rPr>
                                  <m:t>4</m:t>
                                </m:r>
                              </m:e>
                            </m:mr>
                          </m:m>
                          <m:r>
                            <a:rPr lang="de-DE" i="1">
                              <a:latin typeface="Cambria Math"/>
                            </a:rPr>
                            <m:t> </m:t>
                          </m:r>
                        </m:e>
                      </m:d>
                      <m:r>
                        <a:rPr lang="de-DE" b="0" i="0" smtClean="0">
                          <a:latin typeface="Cambria Math"/>
                        </a:rPr>
                        <m:t>,  </m:t>
                      </m:r>
                      <m:r>
                        <m:rPr>
                          <m:sty m:val="p"/>
                        </m:rPr>
                        <a:rPr lang="de-DE" b="0" i="0" smtClean="0">
                          <a:latin typeface="Cambria Math"/>
                        </a:rPr>
                        <m:t>W</m:t>
                      </m:r>
                      <m:r>
                        <a:rPr lang="de-DE" b="0" i="0" smtClean="0"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de-DE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de-DE" i="1">
                              <a:latin typeface="Cambria Math"/>
                            </a:rPr>
                            <m:t> </m:t>
                          </m:r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de-DE" i="1">
                                  <a:latin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de-DE" b="0" i="1" smtClean="0">
                                    <a:latin typeface="Cambria Math"/>
                                  </a:rPr>
                                  <m:t> </m:t>
                                </m:r>
                                <m:r>
                                  <a:rPr lang="de-DE" b="0" i="1" smtClean="0">
                                    <a:latin typeface="Cambria Math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de-DE" b="0" i="1" smtClean="0">
                                    <a:latin typeface="Cambria Math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de-DE" b="0" i="1" smtClean="0">
                                    <a:latin typeface="Cambria Math"/>
                                  </a:rPr>
                                  <m:t> 1</m:t>
                                </m:r>
                              </m:e>
                              <m:e>
                                <m:r>
                                  <a:rPr lang="de-DE" b="0" i="1" smtClean="0">
                                    <a:latin typeface="Cambria Math"/>
                                  </a:rPr>
                                  <m:t>0</m:t>
                                </m:r>
                              </m:e>
                            </m:mr>
                          </m:m>
                          <m:r>
                            <a:rPr lang="de-DE" i="1">
                              <a:latin typeface="Cambria Math"/>
                            </a:rPr>
                            <m:t> </m:t>
                          </m:r>
                          <m:r>
                            <a:rPr lang="de-DE" b="0" i="1" smtClean="0">
                              <a:latin typeface="Cambria Math"/>
                            </a:rPr>
                            <m:t> </m:t>
                          </m:r>
                        </m:e>
                      </m:d>
                    </m:oMath>
                  </m:oMathPara>
                </a14:m>
                <a:endParaRPr lang="de-DE" dirty="0" smtClean="0"/>
              </a:p>
              <a:p>
                <a:pPr>
                  <a:lnSpc>
                    <a:spcPct val="150000"/>
                  </a:lnSpc>
                </a:pPr>
                <a:r>
                  <a:rPr lang="de-DE" dirty="0" smtClean="0"/>
                  <a:t>Berechnen Sie:</a:t>
                </a:r>
              </a:p>
              <a:p>
                <a:pPr marL="800100" lvl="1" indent="-342900">
                  <a:lnSpc>
                    <a:spcPct val="150000"/>
                  </a:lnSpc>
                  <a:buAutoNum type="alphaLcParenBoth"/>
                </a:pPr>
                <a:r>
                  <a:rPr lang="pt-BR" dirty="0"/>
                  <a:t> </a:t>
                </a:r>
                <a14:m>
                  <m:oMath xmlns:m="http://schemas.openxmlformats.org/officeDocument/2006/math">
                    <m:r>
                      <a:rPr lang="pt-BR" i="1" dirty="0" smtClean="0">
                        <a:latin typeface="Cambria Math"/>
                      </a:rPr>
                      <m:t>2</m:t>
                    </m:r>
                    <m:r>
                      <a:rPr lang="pt-BR" i="1" dirty="0" smtClean="0">
                        <a:latin typeface="Cambria Math"/>
                      </a:rPr>
                      <m:t>𝐴</m:t>
                    </m:r>
                    <m:d>
                      <m:dPr>
                        <m:ctrlPr>
                          <a:rPr lang="pt-BR" i="1" dirty="0" smtClean="0">
                            <a:latin typeface="Cambria Math"/>
                          </a:rPr>
                        </m:ctrlPr>
                      </m:dPr>
                      <m:e>
                        <m:r>
                          <a:rPr lang="pt-BR" i="1" dirty="0" smtClean="0">
                            <a:latin typeface="Cambria Math"/>
                          </a:rPr>
                          <m:t>3</m:t>
                        </m:r>
                        <m:r>
                          <a:rPr lang="pt-BR" i="1" dirty="0" smtClean="0">
                            <a:latin typeface="Cambria Math"/>
                          </a:rPr>
                          <m:t>𝐵</m:t>
                        </m:r>
                        <m:r>
                          <a:rPr lang="pt-BR" i="1" dirty="0" smtClean="0">
                            <a:latin typeface="Cambria Math"/>
                          </a:rPr>
                          <m:t>−3</m:t>
                        </m:r>
                        <m:r>
                          <a:rPr lang="pt-BR" i="1" dirty="0" smtClean="0">
                            <a:latin typeface="Cambria Math"/>
                          </a:rPr>
                          <m:t>𝐶</m:t>
                        </m:r>
                      </m:e>
                    </m:d>
                  </m:oMath>
                </a14:m>
                <a:r>
                  <a:rPr lang="de-DE" i="1" dirty="0" smtClean="0">
                    <a:latin typeface="Cambria Math"/>
                  </a:rPr>
                  <a:t/>
                </a:r>
                <a:br>
                  <a:rPr lang="de-DE" i="1" dirty="0" smtClean="0">
                    <a:latin typeface="Cambria Math"/>
                  </a:rPr>
                </a:br>
                <a14:m>
                  <m:oMath xmlns:m="http://schemas.openxmlformats.org/officeDocument/2006/math">
                    <m:r>
                      <m:rPr>
                        <m:nor/>
                      </m:rPr>
                      <a:rPr lang="pt-BR" sz="1400" b="1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</a:rPr>
                      <m:t>L</m:t>
                    </m:r>
                    <m:r>
                      <m:rPr>
                        <m:nor/>
                      </m:rPr>
                      <a:rPr lang="pt-BR" sz="1400" b="1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</a:rPr>
                      <m:t>ö</m:t>
                    </m:r>
                    <m:r>
                      <m:rPr>
                        <m:nor/>
                      </m:rPr>
                      <a:rPr lang="pt-BR" sz="1400" b="1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</a:rPr>
                      <m:t>sung</m:t>
                    </m:r>
                    <m:r>
                      <m:rPr>
                        <m:nor/>
                      </m:rPr>
                      <a:rPr lang="de-DE" sz="1400" b="1" i="0" dirty="0" smtClean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</a:rPr>
                      <m:t>: </m:t>
                    </m:r>
                    <m:r>
                      <a:rPr lang="de-DE" sz="1400" b="0" i="1" dirty="0" smtClean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/>
                      </a:rPr>
                      <m:t>  6</m:t>
                    </m:r>
                    <m:r>
                      <a:rPr lang="de-DE" sz="1400" b="0" i="1" dirty="0" smtClean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/>
                      </a:rPr>
                      <m:t>𝐴</m:t>
                    </m:r>
                    <m:d>
                      <m:dPr>
                        <m:ctrlPr>
                          <a:rPr lang="de-DE" sz="1400" b="0" i="1" dirty="0" smtClean="0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de-DE" sz="1400" b="0" i="1" dirty="0" smtClean="0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/>
                          </a:rPr>
                          <m:t>𝐵</m:t>
                        </m:r>
                        <m:r>
                          <a:rPr lang="de-DE" sz="1400" b="0" i="1" dirty="0" smtClean="0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/>
                          </a:rPr>
                          <m:t>−</m:t>
                        </m:r>
                        <m:r>
                          <a:rPr lang="de-DE" sz="1400" b="0" i="1" dirty="0" smtClean="0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/>
                          </a:rPr>
                          <m:t>𝐶</m:t>
                        </m:r>
                      </m:e>
                    </m:d>
                    <m:r>
                      <a:rPr lang="de-DE" sz="1400" b="0" i="1" dirty="0" smtClean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/>
                      </a:rPr>
                      <m:t>=</m:t>
                    </m:r>
                    <m:d>
                      <m:dPr>
                        <m:ctrlPr>
                          <a:rPr lang="de-DE" sz="1400" i="1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de-DE" sz="1400" i="1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/>
                          </a:rPr>
                          <m:t> </m:t>
                        </m:r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de-DE" sz="1400" i="1">
                                <a:solidFill>
                                  <a:schemeClr val="tx2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de-DE" sz="1400" b="0" i="1" smtClean="0">
                                  <a:solidFill>
                                    <a:schemeClr val="tx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/>
                                </a:rPr>
                                <m:t>6</m:t>
                              </m:r>
                            </m:e>
                            <m:e>
                              <m:r>
                                <a:rPr lang="de-DE" sz="1400" b="0" i="1" smtClean="0">
                                  <a:solidFill>
                                    <a:schemeClr val="tx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/>
                                </a:rPr>
                                <m:t>−6</m:t>
                              </m:r>
                            </m:e>
                          </m:mr>
                          <m:mr>
                            <m:e>
                              <m:r>
                                <a:rPr lang="de-DE" sz="1400" b="0" i="1" smtClean="0">
                                  <a:solidFill>
                                    <a:schemeClr val="tx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/>
                                </a:rPr>
                                <m:t>2</m:t>
                              </m:r>
                            </m:e>
                            <m:e>
                              <m:r>
                                <a:rPr lang="de-DE" sz="1400" b="0" i="1" smtClean="0">
                                  <a:solidFill>
                                    <a:schemeClr val="tx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/>
                                </a:rPr>
                                <m:t>  0</m:t>
                              </m:r>
                            </m:e>
                          </m:mr>
                        </m:m>
                        <m:r>
                          <a:rPr lang="de-DE" sz="1400" i="1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/>
                          </a:rPr>
                          <m:t> </m:t>
                        </m:r>
                      </m:e>
                    </m:d>
                    <m:r>
                      <a:rPr lang="de-DE" sz="1400" i="1" smtClean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/>
                        <a:ea typeface="Cambria Math"/>
                      </a:rPr>
                      <m:t>∙</m:t>
                    </m:r>
                    <m:d>
                      <m:dPr>
                        <m:ctrlPr>
                          <a:rPr lang="de-DE" sz="1400" i="1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de-DE" sz="1400" i="1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/>
                          </a:rPr>
                          <m:t>  </m:t>
                        </m:r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de-DE" sz="1400" i="1">
                                <a:solidFill>
                                  <a:schemeClr val="tx2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/>
                              </a:rPr>
                            </m:ctrlPr>
                          </m:mPr>
                          <m:mr>
                            <m:e>
                              <m:r>
                                <a:rPr lang="de-DE" sz="1400" i="1">
                                  <a:solidFill>
                                    <a:schemeClr val="tx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/>
                                </a:rPr>
                                <m:t>6</m:t>
                              </m:r>
                            </m:e>
                            <m:e>
                              <m:r>
                                <a:rPr lang="de-DE" sz="1400" i="1">
                                  <a:solidFill>
                                    <a:schemeClr val="tx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/>
                                </a:rPr>
                                <m:t>  4</m:t>
                              </m:r>
                            </m:e>
                          </m:mr>
                          <m:mr>
                            <m:e>
                              <m:r>
                                <a:rPr lang="de-DE" sz="1400" i="1">
                                  <a:solidFill>
                                    <a:schemeClr val="tx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/>
                                </a:rPr>
                                <m:t>1</m:t>
                              </m:r>
                            </m:e>
                            <m:e>
                              <m:r>
                                <a:rPr lang="de-DE" sz="1400" i="1">
                                  <a:solidFill>
                                    <a:schemeClr val="tx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/>
                                </a:rPr>
                                <m:t>−2</m:t>
                              </m:r>
                            </m:e>
                          </m:mr>
                        </m:m>
                        <m:r>
                          <a:rPr lang="de-DE" sz="1400" i="1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/>
                          </a:rPr>
                          <m:t> </m:t>
                        </m:r>
                      </m:e>
                    </m:d>
                    <m:r>
                      <a:rPr lang="de-DE" sz="1400" b="0" i="1" smtClean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/>
                      </a:rPr>
                      <m:t>=</m:t>
                    </m:r>
                    <m:d>
                      <m:dPr>
                        <m:ctrlPr>
                          <a:rPr lang="de-DE" sz="1400" i="1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de-DE" sz="1400" i="1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/>
                          </a:rPr>
                          <m:t>  </m:t>
                        </m:r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de-DE" sz="1400" i="1">
                                <a:solidFill>
                                  <a:schemeClr val="tx2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de-DE" sz="1400" b="0" i="1" smtClean="0">
                                  <a:solidFill>
                                    <a:schemeClr val="tx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/>
                                </a:rPr>
                                <m:t>3</m:t>
                              </m:r>
                              <m:r>
                                <a:rPr lang="de-DE" sz="1400" b="0" i="1" smtClean="0">
                                  <a:solidFill>
                                    <a:schemeClr val="tx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/>
                                </a:rPr>
                                <m:t>0</m:t>
                              </m:r>
                            </m:e>
                            <m:e>
                              <m:r>
                                <a:rPr lang="de-DE" sz="1400" i="1">
                                  <a:solidFill>
                                    <a:schemeClr val="tx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/>
                                </a:rPr>
                                <m:t>  </m:t>
                              </m:r>
                              <m:r>
                                <a:rPr lang="de-DE" sz="1400" b="0" i="1" smtClean="0">
                                  <a:solidFill>
                                    <a:schemeClr val="tx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/>
                                </a:rPr>
                                <m:t>36</m:t>
                              </m:r>
                            </m:e>
                          </m:mr>
                          <m:mr>
                            <m:e>
                              <m:r>
                                <a:rPr lang="de-DE" sz="1400" b="0" i="1" smtClean="0">
                                  <a:solidFill>
                                    <a:schemeClr val="tx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/>
                                </a:rPr>
                                <m:t>12</m:t>
                              </m:r>
                            </m:e>
                            <m:e>
                              <m:r>
                                <a:rPr lang="de-DE" sz="1400" b="0" i="1" smtClean="0">
                                  <a:solidFill>
                                    <a:schemeClr val="tx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/>
                                </a:rPr>
                                <m:t>8</m:t>
                              </m:r>
                            </m:e>
                          </m:mr>
                        </m:m>
                        <m:r>
                          <a:rPr lang="de-DE" sz="1400" i="1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/>
                          </a:rPr>
                          <m:t> </m:t>
                        </m:r>
                      </m:e>
                    </m:d>
                  </m:oMath>
                </a14:m>
                <a:r>
                  <a:rPr lang="pt-BR" sz="1400" dirty="0" smtClean="0">
                    <a:solidFill>
                      <a:schemeClr val="tx2">
                        <a:lumMod val="60000"/>
                        <a:lumOff val="40000"/>
                      </a:schemeClr>
                    </a:solidFill>
                  </a:rPr>
                  <a:t>,</a:t>
                </a:r>
                <a:br>
                  <a:rPr lang="pt-BR" sz="1400" dirty="0" smtClean="0">
                    <a:solidFill>
                      <a:schemeClr val="tx2">
                        <a:lumMod val="60000"/>
                        <a:lumOff val="40000"/>
                      </a:schemeClr>
                    </a:solidFill>
                  </a:rPr>
                </a:br>
                <a:r>
                  <a:rPr lang="pt-BR" sz="1400" dirty="0" smtClean="0">
                    <a:solidFill>
                      <a:schemeClr val="tx2">
                        <a:lumMod val="60000"/>
                        <a:lumOff val="40000"/>
                      </a:schemeClr>
                    </a:solidFill>
                  </a:rPr>
                  <a:t>                mit   </a:t>
                </a:r>
                <a14:m>
                  <m:oMath xmlns:m="http://schemas.openxmlformats.org/officeDocument/2006/math">
                    <m:r>
                      <a:rPr lang="pt-BR" sz="1400" i="1" dirty="0" smtClean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/>
                      </a:rPr>
                      <m:t>𝐵</m:t>
                    </m:r>
                    <m:r>
                      <a:rPr lang="pt-BR" sz="1400" i="1" dirty="0" smtClean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/>
                      </a:rPr>
                      <m:t>−</m:t>
                    </m:r>
                    <m:r>
                      <a:rPr lang="pt-BR" sz="1400" i="1" dirty="0" smtClean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/>
                      </a:rPr>
                      <m:t>𝐶</m:t>
                    </m:r>
                    <m:r>
                      <a:rPr lang="de-DE" sz="1400" b="0" i="1" dirty="0" smtClean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/>
                      </a:rPr>
                      <m:t> </m:t>
                    </m:r>
                    <m:r>
                      <a:rPr lang="de-DE" sz="1400" i="1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/>
                      </a:rPr>
                      <m:t>=</m:t>
                    </m:r>
                    <m:d>
                      <m:dPr>
                        <m:ctrlPr>
                          <a:rPr lang="de-DE" sz="1400" i="1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de-DE" sz="1400" i="1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/>
                          </a:rPr>
                          <m:t> </m:t>
                        </m:r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de-DE" sz="1400" i="1">
                                <a:solidFill>
                                  <a:schemeClr val="tx2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de-DE" sz="1400" i="1">
                                  <a:solidFill>
                                    <a:schemeClr val="tx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/>
                                </a:rPr>
                                <m:t>3</m:t>
                              </m:r>
                            </m:e>
                            <m:e>
                              <m:r>
                                <a:rPr lang="de-DE" sz="1400" i="1">
                                  <a:solidFill>
                                    <a:schemeClr val="tx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/>
                                </a:rPr>
                                <m:t>4</m:t>
                              </m:r>
                            </m:e>
                          </m:mr>
                          <m:mr>
                            <m:e>
                              <m:r>
                                <a:rPr lang="de-DE" sz="1400" i="1">
                                  <a:solidFill>
                                    <a:schemeClr val="tx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/>
                                </a:rPr>
                                <m:t>1</m:t>
                              </m:r>
                            </m:e>
                            <m:e>
                              <m:r>
                                <a:rPr lang="de-DE" sz="1400" i="1">
                                  <a:solidFill>
                                    <a:schemeClr val="tx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/>
                                </a:rPr>
                                <m:t>2</m:t>
                              </m:r>
                            </m:e>
                          </m:mr>
                        </m:m>
                        <m:r>
                          <a:rPr lang="de-DE" sz="1400" i="1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/>
                          </a:rPr>
                          <m:t> </m:t>
                        </m:r>
                      </m:e>
                    </m:d>
                    <m:r>
                      <a:rPr lang="de-DE" sz="1400" b="0" i="0" smtClean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/>
                      </a:rPr>
                      <m:t>−</m:t>
                    </m:r>
                    <m:d>
                      <m:dPr>
                        <m:ctrlPr>
                          <a:rPr lang="de-DE" sz="1400" i="1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de-DE" sz="1400" i="0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/>
                          </a:rPr>
                          <m:t> </m:t>
                        </m:r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de-DE" sz="1400" i="1">
                                <a:solidFill>
                                  <a:schemeClr val="tx2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de-DE" sz="1400" i="0">
                                  <a:solidFill>
                                    <a:schemeClr val="tx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/>
                                </a:rPr>
                                <m:t>−</m:t>
                              </m:r>
                              <m:r>
                                <a:rPr lang="de-DE" sz="1400" i="0">
                                  <a:solidFill>
                                    <a:schemeClr val="tx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/>
                                </a:rPr>
                                <m:t>3</m:t>
                              </m:r>
                            </m:e>
                            <m:e>
                              <m:r>
                                <a:rPr lang="de-DE" sz="1400" i="0">
                                  <a:solidFill>
                                    <a:schemeClr val="tx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de-DE" sz="1400" i="0">
                                  <a:solidFill>
                                    <a:schemeClr val="tx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/>
                                </a:rPr>
                                <m:t>   0</m:t>
                              </m:r>
                            </m:e>
                            <m:e>
                              <m:r>
                                <a:rPr lang="de-DE" sz="1400" i="0">
                                  <a:solidFill>
                                    <a:schemeClr val="tx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/>
                                </a:rPr>
                                <m:t>4</m:t>
                              </m:r>
                            </m:e>
                          </m:mr>
                        </m:m>
                        <m:r>
                          <a:rPr lang="de-DE" sz="1400" i="0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/>
                          </a:rPr>
                          <m:t> </m:t>
                        </m:r>
                      </m:e>
                    </m:d>
                    <m:r>
                      <a:rPr lang="de-DE" sz="1400" i="1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/>
                      </a:rPr>
                      <m:t>=</m:t>
                    </m:r>
                    <m:d>
                      <m:dPr>
                        <m:ctrlPr>
                          <a:rPr lang="de-DE" sz="1400" i="1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de-DE" sz="1400" i="1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/>
                          </a:rPr>
                          <m:t> </m:t>
                        </m:r>
                        <m:r>
                          <a:rPr lang="de-DE" sz="1400" b="0" i="1" smtClean="0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/>
                          </a:rPr>
                          <m:t> </m:t>
                        </m:r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de-DE" sz="1400" i="1">
                                <a:solidFill>
                                  <a:schemeClr val="tx2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/>
                              </a:rPr>
                            </m:ctrlPr>
                          </m:mPr>
                          <m:mr>
                            <m:e>
                              <m:r>
                                <a:rPr lang="de-DE" sz="1400" b="0" i="1" smtClean="0">
                                  <a:solidFill>
                                    <a:schemeClr val="tx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/>
                                </a:rPr>
                                <m:t>6</m:t>
                              </m:r>
                            </m:e>
                            <m:e>
                              <m:r>
                                <a:rPr lang="de-DE" sz="1400" b="0" i="1" smtClean="0">
                                  <a:solidFill>
                                    <a:schemeClr val="tx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/>
                                </a:rPr>
                                <m:t>  4</m:t>
                              </m:r>
                            </m:e>
                          </m:mr>
                          <m:mr>
                            <m:e>
                              <m:r>
                                <a:rPr lang="de-DE" sz="1400" b="0" i="1" smtClean="0">
                                  <a:solidFill>
                                    <a:schemeClr val="tx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/>
                                </a:rPr>
                                <m:t>1</m:t>
                              </m:r>
                            </m:e>
                            <m:e>
                              <m:r>
                                <a:rPr lang="de-DE" sz="1400" b="0" i="1" smtClean="0">
                                  <a:solidFill>
                                    <a:schemeClr val="tx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/>
                                </a:rPr>
                                <m:t>−2</m:t>
                              </m:r>
                            </m:e>
                          </m:mr>
                        </m:m>
                        <m:r>
                          <a:rPr lang="de-DE" sz="1400" i="1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/>
                          </a:rPr>
                          <m:t> </m:t>
                        </m:r>
                      </m:e>
                    </m:d>
                  </m:oMath>
                </a14:m>
                <a:endParaRPr lang="de-DE" sz="1400" i="1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Cambria Math"/>
                </a:endParaRPr>
              </a:p>
              <a:p>
                <a:pPr marL="800100" lvl="1" indent="-342900">
                  <a:lnSpc>
                    <a:spcPct val="150000"/>
                  </a:lnSpc>
                  <a:buAutoNum type="alphaLcParenBoth"/>
                </a:pPr>
                <a:r>
                  <a:rPr lang="pt-BR" dirty="0" smtClean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pt-BR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de-DE" b="0" i="0" smtClean="0">
                            <a:latin typeface="Cambria Math"/>
                          </a:rPr>
                          <m:t> </m:t>
                        </m:r>
                        <m:r>
                          <a:rPr lang="de-DE" b="0" i="1" smtClean="0">
                            <a:latin typeface="Cambria Math"/>
                          </a:rPr>
                          <m:t>𝑊</m:t>
                        </m:r>
                      </m:e>
                      <m:sup>
                        <m:r>
                          <a:rPr lang="de-DE" b="0" i="0" smtClean="0">
                            <a:latin typeface="Cambria Math"/>
                          </a:rPr>
                          <m:t>6</m:t>
                        </m:r>
                      </m:sup>
                    </m:sSup>
                    <m:r>
                      <a:rPr lang="de-DE" i="0" dirty="0" smtClean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/>
                      </a:rPr>
                      <m:t>=</m:t>
                    </m:r>
                    <m:d>
                      <m:dPr>
                        <m:ctrlPr>
                          <a:rPr lang="de-DE" i="1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de-DE" i="0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/>
                          </a:rPr>
                          <m:t> </m:t>
                        </m:r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de-DE" i="1">
                                <a:solidFill>
                                  <a:schemeClr val="tx2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de-DE" b="0" i="0" smtClean="0">
                                  <a:solidFill>
                                    <a:schemeClr val="tx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/>
                                </a:rPr>
                                <m:t>1</m:t>
                              </m:r>
                            </m:e>
                            <m:e>
                              <m:r>
                                <a:rPr lang="de-DE" b="0" i="0" smtClean="0">
                                  <a:solidFill>
                                    <a:schemeClr val="tx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de-DE" b="0" i="0" smtClean="0">
                                  <a:solidFill>
                                    <a:schemeClr val="tx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/>
                                </a:rPr>
                                <m:t>0</m:t>
                              </m:r>
                            </m:e>
                            <m:e>
                              <m:r>
                                <a:rPr lang="de-DE" b="0" i="0" smtClean="0">
                                  <a:solidFill>
                                    <a:schemeClr val="tx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/>
                                </a:rPr>
                                <m:t>1</m:t>
                              </m:r>
                            </m:e>
                          </m:mr>
                        </m:m>
                        <m:r>
                          <a:rPr lang="de-DE" i="0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/>
                          </a:rPr>
                          <m:t> </m:t>
                        </m:r>
                      </m:e>
                    </m:d>
                  </m:oMath>
                </a14:m>
                <a:endParaRPr lang="pt-BR" dirty="0" smtClean="0"/>
              </a:p>
              <a:p>
                <a:pPr marL="800100" lvl="1" indent="-342900">
                  <a:lnSpc>
                    <a:spcPct val="150000"/>
                  </a:lnSpc>
                  <a:buAutoNum type="alphaLcParenBoth"/>
                </a:pPr>
                <a:r>
                  <a:rPr lang="pt-BR" dirty="0" smtClean="0"/>
                  <a:t> </a:t>
                </a:r>
                <a14:m>
                  <m:oMath xmlns:m="http://schemas.openxmlformats.org/officeDocument/2006/math">
                    <m:r>
                      <a:rPr lang="de-DE" b="0" i="0" dirty="0" smtClean="0">
                        <a:latin typeface="Cambria Math"/>
                      </a:rPr>
                      <m:t> </m:t>
                    </m:r>
                    <m:r>
                      <a:rPr lang="pt-BR" i="1" dirty="0" smtClean="0">
                        <a:latin typeface="Cambria Math"/>
                      </a:rPr>
                      <m:t>𝑊𝐵𝑊</m:t>
                    </m:r>
                    <m:r>
                      <a:rPr lang="de-DE" i="1" dirty="0" smtClean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/>
                      </a:rPr>
                      <m:t>=</m:t>
                    </m:r>
                    <m:d>
                      <m:dPr>
                        <m:ctrlPr>
                          <a:rPr lang="de-DE" i="1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de-DE" i="1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/>
                          </a:rPr>
                          <m:t> </m:t>
                        </m:r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de-DE" i="1">
                                <a:solidFill>
                                  <a:schemeClr val="tx2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de-DE" b="0" i="1" smtClean="0">
                                  <a:solidFill>
                                    <a:schemeClr val="tx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/>
                                </a:rPr>
                                <m:t>2</m:t>
                              </m:r>
                            </m:e>
                            <m:e>
                              <m:r>
                                <a:rPr lang="de-DE" b="0" i="1" smtClean="0">
                                  <a:solidFill>
                                    <a:schemeClr val="tx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/>
                                </a:rPr>
                                <m:t>1</m:t>
                              </m:r>
                            </m:e>
                          </m:mr>
                          <m:mr>
                            <m:e>
                              <m:r>
                                <a:rPr lang="de-DE" b="0" i="1" smtClean="0">
                                  <a:solidFill>
                                    <a:schemeClr val="tx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/>
                                </a:rPr>
                                <m:t>4</m:t>
                              </m:r>
                            </m:e>
                            <m:e>
                              <m:r>
                                <a:rPr lang="de-DE" b="0" i="1" smtClean="0">
                                  <a:solidFill>
                                    <a:schemeClr val="tx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/>
                                </a:rPr>
                                <m:t>3</m:t>
                              </m:r>
                            </m:e>
                          </m:mr>
                        </m:m>
                        <m:r>
                          <a:rPr lang="de-DE" i="1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/>
                          </a:rPr>
                          <m:t> </m:t>
                        </m:r>
                      </m:e>
                    </m:d>
                    <m:r>
                      <a:rPr lang="de-DE" b="0" i="1" smtClean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/>
                      </a:rPr>
                      <m:t>,      </m:t>
                    </m:r>
                    <m:r>
                      <a:rPr lang="de-DE" b="0" i="1" smtClean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/>
                      </a:rPr>
                      <m:t>𝑃𝑒𝑟𝑚𝑢𝑡𝑎𝑡𝑖𝑜𝑛𝑠𝑚𝑎𝑡𝑟𝑖𝑥</m:t>
                    </m:r>
                    <m:r>
                      <a:rPr lang="de-DE" b="0" i="1" smtClean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/>
                      </a:rPr>
                      <m:t> </m:t>
                    </m:r>
                    <m:r>
                      <a:rPr lang="de-DE" b="0" i="1" smtClean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/>
                      </a:rPr>
                      <m:t>𝑊</m:t>
                    </m:r>
                  </m:oMath>
                </a14:m>
                <a:r>
                  <a:rPr lang="pt-BR" dirty="0" smtClean="0">
                    <a:solidFill>
                      <a:schemeClr val="tx2">
                        <a:lumMod val="60000"/>
                        <a:lumOff val="40000"/>
                      </a:schemeClr>
                    </a:solidFill>
                  </a:rPr>
                  <a:t>       </a:t>
                </a:r>
              </a:p>
              <a:p>
                <a:pPr marL="800100" lvl="1" indent="-342900">
                  <a:lnSpc>
                    <a:spcPct val="150000"/>
                  </a:lnSpc>
                  <a:buFontTx/>
                  <a:buAutoNum type="alphaLcParenBoth"/>
                </a:pPr>
                <a:r>
                  <a:rPr lang="pt-BR" dirty="0" smtClean="0"/>
                  <a:t> </a:t>
                </a:r>
                <a14:m>
                  <m:oMath xmlns:m="http://schemas.openxmlformats.org/officeDocument/2006/math">
                    <m:r>
                      <a:rPr lang="de-DE" b="0" i="0" dirty="0" smtClean="0">
                        <a:latin typeface="Cambria Math"/>
                      </a:rPr>
                      <m:t> </m:t>
                    </m:r>
                    <m:r>
                      <a:rPr lang="pt-BR" i="1" dirty="0" smtClean="0">
                        <a:latin typeface="Cambria Math"/>
                      </a:rPr>
                      <m:t>𝐴𝐵</m:t>
                    </m:r>
                    <m:r>
                      <a:rPr lang="pt-BR" i="1" dirty="0" smtClean="0">
                        <a:latin typeface="Cambria Math"/>
                      </a:rPr>
                      <m:t>−</m:t>
                    </m:r>
                    <m:r>
                      <a:rPr lang="pt-BR" i="1" dirty="0" smtClean="0">
                        <a:latin typeface="Cambria Math"/>
                      </a:rPr>
                      <m:t>𝐵𝐴</m:t>
                    </m:r>
                    <m:r>
                      <a:rPr lang="de-DE" i="1" dirty="0" smtClean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/>
                      </a:rPr>
                      <m:t>=</m:t>
                    </m:r>
                    <m:d>
                      <m:dPr>
                        <m:ctrlPr>
                          <a:rPr lang="de-DE" i="1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de-DE" i="1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/>
                          </a:rPr>
                          <m:t> </m:t>
                        </m:r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de-DE" i="1">
                                <a:solidFill>
                                  <a:schemeClr val="tx2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de-DE" b="0" i="1" smtClean="0">
                                  <a:solidFill>
                                    <a:schemeClr val="tx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/>
                                </a:rPr>
                                <m:t> </m:t>
                              </m:r>
                              <m:r>
                                <a:rPr lang="de-DE" b="0" i="1" smtClean="0">
                                  <a:solidFill>
                                    <a:schemeClr val="tx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/>
                                </a:rPr>
                                <m:t>  9</m:t>
                              </m:r>
                            </m:e>
                            <m:e>
                              <m:r>
                                <a:rPr lang="de-DE" b="0" i="1" smtClean="0">
                                  <a:solidFill>
                                    <a:schemeClr val="tx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/>
                                </a:rPr>
                                <m:t>−5</m:t>
                              </m:r>
                            </m:e>
                          </m:mr>
                          <m:mr>
                            <m:e>
                              <m:r>
                                <a:rPr lang="de-DE" b="0" i="1" smtClean="0">
                                  <a:solidFill>
                                    <a:schemeClr val="tx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/>
                                </a:rPr>
                                <m:t>−1</m:t>
                              </m:r>
                            </m:e>
                            <m:e>
                              <m:r>
                                <a:rPr lang="de-DE" b="0" i="1" smtClean="0">
                                  <a:solidFill>
                                    <a:schemeClr val="tx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/>
                                </a:rPr>
                                <m:t>−9</m:t>
                              </m:r>
                            </m:e>
                          </m:mr>
                        </m:m>
                        <m:r>
                          <a:rPr lang="de-DE" i="1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/>
                          </a:rPr>
                          <m:t> </m:t>
                        </m:r>
                      </m:e>
                    </m:d>
                  </m:oMath>
                </a14:m>
                <a:endParaRPr lang="de-DE" dirty="0">
                  <a:solidFill>
                    <a:schemeClr val="tx2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11" name="Textfeld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544" y="1062000"/>
                <a:ext cx="8568952" cy="5473614"/>
              </a:xfrm>
              <a:prstGeom prst="rect">
                <a:avLst/>
              </a:prstGeom>
              <a:blipFill rotWithShape="1">
                <a:blip r:embed="rId2"/>
                <a:stretch>
                  <a:fillRect l="-641" t="-55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88963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446856" y="419100"/>
            <a:ext cx="8229600" cy="4889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l"/>
            <a:r>
              <a:rPr lang="de-DE" sz="4000" b="1" dirty="0" smtClean="0">
                <a:latin typeface="+mn-lt"/>
                <a:ea typeface="+mn-ea"/>
                <a:cs typeface="+mn-cs"/>
              </a:rPr>
              <a:t>Aufgaben</a:t>
            </a:r>
            <a:endParaRPr lang="de-DE" sz="2000" b="1" dirty="0">
              <a:latin typeface="+mn-lt"/>
              <a:ea typeface="+mn-ea"/>
              <a:cs typeface="+mn-cs"/>
            </a:endParaRPr>
          </a:p>
        </p:txBody>
      </p:sp>
      <p:sp>
        <p:nvSpPr>
          <p:cNvPr id="6" name="AutoShape 2" descr="imap://peter%2Elambe@imap.web.de:993/fetch%3EUID%3E/INBOX%3E565040756?part=1.2&amp;type=image/png&amp;filename=896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7" name="AutoShape 4" descr="imap://peter%2Elambe@imap.web.de:993/fetch%3EUID%3E/INBOX%3E565040756?part=1.2&amp;type=image/png&amp;filename=896.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feld 10"/>
              <p:cNvSpPr txBox="1"/>
              <p:nvPr/>
            </p:nvSpPr>
            <p:spPr>
              <a:xfrm>
                <a:off x="467544" y="980728"/>
                <a:ext cx="7809158" cy="53932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de-DE" b="1" dirty="0" smtClean="0"/>
                  <a:t>Aufgabe </a:t>
                </a:r>
                <a:r>
                  <a:rPr lang="de-DE" b="1" dirty="0"/>
                  <a:t>5</a:t>
                </a:r>
                <a:r>
                  <a:rPr lang="de-DE" dirty="0" smtClean="0"/>
                  <a:t>   </a:t>
                </a:r>
              </a:p>
              <a:p>
                <a:pPr>
                  <a:lnSpc>
                    <a:spcPct val="150000"/>
                  </a:lnSpc>
                </a:pPr>
                <a:r>
                  <a:rPr lang="de-DE" dirty="0" smtClean="0"/>
                  <a:t>Zeigen Sie am Beispiel der [2x2] Matrizen </a:t>
                </a:r>
                <a:endParaRPr lang="de-DE" i="1" dirty="0" smtClean="0">
                  <a:latin typeface="Cambria Math"/>
                </a:endParaRP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>
                          <a:latin typeface="Cambria Math"/>
                        </a:rPr>
                        <m:t>𝐴</m:t>
                      </m:r>
                      <m:r>
                        <a:rPr lang="de-DE" i="1"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de-DE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de-DE" i="1">
                              <a:latin typeface="Cambria Math"/>
                            </a:rPr>
                            <m:t> </m:t>
                          </m:r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de-DE" i="1">
                                  <a:latin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de-DE" b="0" i="1" smtClean="0">
                                    <a:latin typeface="Cambria Math"/>
                                  </a:rPr>
                                  <m:t>4</m:t>
                                </m:r>
                              </m:e>
                              <m:e>
                                <m:r>
                                  <a:rPr lang="de-DE" b="0" i="1" smtClean="0">
                                    <a:latin typeface="Cambria Math"/>
                                  </a:rPr>
                                  <m:t>3</m:t>
                                </m:r>
                              </m:e>
                            </m:mr>
                            <m:mr>
                              <m:e>
                                <m:r>
                                  <a:rPr lang="de-DE" b="0" i="1" smtClean="0">
                                    <a:latin typeface="Cambria Math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de-DE" b="0" i="1" smtClean="0">
                                    <a:latin typeface="Cambria Math"/>
                                  </a:rPr>
                                  <m:t>2</m:t>
                                </m:r>
                              </m:e>
                            </m:mr>
                          </m:m>
                          <m:r>
                            <a:rPr lang="de-DE" i="1">
                              <a:latin typeface="Cambria Math"/>
                            </a:rPr>
                            <m:t> </m:t>
                          </m:r>
                        </m:e>
                      </m:d>
                      <m:r>
                        <a:rPr lang="de-DE" i="1">
                          <a:latin typeface="Cambria Math"/>
                        </a:rPr>
                        <m:t>,  </m:t>
                      </m:r>
                      <m:r>
                        <a:rPr lang="de-DE" b="0" i="1" smtClean="0">
                          <a:latin typeface="Cambria Math"/>
                        </a:rPr>
                        <m:t>    </m:t>
                      </m:r>
                      <m:sSup>
                        <m:sSupPr>
                          <m:ctrlPr>
                            <a:rPr lang="de-DE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latin typeface="Cambria Math"/>
                            </a:rPr>
                            <m:t>𝐴</m:t>
                          </m:r>
                        </m:e>
                        <m:sup>
                          <m:r>
                            <a:rPr lang="de-DE" b="0" i="1" smtClean="0">
                              <a:latin typeface="Cambria Math"/>
                            </a:rPr>
                            <m:t>−1</m:t>
                          </m:r>
                        </m:sup>
                      </m:sSup>
                      <m:r>
                        <a:rPr lang="de-DE" i="1">
                          <a:latin typeface="Cambria Math"/>
                        </a:rPr>
                        <m:t>=</m:t>
                      </m:r>
                      <m:r>
                        <a:rPr lang="de-DE" b="0" i="1" smtClean="0">
                          <a:latin typeface="Cambria Math"/>
                        </a:rPr>
                        <m:t> </m:t>
                      </m:r>
                      <m:f>
                        <m:fPr>
                          <m:ctrlPr>
                            <a:rPr lang="de-DE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de-DE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de-DE" b="0" i="1" smtClean="0">
                              <a:latin typeface="Cambria Math"/>
                            </a:rPr>
                            <m:t>5</m:t>
                          </m:r>
                        </m:den>
                      </m:f>
                      <m:r>
                        <a:rPr lang="de-DE" i="1" smtClean="0">
                          <a:latin typeface="Cambria Math"/>
                          <a:ea typeface="Cambria Math"/>
                        </a:rPr>
                        <m:t>∙</m:t>
                      </m:r>
                      <m:d>
                        <m:dPr>
                          <m:ctrlPr>
                            <a:rPr lang="de-DE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de-DE" i="1">
                              <a:latin typeface="Cambria Math"/>
                            </a:rPr>
                            <m:t> </m:t>
                          </m:r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de-DE" i="1">
                                  <a:latin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de-DE" b="0" i="1" smtClean="0">
                                    <a:latin typeface="Cambria Math"/>
                                  </a:rPr>
                                  <m:t> </m:t>
                                </m:r>
                                <m:r>
                                  <a:rPr lang="de-DE" b="0" i="1" smtClean="0">
                                    <a:latin typeface="Cambria Math"/>
                                  </a:rPr>
                                  <m:t>  2</m:t>
                                </m:r>
                              </m:e>
                              <m:e>
                                <m:r>
                                  <a:rPr lang="de-DE" b="0" i="1" smtClean="0">
                                    <a:latin typeface="Cambria Math"/>
                                  </a:rPr>
                                  <m:t>−3</m:t>
                                </m:r>
                              </m:e>
                            </m:mr>
                            <m:mr>
                              <m:e>
                                <m:r>
                                  <a:rPr lang="de-DE" b="0" i="1" smtClean="0">
                                    <a:latin typeface="Cambria Math"/>
                                  </a:rPr>
                                  <m:t>−</m:t>
                                </m:r>
                                <m:r>
                                  <a:rPr lang="de-DE" i="1">
                                    <a:latin typeface="Cambria Math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de-DE" b="0" i="1" smtClean="0">
                                    <a:latin typeface="Cambria Math"/>
                                  </a:rPr>
                                  <m:t>  4</m:t>
                                </m:r>
                              </m:e>
                            </m:mr>
                          </m:m>
                          <m:r>
                            <a:rPr lang="de-DE" i="1">
                              <a:latin typeface="Cambria Math"/>
                            </a:rPr>
                            <m:t> </m:t>
                          </m:r>
                        </m:e>
                      </m:d>
                      <m:r>
                        <a:rPr lang="de-DE">
                          <a:latin typeface="Cambria Math"/>
                        </a:rPr>
                        <m:t>,</m:t>
                      </m:r>
                    </m:oMath>
                  </m:oMathPara>
                </a14:m>
                <a:endParaRPr lang="de-DE" dirty="0" smtClean="0"/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/>
                        </a:rPr>
                        <m:t>𝐵</m:t>
                      </m:r>
                      <m:r>
                        <a:rPr lang="de-DE" i="1"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de-DE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de-DE" i="1">
                              <a:latin typeface="Cambria Math"/>
                            </a:rPr>
                            <m:t> </m:t>
                          </m:r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de-DE" i="1">
                                  <a:latin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de-DE" b="0" i="1" smtClean="0">
                                    <a:latin typeface="Cambria Math"/>
                                  </a:rPr>
                                  <m:t>2</m:t>
                                </m:r>
                              </m:e>
                              <m:e>
                                <m:r>
                                  <a:rPr lang="de-DE" b="0" i="1" smtClean="0">
                                    <a:latin typeface="Cambria Math"/>
                                  </a:rPr>
                                  <m:t>−3</m:t>
                                </m:r>
                              </m:e>
                            </m:mr>
                            <m:mr>
                              <m:e>
                                <m:r>
                                  <a:rPr lang="de-DE" i="1">
                                    <a:latin typeface="Cambria Math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de-DE" b="0" i="1" smtClean="0">
                                    <a:latin typeface="Cambria Math"/>
                                  </a:rPr>
                                  <m:t>  1</m:t>
                                </m:r>
                              </m:e>
                            </m:mr>
                          </m:m>
                          <m:r>
                            <a:rPr lang="de-DE" i="1">
                              <a:latin typeface="Cambria Math"/>
                            </a:rPr>
                            <m:t> </m:t>
                          </m:r>
                        </m:e>
                      </m:d>
                      <m:r>
                        <a:rPr lang="de-DE" i="1">
                          <a:latin typeface="Cambria Math"/>
                        </a:rPr>
                        <m:t>,  </m:t>
                      </m:r>
                      <m:sSup>
                        <m:sSupPr>
                          <m:ctrlPr>
                            <a:rPr lang="de-DE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latin typeface="Cambria Math"/>
                            </a:rPr>
                            <m:t>𝐵</m:t>
                          </m:r>
                        </m:e>
                        <m:sup>
                          <m:r>
                            <a:rPr lang="de-DE" i="1">
                              <a:latin typeface="Cambria Math"/>
                            </a:rPr>
                            <m:t>−1</m:t>
                          </m:r>
                        </m:sup>
                      </m:sSup>
                      <m:r>
                        <a:rPr lang="de-DE" i="1">
                          <a:latin typeface="Cambria Math"/>
                        </a:rPr>
                        <m:t>= </m:t>
                      </m:r>
                      <m:f>
                        <m:fPr>
                          <m:ctrlPr>
                            <a:rPr lang="de-DE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de-DE" i="1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de-DE" i="1">
                              <a:latin typeface="Cambria Math"/>
                            </a:rPr>
                            <m:t>5</m:t>
                          </m:r>
                        </m:den>
                      </m:f>
                      <m:r>
                        <a:rPr lang="de-DE" i="1">
                          <a:latin typeface="Cambria Math"/>
                          <a:ea typeface="Cambria Math"/>
                        </a:rPr>
                        <m:t>∙</m:t>
                      </m:r>
                      <m:d>
                        <m:dPr>
                          <m:ctrlPr>
                            <a:rPr lang="de-DE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de-DE" i="1">
                              <a:latin typeface="Cambria Math"/>
                            </a:rPr>
                            <m:t> </m:t>
                          </m:r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de-DE" i="1">
                                  <a:latin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de-DE" i="1">
                                    <a:latin typeface="Cambria Math"/>
                                  </a:rPr>
                                  <m:t> </m:t>
                                </m:r>
                                <m:r>
                                  <a:rPr lang="de-DE" i="1">
                                    <a:latin typeface="Cambria Math"/>
                                  </a:rPr>
                                  <m:t>  </m:t>
                                </m:r>
                                <m:r>
                                  <a:rPr lang="de-DE" b="0" i="1" smtClean="0">
                                    <a:latin typeface="Cambria Math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de-DE" b="0" i="1" smtClean="0">
                                    <a:latin typeface="Cambria Math"/>
                                  </a:rPr>
                                  <m:t>  </m:t>
                                </m:r>
                                <m:r>
                                  <a:rPr lang="de-DE" i="1">
                                    <a:latin typeface="Cambria Math"/>
                                  </a:rPr>
                                  <m:t>3</m:t>
                                </m:r>
                              </m:e>
                            </m:mr>
                            <m:mr>
                              <m:e>
                                <m:r>
                                  <a:rPr lang="de-DE" i="1">
                                    <a:latin typeface="Cambria Math"/>
                                  </a:rPr>
                                  <m:t>−1</m:t>
                                </m:r>
                              </m:e>
                              <m:e>
                                <m:r>
                                  <a:rPr lang="de-DE" i="1">
                                    <a:latin typeface="Cambria Math"/>
                                  </a:rPr>
                                  <m:t>  </m:t>
                                </m:r>
                                <m:r>
                                  <a:rPr lang="de-DE" b="0" i="1" smtClean="0">
                                    <a:latin typeface="Cambria Math"/>
                                  </a:rPr>
                                  <m:t>2</m:t>
                                </m:r>
                              </m:e>
                            </m:mr>
                          </m:m>
                          <m:r>
                            <a:rPr lang="de-DE" i="1">
                              <a:latin typeface="Cambria Math"/>
                            </a:rPr>
                            <m:t> </m:t>
                          </m:r>
                        </m:e>
                      </m:d>
                      <m:r>
                        <a:rPr lang="de-DE" b="0" i="1" smtClean="0">
                          <a:latin typeface="Cambria Math"/>
                        </a:rPr>
                        <m:t> ,</m:t>
                      </m:r>
                    </m:oMath>
                  </m:oMathPara>
                </a14:m>
                <a:endParaRPr lang="de-DE" dirty="0"/>
              </a:p>
              <a:p>
                <a:pPr>
                  <a:lnSpc>
                    <a:spcPct val="150000"/>
                  </a:lnSpc>
                </a:pPr>
                <a:r>
                  <a:rPr lang="de-DE" dirty="0" smtClean="0">
                    <a:solidFill>
                      <a:schemeClr val="tx1"/>
                    </a:solidFill>
                  </a:rPr>
                  <a:t>dass gilt</a:t>
                </a:r>
              </a:p>
              <a:p>
                <a:pPr marL="342900" indent="-342900">
                  <a:lnSpc>
                    <a:spcPct val="150000"/>
                  </a:lnSpc>
                  <a:buAutoNum type="alphaLcParenBoth"/>
                </a:pPr>
                <a:r>
                  <a:rPr lang="de-DE" dirty="0" smtClean="0">
                    <a:solidFill>
                      <a:schemeClr val="tx1"/>
                    </a:solidFill>
                  </a:rPr>
                  <a:t>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(</m:t>
                        </m:r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𝐴𝐵</m:t>
                        </m:r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)</m:t>
                        </m:r>
                      </m:e>
                      <m:sup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−1</m:t>
                        </m:r>
                      </m:sup>
                    </m:sSup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/>
                      </a:rPr>
                      <m:t>=</m:t>
                    </m:r>
                    <m:sSup>
                      <m:sSupPr>
                        <m:ctrlPr>
                          <a:rPr lang="de-DE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𝐵</m:t>
                        </m:r>
                      </m:e>
                      <m:sup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−1</m:t>
                        </m:r>
                      </m:sup>
                    </m:sSup>
                    <m:sSup>
                      <m:sSupPr>
                        <m:ctrlPr>
                          <a:rPr lang="de-DE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𝐴</m:t>
                        </m:r>
                      </m:e>
                      <m:sup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−1</m:t>
                        </m:r>
                      </m:sup>
                    </m:sSup>
                  </m:oMath>
                </a14:m>
                <a:endParaRPr lang="de-DE" b="0" i="1" dirty="0" smtClean="0">
                  <a:solidFill>
                    <a:schemeClr val="tx1"/>
                  </a:solidFill>
                  <a:latin typeface="Cambria Math"/>
                </a:endParaRPr>
              </a:p>
              <a:p>
                <a:pPr marL="342900" indent="-342900">
                  <a:lnSpc>
                    <a:spcPct val="150000"/>
                  </a:lnSpc>
                  <a:buAutoNum type="alphaLcParenBoth"/>
                </a:pPr>
                <a:r>
                  <a:rPr lang="de-DE" b="0" dirty="0" smtClean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/>
                      </a:rPr>
                      <m:t> </m:t>
                    </m:r>
                    <m:sSup>
                      <m:sSupPr>
                        <m:ctrlPr>
                          <a:rPr lang="de-DE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de-DE" i="1">
                            <a:solidFill>
                              <a:schemeClr val="tx1"/>
                            </a:solidFill>
                            <a:latin typeface="Cambria Math"/>
                          </a:rPr>
                          <m:t>(</m:t>
                        </m:r>
                        <m:r>
                          <a:rPr lang="de-DE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𝐴𝐵</m:t>
                        </m:r>
                        <m:r>
                          <a:rPr lang="de-DE" i="1">
                            <a:solidFill>
                              <a:schemeClr val="tx1"/>
                            </a:solidFill>
                            <a:latin typeface="Cambria Math"/>
                          </a:rPr>
                          <m:t>)</m:t>
                        </m:r>
                      </m:e>
                      <m:sup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𝑇</m:t>
                        </m:r>
                      </m:sup>
                    </m:sSup>
                    <m:r>
                      <a:rPr lang="de-DE" i="1">
                        <a:solidFill>
                          <a:schemeClr val="tx1"/>
                        </a:solidFill>
                        <a:latin typeface="Cambria Math"/>
                      </a:rPr>
                      <m:t>=</m:t>
                    </m:r>
                    <m:sSup>
                      <m:sSupPr>
                        <m:ctrlPr>
                          <a:rPr lang="de-DE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de-DE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𝐵</m:t>
                        </m:r>
                      </m:e>
                      <m:sup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𝑇</m:t>
                        </m:r>
                      </m:sup>
                    </m:sSup>
                    <m:sSup>
                      <m:sSupPr>
                        <m:ctrlPr>
                          <a:rPr lang="de-DE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de-DE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𝐴</m:t>
                        </m:r>
                      </m:e>
                      <m:sup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𝑇</m:t>
                        </m:r>
                      </m:sup>
                    </m:sSup>
                  </m:oMath>
                </a14:m>
                <a:endParaRPr lang="de-DE" b="0" i="1" dirty="0" smtClean="0">
                  <a:solidFill>
                    <a:schemeClr val="tx1"/>
                  </a:solidFill>
                  <a:latin typeface="Cambria Math"/>
                </a:endParaRPr>
              </a:p>
              <a:p>
                <a:pPr marL="342900" indent="-342900">
                  <a:lnSpc>
                    <a:spcPct val="150000"/>
                  </a:lnSpc>
                  <a:buAutoNum type="alphaLcParenBoth"/>
                </a:pPr>
                <a:r>
                  <a:rPr lang="de-DE" b="0" dirty="0" smtClean="0">
                    <a:solidFill>
                      <a:schemeClr val="tx1"/>
                    </a:solidFill>
                  </a:rPr>
                  <a:t>    </a:t>
                </a:r>
                <a14:m>
                  <m:oMath xmlns:m="http://schemas.openxmlformats.org/officeDocument/2006/math"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/>
                      </a:rPr>
                      <m:t>𝐴𝐵</m:t>
                    </m:r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/>
                      </a:rPr>
                      <m:t>−</m:t>
                    </m:r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/>
                      </a:rPr>
                      <m:t>𝐵𝐴</m:t>
                    </m:r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≠0</m:t>
                    </m:r>
                  </m:oMath>
                </a14:m>
                <a:endParaRPr lang="de-DE" dirty="0">
                  <a:solidFill>
                    <a:schemeClr val="tx1"/>
                  </a:solidFill>
                </a:endParaRPr>
              </a:p>
              <a:p>
                <a:pPr>
                  <a:lnSpc>
                    <a:spcPct val="150000"/>
                  </a:lnSpc>
                </a:pPr>
                <a:r>
                  <a:rPr lang="de-DE" b="1" dirty="0" smtClean="0">
                    <a:solidFill>
                      <a:schemeClr val="tx2">
                        <a:lumMod val="60000"/>
                        <a:lumOff val="40000"/>
                      </a:schemeClr>
                    </a:solidFill>
                  </a:rPr>
                  <a:t>Lösung:  </a:t>
                </a:r>
              </a:p>
              <a:p>
                <a:pPr>
                  <a:lnSpc>
                    <a:spcPct val="150000"/>
                  </a:lnSpc>
                </a:pPr>
                <a:r>
                  <a:rPr lang="de-DE" dirty="0" smtClean="0">
                    <a:solidFill>
                      <a:schemeClr val="tx2">
                        <a:lumMod val="60000"/>
                        <a:lumOff val="40000"/>
                      </a:schemeClr>
                    </a:solidFill>
                  </a:rPr>
                  <a:t>(a) Berechne zunächst </a:t>
                </a:r>
                <a14:m>
                  <m:oMath xmlns:m="http://schemas.openxmlformats.org/officeDocument/2006/math">
                    <m:r>
                      <a:rPr lang="de-DE" i="1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/>
                      </a:rPr>
                      <m:t>𝐴𝐵</m:t>
                    </m:r>
                    <m:r>
                      <a:rPr lang="de-DE" i="1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/>
                      </a:rPr>
                      <m:t> </m:t>
                    </m:r>
                  </m:oMath>
                </a14:m>
                <a:r>
                  <a:rPr lang="de-DE" dirty="0" smtClean="0">
                    <a:solidFill>
                      <a:schemeClr val="tx2">
                        <a:lumMod val="60000"/>
                        <a:lumOff val="40000"/>
                      </a:schemeClr>
                    </a:solidFill>
                  </a:rPr>
                  <a:t>und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de-DE" i="1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/>
                          </a:rPr>
                          <m:t>𝐵</m:t>
                        </m:r>
                      </m:e>
                      <m:sup>
                        <m:r>
                          <a:rPr lang="de-DE" i="1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/>
                          </a:rPr>
                          <m:t>−1</m:t>
                        </m:r>
                      </m:sup>
                    </m:sSup>
                    <m:sSup>
                      <m:sSupPr>
                        <m:ctrlPr>
                          <a:rPr lang="de-DE" i="1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de-DE" i="1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/>
                          </a:rPr>
                          <m:t>𝐴</m:t>
                        </m:r>
                      </m:e>
                      <m:sup>
                        <m:r>
                          <a:rPr lang="de-DE" i="1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/>
                          </a:rPr>
                          <m:t>−1</m:t>
                        </m:r>
                      </m:sup>
                    </m:sSup>
                    <m:r>
                      <a:rPr lang="de-DE" b="0" i="0" smtClean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/>
                      </a:rPr>
                      <m:t>. </m:t>
                    </m:r>
                  </m:oMath>
                </a14:m>
                <a:r>
                  <a:rPr lang="de-DE" dirty="0" smtClean="0">
                    <a:solidFill>
                      <a:schemeClr val="tx2">
                        <a:lumMod val="60000"/>
                        <a:lumOff val="40000"/>
                      </a:schemeClr>
                    </a:solidFill>
                  </a:rPr>
                  <a:t>Wenn das Produkt der beiden die Einheitsmatrix ergibt, folgt daraus, dass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de-DE" i="1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/>
                          </a:rPr>
                          <m:t>𝐵</m:t>
                        </m:r>
                      </m:e>
                      <m:sup>
                        <m:r>
                          <a:rPr lang="de-DE" i="1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/>
                          </a:rPr>
                          <m:t>−1</m:t>
                        </m:r>
                      </m:sup>
                    </m:sSup>
                    <m:sSup>
                      <m:sSupPr>
                        <m:ctrlPr>
                          <a:rPr lang="de-DE" i="1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de-DE" i="1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/>
                          </a:rPr>
                          <m:t>𝐴</m:t>
                        </m:r>
                      </m:e>
                      <m:sup>
                        <m:r>
                          <a:rPr lang="de-DE" i="1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de-DE" dirty="0" smtClean="0">
                    <a:solidFill>
                      <a:schemeClr val="tx2">
                        <a:lumMod val="60000"/>
                        <a:lumOff val="40000"/>
                      </a:schemeClr>
                    </a:solidFill>
                  </a:rPr>
                  <a:t> das Inverse von </a:t>
                </a:r>
                <a14:m>
                  <m:oMath xmlns:m="http://schemas.openxmlformats.org/officeDocument/2006/math">
                    <m:r>
                      <a:rPr lang="de-DE" i="1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/>
                      </a:rPr>
                      <m:t>𝐴𝐵</m:t>
                    </m:r>
                    <m:r>
                      <a:rPr lang="de-DE" i="1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/>
                      </a:rPr>
                      <m:t> </m:t>
                    </m:r>
                  </m:oMath>
                </a14:m>
                <a:r>
                  <a:rPr lang="de-DE" dirty="0" smtClean="0">
                    <a:solidFill>
                      <a:schemeClr val="tx2">
                        <a:lumMod val="60000"/>
                        <a:lumOff val="40000"/>
                      </a:schemeClr>
                    </a:solidFill>
                  </a:rPr>
                  <a:t> ist.</a:t>
                </a:r>
              </a:p>
            </p:txBody>
          </p:sp>
        </mc:Choice>
        <mc:Fallback xmlns="">
          <p:sp>
            <p:nvSpPr>
              <p:cNvPr id="11" name="Textfeld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544" y="980728"/>
                <a:ext cx="7809158" cy="5393271"/>
              </a:xfrm>
              <a:prstGeom prst="rect">
                <a:avLst/>
              </a:prstGeom>
              <a:blipFill rotWithShape="1">
                <a:blip r:embed="rId2"/>
                <a:stretch>
                  <a:fillRect l="-70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90929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446856" y="404664"/>
            <a:ext cx="8229600" cy="4889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l"/>
            <a:r>
              <a:rPr lang="de-DE" sz="4000" b="1" dirty="0" smtClean="0">
                <a:latin typeface="+mn-lt"/>
                <a:ea typeface="+mn-ea"/>
                <a:cs typeface="+mn-cs"/>
              </a:rPr>
              <a:t>Aufgaben</a:t>
            </a:r>
            <a:endParaRPr lang="de-DE" sz="2000" b="1" dirty="0">
              <a:latin typeface="+mn-lt"/>
              <a:ea typeface="+mn-ea"/>
              <a:cs typeface="+mn-cs"/>
            </a:endParaRPr>
          </a:p>
        </p:txBody>
      </p:sp>
      <p:sp>
        <p:nvSpPr>
          <p:cNvPr id="6" name="AutoShape 2" descr="imap://peter%2Elambe@imap.web.de:993/fetch%3EUID%3E/INBOX%3E565040756?part=1.2&amp;type=image/png&amp;filename=896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7" name="AutoShape 4" descr="imap://peter%2Elambe@imap.web.de:993/fetch%3EUID%3E/INBOX%3E565040756?part=1.2&amp;type=image/png&amp;filename=896.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feld 10"/>
              <p:cNvSpPr txBox="1"/>
              <p:nvPr/>
            </p:nvSpPr>
            <p:spPr>
              <a:xfrm>
                <a:off x="467544" y="980728"/>
                <a:ext cx="7809158" cy="53932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de-DE" b="1" dirty="0" smtClean="0"/>
                  <a:t>Aufgabe </a:t>
                </a:r>
                <a:r>
                  <a:rPr lang="de-DE" b="1" dirty="0"/>
                  <a:t>5</a:t>
                </a:r>
                <a:r>
                  <a:rPr lang="de-DE" dirty="0" smtClean="0"/>
                  <a:t>   </a:t>
                </a:r>
              </a:p>
              <a:p>
                <a:pPr>
                  <a:lnSpc>
                    <a:spcPct val="150000"/>
                  </a:lnSpc>
                </a:pPr>
                <a:r>
                  <a:rPr lang="de-DE" dirty="0" smtClean="0"/>
                  <a:t>Zeigen Sie am Beispiel der [2x2] Matrizen </a:t>
                </a:r>
                <a:endParaRPr lang="de-DE" i="1" dirty="0" smtClean="0">
                  <a:latin typeface="Cambria Math"/>
                </a:endParaRP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>
                          <a:latin typeface="Cambria Math"/>
                        </a:rPr>
                        <m:t>𝐴</m:t>
                      </m:r>
                      <m:r>
                        <a:rPr lang="de-DE" i="1"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de-DE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de-DE" i="1">
                              <a:latin typeface="Cambria Math"/>
                            </a:rPr>
                            <m:t> </m:t>
                          </m:r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de-DE" i="1">
                                  <a:latin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de-DE" b="0" i="1" smtClean="0">
                                    <a:latin typeface="Cambria Math"/>
                                  </a:rPr>
                                  <m:t>4</m:t>
                                </m:r>
                              </m:e>
                              <m:e>
                                <m:r>
                                  <a:rPr lang="de-DE" b="0" i="1" smtClean="0">
                                    <a:latin typeface="Cambria Math"/>
                                  </a:rPr>
                                  <m:t>3</m:t>
                                </m:r>
                              </m:e>
                            </m:mr>
                            <m:mr>
                              <m:e>
                                <m:r>
                                  <a:rPr lang="de-DE" b="0" i="1" smtClean="0">
                                    <a:latin typeface="Cambria Math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de-DE" b="0" i="1" smtClean="0">
                                    <a:latin typeface="Cambria Math"/>
                                  </a:rPr>
                                  <m:t>2</m:t>
                                </m:r>
                              </m:e>
                            </m:mr>
                          </m:m>
                          <m:r>
                            <a:rPr lang="de-DE" i="1">
                              <a:latin typeface="Cambria Math"/>
                            </a:rPr>
                            <m:t> </m:t>
                          </m:r>
                        </m:e>
                      </m:d>
                      <m:r>
                        <a:rPr lang="de-DE" i="1">
                          <a:latin typeface="Cambria Math"/>
                        </a:rPr>
                        <m:t>,  </m:t>
                      </m:r>
                      <m:r>
                        <a:rPr lang="de-DE" b="0" i="1" smtClean="0">
                          <a:latin typeface="Cambria Math"/>
                        </a:rPr>
                        <m:t>    </m:t>
                      </m:r>
                      <m:sSup>
                        <m:sSupPr>
                          <m:ctrlPr>
                            <a:rPr lang="de-DE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latin typeface="Cambria Math"/>
                            </a:rPr>
                            <m:t>𝐴</m:t>
                          </m:r>
                        </m:e>
                        <m:sup>
                          <m:r>
                            <a:rPr lang="de-DE" b="0" i="1" smtClean="0">
                              <a:latin typeface="Cambria Math"/>
                            </a:rPr>
                            <m:t>−1</m:t>
                          </m:r>
                        </m:sup>
                      </m:sSup>
                      <m:r>
                        <a:rPr lang="de-DE" i="1">
                          <a:latin typeface="Cambria Math"/>
                        </a:rPr>
                        <m:t>=</m:t>
                      </m:r>
                      <m:r>
                        <a:rPr lang="de-DE" b="0" i="1" smtClean="0">
                          <a:latin typeface="Cambria Math"/>
                        </a:rPr>
                        <m:t> </m:t>
                      </m:r>
                      <m:f>
                        <m:fPr>
                          <m:ctrlPr>
                            <a:rPr lang="de-DE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de-DE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de-DE" b="0" i="1" smtClean="0">
                              <a:latin typeface="Cambria Math"/>
                            </a:rPr>
                            <m:t>5</m:t>
                          </m:r>
                        </m:den>
                      </m:f>
                      <m:r>
                        <a:rPr lang="de-DE" i="1" smtClean="0">
                          <a:latin typeface="Cambria Math"/>
                          <a:ea typeface="Cambria Math"/>
                        </a:rPr>
                        <m:t>∙</m:t>
                      </m:r>
                      <m:d>
                        <m:dPr>
                          <m:ctrlPr>
                            <a:rPr lang="de-DE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de-DE" i="1">
                              <a:latin typeface="Cambria Math"/>
                            </a:rPr>
                            <m:t> </m:t>
                          </m:r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de-DE" i="1">
                                  <a:latin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de-DE" b="0" i="1" smtClean="0">
                                    <a:latin typeface="Cambria Math"/>
                                  </a:rPr>
                                  <m:t> </m:t>
                                </m:r>
                                <m:r>
                                  <a:rPr lang="de-DE" b="0" i="1" smtClean="0">
                                    <a:latin typeface="Cambria Math"/>
                                  </a:rPr>
                                  <m:t>  2</m:t>
                                </m:r>
                              </m:e>
                              <m:e>
                                <m:r>
                                  <a:rPr lang="de-DE" b="0" i="1" smtClean="0">
                                    <a:latin typeface="Cambria Math"/>
                                  </a:rPr>
                                  <m:t>−3</m:t>
                                </m:r>
                              </m:e>
                            </m:mr>
                            <m:mr>
                              <m:e>
                                <m:r>
                                  <a:rPr lang="de-DE" b="0" i="1" smtClean="0">
                                    <a:latin typeface="Cambria Math"/>
                                  </a:rPr>
                                  <m:t>−</m:t>
                                </m:r>
                                <m:r>
                                  <a:rPr lang="de-DE" i="1">
                                    <a:latin typeface="Cambria Math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de-DE" b="0" i="1" smtClean="0">
                                    <a:latin typeface="Cambria Math"/>
                                  </a:rPr>
                                  <m:t>  4</m:t>
                                </m:r>
                              </m:e>
                            </m:mr>
                          </m:m>
                          <m:r>
                            <a:rPr lang="de-DE" i="1">
                              <a:latin typeface="Cambria Math"/>
                            </a:rPr>
                            <m:t> </m:t>
                          </m:r>
                        </m:e>
                      </m:d>
                      <m:r>
                        <a:rPr lang="de-DE">
                          <a:latin typeface="Cambria Math"/>
                        </a:rPr>
                        <m:t>,</m:t>
                      </m:r>
                    </m:oMath>
                  </m:oMathPara>
                </a14:m>
                <a:endParaRPr lang="de-DE" dirty="0" smtClean="0"/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/>
                        </a:rPr>
                        <m:t>𝐵</m:t>
                      </m:r>
                      <m:r>
                        <a:rPr lang="de-DE" i="1"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de-DE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de-DE" i="1">
                              <a:latin typeface="Cambria Math"/>
                            </a:rPr>
                            <m:t> </m:t>
                          </m:r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de-DE" i="1">
                                  <a:latin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de-DE" b="0" i="1" smtClean="0">
                                    <a:latin typeface="Cambria Math"/>
                                  </a:rPr>
                                  <m:t>2</m:t>
                                </m:r>
                              </m:e>
                              <m:e>
                                <m:r>
                                  <a:rPr lang="de-DE" b="0" i="1" smtClean="0">
                                    <a:latin typeface="Cambria Math"/>
                                  </a:rPr>
                                  <m:t>−3</m:t>
                                </m:r>
                              </m:e>
                            </m:mr>
                            <m:mr>
                              <m:e>
                                <m:r>
                                  <a:rPr lang="de-DE" i="1">
                                    <a:latin typeface="Cambria Math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de-DE" b="0" i="1" smtClean="0">
                                    <a:latin typeface="Cambria Math"/>
                                  </a:rPr>
                                  <m:t>  1</m:t>
                                </m:r>
                              </m:e>
                            </m:mr>
                          </m:m>
                          <m:r>
                            <a:rPr lang="de-DE" i="1">
                              <a:latin typeface="Cambria Math"/>
                            </a:rPr>
                            <m:t> </m:t>
                          </m:r>
                        </m:e>
                      </m:d>
                      <m:r>
                        <a:rPr lang="de-DE" i="1">
                          <a:latin typeface="Cambria Math"/>
                        </a:rPr>
                        <m:t>,  </m:t>
                      </m:r>
                      <m:sSup>
                        <m:sSupPr>
                          <m:ctrlPr>
                            <a:rPr lang="de-DE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latin typeface="Cambria Math"/>
                            </a:rPr>
                            <m:t>𝐵</m:t>
                          </m:r>
                        </m:e>
                        <m:sup>
                          <m:r>
                            <a:rPr lang="de-DE" i="1">
                              <a:latin typeface="Cambria Math"/>
                            </a:rPr>
                            <m:t>−1</m:t>
                          </m:r>
                        </m:sup>
                      </m:sSup>
                      <m:r>
                        <a:rPr lang="de-DE" i="1">
                          <a:latin typeface="Cambria Math"/>
                        </a:rPr>
                        <m:t>= </m:t>
                      </m:r>
                      <m:f>
                        <m:fPr>
                          <m:ctrlPr>
                            <a:rPr lang="de-DE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de-DE" i="1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de-DE" i="1">
                              <a:latin typeface="Cambria Math"/>
                            </a:rPr>
                            <m:t>5</m:t>
                          </m:r>
                        </m:den>
                      </m:f>
                      <m:r>
                        <a:rPr lang="de-DE" i="1">
                          <a:latin typeface="Cambria Math"/>
                          <a:ea typeface="Cambria Math"/>
                        </a:rPr>
                        <m:t>∙</m:t>
                      </m:r>
                      <m:d>
                        <m:dPr>
                          <m:ctrlPr>
                            <a:rPr lang="de-DE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de-DE" i="1">
                              <a:latin typeface="Cambria Math"/>
                            </a:rPr>
                            <m:t> </m:t>
                          </m:r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de-DE" i="1">
                                  <a:latin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de-DE" i="1">
                                    <a:latin typeface="Cambria Math"/>
                                  </a:rPr>
                                  <m:t> </m:t>
                                </m:r>
                                <m:r>
                                  <a:rPr lang="de-DE" i="1">
                                    <a:latin typeface="Cambria Math"/>
                                  </a:rPr>
                                  <m:t>  </m:t>
                                </m:r>
                                <m:r>
                                  <a:rPr lang="de-DE" b="0" i="1" smtClean="0">
                                    <a:latin typeface="Cambria Math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de-DE" b="0" i="1" smtClean="0">
                                    <a:latin typeface="Cambria Math"/>
                                  </a:rPr>
                                  <m:t>  </m:t>
                                </m:r>
                                <m:r>
                                  <a:rPr lang="de-DE" i="1">
                                    <a:latin typeface="Cambria Math"/>
                                  </a:rPr>
                                  <m:t>3</m:t>
                                </m:r>
                              </m:e>
                            </m:mr>
                            <m:mr>
                              <m:e>
                                <m:r>
                                  <a:rPr lang="de-DE" i="1">
                                    <a:latin typeface="Cambria Math"/>
                                  </a:rPr>
                                  <m:t>−1</m:t>
                                </m:r>
                              </m:e>
                              <m:e>
                                <m:r>
                                  <a:rPr lang="de-DE" i="1">
                                    <a:latin typeface="Cambria Math"/>
                                  </a:rPr>
                                  <m:t>  </m:t>
                                </m:r>
                                <m:r>
                                  <a:rPr lang="de-DE" b="0" i="1" smtClean="0">
                                    <a:latin typeface="Cambria Math"/>
                                  </a:rPr>
                                  <m:t>2</m:t>
                                </m:r>
                              </m:e>
                            </m:mr>
                          </m:m>
                          <m:r>
                            <a:rPr lang="de-DE" i="1">
                              <a:latin typeface="Cambria Math"/>
                            </a:rPr>
                            <m:t> </m:t>
                          </m:r>
                        </m:e>
                      </m:d>
                      <m:r>
                        <a:rPr lang="de-DE" b="0" i="1" smtClean="0">
                          <a:latin typeface="Cambria Math"/>
                        </a:rPr>
                        <m:t> ,</m:t>
                      </m:r>
                    </m:oMath>
                  </m:oMathPara>
                </a14:m>
                <a:endParaRPr lang="de-DE" dirty="0"/>
              </a:p>
              <a:p>
                <a:pPr>
                  <a:lnSpc>
                    <a:spcPct val="150000"/>
                  </a:lnSpc>
                </a:pPr>
                <a:r>
                  <a:rPr lang="de-DE" dirty="0" smtClean="0">
                    <a:solidFill>
                      <a:schemeClr val="tx1"/>
                    </a:solidFill>
                  </a:rPr>
                  <a:t>dass gilt</a:t>
                </a:r>
              </a:p>
              <a:p>
                <a:pPr>
                  <a:lnSpc>
                    <a:spcPct val="150000"/>
                  </a:lnSpc>
                </a:pPr>
                <a:r>
                  <a:rPr lang="de-DE" dirty="0" smtClean="0"/>
                  <a:t>(b)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de-DE" i="1">
                            <a:solidFill>
                              <a:schemeClr val="tx1"/>
                            </a:solidFill>
                            <a:latin typeface="Cambria Math"/>
                          </a:rPr>
                          <m:t>(</m:t>
                        </m:r>
                        <m:r>
                          <a:rPr lang="de-DE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𝐴𝐵</m:t>
                        </m:r>
                        <m:r>
                          <a:rPr lang="de-DE" i="1">
                            <a:solidFill>
                              <a:schemeClr val="tx1"/>
                            </a:solidFill>
                            <a:latin typeface="Cambria Math"/>
                          </a:rPr>
                          <m:t>)</m:t>
                        </m:r>
                      </m:e>
                      <m:sup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𝑇</m:t>
                        </m:r>
                      </m:sup>
                    </m:sSup>
                    <m:r>
                      <a:rPr lang="de-DE" i="1">
                        <a:solidFill>
                          <a:schemeClr val="tx1"/>
                        </a:solidFill>
                        <a:latin typeface="Cambria Math"/>
                      </a:rPr>
                      <m:t>=</m:t>
                    </m:r>
                    <m:sSup>
                      <m:sSupPr>
                        <m:ctrlPr>
                          <a:rPr lang="de-DE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de-DE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𝐵</m:t>
                        </m:r>
                      </m:e>
                      <m:sup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𝑇</m:t>
                        </m:r>
                      </m:sup>
                    </m:sSup>
                    <m:sSup>
                      <m:sSupPr>
                        <m:ctrlPr>
                          <a:rPr lang="de-DE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de-DE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𝐴</m:t>
                        </m:r>
                      </m:e>
                      <m:sup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𝑇</m:t>
                        </m:r>
                      </m:sup>
                    </m:sSup>
                  </m:oMath>
                </a14:m>
                <a:endParaRPr lang="de-DE" b="1" dirty="0" smtClean="0">
                  <a:solidFill>
                    <a:schemeClr val="tx2">
                      <a:lumMod val="60000"/>
                      <a:lumOff val="40000"/>
                    </a:schemeClr>
                  </a:solidFill>
                </a:endParaRPr>
              </a:p>
              <a:p>
                <a:pPr>
                  <a:lnSpc>
                    <a:spcPct val="150000"/>
                  </a:lnSpc>
                </a:pPr>
                <a:r>
                  <a:rPr lang="de-DE" b="1" dirty="0">
                    <a:solidFill>
                      <a:schemeClr val="tx2">
                        <a:lumMod val="60000"/>
                        <a:lumOff val="40000"/>
                      </a:schemeClr>
                    </a:solidFill>
                  </a:rPr>
                  <a:t>Lösung:</a:t>
                </a:r>
                <a:endParaRPr lang="de-DE" dirty="0" smtClean="0">
                  <a:solidFill>
                    <a:schemeClr val="tx2">
                      <a:lumMod val="60000"/>
                      <a:lumOff val="40000"/>
                    </a:schemeClr>
                  </a:solidFill>
                </a:endParaRPr>
              </a:p>
              <a:p>
                <a:pPr>
                  <a:lnSpc>
                    <a:spcPct val="150000"/>
                  </a:lnSpc>
                </a:pPr>
                <a:r>
                  <a:rPr lang="de-DE" dirty="0" smtClean="0">
                    <a:solidFill>
                      <a:schemeClr val="tx2">
                        <a:lumMod val="60000"/>
                        <a:lumOff val="40000"/>
                      </a:schemeClr>
                    </a:solidFill>
                  </a:rPr>
                  <a:t>Berechne  unabhängig voneinander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de-DE" b="0" i="1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/>
                          </a:rPr>
                          <m:t>(</m:t>
                        </m:r>
                        <m:r>
                          <a:rPr lang="de-DE" b="0" i="1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/>
                          </a:rPr>
                          <m:t>𝐴𝐵</m:t>
                        </m:r>
                        <m:r>
                          <a:rPr lang="de-DE" b="0" i="1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/>
                          </a:rPr>
                          <m:t>)</m:t>
                        </m:r>
                      </m:e>
                      <m:sup>
                        <m:r>
                          <a:rPr lang="de-DE" b="0" i="1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/>
                          </a:rPr>
                          <m:t>𝑇</m:t>
                        </m:r>
                      </m:sup>
                    </m:sSup>
                  </m:oMath>
                </a14:m>
                <a:endParaRPr lang="de-DE" dirty="0" smtClean="0">
                  <a:solidFill>
                    <a:schemeClr val="tx2">
                      <a:lumMod val="60000"/>
                      <a:lumOff val="40000"/>
                    </a:schemeClr>
                  </a:solidFill>
                </a:endParaRPr>
              </a:p>
              <a:p>
                <a:pPr>
                  <a:lnSpc>
                    <a:spcPct val="150000"/>
                  </a:lnSpc>
                </a:pPr>
                <a:r>
                  <a:rPr lang="de-DE" dirty="0" smtClean="0">
                    <a:solidFill>
                      <a:schemeClr val="tx2">
                        <a:lumMod val="60000"/>
                        <a:lumOff val="40000"/>
                      </a:schemeClr>
                    </a:solidFill>
                  </a:rPr>
                  <a:t>und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de-DE" b="0" i="1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/>
                          </a:rPr>
                          <m:t>𝐵</m:t>
                        </m:r>
                      </m:e>
                      <m:sup>
                        <m:r>
                          <a:rPr lang="de-DE" b="0" i="1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/>
                          </a:rPr>
                          <m:t>𝑇</m:t>
                        </m:r>
                      </m:sup>
                    </m:sSup>
                    <m:sSup>
                      <m:sSupPr>
                        <m:ctrlPr>
                          <a:rPr lang="de-DE" i="1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de-DE" b="0" i="1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/>
                          </a:rPr>
                          <m:t>𝐴</m:t>
                        </m:r>
                      </m:e>
                      <m:sup>
                        <m:r>
                          <a:rPr lang="de-DE" b="0" i="1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/>
                          </a:rPr>
                          <m:t>𝑇</m:t>
                        </m:r>
                      </m:sup>
                    </m:sSup>
                  </m:oMath>
                </a14:m>
                <a:r>
                  <a:rPr lang="de-DE" dirty="0" smtClean="0">
                    <a:solidFill>
                      <a:schemeClr val="tx2">
                        <a:lumMod val="60000"/>
                        <a:lumOff val="40000"/>
                      </a:schemeClr>
                    </a:solidFill>
                  </a:rPr>
                  <a:t>. Es müssen die selben Matrizen </a:t>
                </a:r>
                <a:br>
                  <a:rPr lang="de-DE" dirty="0" smtClean="0">
                    <a:solidFill>
                      <a:schemeClr val="tx2">
                        <a:lumMod val="60000"/>
                        <a:lumOff val="40000"/>
                      </a:schemeClr>
                    </a:solidFill>
                  </a:rPr>
                </a:br>
                <a:r>
                  <a:rPr lang="de-DE" dirty="0" smtClean="0">
                    <a:solidFill>
                      <a:schemeClr val="tx2">
                        <a:lumMod val="60000"/>
                        <a:lumOff val="40000"/>
                      </a:schemeClr>
                    </a:solidFill>
                  </a:rPr>
                  <a:t>herauskommen, d.h. die Differenz ist die </a:t>
                </a:r>
              </a:p>
              <a:p>
                <a:pPr>
                  <a:lnSpc>
                    <a:spcPct val="150000"/>
                  </a:lnSpc>
                </a:pPr>
                <a:r>
                  <a:rPr lang="de-DE" dirty="0" smtClean="0">
                    <a:solidFill>
                      <a:schemeClr val="tx2">
                        <a:lumMod val="60000"/>
                        <a:lumOff val="40000"/>
                      </a:schemeClr>
                    </a:solidFill>
                  </a:rPr>
                  <a:t>Nullmatrix</a:t>
                </a:r>
                <a:r>
                  <a:rPr lang="de-DE" dirty="0">
                    <a:solidFill>
                      <a:schemeClr val="tx2">
                        <a:lumMod val="60000"/>
                        <a:lumOff val="40000"/>
                      </a:schemeClr>
                    </a:solidFill>
                  </a:rPr>
                  <a:t>.</a:t>
                </a:r>
                <a:endParaRPr lang="de-DE" dirty="0" smtClean="0">
                  <a:solidFill>
                    <a:schemeClr val="tx2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1" name="Textfeld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544" y="980728"/>
                <a:ext cx="7809158" cy="5393271"/>
              </a:xfrm>
              <a:prstGeom prst="rect">
                <a:avLst/>
              </a:prstGeom>
              <a:blipFill rotWithShape="1">
                <a:blip r:embed="rId2"/>
                <a:stretch>
                  <a:fillRect l="-70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418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3297" y="3998937"/>
            <a:ext cx="4067175" cy="223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9521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enutzerdefiniertes 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enutzerdefiniert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2656</Words>
  <Application>Microsoft Office PowerPoint</Application>
  <PresentationFormat>Bildschirmpräsentation (4:3)</PresentationFormat>
  <Paragraphs>523</Paragraphs>
  <Slides>33</Slides>
  <Notes>8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33</vt:i4>
      </vt:variant>
    </vt:vector>
  </HeadingPairs>
  <TitlesOfParts>
    <vt:vector size="34" baseType="lpstr">
      <vt:lpstr>Benutzerdefiniertes Design</vt:lpstr>
      <vt:lpstr>PowerPoint-Präsentation</vt:lpstr>
      <vt:lpstr>Aufgaben</vt:lpstr>
      <vt:lpstr>Aufgaben</vt:lpstr>
      <vt:lpstr>PowerPoint-Präsentation</vt:lpstr>
      <vt:lpstr>Aufgaben</vt:lpstr>
      <vt:lpstr>Aufgaben</vt:lpstr>
      <vt:lpstr>Aufgaben</vt:lpstr>
      <vt:lpstr>Aufgaben</vt:lpstr>
      <vt:lpstr>Aufgaben</vt:lpstr>
      <vt:lpstr>Aufgaben</vt:lpstr>
      <vt:lpstr>Aufgaben</vt:lpstr>
      <vt:lpstr>Aufgaben</vt:lpstr>
      <vt:lpstr>Aufgaben</vt:lpstr>
      <vt:lpstr>Aufgaben</vt:lpstr>
      <vt:lpstr>Aufgaben</vt:lpstr>
      <vt:lpstr>Aufgaben</vt:lpstr>
      <vt:lpstr>Aufgaben</vt:lpstr>
      <vt:lpstr>Aufgaben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Aufgaben</vt:lpstr>
      <vt:lpstr>Aufgaben</vt:lpstr>
      <vt:lpstr>Aufgaben</vt:lpstr>
      <vt:lpstr>Aufgaben</vt:lpstr>
      <vt:lpstr>Aufgaben</vt:lpstr>
      <vt:lpstr>Aufgaben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Wirtschaftsmathematik</dc:title>
  <dc:creator>Dr. Peter Lambé</dc:creator>
  <cp:lastModifiedBy>Pitti</cp:lastModifiedBy>
  <cp:revision>859</cp:revision>
  <cp:lastPrinted>2017-06-07T22:28:25Z</cp:lastPrinted>
  <dcterms:created xsi:type="dcterms:W3CDTF">2012-04-27T09:59:55Z</dcterms:created>
  <dcterms:modified xsi:type="dcterms:W3CDTF">2017-07-04T23:04:28Z</dcterms:modified>
</cp:coreProperties>
</file>