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257" r:id="rId2"/>
    <p:sldId id="418" r:id="rId3"/>
    <p:sldId id="258" r:id="rId4"/>
    <p:sldId id="296" r:id="rId5"/>
    <p:sldId id="297" r:id="rId6"/>
    <p:sldId id="334" r:id="rId7"/>
    <p:sldId id="335" r:id="rId8"/>
    <p:sldId id="333" r:id="rId9"/>
    <p:sldId id="332" r:id="rId10"/>
    <p:sldId id="338" r:id="rId11"/>
    <p:sldId id="336" r:id="rId12"/>
    <p:sldId id="337" r:id="rId13"/>
    <p:sldId id="342" r:id="rId14"/>
    <p:sldId id="346" r:id="rId15"/>
    <p:sldId id="347" r:id="rId16"/>
    <p:sldId id="435" r:id="rId17"/>
    <p:sldId id="349" r:id="rId18"/>
    <p:sldId id="339" r:id="rId19"/>
    <p:sldId id="437" r:id="rId20"/>
    <p:sldId id="436" r:id="rId21"/>
    <p:sldId id="358" r:id="rId22"/>
    <p:sldId id="438" r:id="rId23"/>
    <p:sldId id="299" r:id="rId24"/>
    <p:sldId id="365" r:id="rId25"/>
    <p:sldId id="355" r:id="rId26"/>
    <p:sldId id="419" r:id="rId27"/>
    <p:sldId id="420" r:id="rId28"/>
    <p:sldId id="367" r:id="rId29"/>
    <p:sldId id="422" r:id="rId30"/>
    <p:sldId id="368" r:id="rId31"/>
    <p:sldId id="421" r:id="rId32"/>
    <p:sldId id="369" r:id="rId33"/>
    <p:sldId id="424" r:id="rId34"/>
    <p:sldId id="423" r:id="rId35"/>
    <p:sldId id="370" r:id="rId36"/>
    <p:sldId id="366" r:id="rId37"/>
    <p:sldId id="354" r:id="rId38"/>
    <p:sldId id="359" r:id="rId39"/>
    <p:sldId id="356" r:id="rId40"/>
    <p:sldId id="425" r:id="rId41"/>
    <p:sldId id="362" r:id="rId42"/>
    <p:sldId id="426" r:id="rId43"/>
    <p:sldId id="363" r:id="rId44"/>
    <p:sldId id="361" r:id="rId45"/>
    <p:sldId id="360" r:id="rId46"/>
    <p:sldId id="427" r:id="rId47"/>
    <p:sldId id="381" r:id="rId48"/>
    <p:sldId id="396" r:id="rId49"/>
    <p:sldId id="364" r:id="rId50"/>
    <p:sldId id="298" r:id="rId51"/>
    <p:sldId id="357" r:id="rId52"/>
    <p:sldId id="300" r:id="rId53"/>
    <p:sldId id="353" r:id="rId54"/>
    <p:sldId id="351" r:id="rId55"/>
    <p:sldId id="352" r:id="rId56"/>
    <p:sldId id="350" r:id="rId57"/>
    <p:sldId id="301" r:id="rId58"/>
    <p:sldId id="302" r:id="rId59"/>
    <p:sldId id="345" r:id="rId60"/>
    <p:sldId id="343" r:id="rId61"/>
    <p:sldId id="303" r:id="rId62"/>
    <p:sldId id="318" r:id="rId63"/>
    <p:sldId id="304" r:id="rId64"/>
    <p:sldId id="319" r:id="rId65"/>
    <p:sldId id="397" r:id="rId66"/>
    <p:sldId id="398" r:id="rId67"/>
    <p:sldId id="399" r:id="rId68"/>
    <p:sldId id="400" r:id="rId69"/>
    <p:sldId id="401" r:id="rId70"/>
    <p:sldId id="402" r:id="rId71"/>
    <p:sldId id="439" r:id="rId72"/>
    <p:sldId id="428" r:id="rId73"/>
    <p:sldId id="373" r:id="rId74"/>
    <p:sldId id="429" r:id="rId75"/>
    <p:sldId id="433" r:id="rId76"/>
    <p:sldId id="431" r:id="rId77"/>
    <p:sldId id="432" r:id="rId78"/>
    <p:sldId id="430" r:id="rId79"/>
    <p:sldId id="434" r:id="rId80"/>
    <p:sldId id="404" r:id="rId81"/>
    <p:sldId id="374" r:id="rId82"/>
    <p:sldId id="371" r:id="rId83"/>
    <p:sldId id="383" r:id="rId84"/>
    <p:sldId id="323" r:id="rId85"/>
    <p:sldId id="375" r:id="rId86"/>
    <p:sldId id="378" r:id="rId87"/>
    <p:sldId id="384" r:id="rId88"/>
    <p:sldId id="377" r:id="rId89"/>
    <p:sldId id="379" r:id="rId90"/>
    <p:sldId id="376" r:id="rId91"/>
    <p:sldId id="385" r:id="rId92"/>
    <p:sldId id="322" r:id="rId93"/>
    <p:sldId id="391" r:id="rId94"/>
    <p:sldId id="321" r:id="rId95"/>
    <p:sldId id="305" r:id="rId96"/>
    <p:sldId id="306" r:id="rId97"/>
    <p:sldId id="341" r:id="rId98"/>
    <p:sldId id="324" r:id="rId99"/>
    <p:sldId id="387" r:id="rId100"/>
    <p:sldId id="440" r:id="rId101"/>
    <p:sldId id="406" r:id="rId102"/>
    <p:sldId id="441" r:id="rId103"/>
    <p:sldId id="325" r:id="rId104"/>
    <p:sldId id="407" r:id="rId105"/>
    <p:sldId id="392" r:id="rId106"/>
    <p:sldId id="408" r:id="rId107"/>
    <p:sldId id="388" r:id="rId108"/>
    <p:sldId id="326" r:id="rId109"/>
    <p:sldId id="307" r:id="rId110"/>
    <p:sldId id="327" r:id="rId111"/>
    <p:sldId id="328" r:id="rId112"/>
    <p:sldId id="308" r:id="rId113"/>
    <p:sldId id="309" r:id="rId114"/>
    <p:sldId id="331" r:id="rId115"/>
    <p:sldId id="330" r:id="rId116"/>
    <p:sldId id="329" r:id="rId117"/>
    <p:sldId id="380" r:id="rId118"/>
    <p:sldId id="394" r:id="rId119"/>
    <p:sldId id="395" r:id="rId120"/>
    <p:sldId id="409" r:id="rId121"/>
    <p:sldId id="410" r:id="rId122"/>
    <p:sldId id="411" r:id="rId123"/>
    <p:sldId id="412" r:id="rId124"/>
    <p:sldId id="413" r:id="rId125"/>
    <p:sldId id="414" r:id="rId126"/>
    <p:sldId id="416" r:id="rId127"/>
    <p:sldId id="417" r:id="rId128"/>
    <p:sldId id="295" r:id="rId1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showGuides="1">
      <p:cViewPr varScale="1">
        <p:scale>
          <a:sx n="109" d="100"/>
          <a:sy n="109" d="100"/>
        </p:scale>
        <p:origin x="552"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94" d="100"/>
          <a:sy n="94" d="100"/>
        </p:scale>
        <p:origin x="3324" y="4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22-5CC6-11CF-8D67-00AA00BDCE1D}" ax:persistence="persistStream" r:id="rId1"/>
</file>

<file path=ppt/activeX/activeX3.xml><?xml version="1.0" encoding="utf-8"?>
<ax:ocx xmlns:ax="http://schemas.microsoft.com/office/2006/activeX" xmlns:r="http://schemas.openxmlformats.org/officeDocument/2006/relationships" ax:classid="{5512D11A-5CC6-11CF-8D67-00AA00BDCE1D}" ax:persistence="persistStream" r:id="rId1"/>
</file>

<file path=ppt/activeX/activeX4.xml><?xml version="1.0" encoding="utf-8"?>
<ax:ocx xmlns:ax="http://schemas.microsoft.com/office/2006/activeX" xmlns:r="http://schemas.openxmlformats.org/officeDocument/2006/relationships" ax:classid="{5512D122-5CC6-11CF-8D67-00AA00BDCE1D}" ax:persistence="persistStream"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0277E-F432-4FD8-88BC-30448A7CC914}" type="datetimeFigureOut">
              <a:rPr lang="de-DE" smtClean="0"/>
              <a:t>12.01.2023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FFD74-D810-46F0-873C-6E52E220C621}" type="slidenum">
              <a:rPr lang="de-DE" smtClean="0"/>
              <a:t>‹Nr.›</a:t>
            </a:fld>
            <a:endParaRPr lang="de-DE"/>
          </a:p>
        </p:txBody>
      </p:sp>
    </p:spTree>
    <p:extLst>
      <p:ext uri="{BB962C8B-B14F-4D97-AF65-F5344CB8AC3E}">
        <p14:creationId xmlns:p14="http://schemas.microsoft.com/office/powerpoint/2010/main" val="2563107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B474A3A-0361-439A-8248-9D972A08F6AC}" type="slidenum">
              <a:rPr lang="de-DE" smtClean="0"/>
              <a:t>114</a:t>
            </a:fld>
            <a:endParaRPr lang="de-DE"/>
          </a:p>
        </p:txBody>
      </p:sp>
    </p:spTree>
    <p:extLst>
      <p:ext uri="{BB962C8B-B14F-4D97-AF65-F5344CB8AC3E}">
        <p14:creationId xmlns:p14="http://schemas.microsoft.com/office/powerpoint/2010/main" val="3178253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22D38-BE07-44D8-A4C0-D517D37943D1}"/>
              </a:ext>
            </a:extLst>
          </p:cNvPr>
          <p:cNvSpPr>
            <a:spLocks noGrp="1"/>
          </p:cNvSpPr>
          <p:nvPr>
            <p:ph type="ctrTitle"/>
          </p:nvPr>
        </p:nvSpPr>
        <p:spPr>
          <a:xfrm>
            <a:off x="258884" y="1122363"/>
            <a:ext cx="10409116" cy="2133599"/>
          </a:xfrm>
        </p:spPr>
        <p:txBody>
          <a:bodyPr anchor="b">
            <a:normAutofit/>
          </a:bodyPr>
          <a:lstStyle>
            <a:lvl1pPr algn="ctr">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580187E7-12BB-4A6A-A3D0-CC44022DCA49}"/>
              </a:ext>
            </a:extLst>
          </p:cNvPr>
          <p:cNvSpPr>
            <a:spLocks noGrp="1"/>
          </p:cNvSpPr>
          <p:nvPr>
            <p:ph type="subTitle" idx="1"/>
          </p:nvPr>
        </p:nvSpPr>
        <p:spPr>
          <a:xfrm>
            <a:off x="258884" y="3602038"/>
            <a:ext cx="10409116"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A2B421DB-9766-4C43-A030-6184CE21AF19}"/>
              </a:ext>
            </a:extLst>
          </p:cNvPr>
          <p:cNvSpPr>
            <a:spLocks noGrp="1"/>
          </p:cNvSpPr>
          <p:nvPr>
            <p:ph type="dt" sz="half" idx="10"/>
          </p:nvPr>
        </p:nvSpPr>
        <p:spPr>
          <a:xfrm>
            <a:off x="258884" y="6516000"/>
            <a:ext cx="2743200" cy="275239"/>
          </a:xfrm>
        </p:spPr>
        <p:txBody>
          <a:bodyPr/>
          <a:lstStyle/>
          <a:p>
            <a:fld id="{A6938C7E-1B80-4A3D-8A0F-491BE46A81A5}" type="datetime1">
              <a:rPr lang="de-DE" smtClean="0"/>
              <a:t>12.01.2023</a:t>
            </a:fld>
            <a:endParaRPr lang="de-DE" dirty="0"/>
          </a:p>
        </p:txBody>
      </p:sp>
      <p:sp>
        <p:nvSpPr>
          <p:cNvPr id="5" name="Fußzeilenplatzhalter 4">
            <a:extLst>
              <a:ext uri="{FF2B5EF4-FFF2-40B4-BE49-F238E27FC236}">
                <a16:creationId xmlns:a16="http://schemas.microsoft.com/office/drawing/2014/main" id="{F2DD7BC0-185C-4275-AB97-B10167BB9F8E}"/>
              </a:ext>
            </a:extLst>
          </p:cNvPr>
          <p:cNvSpPr>
            <a:spLocks noGrp="1"/>
          </p:cNvSpPr>
          <p:nvPr>
            <p:ph type="ftr" sz="quarter" idx="11"/>
          </p:nvPr>
        </p:nvSpPr>
        <p:spPr>
          <a:xfrm>
            <a:off x="3140822" y="6516000"/>
            <a:ext cx="4978908" cy="275239"/>
          </a:xfrm>
        </p:spPr>
        <p:txBody>
          <a:bodyPr/>
          <a:lstStyle/>
          <a:p>
            <a:endParaRPr lang="de-DE"/>
          </a:p>
        </p:txBody>
      </p:sp>
      <p:sp>
        <p:nvSpPr>
          <p:cNvPr id="6" name="Foliennummernplatzhalter 5">
            <a:extLst>
              <a:ext uri="{FF2B5EF4-FFF2-40B4-BE49-F238E27FC236}">
                <a16:creationId xmlns:a16="http://schemas.microsoft.com/office/drawing/2014/main" id="{B15DEDA8-A972-4589-B565-6597C90B0AD2}"/>
              </a:ext>
            </a:extLst>
          </p:cNvPr>
          <p:cNvSpPr>
            <a:spLocks noGrp="1"/>
          </p:cNvSpPr>
          <p:nvPr>
            <p:ph type="sldNum" sz="quarter" idx="12"/>
          </p:nvPr>
        </p:nvSpPr>
        <p:spPr>
          <a:xfrm>
            <a:off x="8247108" y="6516000"/>
            <a:ext cx="2420892" cy="275239"/>
          </a:xfrm>
        </p:spPr>
        <p:txBody>
          <a:bodyPr/>
          <a:lstStyle/>
          <a:p>
            <a:fld id="{0C669C3B-2093-4C57-B582-DA702F5FC41D}" type="slidenum">
              <a:rPr lang="de-DE" smtClean="0"/>
              <a:t>‹Nr.›</a:t>
            </a:fld>
            <a:endParaRPr lang="de-DE" dirty="0"/>
          </a:p>
        </p:txBody>
      </p:sp>
      <p:sp>
        <p:nvSpPr>
          <p:cNvPr id="7" name="Rechteck 6">
            <a:extLst>
              <a:ext uri="{FF2B5EF4-FFF2-40B4-BE49-F238E27FC236}">
                <a16:creationId xmlns:a16="http://schemas.microsoft.com/office/drawing/2014/main" id="{9B7D1E4D-0DDD-48B7-ADB9-04114EA51555}"/>
              </a:ext>
            </a:extLst>
          </p:cNvPr>
          <p:cNvSpPr/>
          <p:nvPr userDrawn="1"/>
        </p:nvSpPr>
        <p:spPr>
          <a:xfrm>
            <a:off x="11228379" y="0"/>
            <a:ext cx="963620" cy="6858000"/>
          </a:xfrm>
          <a:prstGeom prst="rect">
            <a:avLst/>
          </a:prstGeom>
          <a:gradFill flip="none" rotWithShape="1">
            <a:gsLst>
              <a:gs pos="0">
                <a:srgbClr val="456E29">
                  <a:shade val="30000"/>
                  <a:satMod val="115000"/>
                </a:srgbClr>
              </a:gs>
              <a:gs pos="50000">
                <a:srgbClr val="456E29">
                  <a:shade val="67500"/>
                  <a:satMod val="115000"/>
                </a:srgbClr>
              </a:gs>
              <a:gs pos="100000">
                <a:srgbClr val="456E2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7D1A4C16-2D4B-428C-8293-30A312307D28}"/>
              </a:ext>
            </a:extLst>
          </p:cNvPr>
          <p:cNvCxnSpPr>
            <a:cxnSpLocks/>
          </p:cNvCxnSpPr>
          <p:nvPr userDrawn="1"/>
        </p:nvCxnSpPr>
        <p:spPr>
          <a:xfrm>
            <a:off x="1408517" y="3408173"/>
            <a:ext cx="8275036" cy="0"/>
          </a:xfrm>
          <a:prstGeom prst="line">
            <a:avLst/>
          </a:prstGeom>
          <a:ln w="28575">
            <a:solidFill>
              <a:srgbClr val="61933B"/>
            </a:solidFill>
          </a:ln>
        </p:spPr>
        <p:style>
          <a:lnRef idx="3">
            <a:schemeClr val="dk1"/>
          </a:lnRef>
          <a:fillRef idx="0">
            <a:schemeClr val="dk1"/>
          </a:fillRef>
          <a:effectRef idx="2">
            <a:schemeClr val="dk1"/>
          </a:effectRef>
          <a:fontRef idx="minor">
            <a:schemeClr val="tx1"/>
          </a:fontRef>
        </p:style>
      </p:cxnSp>
      <p:pic>
        <p:nvPicPr>
          <p:cNvPr id="14" name="Grafik 13">
            <a:extLst>
              <a:ext uri="{FF2B5EF4-FFF2-40B4-BE49-F238E27FC236}">
                <a16:creationId xmlns:a16="http://schemas.microsoft.com/office/drawing/2014/main" id="{0500F1A4-D097-413E-8488-FF5D42B856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978" y="723600"/>
            <a:ext cx="1440000" cy="539864"/>
          </a:xfrm>
          <a:prstGeom prst="rect">
            <a:avLst/>
          </a:prstGeom>
        </p:spPr>
      </p:pic>
    </p:spTree>
    <p:extLst>
      <p:ext uri="{BB962C8B-B14F-4D97-AF65-F5344CB8AC3E}">
        <p14:creationId xmlns:p14="http://schemas.microsoft.com/office/powerpoint/2010/main" val="73975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4B4BD-2595-4BEB-A97A-8830B761F2EB}"/>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41C33DAB-0374-4A14-95A8-688DE6892221}"/>
              </a:ext>
            </a:extLst>
          </p:cNvPr>
          <p:cNvSpPr>
            <a:spLocks noGrp="1"/>
          </p:cNvSpPr>
          <p:nvPr>
            <p:ph idx="1"/>
          </p:nvPr>
        </p:nvSpPr>
        <p:spPr>
          <a:xfrm>
            <a:off x="253190" y="1462610"/>
            <a:ext cx="10424276" cy="48643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7BBACA88-9ED2-47B5-AF2D-E6A1EC158EBF}"/>
              </a:ext>
            </a:extLst>
          </p:cNvPr>
          <p:cNvSpPr>
            <a:spLocks noGrp="1"/>
          </p:cNvSpPr>
          <p:nvPr>
            <p:ph type="dt" sz="half" idx="10"/>
          </p:nvPr>
        </p:nvSpPr>
        <p:spPr>
          <a:xfrm>
            <a:off x="253189" y="6516000"/>
            <a:ext cx="2748895" cy="275239"/>
          </a:xfrm>
        </p:spPr>
        <p:txBody>
          <a:bodyPr/>
          <a:lstStyle/>
          <a:p>
            <a:fld id="{20ED1735-CBE2-4E38-BDDA-B485F889D63F}" type="datetime1">
              <a:rPr lang="de-DE" smtClean="0"/>
              <a:t>12.01.2023</a:t>
            </a:fld>
            <a:endParaRPr lang="de-DE" dirty="0"/>
          </a:p>
        </p:txBody>
      </p:sp>
      <p:sp>
        <p:nvSpPr>
          <p:cNvPr id="5" name="Fußzeilenplatzhalter 4">
            <a:extLst>
              <a:ext uri="{FF2B5EF4-FFF2-40B4-BE49-F238E27FC236}">
                <a16:creationId xmlns:a16="http://schemas.microsoft.com/office/drawing/2014/main" id="{40F33086-35BB-4330-A65E-660736EBB875}"/>
              </a:ext>
            </a:extLst>
          </p:cNvPr>
          <p:cNvSpPr>
            <a:spLocks noGrp="1"/>
          </p:cNvSpPr>
          <p:nvPr>
            <p:ph type="ftr" sz="quarter" idx="11"/>
          </p:nvPr>
        </p:nvSpPr>
        <p:spPr>
          <a:xfrm>
            <a:off x="3140822" y="6516000"/>
            <a:ext cx="4978908" cy="275239"/>
          </a:xfrm>
        </p:spPr>
        <p:txBody>
          <a:bodyPr/>
          <a:lstStyle/>
          <a:p>
            <a:endParaRPr lang="de-DE"/>
          </a:p>
        </p:txBody>
      </p:sp>
      <p:sp>
        <p:nvSpPr>
          <p:cNvPr id="6" name="Foliennummernplatzhalter 5">
            <a:extLst>
              <a:ext uri="{FF2B5EF4-FFF2-40B4-BE49-F238E27FC236}">
                <a16:creationId xmlns:a16="http://schemas.microsoft.com/office/drawing/2014/main" id="{91833587-A7AA-49F1-95EB-081C166126AB}"/>
              </a:ext>
            </a:extLst>
          </p:cNvPr>
          <p:cNvSpPr>
            <a:spLocks noGrp="1"/>
          </p:cNvSpPr>
          <p:nvPr>
            <p:ph type="sldNum" sz="quarter" idx="12"/>
          </p:nvPr>
        </p:nvSpPr>
        <p:spPr>
          <a:xfrm>
            <a:off x="8247108" y="6516000"/>
            <a:ext cx="2430358" cy="275239"/>
          </a:xfrm>
        </p:spPr>
        <p:txBody>
          <a:bodyPr/>
          <a:lstStyle/>
          <a:p>
            <a:fld id="{0C669C3B-2093-4C57-B582-DA702F5FC41D}" type="slidenum">
              <a:rPr lang="de-DE" smtClean="0"/>
              <a:t>‹Nr.›</a:t>
            </a:fld>
            <a:endParaRPr lang="de-DE"/>
          </a:p>
        </p:txBody>
      </p:sp>
    </p:spTree>
    <p:extLst>
      <p:ext uri="{BB962C8B-B14F-4D97-AF65-F5344CB8AC3E}">
        <p14:creationId xmlns:p14="http://schemas.microsoft.com/office/powerpoint/2010/main" val="2458372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1089D-E810-4379-9989-62A248C79F14}"/>
              </a:ext>
            </a:extLst>
          </p:cNvPr>
          <p:cNvSpPr>
            <a:spLocks noGrp="1"/>
          </p:cNvSpPr>
          <p:nvPr>
            <p:ph type="title"/>
          </p:nvPr>
        </p:nvSpPr>
        <p:spPr>
          <a:xfrm>
            <a:off x="268087" y="1709739"/>
            <a:ext cx="10515600" cy="2442876"/>
          </a:xfrm>
        </p:spPr>
        <p:txBody>
          <a:bodyPr anchor="b"/>
          <a:lstStyle>
            <a:lvl1pPr>
              <a:defRPr sz="4800"/>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0D10844D-D5F8-4BC7-93CD-A4554A70D9EA}"/>
              </a:ext>
            </a:extLst>
          </p:cNvPr>
          <p:cNvSpPr>
            <a:spLocks noGrp="1"/>
          </p:cNvSpPr>
          <p:nvPr>
            <p:ph type="body" idx="1"/>
          </p:nvPr>
        </p:nvSpPr>
        <p:spPr>
          <a:xfrm>
            <a:off x="268087" y="4530751"/>
            <a:ext cx="10515600" cy="1558900"/>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47E17AE-F615-4AF3-A082-254D0F1BE29B}"/>
              </a:ext>
            </a:extLst>
          </p:cNvPr>
          <p:cNvSpPr>
            <a:spLocks noGrp="1"/>
          </p:cNvSpPr>
          <p:nvPr>
            <p:ph type="dt" sz="half" idx="10"/>
          </p:nvPr>
        </p:nvSpPr>
        <p:spPr>
          <a:xfrm>
            <a:off x="258884" y="6516000"/>
            <a:ext cx="2743200" cy="275239"/>
          </a:xfrm>
        </p:spPr>
        <p:txBody>
          <a:bodyPr/>
          <a:lstStyle/>
          <a:p>
            <a:fld id="{0F611794-D777-413C-A10C-2F36441CE5A9}" type="datetime1">
              <a:rPr lang="de-DE" smtClean="0"/>
              <a:t>12.01.2023</a:t>
            </a:fld>
            <a:endParaRPr lang="de-DE"/>
          </a:p>
        </p:txBody>
      </p:sp>
      <p:sp>
        <p:nvSpPr>
          <p:cNvPr id="5" name="Fußzeilenplatzhalter 4">
            <a:extLst>
              <a:ext uri="{FF2B5EF4-FFF2-40B4-BE49-F238E27FC236}">
                <a16:creationId xmlns:a16="http://schemas.microsoft.com/office/drawing/2014/main" id="{A80DD038-E558-41F6-AAED-6C0F0A09F291}"/>
              </a:ext>
            </a:extLst>
          </p:cNvPr>
          <p:cNvSpPr>
            <a:spLocks noGrp="1"/>
          </p:cNvSpPr>
          <p:nvPr>
            <p:ph type="ftr" sz="quarter" idx="11"/>
          </p:nvPr>
        </p:nvSpPr>
        <p:spPr>
          <a:xfrm>
            <a:off x="3140822" y="6516000"/>
            <a:ext cx="4978908" cy="275239"/>
          </a:xfrm>
        </p:spPr>
        <p:txBody>
          <a:bodyPr/>
          <a:lstStyle/>
          <a:p>
            <a:endParaRPr lang="de-DE"/>
          </a:p>
        </p:txBody>
      </p:sp>
      <p:sp>
        <p:nvSpPr>
          <p:cNvPr id="6" name="Foliennummernplatzhalter 5">
            <a:extLst>
              <a:ext uri="{FF2B5EF4-FFF2-40B4-BE49-F238E27FC236}">
                <a16:creationId xmlns:a16="http://schemas.microsoft.com/office/drawing/2014/main" id="{2C5F29EB-703B-4CB3-A5F4-B40C4B08F26A}"/>
              </a:ext>
            </a:extLst>
          </p:cNvPr>
          <p:cNvSpPr>
            <a:spLocks noGrp="1"/>
          </p:cNvSpPr>
          <p:nvPr>
            <p:ph type="sldNum" sz="quarter" idx="12"/>
          </p:nvPr>
        </p:nvSpPr>
        <p:spPr>
          <a:xfrm>
            <a:off x="8247107" y="6516000"/>
            <a:ext cx="2536579" cy="275239"/>
          </a:xfrm>
        </p:spPr>
        <p:txBody>
          <a:bodyPr/>
          <a:lstStyle/>
          <a:p>
            <a:fld id="{0C669C3B-2093-4C57-B582-DA702F5FC41D}" type="slidenum">
              <a:rPr lang="de-DE" smtClean="0"/>
              <a:t>‹Nr.›</a:t>
            </a:fld>
            <a:endParaRPr lang="de-DE" dirty="0"/>
          </a:p>
        </p:txBody>
      </p:sp>
      <p:sp>
        <p:nvSpPr>
          <p:cNvPr id="7" name="Rechteck 6">
            <a:extLst>
              <a:ext uri="{FF2B5EF4-FFF2-40B4-BE49-F238E27FC236}">
                <a16:creationId xmlns:a16="http://schemas.microsoft.com/office/drawing/2014/main" id="{53C9BC11-E5FB-45E1-A66C-60810897E23B}"/>
              </a:ext>
            </a:extLst>
          </p:cNvPr>
          <p:cNvSpPr/>
          <p:nvPr userDrawn="1"/>
        </p:nvSpPr>
        <p:spPr>
          <a:xfrm>
            <a:off x="11228379" y="0"/>
            <a:ext cx="963620" cy="6858000"/>
          </a:xfrm>
          <a:prstGeom prst="rect">
            <a:avLst/>
          </a:prstGeom>
          <a:gradFill flip="none" rotWithShape="1">
            <a:gsLst>
              <a:gs pos="0">
                <a:srgbClr val="456E29">
                  <a:shade val="30000"/>
                  <a:satMod val="115000"/>
                </a:srgbClr>
              </a:gs>
              <a:gs pos="50000">
                <a:srgbClr val="456E29">
                  <a:shade val="67500"/>
                  <a:satMod val="115000"/>
                </a:srgbClr>
              </a:gs>
              <a:gs pos="100000">
                <a:srgbClr val="456E2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98A2A162-41BB-4EB6-A5B0-55CEC45FB37E}"/>
              </a:ext>
            </a:extLst>
          </p:cNvPr>
          <p:cNvCxnSpPr>
            <a:cxnSpLocks/>
          </p:cNvCxnSpPr>
          <p:nvPr userDrawn="1"/>
        </p:nvCxnSpPr>
        <p:spPr>
          <a:xfrm>
            <a:off x="268087" y="4350075"/>
            <a:ext cx="10515599" cy="0"/>
          </a:xfrm>
          <a:prstGeom prst="line">
            <a:avLst/>
          </a:prstGeom>
          <a:ln w="28575">
            <a:solidFill>
              <a:srgbClr val="61933B"/>
            </a:solidFill>
          </a:ln>
        </p:spPr>
        <p:style>
          <a:lnRef idx="3">
            <a:schemeClr val="dk1"/>
          </a:lnRef>
          <a:fillRef idx="0">
            <a:schemeClr val="dk1"/>
          </a:fillRef>
          <a:effectRef idx="2">
            <a:schemeClr val="dk1"/>
          </a:effectRef>
          <a:fontRef idx="minor">
            <a:schemeClr val="tx1"/>
          </a:fontRef>
        </p:style>
      </p:cxnSp>
      <p:pic>
        <p:nvPicPr>
          <p:cNvPr id="11" name="Grafik 10">
            <a:extLst>
              <a:ext uri="{FF2B5EF4-FFF2-40B4-BE49-F238E27FC236}">
                <a16:creationId xmlns:a16="http://schemas.microsoft.com/office/drawing/2014/main" id="{7A9FA10C-D74F-4BDB-9194-E6E18F92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978" y="723600"/>
            <a:ext cx="1440000" cy="539864"/>
          </a:xfrm>
          <a:prstGeom prst="rect">
            <a:avLst/>
          </a:prstGeom>
        </p:spPr>
      </p:pic>
    </p:spTree>
    <p:extLst>
      <p:ext uri="{BB962C8B-B14F-4D97-AF65-F5344CB8AC3E}">
        <p14:creationId xmlns:p14="http://schemas.microsoft.com/office/powerpoint/2010/main" val="343181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D336E4E-E5AA-43E9-9CEA-52EA3560BBF3}"/>
              </a:ext>
            </a:extLst>
          </p:cNvPr>
          <p:cNvSpPr>
            <a:spLocks noGrp="1"/>
          </p:cNvSpPr>
          <p:nvPr>
            <p:ph type="dt" sz="half" idx="10"/>
          </p:nvPr>
        </p:nvSpPr>
        <p:spPr>
          <a:xfrm>
            <a:off x="258884" y="6516000"/>
            <a:ext cx="2743200" cy="275239"/>
          </a:xfrm>
        </p:spPr>
        <p:txBody>
          <a:bodyPr/>
          <a:lstStyle/>
          <a:p>
            <a:fld id="{ADC8E179-CFBA-4305-B03A-4A6DADAE5872}" type="datetime1">
              <a:rPr lang="de-DE" smtClean="0"/>
              <a:t>12.01.2023</a:t>
            </a:fld>
            <a:endParaRPr lang="de-DE"/>
          </a:p>
        </p:txBody>
      </p:sp>
      <p:sp>
        <p:nvSpPr>
          <p:cNvPr id="3" name="Fußzeilenplatzhalter 2">
            <a:extLst>
              <a:ext uri="{FF2B5EF4-FFF2-40B4-BE49-F238E27FC236}">
                <a16:creationId xmlns:a16="http://schemas.microsoft.com/office/drawing/2014/main" id="{84E772E1-66C2-4FF7-AAFF-FAE1221276D1}"/>
              </a:ext>
            </a:extLst>
          </p:cNvPr>
          <p:cNvSpPr>
            <a:spLocks noGrp="1"/>
          </p:cNvSpPr>
          <p:nvPr>
            <p:ph type="ftr" sz="quarter" idx="11"/>
          </p:nvPr>
        </p:nvSpPr>
        <p:spPr>
          <a:xfrm>
            <a:off x="3140822" y="6516000"/>
            <a:ext cx="4978908" cy="275239"/>
          </a:xfrm>
        </p:spPr>
        <p:txBody>
          <a:bodyPr/>
          <a:lstStyle/>
          <a:p>
            <a:endParaRPr lang="de-DE"/>
          </a:p>
        </p:txBody>
      </p:sp>
      <p:sp>
        <p:nvSpPr>
          <p:cNvPr id="4" name="Foliennummernplatzhalter 3">
            <a:extLst>
              <a:ext uri="{FF2B5EF4-FFF2-40B4-BE49-F238E27FC236}">
                <a16:creationId xmlns:a16="http://schemas.microsoft.com/office/drawing/2014/main" id="{DA5E43EB-53EC-4607-B58D-EA5BB7F3FF78}"/>
              </a:ext>
            </a:extLst>
          </p:cNvPr>
          <p:cNvSpPr>
            <a:spLocks noGrp="1"/>
          </p:cNvSpPr>
          <p:nvPr>
            <p:ph type="sldNum" sz="quarter" idx="12"/>
          </p:nvPr>
        </p:nvSpPr>
        <p:spPr>
          <a:xfrm>
            <a:off x="8247108" y="6516000"/>
            <a:ext cx="2382160" cy="275239"/>
          </a:xfrm>
        </p:spPr>
        <p:txBody>
          <a:bodyPr/>
          <a:lstStyle/>
          <a:p>
            <a:fld id="{0C669C3B-2093-4C57-B582-DA702F5FC41D}" type="slidenum">
              <a:rPr lang="de-DE" smtClean="0"/>
              <a:t>‹Nr.›</a:t>
            </a:fld>
            <a:endParaRPr lang="de-DE"/>
          </a:p>
        </p:txBody>
      </p:sp>
      <p:sp>
        <p:nvSpPr>
          <p:cNvPr id="5" name="Rechteck 4">
            <a:extLst>
              <a:ext uri="{FF2B5EF4-FFF2-40B4-BE49-F238E27FC236}">
                <a16:creationId xmlns:a16="http://schemas.microsoft.com/office/drawing/2014/main" id="{8BBA6B97-CC84-46AB-B13B-7C6D145464D2}"/>
              </a:ext>
            </a:extLst>
          </p:cNvPr>
          <p:cNvSpPr/>
          <p:nvPr userDrawn="1"/>
        </p:nvSpPr>
        <p:spPr>
          <a:xfrm>
            <a:off x="11228379" y="0"/>
            <a:ext cx="963620" cy="6858000"/>
          </a:xfrm>
          <a:prstGeom prst="rect">
            <a:avLst/>
          </a:prstGeom>
          <a:gradFill flip="none" rotWithShape="1">
            <a:gsLst>
              <a:gs pos="0">
                <a:srgbClr val="456E29">
                  <a:shade val="30000"/>
                  <a:satMod val="115000"/>
                </a:srgbClr>
              </a:gs>
              <a:gs pos="50000">
                <a:srgbClr val="456E29">
                  <a:shade val="67500"/>
                  <a:satMod val="115000"/>
                </a:srgbClr>
              </a:gs>
              <a:gs pos="100000">
                <a:srgbClr val="456E2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6F49C318-9AFE-4294-9DDA-5E36CAFF9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978" y="723600"/>
            <a:ext cx="1440000" cy="539864"/>
          </a:xfrm>
          <a:prstGeom prst="rect">
            <a:avLst/>
          </a:prstGeom>
        </p:spPr>
      </p:pic>
    </p:spTree>
    <p:extLst>
      <p:ext uri="{BB962C8B-B14F-4D97-AF65-F5344CB8AC3E}">
        <p14:creationId xmlns:p14="http://schemas.microsoft.com/office/powerpoint/2010/main" val="1152652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AED28B3-F7A4-42DF-984E-F412E8840F8D}"/>
              </a:ext>
            </a:extLst>
          </p:cNvPr>
          <p:cNvSpPr>
            <a:spLocks noGrp="1"/>
          </p:cNvSpPr>
          <p:nvPr>
            <p:ph type="title"/>
          </p:nvPr>
        </p:nvSpPr>
        <p:spPr>
          <a:xfrm>
            <a:off x="253189" y="365126"/>
            <a:ext cx="10430512" cy="748058"/>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DF5E7457-65E9-4DA7-8C4C-B398D09A2D6B}"/>
              </a:ext>
            </a:extLst>
          </p:cNvPr>
          <p:cNvSpPr>
            <a:spLocks noGrp="1"/>
          </p:cNvSpPr>
          <p:nvPr>
            <p:ph type="body" idx="1"/>
          </p:nvPr>
        </p:nvSpPr>
        <p:spPr>
          <a:xfrm>
            <a:off x="253190" y="1462610"/>
            <a:ext cx="10424276" cy="489002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8DADA8D-59E6-4CE2-91CD-28230E51D577}"/>
              </a:ext>
            </a:extLst>
          </p:cNvPr>
          <p:cNvSpPr>
            <a:spLocks noGrp="1"/>
          </p:cNvSpPr>
          <p:nvPr>
            <p:ph type="dt" sz="half" idx="2"/>
          </p:nvPr>
        </p:nvSpPr>
        <p:spPr>
          <a:xfrm>
            <a:off x="258884" y="6516000"/>
            <a:ext cx="2743200" cy="275239"/>
          </a:xfrm>
          <a:prstGeom prst="rect">
            <a:avLst/>
          </a:prstGeom>
        </p:spPr>
        <p:txBody>
          <a:bodyPr vert="horz" lIns="91440" tIns="45720" rIns="91440" bIns="45720" rtlCol="0" anchor="ctr"/>
          <a:lstStyle>
            <a:lvl1pPr algn="l">
              <a:defRPr sz="1200" b="1">
                <a:solidFill>
                  <a:schemeClr val="tx1">
                    <a:tint val="75000"/>
                  </a:schemeClr>
                </a:solidFill>
              </a:defRPr>
            </a:lvl1pPr>
          </a:lstStyle>
          <a:p>
            <a:fld id="{3EE8C6BA-CBCB-4C2D-B40A-62AEDF273CAF}" type="datetime1">
              <a:rPr lang="de-DE" smtClean="0"/>
              <a:t>12.01.2023</a:t>
            </a:fld>
            <a:endParaRPr lang="de-DE"/>
          </a:p>
        </p:txBody>
      </p:sp>
      <p:sp>
        <p:nvSpPr>
          <p:cNvPr id="5" name="Fußzeilenplatzhalter 4">
            <a:extLst>
              <a:ext uri="{FF2B5EF4-FFF2-40B4-BE49-F238E27FC236}">
                <a16:creationId xmlns:a16="http://schemas.microsoft.com/office/drawing/2014/main" id="{2D79F267-865F-4F1F-B00A-8FFFC66EEC41}"/>
              </a:ext>
            </a:extLst>
          </p:cNvPr>
          <p:cNvSpPr>
            <a:spLocks noGrp="1"/>
          </p:cNvSpPr>
          <p:nvPr>
            <p:ph type="ftr" sz="quarter" idx="3"/>
          </p:nvPr>
        </p:nvSpPr>
        <p:spPr>
          <a:xfrm>
            <a:off x="3140822" y="6516000"/>
            <a:ext cx="4978908" cy="275239"/>
          </a:xfrm>
          <a:prstGeom prst="rect">
            <a:avLst/>
          </a:prstGeom>
        </p:spPr>
        <p:txBody>
          <a:bodyPr vert="horz" lIns="91440" tIns="45720" rIns="91440" bIns="45720" rtlCol="0" anchor="ctr"/>
          <a:lstStyle>
            <a:lvl1pPr algn="ctr">
              <a:defRPr sz="1200" b="1">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1B46438-9642-47B4-B7D2-6E73A6B1F065}"/>
              </a:ext>
            </a:extLst>
          </p:cNvPr>
          <p:cNvSpPr>
            <a:spLocks noGrp="1"/>
          </p:cNvSpPr>
          <p:nvPr>
            <p:ph type="sldNum" sz="quarter" idx="4"/>
          </p:nvPr>
        </p:nvSpPr>
        <p:spPr>
          <a:xfrm>
            <a:off x="8247108" y="6516000"/>
            <a:ext cx="2382160" cy="275239"/>
          </a:xfrm>
          <a:prstGeom prst="rect">
            <a:avLst/>
          </a:prstGeom>
        </p:spPr>
        <p:txBody>
          <a:bodyPr vert="horz" lIns="91440" tIns="45720" rIns="91440" bIns="45720" rtlCol="0" anchor="ctr"/>
          <a:lstStyle>
            <a:lvl1pPr algn="r">
              <a:defRPr sz="1200" b="1">
                <a:solidFill>
                  <a:schemeClr val="tx1">
                    <a:tint val="75000"/>
                  </a:schemeClr>
                </a:solidFill>
              </a:defRPr>
            </a:lvl1pPr>
          </a:lstStyle>
          <a:p>
            <a:fld id="{0C669C3B-2093-4C57-B582-DA702F5FC41D}" type="slidenum">
              <a:rPr lang="de-DE" smtClean="0"/>
              <a:pPr/>
              <a:t>‹Nr.›</a:t>
            </a:fld>
            <a:endParaRPr lang="de-DE"/>
          </a:p>
        </p:txBody>
      </p:sp>
      <p:sp>
        <p:nvSpPr>
          <p:cNvPr id="7" name="Rechteck 6">
            <a:extLst>
              <a:ext uri="{FF2B5EF4-FFF2-40B4-BE49-F238E27FC236}">
                <a16:creationId xmlns:a16="http://schemas.microsoft.com/office/drawing/2014/main" id="{8AF4838F-8D4E-4C74-AC2B-BE3B7D5A9D9A}"/>
              </a:ext>
            </a:extLst>
          </p:cNvPr>
          <p:cNvSpPr/>
          <p:nvPr userDrawn="1"/>
        </p:nvSpPr>
        <p:spPr>
          <a:xfrm>
            <a:off x="11228379" y="0"/>
            <a:ext cx="963620" cy="6858000"/>
          </a:xfrm>
          <a:prstGeom prst="rect">
            <a:avLst/>
          </a:prstGeom>
          <a:gradFill flip="none" rotWithShape="1">
            <a:gsLst>
              <a:gs pos="0">
                <a:srgbClr val="456E29">
                  <a:shade val="30000"/>
                  <a:satMod val="115000"/>
                </a:srgbClr>
              </a:gs>
              <a:gs pos="50000">
                <a:srgbClr val="456E29">
                  <a:shade val="67500"/>
                  <a:satMod val="115000"/>
                </a:srgbClr>
              </a:gs>
              <a:gs pos="100000">
                <a:srgbClr val="456E2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2FCC8276-0076-43AE-901B-90CD9419ACBE}"/>
              </a:ext>
            </a:extLst>
          </p:cNvPr>
          <p:cNvCxnSpPr>
            <a:cxnSpLocks/>
          </p:cNvCxnSpPr>
          <p:nvPr userDrawn="1"/>
        </p:nvCxnSpPr>
        <p:spPr>
          <a:xfrm>
            <a:off x="253190" y="1276537"/>
            <a:ext cx="10430512" cy="0"/>
          </a:xfrm>
          <a:prstGeom prst="line">
            <a:avLst/>
          </a:prstGeom>
          <a:ln w="28575">
            <a:solidFill>
              <a:srgbClr val="61933B"/>
            </a:solidFill>
          </a:ln>
        </p:spPr>
        <p:style>
          <a:lnRef idx="3">
            <a:schemeClr val="dk1"/>
          </a:lnRef>
          <a:fillRef idx="0">
            <a:schemeClr val="dk1"/>
          </a:fillRef>
          <a:effectRef idx="2">
            <a:schemeClr val="dk1"/>
          </a:effectRef>
          <a:fontRef idx="minor">
            <a:schemeClr val="tx1"/>
          </a:fontRef>
        </p:style>
      </p:cxnSp>
      <p:pic>
        <p:nvPicPr>
          <p:cNvPr id="11" name="Grafik 10">
            <a:extLst>
              <a:ext uri="{FF2B5EF4-FFF2-40B4-BE49-F238E27FC236}">
                <a16:creationId xmlns:a16="http://schemas.microsoft.com/office/drawing/2014/main" id="{3EDC1A4B-682B-40BB-BFBA-DAC1BF48B5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56978" y="723600"/>
            <a:ext cx="1440000" cy="539864"/>
          </a:xfrm>
          <a:prstGeom prst="rect">
            <a:avLst/>
          </a:prstGeom>
        </p:spPr>
      </p:pic>
    </p:spTree>
    <p:extLst>
      <p:ext uri="{BB962C8B-B14F-4D97-AF65-F5344CB8AC3E}">
        <p14:creationId xmlns:p14="http://schemas.microsoft.com/office/powerpoint/2010/main" val="289327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mailto:udo@aristos-ip.e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register.dpma.de/DPMAregister/marke/register/307541932/DE" TargetMode="External"/><Relationship Id="rId2" Type="http://schemas.openxmlformats.org/officeDocument/2006/relationships/hyperlink" Target="https://register.dpma.de/DPMAregister/marke/register/302458638/DE"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2" Type="http://schemas.openxmlformats.org/officeDocument/2006/relationships/hyperlink" Target="https://register.dpma.de/DPMAregister/marke/uebersicht"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oami.europa.eu/pdf/mark/vienna-en.pdf" TargetMode="External"/><Relationship Id="rId2" Type="http://schemas.openxmlformats.org/officeDocument/2006/relationships/hyperlink" Target="http://oami.europa.eu/en/database/euroace.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control" Target="../activeX/activeX3.xml"/><Relationship Id="rId6" Type="http://schemas.openxmlformats.org/officeDocument/2006/relationships/image" Target="../media/image20.wmf"/><Relationship Id="rId5" Type="http://schemas.openxmlformats.org/officeDocument/2006/relationships/image" Target="../media/image17.wmf"/><Relationship Id="rId4" Type="http://schemas.openxmlformats.org/officeDocument/2006/relationships/image" Target="../media/image19.png"/></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sueddeutsche.de/wirtschaft/markenschutz-rote-santander-bank-verliert-gegen-rote-sparkasse-1.3088266"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oogle.com/patents/about?id=6BsWAAAAEBAJ&amp;dq=D504,889"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RECHTSWISSENSCHAFTEN</a:t>
            </a:r>
          </a:p>
        </p:txBody>
      </p:sp>
      <p:sp>
        <p:nvSpPr>
          <p:cNvPr id="3" name="Untertitel 2"/>
          <p:cNvSpPr>
            <a:spLocks noGrp="1"/>
          </p:cNvSpPr>
          <p:nvPr>
            <p:ph type="subTitle" idx="1"/>
          </p:nvPr>
        </p:nvSpPr>
        <p:spPr/>
        <p:txBody>
          <a:bodyPr>
            <a:normAutofit lnSpcReduction="10000"/>
          </a:bodyPr>
          <a:lstStyle/>
          <a:p>
            <a:r>
              <a:rPr lang="de-DE" dirty="0"/>
              <a:t>Modul 5:</a:t>
            </a:r>
          </a:p>
          <a:p>
            <a:r>
              <a:rPr lang="de-DE" dirty="0"/>
              <a:t>Schutz der Arbeitsergebnisse, Leistungsschutz</a:t>
            </a:r>
          </a:p>
          <a:p>
            <a:r>
              <a:rPr lang="de-DE" dirty="0"/>
              <a:t>WS 2022/2023</a:t>
            </a:r>
          </a:p>
        </p:txBody>
      </p:sp>
      <p:sp>
        <p:nvSpPr>
          <p:cNvPr id="5" name="Foliennummernplatzhalter 4"/>
          <p:cNvSpPr>
            <a:spLocks noGrp="1"/>
          </p:cNvSpPr>
          <p:nvPr>
            <p:ph type="sldNum" sz="quarter" idx="12"/>
          </p:nvPr>
        </p:nvSpPr>
        <p:spPr/>
        <p:txBody>
          <a:bodyPr/>
          <a:lstStyle/>
          <a:p>
            <a:fld id="{94F7F457-6C55-46F2-8458-F93F6B1F9EED}" type="slidenum">
              <a:rPr lang="de-DE" smtClean="0"/>
              <a:t>1</a:t>
            </a:fld>
            <a:endParaRPr lang="de-DE"/>
          </a:p>
        </p:txBody>
      </p:sp>
    </p:spTree>
    <p:extLst>
      <p:ext uri="{BB962C8B-B14F-4D97-AF65-F5344CB8AC3E}">
        <p14:creationId xmlns:p14="http://schemas.microsoft.com/office/powerpoint/2010/main" val="76645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934" y="2132857"/>
            <a:ext cx="55245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fld id="{94F7F457-6C55-46F2-8458-F93F6B1F9EED}" type="slidenum">
              <a:rPr lang="de-DE" smtClean="0"/>
              <a:t>10</a:t>
            </a:fld>
            <a:endParaRPr lang="de-DE"/>
          </a:p>
        </p:txBody>
      </p:sp>
    </p:spTree>
    <p:extLst>
      <p:ext uri="{BB962C8B-B14F-4D97-AF65-F5344CB8AC3E}">
        <p14:creationId xmlns:p14="http://schemas.microsoft.com/office/powerpoint/2010/main" val="14275054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p>
          <a:p>
            <a:endParaRPr lang="de-DE" dirty="0"/>
          </a:p>
          <a:p>
            <a:r>
              <a:rPr lang="de-DE" b="1" dirty="0"/>
              <a:t>§ 1 Begriffsbestimmungen</a:t>
            </a:r>
            <a:br>
              <a:rPr lang="de-DE" b="1" dirty="0"/>
            </a:br>
            <a:br>
              <a:rPr lang="de-DE" b="1" dirty="0"/>
            </a:br>
            <a:r>
              <a:rPr lang="de-DE" b="0" dirty="0"/>
              <a:t>Im Sinne dieses Gesetzes</a:t>
            </a:r>
            <a:br>
              <a:rPr lang="de-DE" b="0" dirty="0"/>
            </a:br>
            <a:br>
              <a:rPr lang="de-DE" b="0" dirty="0"/>
            </a:br>
            <a:r>
              <a:rPr lang="de-DE" b="0" dirty="0"/>
              <a:t>2. ist ein </a:t>
            </a:r>
            <a:r>
              <a:rPr lang="de-DE" dirty="0"/>
              <a:t>Erzeugnis jeder industrielle oder handwerkliche Gegenstand</a:t>
            </a:r>
            <a:r>
              <a:rPr lang="de-DE" b="0" dirty="0"/>
              <a:t>, einschließlich Verpackung, Ausstattung, grafischer Symbole und typografischer Schriftzeichen sowie von Einzelteilen, die zu einem komplexen Erzeugnis zusammengebaut werden sollen; </a:t>
            </a:r>
            <a:r>
              <a:rPr lang="de-DE" dirty="0"/>
              <a:t>ein Computerprogramm gilt nicht als Erzeugnis;</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100</a:t>
            </a:fld>
            <a:endParaRPr lang="de-DE"/>
          </a:p>
        </p:txBody>
      </p:sp>
    </p:spTree>
    <p:extLst>
      <p:ext uri="{BB962C8B-B14F-4D97-AF65-F5344CB8AC3E}">
        <p14:creationId xmlns:p14="http://schemas.microsoft.com/office/powerpoint/2010/main" val="13664910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p>
          <a:p>
            <a:endParaRPr lang="de-DE" dirty="0"/>
          </a:p>
          <a:p>
            <a:r>
              <a:rPr lang="de-DE" b="1" dirty="0"/>
              <a:t>§ 1 Begriffsbestimmungen</a:t>
            </a:r>
            <a:br>
              <a:rPr lang="de-DE" b="1" dirty="0"/>
            </a:br>
            <a:br>
              <a:rPr lang="de-DE" b="1" dirty="0"/>
            </a:br>
            <a:r>
              <a:rPr lang="de-DE" b="0" dirty="0"/>
              <a:t>3. ist ein </a:t>
            </a:r>
            <a:r>
              <a:rPr lang="de-DE" dirty="0"/>
              <a:t>komplexes Erzeugnis </a:t>
            </a:r>
            <a:r>
              <a:rPr lang="de-DE" b="0" dirty="0"/>
              <a:t>ein Erzeugnis aus mehreren Bauelementen, </a:t>
            </a:r>
            <a:r>
              <a:rPr lang="de-DE" dirty="0"/>
              <a:t>die sich ersetzen lassen, so dass das Erzeugnis auseinander- und wieder zusammengebaut </a:t>
            </a:r>
            <a:r>
              <a:rPr lang="de-DE" b="0" dirty="0"/>
              <a:t>werden kann;</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101</a:t>
            </a:fld>
            <a:endParaRPr lang="de-DE"/>
          </a:p>
        </p:txBody>
      </p:sp>
    </p:spTree>
    <p:extLst>
      <p:ext uri="{BB962C8B-B14F-4D97-AF65-F5344CB8AC3E}">
        <p14:creationId xmlns:p14="http://schemas.microsoft.com/office/powerpoint/2010/main" val="42918834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p>
          <a:p>
            <a:endParaRPr lang="de-DE" dirty="0"/>
          </a:p>
          <a:p>
            <a:r>
              <a:rPr lang="de-DE" b="1" dirty="0"/>
              <a:t>§ 1 Begriffsbestimmungen</a:t>
            </a:r>
            <a:br>
              <a:rPr lang="de-DE" b="1" dirty="0"/>
            </a:br>
            <a:br>
              <a:rPr lang="de-DE" b="1" dirty="0"/>
            </a:br>
            <a:r>
              <a:rPr lang="de-DE" b="0" dirty="0"/>
              <a:t>4. ist eine </a:t>
            </a:r>
            <a:r>
              <a:rPr lang="de-DE" dirty="0"/>
              <a:t>bestimmungsgemäße Verwendung </a:t>
            </a:r>
            <a:r>
              <a:rPr lang="de-DE" b="0" dirty="0"/>
              <a:t>die Verwendung durch den </a:t>
            </a:r>
            <a:r>
              <a:rPr lang="de-DE" dirty="0"/>
              <a:t>Endbenutzer</a:t>
            </a:r>
            <a:r>
              <a:rPr lang="de-DE" b="0" dirty="0"/>
              <a:t>, ausgenommen Maßnahmen der Instandhaltung, Wartung oder Reparatur;</a:t>
            </a:r>
            <a:br>
              <a:rPr lang="de-DE" b="0" dirty="0"/>
            </a:br>
            <a:br>
              <a:rPr lang="de-DE" b="0" dirty="0"/>
            </a:br>
            <a:r>
              <a:rPr lang="de-DE" b="0" dirty="0"/>
              <a:t>5. gilt als R</a:t>
            </a:r>
            <a:r>
              <a:rPr lang="de-DE" dirty="0"/>
              <a:t>echtsinhaber </a:t>
            </a:r>
            <a:r>
              <a:rPr lang="de-DE" b="0" dirty="0"/>
              <a:t>der in das Register </a:t>
            </a:r>
            <a:r>
              <a:rPr lang="de-DE" dirty="0"/>
              <a:t>eingetragene Inhaber des eingetragenen Designs</a:t>
            </a:r>
            <a:r>
              <a:rPr lang="de-DE" b="0" dirty="0"/>
              <a:t>.</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102</a:t>
            </a:fld>
            <a:endParaRPr lang="de-DE"/>
          </a:p>
        </p:txBody>
      </p:sp>
    </p:spTree>
    <p:extLst>
      <p:ext uri="{BB962C8B-B14F-4D97-AF65-F5344CB8AC3E}">
        <p14:creationId xmlns:p14="http://schemas.microsoft.com/office/powerpoint/2010/main" val="14101190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br>
              <a:rPr lang="de-DE" dirty="0"/>
            </a:br>
            <a:endParaRPr lang="de-DE" dirty="0"/>
          </a:p>
          <a:p>
            <a:r>
              <a:rPr lang="de-DE" b="1" dirty="0"/>
              <a:t>§ 2 Designschutz</a:t>
            </a:r>
            <a:br>
              <a:rPr lang="de-DE" b="1" dirty="0"/>
            </a:br>
            <a:br>
              <a:rPr lang="de-DE" b="1" dirty="0"/>
            </a:br>
            <a:r>
              <a:rPr lang="de-DE" b="0" dirty="0"/>
              <a:t>(1) Als eingetragenes Design wird ein </a:t>
            </a:r>
            <a:r>
              <a:rPr lang="de-DE" dirty="0"/>
              <a:t>Design geschützt, das neu ist und Eigenart hat</a:t>
            </a:r>
            <a:r>
              <a:rPr lang="de-DE" b="0" dirty="0"/>
              <a:t>.</a:t>
            </a:r>
            <a:br>
              <a:rPr lang="de-DE" b="0" dirty="0"/>
            </a:br>
            <a:br>
              <a:rPr lang="de-DE" b="0" dirty="0"/>
            </a:br>
            <a:r>
              <a:rPr lang="de-DE" b="0" dirty="0"/>
              <a:t>(2) Ein Design gilt als </a:t>
            </a:r>
            <a:r>
              <a:rPr lang="de-DE" dirty="0"/>
              <a:t>neu, wenn vor dem Anmeldetag kein identisches Design offenbart </a:t>
            </a:r>
            <a:r>
              <a:rPr lang="de-DE" b="0" dirty="0"/>
              <a:t>worden ist. Designs gelten als </a:t>
            </a:r>
            <a:r>
              <a:rPr lang="de-DE" dirty="0"/>
              <a:t>identisch, </a:t>
            </a:r>
            <a:r>
              <a:rPr lang="de-DE" b="0" dirty="0"/>
              <a:t>wenn sich ihre Merkmale </a:t>
            </a:r>
            <a:r>
              <a:rPr lang="de-DE" dirty="0"/>
              <a:t>nur in unwesentlichen Einzelheiten unterscheiden.</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103</a:t>
            </a:fld>
            <a:endParaRPr lang="de-DE"/>
          </a:p>
        </p:txBody>
      </p:sp>
    </p:spTree>
    <p:extLst>
      <p:ext uri="{BB962C8B-B14F-4D97-AF65-F5344CB8AC3E}">
        <p14:creationId xmlns:p14="http://schemas.microsoft.com/office/powerpoint/2010/main" val="12146088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br>
              <a:rPr lang="de-DE" dirty="0"/>
            </a:br>
            <a:endParaRPr lang="de-DE" dirty="0"/>
          </a:p>
          <a:p>
            <a:r>
              <a:rPr lang="de-DE" b="1" dirty="0"/>
              <a:t>§ 2 Designschutz</a:t>
            </a:r>
            <a:br>
              <a:rPr lang="de-DE" b="1" dirty="0"/>
            </a:br>
            <a:br>
              <a:rPr lang="de-DE" b="1" dirty="0"/>
            </a:br>
            <a:r>
              <a:rPr lang="de-DE" dirty="0"/>
              <a:t>(3) </a:t>
            </a:r>
            <a:r>
              <a:rPr lang="de-DE" b="0" dirty="0"/>
              <a:t>Ein Design hat </a:t>
            </a:r>
            <a:r>
              <a:rPr lang="de-DE" dirty="0"/>
              <a:t>Eigenart, </a:t>
            </a:r>
            <a:r>
              <a:rPr lang="de-DE" b="0" dirty="0"/>
              <a:t>wenn sich der </a:t>
            </a:r>
            <a:r>
              <a:rPr lang="de-DE" dirty="0"/>
              <a:t>Gesamteindruck, </a:t>
            </a:r>
            <a:r>
              <a:rPr lang="de-DE" b="0" dirty="0"/>
              <a:t>den es beim </a:t>
            </a:r>
            <a:r>
              <a:rPr lang="de-DE" dirty="0"/>
              <a:t>informierten Benutzer </a:t>
            </a:r>
            <a:r>
              <a:rPr lang="de-DE" b="0" dirty="0"/>
              <a:t>hervorruft, von dem </a:t>
            </a:r>
            <a:r>
              <a:rPr lang="de-DE" dirty="0"/>
              <a:t>Gesamteindruck unterscheidet</a:t>
            </a:r>
            <a:r>
              <a:rPr lang="de-DE" b="0" dirty="0"/>
              <a:t>, den ein </a:t>
            </a:r>
            <a:r>
              <a:rPr lang="de-DE" dirty="0"/>
              <a:t>anderes Design bei diesem Benutzer hervorruft</a:t>
            </a:r>
            <a:r>
              <a:rPr lang="de-DE" b="0" dirty="0"/>
              <a:t>, das vor dem Anmeldetag offenbart worden ist. Bei der Beurteilung der Eigenart wird der </a:t>
            </a:r>
            <a:r>
              <a:rPr lang="de-DE" dirty="0"/>
              <a:t>Grad der Gestaltungsfreiheit des Entwerfers </a:t>
            </a:r>
            <a:r>
              <a:rPr lang="de-DE" b="0" dirty="0"/>
              <a:t>bei der Entwicklung des Designs berücksichtigt.</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104</a:t>
            </a:fld>
            <a:endParaRPr lang="de-DE"/>
          </a:p>
        </p:txBody>
      </p:sp>
    </p:spTree>
    <p:extLst>
      <p:ext uri="{BB962C8B-B14F-4D97-AF65-F5344CB8AC3E}">
        <p14:creationId xmlns:p14="http://schemas.microsoft.com/office/powerpoint/2010/main" val="9008039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fontScale="92500" lnSpcReduction="20000"/>
          </a:bodyPr>
          <a:lstStyle/>
          <a:p>
            <a:r>
              <a:rPr lang="de-DE" dirty="0"/>
              <a:t>Designs</a:t>
            </a:r>
          </a:p>
          <a:p>
            <a:pPr marL="400050" lvl="1" indent="0">
              <a:buNone/>
            </a:pPr>
            <a:endParaRPr lang="de-DE" b="1" dirty="0"/>
          </a:p>
          <a:p>
            <a:r>
              <a:rPr lang="de-DE" b="1" dirty="0"/>
              <a:t>§ 3 Ausschluss vom Designschutz</a:t>
            </a:r>
            <a:br>
              <a:rPr lang="de-DE" b="1" dirty="0"/>
            </a:br>
            <a:br>
              <a:rPr lang="de-DE" b="1" dirty="0"/>
            </a:br>
            <a:r>
              <a:rPr lang="de-DE" b="0" dirty="0"/>
              <a:t>(1) Vom Designschutz </a:t>
            </a:r>
            <a:r>
              <a:rPr lang="de-DE" dirty="0"/>
              <a:t>ausgeschlossen</a:t>
            </a:r>
            <a:r>
              <a:rPr lang="de-DE" b="0" dirty="0"/>
              <a:t> sind</a:t>
            </a:r>
            <a:br>
              <a:rPr lang="de-DE" dirty="0"/>
            </a:br>
            <a:br>
              <a:rPr lang="de-DE" dirty="0"/>
            </a:br>
            <a:r>
              <a:rPr lang="de-DE" b="0" dirty="0"/>
              <a:t>1. </a:t>
            </a:r>
            <a:r>
              <a:rPr lang="de-DE" dirty="0"/>
              <a:t>Erscheinungsmerkmale </a:t>
            </a:r>
            <a:r>
              <a:rPr lang="de-DE" b="0" dirty="0"/>
              <a:t>von Erzeugnissen, </a:t>
            </a:r>
            <a:r>
              <a:rPr lang="de-DE" dirty="0"/>
              <a:t>die ausschließlich durch deren technische Funktion bedingt sind</a:t>
            </a:r>
            <a:r>
              <a:rPr lang="de-DE" b="0" dirty="0"/>
              <a:t>;</a:t>
            </a:r>
            <a:br>
              <a:rPr lang="de-DE" b="0" dirty="0"/>
            </a:br>
            <a:br>
              <a:rPr lang="de-DE" b="0" dirty="0"/>
            </a:br>
            <a:r>
              <a:rPr lang="de-DE" b="0" dirty="0"/>
              <a:t>2. </a:t>
            </a:r>
            <a:r>
              <a:rPr lang="de-DE" dirty="0"/>
              <a:t>Erscheinungsmerkmale von Erzeugnissen</a:t>
            </a:r>
            <a:r>
              <a:rPr lang="de-DE" b="0" dirty="0"/>
              <a:t>, die </a:t>
            </a:r>
            <a:r>
              <a:rPr lang="de-DE" dirty="0"/>
              <a:t>zwangsläufig </a:t>
            </a:r>
            <a:r>
              <a:rPr lang="de-DE" b="0" dirty="0"/>
              <a:t>in ihrer </a:t>
            </a:r>
            <a:r>
              <a:rPr lang="de-DE" dirty="0"/>
              <a:t>genauen Form </a:t>
            </a:r>
            <a:r>
              <a:rPr lang="de-DE" b="0" dirty="0"/>
              <a:t>und ihren </a:t>
            </a:r>
            <a:r>
              <a:rPr lang="de-DE" dirty="0"/>
              <a:t>genauen Abmessungen nachgebildet werden müssen</a:t>
            </a:r>
            <a:r>
              <a:rPr lang="de-DE" b="0" dirty="0"/>
              <a:t>, damit das Erzeugnis</a:t>
            </a:r>
            <a:r>
              <a:rPr lang="de-DE" dirty="0"/>
              <a:t>, in das das Design aufgenommen oder bei dem es verwendet wird, mit einem anderen Erzeugnis mechanisch zusammengebaut oder verbunden oder in diesem, an diesem oder um dieses herum angebracht werden kann</a:t>
            </a:r>
            <a:r>
              <a:rPr lang="de-DE" b="0" dirty="0"/>
              <a:t>, so dass beide Erzeugnisse ihre Funktion erfüllen;</a:t>
            </a:r>
          </a:p>
          <a:p>
            <a:pPr marL="400050" lvl="1"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105</a:t>
            </a:fld>
            <a:endParaRPr lang="de-DE"/>
          </a:p>
        </p:txBody>
      </p:sp>
    </p:spTree>
    <p:extLst>
      <p:ext uri="{BB962C8B-B14F-4D97-AF65-F5344CB8AC3E}">
        <p14:creationId xmlns:p14="http://schemas.microsoft.com/office/powerpoint/2010/main" val="36524744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fontScale="92500" lnSpcReduction="20000"/>
          </a:bodyPr>
          <a:lstStyle/>
          <a:p>
            <a:r>
              <a:rPr lang="de-DE" dirty="0"/>
              <a:t>Designs</a:t>
            </a:r>
          </a:p>
          <a:p>
            <a:pPr marL="400050" lvl="1" indent="0">
              <a:buNone/>
            </a:pPr>
            <a:endParaRPr lang="de-DE" b="1" dirty="0"/>
          </a:p>
          <a:p>
            <a:r>
              <a:rPr lang="de-DE" b="1" dirty="0"/>
              <a:t>§ 3 Ausschluss vom Designschutz</a:t>
            </a:r>
            <a:br>
              <a:rPr lang="de-DE" b="1" dirty="0"/>
            </a:br>
            <a:br>
              <a:rPr lang="de-DE" b="1" dirty="0"/>
            </a:br>
            <a:r>
              <a:rPr lang="de-DE" b="0" dirty="0"/>
              <a:t>3. Designs, die </a:t>
            </a:r>
            <a:r>
              <a:rPr lang="de-DE" dirty="0"/>
              <a:t>gegen die öffentliche Ordnung </a:t>
            </a:r>
            <a:r>
              <a:rPr lang="de-DE" b="0" dirty="0"/>
              <a:t>oder gegen </a:t>
            </a:r>
            <a:r>
              <a:rPr lang="de-DE" dirty="0"/>
              <a:t>die guten Sitten </a:t>
            </a:r>
            <a:r>
              <a:rPr lang="de-DE" b="0" dirty="0"/>
              <a:t>verstoßen;</a:t>
            </a:r>
            <a:br>
              <a:rPr lang="de-DE" b="0" dirty="0"/>
            </a:br>
            <a:br>
              <a:rPr lang="de-DE" b="0" dirty="0"/>
            </a:br>
            <a:r>
              <a:rPr lang="de-DE" b="0" dirty="0"/>
              <a:t>4. Designs, die </a:t>
            </a:r>
            <a:r>
              <a:rPr lang="de-DE" dirty="0"/>
              <a:t>eine missbräuchliche Benutzung eines </a:t>
            </a:r>
            <a:r>
              <a:rPr lang="de-DE" b="0" dirty="0"/>
              <a:t>der in Artikel 6</a:t>
            </a:r>
            <a:r>
              <a:rPr lang="de-DE" b="0" baseline="30000" dirty="0"/>
              <a:t>ter</a:t>
            </a:r>
            <a:r>
              <a:rPr lang="de-DE" b="0" dirty="0"/>
              <a:t> der Pariser Verbandsübereinkunft zum Schutz des gewerblichen Eigentums aufgeführten </a:t>
            </a:r>
            <a:r>
              <a:rPr lang="de-DE" dirty="0"/>
              <a:t>Zeichen </a:t>
            </a:r>
            <a:r>
              <a:rPr lang="de-DE" b="0" dirty="0"/>
              <a:t>oder von </a:t>
            </a:r>
            <a:r>
              <a:rPr lang="de-DE" dirty="0"/>
              <a:t>sonstigen Abzeichen, Emblemen und Wappen von öffentlichem Interesse </a:t>
            </a:r>
            <a:r>
              <a:rPr lang="de-DE" b="0" dirty="0"/>
              <a:t>darstellen</a:t>
            </a:r>
            <a:r>
              <a:rPr lang="de-DE" dirty="0"/>
              <a:t>.</a:t>
            </a:r>
            <a:br>
              <a:rPr lang="de-DE" dirty="0"/>
            </a:br>
            <a:br>
              <a:rPr lang="de-DE" dirty="0"/>
            </a:br>
            <a:r>
              <a:rPr lang="de-DE" b="0" dirty="0"/>
              <a:t>(2) Erscheinungsmerkmale im Sinne von Absatz 1 Nummer 2 sind vom Designschutz </a:t>
            </a:r>
            <a:r>
              <a:rPr lang="de-DE" dirty="0"/>
              <a:t>nicht ausgeschlossen</a:t>
            </a:r>
            <a:r>
              <a:rPr lang="de-DE" b="0" dirty="0"/>
              <a:t>, wenn sie dem Zweck dienen, den Zusammenbau oder die Verbindung </a:t>
            </a:r>
            <a:r>
              <a:rPr lang="de-DE" dirty="0"/>
              <a:t>einer Vielzahl von untereinander austauschbaren Teilen innerhalb eines Bauteilesystems zu ermöglichen</a:t>
            </a:r>
            <a:r>
              <a:rPr lang="de-DE" b="0" dirty="0"/>
              <a:t>.</a:t>
            </a:r>
          </a:p>
          <a:p>
            <a:pPr marL="400050" lvl="1"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106</a:t>
            </a:fld>
            <a:endParaRPr lang="de-DE"/>
          </a:p>
        </p:txBody>
      </p:sp>
    </p:spTree>
    <p:extLst>
      <p:ext uri="{BB962C8B-B14F-4D97-AF65-F5344CB8AC3E}">
        <p14:creationId xmlns:p14="http://schemas.microsoft.com/office/powerpoint/2010/main" val="24697241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Designs</a:t>
            </a:r>
          </a:p>
          <a:p>
            <a:endParaRPr lang="de-DE" dirty="0"/>
          </a:p>
          <a:p>
            <a:pPr lvl="1"/>
            <a:r>
              <a:rPr lang="de-DE" b="1" dirty="0"/>
              <a:t>Prüfungsumfang:</a:t>
            </a:r>
          </a:p>
          <a:p>
            <a:pPr lvl="1"/>
            <a:endParaRPr lang="de-DE" b="1" dirty="0"/>
          </a:p>
          <a:p>
            <a:pPr lvl="2"/>
            <a:r>
              <a:rPr lang="de-DE" sz="2400" b="1" dirty="0"/>
              <a:t>Geprüft werden lediglich formale Voraussetzungen, Inhaber, etc. </a:t>
            </a:r>
          </a:p>
          <a:p>
            <a:pPr lvl="2"/>
            <a:endParaRPr lang="de-DE" sz="2400" b="1" dirty="0"/>
          </a:p>
          <a:p>
            <a:pPr lvl="2"/>
            <a:r>
              <a:rPr lang="de-DE" sz="2400" b="1" dirty="0"/>
              <a:t>Nicht geprüft werden materielle Voraussetzungen, d.h. die tatsächliche Schutzfähigkeit.</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107</a:t>
            </a:fld>
            <a:endParaRPr lang="de-DE"/>
          </a:p>
        </p:txBody>
      </p:sp>
    </p:spTree>
    <p:extLst>
      <p:ext uri="{BB962C8B-B14F-4D97-AF65-F5344CB8AC3E}">
        <p14:creationId xmlns:p14="http://schemas.microsoft.com/office/powerpoint/2010/main" val="29096078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p>
          <a:p>
            <a:endParaRPr lang="de-DE" dirty="0"/>
          </a:p>
          <a:p>
            <a:pPr lvl="1"/>
            <a:r>
              <a:rPr lang="de-DE" b="1" dirty="0"/>
              <a:t>Vorteile:</a:t>
            </a:r>
            <a:br>
              <a:rPr lang="de-DE" b="1" dirty="0"/>
            </a:br>
            <a:r>
              <a:rPr lang="de-DE" b="1" dirty="0"/>
              <a:t>Schnelle Eintragung, günstiges Schutzrecht</a:t>
            </a:r>
          </a:p>
          <a:p>
            <a:pPr lvl="1"/>
            <a:endParaRPr lang="de-DE" b="1" dirty="0"/>
          </a:p>
          <a:p>
            <a:pPr lvl="1"/>
            <a:r>
              <a:rPr lang="de-DE" b="1" dirty="0"/>
              <a:t>Nachteile:</a:t>
            </a:r>
            <a:br>
              <a:rPr lang="de-DE" b="1" dirty="0"/>
            </a:br>
            <a:r>
              <a:rPr lang="de-DE" b="1" dirty="0"/>
              <a:t>Bestand wird erst bei Durchsetzung oder im Löschungsverfahren geprüft</a:t>
            </a:r>
          </a:p>
          <a:p>
            <a:pPr lvl="1"/>
            <a:endParaRPr lang="de-DE" b="1" dirty="0"/>
          </a:p>
          <a:p>
            <a:pPr lvl="1"/>
            <a:r>
              <a:rPr lang="de-DE" b="1" dirty="0"/>
              <a:t>Schutzdauer: 5 Jahre, um jeweils 5 auf max. 25 Jahre verlängerbar</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108</a:t>
            </a:fld>
            <a:endParaRPr lang="de-DE"/>
          </a:p>
        </p:txBody>
      </p:sp>
    </p:spTree>
    <p:extLst>
      <p:ext uri="{BB962C8B-B14F-4D97-AF65-F5344CB8AC3E}">
        <p14:creationId xmlns:p14="http://schemas.microsoft.com/office/powerpoint/2010/main" val="18471089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lnSpcReduction="10000"/>
          </a:bodyPr>
          <a:lstStyle/>
          <a:p>
            <a:r>
              <a:rPr lang="de-DE" dirty="0"/>
              <a:t>Urheberrecht</a:t>
            </a:r>
          </a:p>
          <a:p>
            <a:endParaRPr lang="de-DE" dirty="0"/>
          </a:p>
          <a:p>
            <a:pPr lvl="1"/>
            <a:r>
              <a:rPr lang="de-DE" b="1" dirty="0"/>
              <a:t>Schutzgegenstand:</a:t>
            </a:r>
            <a:br>
              <a:rPr lang="de-DE" b="1" dirty="0"/>
            </a:br>
            <a:r>
              <a:rPr lang="de-DE" b="1" dirty="0"/>
              <a:t>Werke der Literatur, Wissenschaft und Kunst</a:t>
            </a:r>
          </a:p>
          <a:p>
            <a:pPr lvl="1"/>
            <a:endParaRPr lang="de-DE" b="1" dirty="0"/>
          </a:p>
          <a:p>
            <a:pPr lvl="1"/>
            <a:r>
              <a:rPr lang="de-DE" b="1" dirty="0"/>
              <a:t>Voraussetzungen:</a:t>
            </a:r>
            <a:br>
              <a:rPr lang="de-DE" b="1" dirty="0"/>
            </a:br>
            <a:r>
              <a:rPr lang="de-DE" b="1" dirty="0"/>
              <a:t>Originalität, Beständigkeit</a:t>
            </a:r>
          </a:p>
          <a:p>
            <a:pPr lvl="1"/>
            <a:endParaRPr lang="de-DE" b="1" dirty="0"/>
          </a:p>
          <a:p>
            <a:pPr lvl="1"/>
            <a:r>
              <a:rPr lang="de-DE" b="1" dirty="0"/>
              <a:t>Entstehung:</a:t>
            </a:r>
            <a:br>
              <a:rPr lang="de-DE" b="1" dirty="0"/>
            </a:br>
            <a:r>
              <a:rPr lang="de-DE" b="1" dirty="0"/>
              <a:t>DE: Schaffung des Werks</a:t>
            </a:r>
            <a:br>
              <a:rPr lang="de-DE" b="1" dirty="0"/>
            </a:br>
            <a:r>
              <a:rPr lang="de-DE" b="1" dirty="0"/>
              <a:t>USA: Hinterlegung von zwei Kopien bzw. Tonträgern im Copyright Office der Library </a:t>
            </a:r>
            <a:r>
              <a:rPr lang="de-DE" b="1" dirty="0" err="1"/>
              <a:t>of</a:t>
            </a:r>
            <a:r>
              <a:rPr lang="de-DE" b="1" dirty="0"/>
              <a:t> </a:t>
            </a:r>
            <a:r>
              <a:rPr lang="de-DE" b="1" dirty="0" err="1"/>
              <a:t>Congress</a:t>
            </a:r>
            <a:r>
              <a:rPr lang="de-DE" b="1" dirty="0"/>
              <a:t> (allerdings bei Nichtbeachten nur Strafzahlung – Schutz entsteht trotzdem)</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109</a:t>
            </a:fld>
            <a:endParaRPr lang="de-DE"/>
          </a:p>
        </p:txBody>
      </p:sp>
    </p:spTree>
    <p:extLst>
      <p:ext uri="{BB962C8B-B14F-4D97-AF65-F5344CB8AC3E}">
        <p14:creationId xmlns:p14="http://schemas.microsoft.com/office/powerpoint/2010/main" val="366623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pPr marL="457200" lvl="1"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914" y="2564904"/>
            <a:ext cx="59055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fld id="{94F7F457-6C55-46F2-8458-F93F6B1F9EED}" type="slidenum">
              <a:rPr lang="de-DE" smtClean="0"/>
              <a:t>11</a:t>
            </a:fld>
            <a:endParaRPr lang="de-DE"/>
          </a:p>
        </p:txBody>
      </p:sp>
    </p:spTree>
    <p:extLst>
      <p:ext uri="{BB962C8B-B14F-4D97-AF65-F5344CB8AC3E}">
        <p14:creationId xmlns:p14="http://schemas.microsoft.com/office/powerpoint/2010/main" val="36590965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Urheberrecht</a:t>
            </a:r>
          </a:p>
          <a:p>
            <a:endParaRPr lang="de-DE" dirty="0"/>
          </a:p>
          <a:p>
            <a:pPr lvl="1"/>
            <a:r>
              <a:rPr lang="de-DE" b="1" dirty="0"/>
              <a:t>Inhaber des Urheberrechts:</a:t>
            </a:r>
            <a:br>
              <a:rPr lang="de-DE" b="1" dirty="0"/>
            </a:br>
            <a:br>
              <a:rPr lang="de-DE" b="1" dirty="0"/>
            </a:br>
            <a:r>
              <a:rPr lang="de-DE" b="1" dirty="0"/>
              <a:t>DE: Urheber persönlich bzw. dessen Nachfahren</a:t>
            </a:r>
          </a:p>
          <a:p>
            <a:pPr lvl="2"/>
            <a:r>
              <a:rPr lang="de-DE" b="1" dirty="0"/>
              <a:t>Verwertungsrechte können übertragen werden</a:t>
            </a:r>
          </a:p>
          <a:p>
            <a:pPr lvl="3"/>
            <a:r>
              <a:rPr lang="de-DE" b="1" dirty="0"/>
              <a:t>Schriftlich</a:t>
            </a:r>
          </a:p>
          <a:p>
            <a:pPr lvl="3"/>
            <a:r>
              <a:rPr lang="de-DE" b="1" dirty="0"/>
              <a:t>Genau definiert</a:t>
            </a:r>
            <a:br>
              <a:rPr lang="de-DE" b="1" dirty="0"/>
            </a:br>
            <a:endParaRPr lang="de-DE" b="1" dirty="0"/>
          </a:p>
          <a:p>
            <a:pPr lvl="1"/>
            <a:r>
              <a:rPr lang="de-DE" b="1" dirty="0"/>
              <a:t>USA: Urheber oder Auftraggeber – Übertragung aller Rechte an Auftraggeber möglich</a:t>
            </a:r>
          </a:p>
          <a:p>
            <a:pPr lvl="1"/>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110</a:t>
            </a:fld>
            <a:endParaRPr lang="de-DE"/>
          </a:p>
        </p:txBody>
      </p:sp>
    </p:spTree>
    <p:extLst>
      <p:ext uri="{BB962C8B-B14F-4D97-AF65-F5344CB8AC3E}">
        <p14:creationId xmlns:p14="http://schemas.microsoft.com/office/powerpoint/2010/main" val="4462652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Urheberrecht</a:t>
            </a:r>
          </a:p>
          <a:p>
            <a:endParaRPr lang="de-DE" dirty="0"/>
          </a:p>
          <a:p>
            <a:pPr lvl="1"/>
            <a:r>
              <a:rPr lang="de-DE" b="1" dirty="0"/>
              <a:t>Vergütung</a:t>
            </a:r>
          </a:p>
          <a:p>
            <a:pPr lvl="1"/>
            <a:endParaRPr lang="de-DE" b="1" dirty="0"/>
          </a:p>
          <a:p>
            <a:pPr lvl="2"/>
            <a:r>
              <a:rPr lang="de-DE" b="1" dirty="0"/>
              <a:t>Dem Urheber steht eine Vergütung zu, wenn Dritte ein urheberrechtlich geschütztes Werk verwenden.</a:t>
            </a:r>
            <a:br>
              <a:rPr lang="de-DE" b="1" dirty="0"/>
            </a:br>
            <a:r>
              <a:rPr lang="de-DE" b="1" dirty="0"/>
              <a:t>Problem: Abmahnkanzleien</a:t>
            </a:r>
          </a:p>
          <a:p>
            <a:pPr lvl="2"/>
            <a:r>
              <a:rPr lang="de-DE" b="1" dirty="0"/>
              <a:t>Verwertungsgesellschaften wie die GEMA rechnen Gebühren für die Verwendung von urheberrechtlich geschützten Werken ab.</a:t>
            </a:r>
          </a:p>
          <a:p>
            <a:pPr lvl="2"/>
            <a:r>
              <a:rPr lang="de-DE" b="1" dirty="0"/>
              <a:t>Sofern eine Nutzungsart nicht oder nur unzulänglich vergütet wurde, kann eine Nachvergütung gefordert werden.</a:t>
            </a:r>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111</a:t>
            </a:fld>
            <a:endParaRPr lang="de-DE"/>
          </a:p>
        </p:txBody>
      </p:sp>
    </p:spTree>
    <p:extLst>
      <p:ext uri="{BB962C8B-B14F-4D97-AF65-F5344CB8AC3E}">
        <p14:creationId xmlns:p14="http://schemas.microsoft.com/office/powerpoint/2010/main" val="26909159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Kunsturheberrecht</a:t>
            </a:r>
          </a:p>
          <a:p>
            <a:endParaRPr lang="de-DE" dirty="0"/>
          </a:p>
          <a:p>
            <a:pPr lvl="1"/>
            <a:r>
              <a:rPr lang="de-DE" b="1" dirty="0"/>
              <a:t>Relevanz</a:t>
            </a:r>
          </a:p>
          <a:p>
            <a:pPr lvl="1"/>
            <a:endParaRPr lang="de-DE" b="1" dirty="0"/>
          </a:p>
          <a:p>
            <a:pPr marL="457200" lvl="1" indent="0">
              <a:buNone/>
            </a:pPr>
            <a:r>
              <a:rPr lang="de-DE" b="1" dirty="0"/>
              <a:t>- 	z.B. Fotografien von Personen – auch in Laboraufnahmen, etc.</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112</a:t>
            </a:fld>
            <a:endParaRPr lang="de-DE"/>
          </a:p>
        </p:txBody>
      </p:sp>
    </p:spTree>
    <p:extLst>
      <p:ext uri="{BB962C8B-B14F-4D97-AF65-F5344CB8AC3E}">
        <p14:creationId xmlns:p14="http://schemas.microsoft.com/office/powerpoint/2010/main" val="10694437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Exkurs: Arbeitnehmererfindervergütung</a:t>
            </a:r>
            <a:br>
              <a:rPr lang="de-DE" dirty="0"/>
            </a:br>
            <a:br>
              <a:rPr lang="de-DE" dirty="0"/>
            </a:br>
            <a:r>
              <a:rPr lang="de-DE" dirty="0"/>
              <a:t>Gesetzliche Grundlage:</a:t>
            </a:r>
            <a:br>
              <a:rPr lang="de-DE" dirty="0"/>
            </a:br>
            <a:br>
              <a:rPr lang="de-DE" dirty="0"/>
            </a:br>
            <a:r>
              <a:rPr lang="de-DE" dirty="0"/>
              <a:t>Gesetz über Arbeitnehmererfindungen</a:t>
            </a:r>
            <a:br>
              <a:rPr lang="de-DE" dirty="0"/>
            </a:br>
            <a:br>
              <a:rPr lang="de-DE" dirty="0"/>
            </a:br>
            <a:r>
              <a:rPr lang="de-DE" b="0" dirty="0"/>
              <a:t>Große Mehrzahl aller Erfindungen wird während eines Arbeitsverhältnisses gemacht. </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113</a:t>
            </a:fld>
            <a:endParaRPr lang="de-DE"/>
          </a:p>
        </p:txBody>
      </p:sp>
    </p:spTree>
    <p:extLst>
      <p:ext uri="{BB962C8B-B14F-4D97-AF65-F5344CB8AC3E}">
        <p14:creationId xmlns:p14="http://schemas.microsoft.com/office/powerpoint/2010/main" val="16270882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Exkurs: Arbeitnehmererfindervergütung</a:t>
            </a:r>
            <a:br>
              <a:rPr lang="de-DE" dirty="0"/>
            </a:br>
            <a:br>
              <a:rPr lang="de-DE" dirty="0"/>
            </a:br>
            <a:r>
              <a:rPr lang="de-DE" b="0" dirty="0"/>
              <a:t>Rechte an Erfindung stehen dem Erfinder (Arbeitnehmer) zu.</a:t>
            </a:r>
            <a:br>
              <a:rPr lang="de-DE" b="0" dirty="0"/>
            </a:br>
            <a:br>
              <a:rPr lang="de-DE" b="0" dirty="0"/>
            </a:br>
            <a:r>
              <a:rPr lang="de-DE" b="0" dirty="0"/>
              <a:t>Dieser ist in den allermeisten Fällen arbeitsrechtlich dazu verpflichtet sie dem Arbeitgeber zu melden. </a:t>
            </a:r>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114</a:t>
            </a:fld>
            <a:endParaRPr lang="de-DE"/>
          </a:p>
        </p:txBody>
      </p:sp>
    </p:spTree>
    <p:extLst>
      <p:ext uri="{BB962C8B-B14F-4D97-AF65-F5344CB8AC3E}">
        <p14:creationId xmlns:p14="http://schemas.microsoft.com/office/powerpoint/2010/main" val="15764529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Exkurs: Arbeitnehmererfindervergütung</a:t>
            </a:r>
            <a:br>
              <a:rPr lang="de-DE" dirty="0"/>
            </a:br>
            <a:br>
              <a:rPr lang="de-DE" dirty="0"/>
            </a:br>
            <a:r>
              <a:rPr lang="de-DE" dirty="0"/>
              <a:t>Der Arbeitgeber kann die Verwertungsrechte an der Erfindung für sich beanspruchen.</a:t>
            </a:r>
            <a:br>
              <a:rPr lang="de-DE" dirty="0"/>
            </a:br>
            <a:br>
              <a:rPr lang="de-DE" dirty="0"/>
            </a:br>
            <a:r>
              <a:rPr lang="de-DE" b="0" dirty="0"/>
              <a:t>Dafür muss er ein Schutzrecht anmelden (Patent) und den Arbeitnehmer angemessen vergüten.  </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115</a:t>
            </a:fld>
            <a:endParaRPr lang="de-DE"/>
          </a:p>
        </p:txBody>
      </p:sp>
    </p:spTree>
    <p:extLst>
      <p:ext uri="{BB962C8B-B14F-4D97-AF65-F5344CB8AC3E}">
        <p14:creationId xmlns:p14="http://schemas.microsoft.com/office/powerpoint/2010/main" val="8467079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Exkurs: Arbeitnehmererfindervergütung</a:t>
            </a:r>
            <a:br>
              <a:rPr lang="de-DE" dirty="0"/>
            </a:br>
            <a:br>
              <a:rPr lang="de-DE" dirty="0"/>
            </a:br>
            <a:br>
              <a:rPr lang="de-DE" dirty="0"/>
            </a:br>
            <a:r>
              <a:rPr lang="de-DE" dirty="0"/>
              <a:t>Häufigster Streitpunkt: angemessene Vergütung</a:t>
            </a:r>
            <a:br>
              <a:rPr lang="de-DE" dirty="0"/>
            </a:br>
            <a:br>
              <a:rPr lang="de-DE" dirty="0"/>
            </a:br>
            <a:r>
              <a:rPr lang="de-DE" dirty="0"/>
              <a:t>Abhängig vom Anteil an der Erfindung und dem Wert im Markt</a:t>
            </a:r>
            <a:br>
              <a:rPr lang="de-DE" dirty="0"/>
            </a:br>
            <a:r>
              <a:rPr lang="de-DE" b="0" dirty="0"/>
              <a:t>- mehrere Erfinder?</a:t>
            </a:r>
            <a:br>
              <a:rPr lang="de-DE" b="0" dirty="0"/>
            </a:br>
            <a:r>
              <a:rPr lang="de-DE" b="0" dirty="0"/>
              <a:t>- mehrere Einzelelemente in einer dann gewerblich genutzten Erfindung?</a:t>
            </a:r>
            <a:br>
              <a:rPr lang="de-DE" b="0" dirty="0"/>
            </a:br>
            <a:br>
              <a:rPr lang="de-DE" dirty="0"/>
            </a:br>
            <a:r>
              <a:rPr lang="de-DE" dirty="0"/>
              <a:t>Oft Grund für Klagen oder für Schiedsverfahren vor der Schiedsstelle des DPMA</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116</a:t>
            </a:fld>
            <a:endParaRPr lang="de-DE"/>
          </a:p>
        </p:txBody>
      </p:sp>
    </p:spTree>
    <p:extLst>
      <p:ext uri="{BB962C8B-B14F-4D97-AF65-F5344CB8AC3E}">
        <p14:creationId xmlns:p14="http://schemas.microsoft.com/office/powerpoint/2010/main" val="21108333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Exkurs: Sortenschutz</a:t>
            </a:r>
            <a:br>
              <a:rPr lang="de-DE" dirty="0"/>
            </a:br>
            <a:br>
              <a:rPr lang="de-DE" dirty="0"/>
            </a:br>
            <a:r>
              <a:rPr lang="de-DE" b="0" dirty="0"/>
              <a:t>Vergleichbar mit Patentschutz, allerdings auf </a:t>
            </a:r>
            <a:r>
              <a:rPr lang="de-DE" dirty="0"/>
              <a:t>Pflanzensorten </a:t>
            </a:r>
            <a:r>
              <a:rPr lang="de-DE" b="0" dirty="0"/>
              <a:t>bezogen.</a:t>
            </a:r>
            <a:br>
              <a:rPr lang="de-DE" dirty="0"/>
            </a:br>
            <a:br>
              <a:rPr lang="de-DE" dirty="0"/>
            </a:br>
            <a:r>
              <a:rPr lang="de-DE" b="0" dirty="0"/>
              <a:t>Pflanzen die unter den Sortenschutz fallen sind von der Patentierung ausgeschlossen. </a:t>
            </a:r>
            <a:br>
              <a:rPr lang="de-DE" b="0" dirty="0"/>
            </a:br>
            <a:br>
              <a:rPr lang="de-DE" b="0" dirty="0"/>
            </a:br>
            <a:r>
              <a:rPr lang="de-DE" b="0" dirty="0"/>
              <a:t>Sortenschutz gewährt ein zeitlich befristetes Monopol auf neu gezüchtete Pflanzen.</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117</a:t>
            </a:fld>
            <a:endParaRPr lang="de-DE"/>
          </a:p>
        </p:txBody>
      </p:sp>
    </p:spTree>
    <p:extLst>
      <p:ext uri="{BB962C8B-B14F-4D97-AF65-F5344CB8AC3E}">
        <p14:creationId xmlns:p14="http://schemas.microsoft.com/office/powerpoint/2010/main" val="16953216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Exkurs: Sortenschutz</a:t>
            </a:r>
            <a:br>
              <a:rPr lang="de-DE" dirty="0"/>
            </a:br>
            <a:br>
              <a:rPr lang="de-DE" dirty="0"/>
            </a:br>
            <a:r>
              <a:rPr lang="de-DE" dirty="0"/>
              <a:t>Problem: </a:t>
            </a:r>
            <a:r>
              <a:rPr lang="de-DE" b="0" dirty="0"/>
              <a:t>Nach Ablauf eines </a:t>
            </a:r>
            <a:r>
              <a:rPr lang="de-DE" dirty="0"/>
              <a:t>Patents </a:t>
            </a:r>
            <a:r>
              <a:rPr lang="de-DE" b="0" dirty="0"/>
              <a:t>können Erfindungen von Dritten frei verwendet werden. Die Erfindung kommt dann der Allgemeinheit zu Gute.</a:t>
            </a:r>
            <a:br>
              <a:rPr lang="de-DE" b="0" dirty="0"/>
            </a:br>
            <a:br>
              <a:rPr lang="de-DE" dirty="0"/>
            </a:br>
            <a:r>
              <a:rPr lang="de-DE" b="0" dirty="0"/>
              <a:t>Nach Ablauf des </a:t>
            </a:r>
            <a:r>
              <a:rPr lang="de-DE" dirty="0"/>
              <a:t>Sortenschutzes </a:t>
            </a:r>
            <a:r>
              <a:rPr lang="de-DE" b="0" dirty="0"/>
              <a:t>können Pflanzensorten </a:t>
            </a:r>
            <a:r>
              <a:rPr lang="de-DE" dirty="0"/>
              <a:t>vom Markt genommen </a:t>
            </a:r>
            <a:r>
              <a:rPr lang="de-DE" b="0" dirty="0"/>
              <a:t>werden – so z.B. geschehen bei der Kartoffelsorte, die von der Firma Europlant vom Markt genommen wurde. Der lizenzfreie Anbau musste vor Gericht erstritten werden. </a:t>
            </a:r>
            <a:br>
              <a:rPr lang="de-DE" b="0" dirty="0"/>
            </a:br>
            <a:br>
              <a:rPr lang="de-DE" b="0" dirty="0"/>
            </a:br>
            <a:r>
              <a:rPr lang="de-DE" b="0" dirty="0"/>
              <a:t>Problem: Marktmacht</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118</a:t>
            </a:fld>
            <a:endParaRPr lang="de-DE"/>
          </a:p>
        </p:txBody>
      </p:sp>
    </p:spTree>
    <p:extLst>
      <p:ext uri="{BB962C8B-B14F-4D97-AF65-F5344CB8AC3E}">
        <p14:creationId xmlns:p14="http://schemas.microsoft.com/office/powerpoint/2010/main" val="1122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Exkurs: Sortenschutz</a:t>
            </a:r>
            <a:br>
              <a:rPr lang="de-DE" dirty="0"/>
            </a:br>
            <a:br>
              <a:rPr lang="de-DE" dirty="0"/>
            </a:br>
            <a:r>
              <a:rPr lang="de-DE" b="0" dirty="0"/>
              <a:t>Gesetzliche Grundlagen:</a:t>
            </a:r>
            <a:br>
              <a:rPr lang="de-DE" b="0" dirty="0"/>
            </a:br>
            <a:r>
              <a:rPr lang="de-DE" b="0" dirty="0"/>
              <a:t>Schutzgesetz (deutsches Gesetz)</a:t>
            </a:r>
            <a:br>
              <a:rPr lang="de-DE" b="0" dirty="0"/>
            </a:br>
            <a:r>
              <a:rPr lang="de-DE" b="0" dirty="0"/>
              <a:t>Gemeinschaftssortenschutzverordnung (EU)</a:t>
            </a:r>
            <a:br>
              <a:rPr lang="de-DE" b="0" dirty="0"/>
            </a:br>
            <a:r>
              <a:rPr lang="de-DE" b="0" dirty="0"/>
              <a:t>TRIPS-Übereinkommen (internationales Abkommen)</a:t>
            </a:r>
            <a:br>
              <a:rPr lang="de-DE" b="0" dirty="0"/>
            </a:br>
            <a:br>
              <a:rPr lang="de-DE" b="0" dirty="0"/>
            </a:br>
            <a:r>
              <a:rPr lang="de-DE" b="0" dirty="0"/>
              <a:t>Behörden:</a:t>
            </a:r>
            <a:br>
              <a:rPr lang="de-DE" b="0" dirty="0"/>
            </a:br>
            <a:r>
              <a:rPr lang="de-DE" b="0" dirty="0"/>
              <a:t>Bundessortenamt, Gemeinschaftliche Sortenamt</a:t>
            </a:r>
            <a:br>
              <a:rPr lang="de-DE" b="0" dirty="0"/>
            </a:br>
            <a:r>
              <a:rPr lang="de-DE" b="0" dirty="0"/>
              <a:t>(Parallele Systeme)</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119</a:t>
            </a:fld>
            <a:endParaRPr lang="de-DE"/>
          </a:p>
        </p:txBody>
      </p:sp>
    </p:spTree>
    <p:extLst>
      <p:ext uri="{BB962C8B-B14F-4D97-AF65-F5344CB8AC3E}">
        <p14:creationId xmlns:p14="http://schemas.microsoft.com/office/powerpoint/2010/main" val="136627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pPr marL="457200" lvl="1"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7" y="2780928"/>
            <a:ext cx="4643393" cy="26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fld id="{94F7F457-6C55-46F2-8458-F93F6B1F9EED}" type="slidenum">
              <a:rPr lang="de-DE" smtClean="0"/>
              <a:t>12</a:t>
            </a:fld>
            <a:endParaRPr lang="de-DE"/>
          </a:p>
        </p:txBody>
      </p:sp>
    </p:spTree>
    <p:extLst>
      <p:ext uri="{BB962C8B-B14F-4D97-AF65-F5344CB8AC3E}">
        <p14:creationId xmlns:p14="http://schemas.microsoft.com/office/powerpoint/2010/main" val="19751176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endParaRPr lang="de-DE" dirty="0"/>
          </a:p>
          <a:p>
            <a:endParaRPr lang="de-DE" dirty="0"/>
          </a:p>
          <a:p>
            <a:endParaRPr lang="de-DE" dirty="0"/>
          </a:p>
          <a:p>
            <a:r>
              <a:rPr lang="de-DE" dirty="0"/>
              <a:t>Exkurs: Streaming und Down-/Upload</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120</a:t>
            </a:fld>
            <a:endParaRPr lang="de-DE"/>
          </a:p>
        </p:txBody>
      </p:sp>
    </p:spTree>
    <p:extLst>
      <p:ext uri="{BB962C8B-B14F-4D97-AF65-F5344CB8AC3E}">
        <p14:creationId xmlns:p14="http://schemas.microsoft.com/office/powerpoint/2010/main" val="18989057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Streaming und Down-/Upload</a:t>
            </a:r>
          </a:p>
          <a:p>
            <a:endParaRPr lang="de-DE" dirty="0"/>
          </a:p>
          <a:p>
            <a:r>
              <a:rPr lang="de-DE" b="0" dirty="0"/>
              <a:t>Streaming: Abspielen von online verfügbaren Video oder Song, etc. Dabei wird die Datei nur im Arbeitsspeicher (RAM) und nicht auf der Festplatte gespeichert. Mehrfache Wiedergabe: Schwierig</a:t>
            </a:r>
          </a:p>
          <a:p>
            <a:endParaRPr lang="de-DE" b="0" dirty="0"/>
          </a:p>
          <a:p>
            <a:r>
              <a:rPr lang="de-DE" b="0" dirty="0"/>
              <a:t>Download: Speichern auf der Festplatte. Mehrfache Wiedergabe: Einfach möglich</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121</a:t>
            </a:fld>
            <a:endParaRPr lang="de-DE"/>
          </a:p>
        </p:txBody>
      </p:sp>
    </p:spTree>
    <p:extLst>
      <p:ext uri="{BB962C8B-B14F-4D97-AF65-F5344CB8AC3E}">
        <p14:creationId xmlns:p14="http://schemas.microsoft.com/office/powerpoint/2010/main" val="18349956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Streaming und Down-/Upload</a:t>
            </a:r>
          </a:p>
          <a:p>
            <a:endParaRPr lang="de-DE" dirty="0"/>
          </a:p>
          <a:p>
            <a:r>
              <a:rPr lang="de-DE" b="0" dirty="0"/>
              <a:t>Streaming per se nicht illegal, weil der Nutzer gar nicht weiß, welche Filme, etc. urheberrechtlich geschützt sind und welche nicht.</a:t>
            </a:r>
          </a:p>
          <a:p>
            <a:endParaRPr lang="de-DE" b="0" dirty="0"/>
          </a:p>
          <a:p>
            <a:r>
              <a:rPr lang="de-DE" b="0" dirty="0"/>
              <a:t>Grauzone: Filme, Serien, Fußballspiele. Hier weiß der Nutzer eigentlich, dass die Werke geschützt sind und kann erkennen, dass sie ohne Einwilligung des Rechteinhabers </a:t>
            </a:r>
            <a:r>
              <a:rPr lang="de-DE" dirty="0"/>
              <a:t>ins Netz gestellt wurden.</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122</a:t>
            </a:fld>
            <a:endParaRPr lang="de-DE"/>
          </a:p>
        </p:txBody>
      </p:sp>
    </p:spTree>
    <p:extLst>
      <p:ext uri="{BB962C8B-B14F-4D97-AF65-F5344CB8AC3E}">
        <p14:creationId xmlns:p14="http://schemas.microsoft.com/office/powerpoint/2010/main" val="14779384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Streaming und Down-/Upload</a:t>
            </a:r>
          </a:p>
          <a:p>
            <a:endParaRPr lang="de-DE" dirty="0"/>
          </a:p>
          <a:p>
            <a:r>
              <a:rPr lang="de-DE" b="0" dirty="0"/>
              <a:t>Grauzone (</a:t>
            </a:r>
            <a:r>
              <a:rPr lang="de-DE" b="0" dirty="0" err="1"/>
              <a:t>cont</a:t>
            </a:r>
            <a:r>
              <a:rPr lang="de-DE" b="0" dirty="0"/>
              <a:t>.): Aber man geht davon aus, dass das bloße Ansehen nicht verboten ist.</a:t>
            </a:r>
            <a:br>
              <a:rPr lang="de-DE" b="0" dirty="0"/>
            </a:br>
            <a:br>
              <a:rPr lang="de-DE" b="0" dirty="0"/>
            </a:br>
            <a:r>
              <a:rPr lang="de-DE" b="0" dirty="0"/>
              <a:t>Strafbar ist dagegen das Herunterladen, das öffentliche Zeigen oder anderweitiges Weiterverbreiten.</a:t>
            </a:r>
          </a:p>
          <a:p>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123</a:t>
            </a:fld>
            <a:endParaRPr lang="de-DE"/>
          </a:p>
        </p:txBody>
      </p:sp>
    </p:spTree>
    <p:extLst>
      <p:ext uri="{BB962C8B-B14F-4D97-AF65-F5344CB8AC3E}">
        <p14:creationId xmlns:p14="http://schemas.microsoft.com/office/powerpoint/2010/main" val="38170074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Streaming und Down-/Upload</a:t>
            </a:r>
          </a:p>
          <a:p>
            <a:endParaRPr lang="de-DE" dirty="0"/>
          </a:p>
          <a:p>
            <a:r>
              <a:rPr lang="de-DE" dirty="0"/>
              <a:t>Achtung!</a:t>
            </a:r>
            <a:br>
              <a:rPr lang="de-DE" dirty="0"/>
            </a:br>
            <a:r>
              <a:rPr lang="de-DE" dirty="0"/>
              <a:t>Software zum Abspielen von „Streams“. </a:t>
            </a:r>
            <a:br>
              <a:rPr lang="de-DE" dirty="0"/>
            </a:br>
            <a:r>
              <a:rPr lang="de-DE" b="0" dirty="0"/>
              <a:t>Hier wird teilweise suggeriert, dass die Information </a:t>
            </a:r>
            <a:r>
              <a:rPr lang="de-DE" b="0" dirty="0" err="1"/>
              <a:t>gestreamt</a:t>
            </a:r>
            <a:r>
              <a:rPr lang="de-DE" b="0" dirty="0"/>
              <a:t> wird. Tatsächlich wird aber im Hintergrund ein Datenaustausch ermöglicht, der nach Tauschbörsenart funktioniert. Dies ist strafbar und kann hohe Strafen nach sich ziehen.</a:t>
            </a:r>
          </a:p>
          <a:p>
            <a:pPr marL="0" indent="0">
              <a:buNone/>
            </a:pPr>
            <a:endParaRPr lang="de-DE" b="0" dirty="0"/>
          </a:p>
          <a:p>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124</a:t>
            </a:fld>
            <a:endParaRPr lang="de-DE"/>
          </a:p>
        </p:txBody>
      </p:sp>
    </p:spTree>
    <p:extLst>
      <p:ext uri="{BB962C8B-B14F-4D97-AF65-F5344CB8AC3E}">
        <p14:creationId xmlns:p14="http://schemas.microsoft.com/office/powerpoint/2010/main" val="3757052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Streaming und Down-/Upload</a:t>
            </a:r>
          </a:p>
          <a:p>
            <a:endParaRPr lang="de-DE" dirty="0"/>
          </a:p>
          <a:p>
            <a:r>
              <a:rPr lang="de-DE" dirty="0"/>
              <a:t>Achtung (</a:t>
            </a:r>
            <a:r>
              <a:rPr lang="de-DE" dirty="0" err="1"/>
              <a:t>cont</a:t>
            </a:r>
            <a:r>
              <a:rPr lang="de-DE" dirty="0"/>
              <a:t>.)!</a:t>
            </a:r>
            <a:br>
              <a:rPr lang="de-DE" dirty="0"/>
            </a:br>
            <a:r>
              <a:rPr lang="de-DE" b="0" dirty="0"/>
              <a:t>Software basierte Services auf der Basis des </a:t>
            </a:r>
            <a:r>
              <a:rPr lang="de-DE" dirty="0"/>
              <a:t>Torrent-Netzwerks. </a:t>
            </a:r>
            <a:r>
              <a:rPr lang="de-DE" b="0" dirty="0"/>
              <a:t>Hier werden die eigenen Datenleitungen neben dem Download auch für Uploads verwendet.</a:t>
            </a:r>
          </a:p>
          <a:p>
            <a:r>
              <a:rPr lang="de-DE" b="0" dirty="0"/>
              <a:t>Das ist </a:t>
            </a:r>
            <a:r>
              <a:rPr lang="de-DE" dirty="0"/>
              <a:t>strafbar </a:t>
            </a:r>
            <a:r>
              <a:rPr lang="de-DE" b="0" dirty="0"/>
              <a:t>und wurde immer wieder </a:t>
            </a:r>
            <a:r>
              <a:rPr lang="de-DE" dirty="0"/>
              <a:t>abgemahnt</a:t>
            </a: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 ist allerdings mittlerweile auf Grund der Vielzahl von Streaming Angeboten nicht mehr so problematisch wie noch vor einigen Jahren</a:t>
            </a:r>
            <a:r>
              <a:rPr lang="de-DE" b="0" dirty="0"/>
              <a:t>.</a:t>
            </a:r>
          </a:p>
          <a:p>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125</a:t>
            </a:fld>
            <a:endParaRPr lang="de-DE"/>
          </a:p>
        </p:txBody>
      </p:sp>
    </p:spTree>
    <p:extLst>
      <p:ext uri="{BB962C8B-B14F-4D97-AF65-F5344CB8AC3E}">
        <p14:creationId xmlns:p14="http://schemas.microsoft.com/office/powerpoint/2010/main" val="16494306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Streaming und Down-/Upload</a:t>
            </a:r>
          </a:p>
          <a:p>
            <a:endParaRPr lang="de-DE" dirty="0"/>
          </a:p>
          <a:p>
            <a:r>
              <a:rPr lang="de-DE" dirty="0"/>
              <a:t>Achtung (</a:t>
            </a:r>
            <a:r>
              <a:rPr lang="de-DE" dirty="0" err="1"/>
              <a:t>cont</a:t>
            </a:r>
            <a:r>
              <a:rPr lang="de-DE" dirty="0"/>
              <a:t>.)!</a:t>
            </a:r>
          </a:p>
          <a:p>
            <a:r>
              <a:rPr lang="de-DE" dirty="0"/>
              <a:t>Keine Handy-Aufnahmen von Konzerten </a:t>
            </a:r>
            <a:r>
              <a:rPr lang="de-DE" b="0" dirty="0"/>
              <a:t>ins Internet stellen.</a:t>
            </a:r>
          </a:p>
          <a:p>
            <a:r>
              <a:rPr lang="de-DE" b="0" dirty="0"/>
              <a:t>Bei </a:t>
            </a:r>
            <a:r>
              <a:rPr lang="de-DE" b="0" dirty="0" err="1"/>
              <a:t>One</a:t>
            </a:r>
            <a:r>
              <a:rPr lang="de-DE" b="0" dirty="0"/>
              <a:t>-Click-Hostern oder Sharehostern sehr genau darauf achten, was angeboten wird. Sollte es klar erkennbar sein, dass das Angebot illegal sein könnte: Finger weg!</a:t>
            </a:r>
          </a:p>
          <a:p>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126</a:t>
            </a:fld>
            <a:endParaRPr lang="de-DE"/>
          </a:p>
        </p:txBody>
      </p:sp>
    </p:spTree>
    <p:extLst>
      <p:ext uri="{BB962C8B-B14F-4D97-AF65-F5344CB8AC3E}">
        <p14:creationId xmlns:p14="http://schemas.microsoft.com/office/powerpoint/2010/main" val="16235374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Streaming und Down-/Upload</a:t>
            </a:r>
          </a:p>
          <a:p>
            <a:endParaRPr lang="de-DE" dirty="0"/>
          </a:p>
          <a:p>
            <a:r>
              <a:rPr lang="de-DE" dirty="0"/>
              <a:t>Achtung (</a:t>
            </a:r>
            <a:r>
              <a:rPr lang="de-DE" dirty="0" err="1"/>
              <a:t>cont</a:t>
            </a:r>
            <a:r>
              <a:rPr lang="de-DE" dirty="0"/>
              <a:t>.)!</a:t>
            </a:r>
            <a:br>
              <a:rPr lang="de-DE" dirty="0"/>
            </a:br>
            <a:r>
              <a:rPr lang="de-DE" b="0" dirty="0"/>
              <a:t>Keine </a:t>
            </a:r>
            <a:r>
              <a:rPr lang="de-DE" dirty="0"/>
              <a:t>Fotos Dritter </a:t>
            </a:r>
            <a:r>
              <a:rPr lang="de-DE" b="0" dirty="0"/>
              <a:t>in Facebook veröffentlichen (weder Aufnahmen von Dritten, noch von Dritten aufgenommene Fotos) </a:t>
            </a:r>
            <a:r>
              <a:rPr lang="de-DE" dirty="0"/>
              <a:t>ohne deren ausdrückliche Zustimmung</a:t>
            </a:r>
            <a:r>
              <a:rPr lang="de-DE" b="0" dirty="0"/>
              <a:t>, es sei denn die Aufnahmen stammen aus einem freiverwendbaren </a:t>
            </a:r>
            <a:r>
              <a:rPr lang="de-DE" b="0" dirty="0" err="1"/>
              <a:t>Photostock</a:t>
            </a:r>
            <a:r>
              <a:rPr lang="de-DE" b="0" dirty="0"/>
              <a:t>.</a:t>
            </a:r>
            <a:br>
              <a:rPr lang="de-DE" b="0" dirty="0"/>
            </a:br>
            <a:br>
              <a:rPr lang="de-DE" b="0" dirty="0"/>
            </a:br>
            <a:r>
              <a:rPr lang="de-DE" b="0" dirty="0"/>
              <a:t>Links, etc. können eingebettet werden, da die eigentliche Datei nicht kopiert wird. </a:t>
            </a:r>
          </a:p>
          <a:p>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127</a:t>
            </a:fld>
            <a:endParaRPr lang="de-DE"/>
          </a:p>
        </p:txBody>
      </p:sp>
    </p:spTree>
    <p:extLst>
      <p:ext uri="{BB962C8B-B14F-4D97-AF65-F5344CB8AC3E}">
        <p14:creationId xmlns:p14="http://schemas.microsoft.com/office/powerpoint/2010/main" val="10835038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	</a:t>
            </a: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Vielen Dank für Ihre Aufmerksamkeit.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	Für Fragen stehe ich Ihnen unter 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	Emailadresse </a:t>
            </a: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udo@aristos-ip.eu</a:t>
            </a: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	oder unter der Telefonnummer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noProof="0" dirty="0">
                <a:ln>
                  <a:noFill/>
                </a:ln>
                <a:solidFill>
                  <a:prstClr val="black"/>
                </a:solidFill>
                <a:effectLst/>
                <a:uLnTx/>
                <a:uFillTx/>
                <a:latin typeface="Calibri" panose="020F0502020204030204"/>
                <a:ea typeface="+mn-ea"/>
                <a:cs typeface="+mn-cs"/>
              </a:rPr>
              <a:t>	069 1532 299 60 gerne zur Verfügung. </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128</a:t>
            </a:fld>
            <a:endParaRPr lang="de-DE"/>
          </a:p>
        </p:txBody>
      </p:sp>
    </p:spTree>
    <p:extLst>
      <p:ext uri="{BB962C8B-B14F-4D97-AF65-F5344CB8AC3E}">
        <p14:creationId xmlns:p14="http://schemas.microsoft.com/office/powerpoint/2010/main" val="194043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a:xfrm>
            <a:off x="1981200" y="1600200"/>
            <a:ext cx="8363273" cy="4781128"/>
          </a:xfrm>
        </p:spPr>
        <p:txBody>
          <a:bodyPr>
            <a:normAutofit/>
          </a:bodyPr>
          <a:lstStyle/>
          <a:p>
            <a:r>
              <a:rPr lang="de-DE" dirty="0"/>
              <a:t>Patente</a:t>
            </a:r>
          </a:p>
          <a:p>
            <a:endParaRPr lang="de-DE" dirty="0"/>
          </a:p>
          <a:p>
            <a:endParaRPr lang="de-DE" dirty="0"/>
          </a:p>
          <a:p>
            <a:endParaRPr lang="de-DE" dirty="0"/>
          </a:p>
          <a:p>
            <a:endParaRPr lang="de-DE" dirty="0"/>
          </a:p>
          <a:p>
            <a:endParaRPr lang="de-DE" dirty="0"/>
          </a:p>
          <a:p>
            <a:endParaRPr lang="de-DE" dirty="0"/>
          </a:p>
          <a:p>
            <a:endParaRPr lang="de-DE" dirty="0"/>
          </a:p>
          <a:p>
            <a:pPr marL="0" indent="0">
              <a:buNone/>
            </a:pPr>
            <a:r>
              <a:rPr lang="de-DE" sz="2000" dirty="0"/>
              <a:t>US-Patent der Fa. Google aus dem Jahr 2013 über ein </a:t>
            </a:r>
            <a:r>
              <a:rPr lang="de-DE" sz="2000" dirty="0" err="1"/>
              <a:t>Tablet</a:t>
            </a:r>
            <a:r>
              <a:rPr lang="de-DE" sz="2000" dirty="0"/>
              <a:t> mit berührungsempfindlichem Gehäuse</a:t>
            </a:r>
          </a:p>
          <a:p>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pic>
        <p:nvPicPr>
          <p:cNvPr id="5122" name="Picture 2" descr="Google patentiert adaptives User-Interface für Tablets mit berührungsempfindlichem Gehä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590" y="2132856"/>
            <a:ext cx="5691512"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2"/>
          </p:nvPr>
        </p:nvSpPr>
        <p:spPr/>
        <p:txBody>
          <a:bodyPr/>
          <a:lstStyle/>
          <a:p>
            <a:fld id="{94F7F457-6C55-46F2-8458-F93F6B1F9EED}" type="slidenum">
              <a:rPr lang="de-DE" smtClean="0"/>
              <a:t>13</a:t>
            </a:fld>
            <a:endParaRPr lang="de-DE"/>
          </a:p>
        </p:txBody>
      </p:sp>
    </p:spTree>
    <p:extLst>
      <p:ext uri="{BB962C8B-B14F-4D97-AF65-F5344CB8AC3E}">
        <p14:creationId xmlns:p14="http://schemas.microsoft.com/office/powerpoint/2010/main" val="258931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marL="0" indent="0">
              <a:buNone/>
            </a:pPr>
            <a:endParaRPr lang="de-DE" dirty="0"/>
          </a:p>
          <a:p>
            <a:pPr marL="0" indent="0">
              <a:buNone/>
            </a:pPr>
            <a:r>
              <a:rPr lang="de-DE" b="1" dirty="0"/>
              <a:t>	</a:t>
            </a:r>
            <a:r>
              <a:rPr lang="de-DE" sz="2400" dirty="0"/>
              <a:t>Patentansprüche:</a:t>
            </a:r>
          </a:p>
          <a:p>
            <a:pPr marL="0" indent="0">
              <a:buNone/>
            </a:pPr>
            <a:endParaRPr lang="de-DE" sz="2400" dirty="0"/>
          </a:p>
          <a:p>
            <a:pPr marL="0" indent="0">
              <a:buNone/>
            </a:pPr>
            <a:r>
              <a:rPr lang="de-DE" sz="2400" dirty="0"/>
              <a:t>	Europäische Patentanmeldung Nr. 04029831.7</a:t>
            </a:r>
          </a:p>
          <a:p>
            <a:pPr marL="0" indent="0">
              <a:buNone/>
            </a:pPr>
            <a:endParaRPr lang="de-DE" sz="2400" dirty="0"/>
          </a:p>
          <a:p>
            <a:pPr marL="0" indent="0">
              <a:buNone/>
            </a:pPr>
            <a:r>
              <a:rPr lang="de-DE" sz="2400" dirty="0"/>
              <a:t>	Patent der Firma Airbus für eine Datenlösung</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14</a:t>
            </a:fld>
            <a:endParaRPr lang="de-DE"/>
          </a:p>
        </p:txBody>
      </p:sp>
    </p:spTree>
    <p:extLst>
      <p:ext uri="{BB962C8B-B14F-4D97-AF65-F5344CB8AC3E}">
        <p14:creationId xmlns:p14="http://schemas.microsoft.com/office/powerpoint/2010/main" val="160231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marL="0" indent="0">
              <a:buNone/>
            </a:pPr>
            <a:endParaRPr lang="de-DE" dirty="0"/>
          </a:p>
          <a:p>
            <a:pPr marL="0" indent="0">
              <a:buNone/>
            </a:pPr>
            <a:r>
              <a:rPr lang="de-DE" sz="3000" dirty="0"/>
              <a:t>1. Bussystem zur Übertragung eines Datenpakets zwischen einer Vielzahl von Flugzeugsystemen in einem Flugzeug, wobei das Bus-system ein CAN Datenbussystem ist, wobei das Datenpaket in dem CAN Datenbussystem ein erweitertes Identifikationsfeld mit einer Länge von 29 Bits aufweist um einen Empfänger des Datenpakets zu identifizieren, wobei ein fester Bereich des erweiterten Identifikations-feldes zur Identifikation der Vielzahl von Flugzeugsystemen ausgestaltet ist, …</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15</a:t>
            </a:fld>
            <a:endParaRPr lang="de-DE"/>
          </a:p>
        </p:txBody>
      </p:sp>
    </p:spTree>
    <p:extLst>
      <p:ext uri="{BB962C8B-B14F-4D97-AF65-F5344CB8AC3E}">
        <p14:creationId xmlns:p14="http://schemas.microsoft.com/office/powerpoint/2010/main" val="339117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marL="0" indent="0">
              <a:buNone/>
            </a:pPr>
            <a:endParaRPr lang="de-DE" dirty="0"/>
          </a:p>
          <a:p>
            <a:pPr marL="0" indent="0">
              <a:buNone/>
            </a:pPr>
            <a:r>
              <a:rPr lang="de-DE" sz="3000" dirty="0"/>
              <a:t>… wodurch jedes Flugzeugsystem eindeutig adressierbar ist, wobei Bits der höchsten Signifikanz des erweiterten Identifikationsfeldes zur Festlegung einer Priorität des Datenpakets ausgestaltet sind, so dass ein Datenpaket für ein Flugzeugsystem mit hoher Kritikalität mit einer hohen Datenpaketpriorität adressiert werden kann.</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16</a:t>
            </a:fld>
            <a:endParaRPr lang="de-DE"/>
          </a:p>
        </p:txBody>
      </p:sp>
    </p:spTree>
    <p:extLst>
      <p:ext uri="{BB962C8B-B14F-4D97-AF65-F5344CB8AC3E}">
        <p14:creationId xmlns:p14="http://schemas.microsoft.com/office/powerpoint/2010/main" val="309426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marL="0" indent="0">
              <a:buNone/>
            </a:pPr>
            <a:endParaRPr lang="de-DE" dirty="0"/>
          </a:p>
          <a:p>
            <a:pPr marL="0" indent="0">
              <a:buNone/>
            </a:pPr>
            <a:r>
              <a:rPr lang="de-DE" b="1" dirty="0"/>
              <a:t>	</a:t>
            </a:r>
            <a:r>
              <a:rPr lang="de-DE" sz="2400" dirty="0"/>
              <a:t>Patentansprüche:</a:t>
            </a:r>
          </a:p>
          <a:p>
            <a:pPr marL="0" indent="0">
              <a:buNone/>
            </a:pPr>
            <a:endParaRPr lang="de-DE" sz="2400" dirty="0"/>
          </a:p>
          <a:p>
            <a:pPr marL="0" indent="0">
              <a:buNone/>
            </a:pPr>
            <a:r>
              <a:rPr lang="de-DE" sz="2400" dirty="0"/>
              <a:t>	US Patent Nr. 8,261,090 vom 04.09.2012</a:t>
            </a:r>
          </a:p>
          <a:p>
            <a:pPr marL="0" indent="0">
              <a:buNone/>
            </a:pPr>
            <a:endParaRPr lang="de-DE" sz="2400" dirty="0"/>
          </a:p>
          <a:p>
            <a:pPr marL="0" indent="0">
              <a:buNone/>
            </a:pPr>
            <a:r>
              <a:rPr lang="de-DE" sz="2400" dirty="0"/>
              <a:t>	der Firma Google für eine Gesichtserkennung</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17</a:t>
            </a:fld>
            <a:endParaRPr lang="de-DE"/>
          </a:p>
        </p:txBody>
      </p:sp>
    </p:spTree>
    <p:extLst>
      <p:ext uri="{BB962C8B-B14F-4D97-AF65-F5344CB8AC3E}">
        <p14:creationId xmlns:p14="http://schemas.microsoft.com/office/powerpoint/2010/main" val="351050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a:xfrm>
            <a:off x="1981200" y="1600200"/>
            <a:ext cx="8312993" cy="4781128"/>
          </a:xfrm>
        </p:spPr>
        <p:txBody>
          <a:bodyPr>
            <a:normAutofit fontScale="55000" lnSpcReduction="20000"/>
          </a:bodyPr>
          <a:lstStyle/>
          <a:p>
            <a:r>
              <a:rPr lang="de-DE" sz="9600" dirty="0"/>
              <a:t>Patente</a:t>
            </a:r>
            <a:br>
              <a:rPr lang="de-DE" dirty="0"/>
            </a:br>
            <a:br>
              <a:rPr lang="de-DE" dirty="0"/>
            </a:br>
            <a:endParaRPr lang="de-DE" dirty="0"/>
          </a:p>
          <a:p>
            <a:r>
              <a:rPr lang="en-US" sz="5500" dirty="0"/>
              <a:t>What is claimed is: </a:t>
            </a:r>
            <a:br>
              <a:rPr lang="en-US" sz="5500" dirty="0"/>
            </a:br>
            <a:br>
              <a:rPr lang="en-US" sz="5500" dirty="0"/>
            </a:br>
            <a:r>
              <a:rPr lang="en-US" sz="5500" dirty="0"/>
              <a:t>1. A method of logging a first user in to a computing device comprising: receiving a first image of the first user via a camera operably coupled with the computing device; determining an identity of the first user based on the received first image; if the determined identity of the first user matches a first predetermined identity,…</a:t>
            </a:r>
            <a:endParaRPr lang="de-DE" sz="5500"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18</a:t>
            </a:fld>
            <a:endParaRPr lang="de-DE"/>
          </a:p>
        </p:txBody>
      </p:sp>
    </p:spTree>
    <p:extLst>
      <p:ext uri="{BB962C8B-B14F-4D97-AF65-F5344CB8AC3E}">
        <p14:creationId xmlns:p14="http://schemas.microsoft.com/office/powerpoint/2010/main" val="68074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a:xfrm>
            <a:off x="1981200" y="1600200"/>
            <a:ext cx="8312993" cy="4781128"/>
          </a:xfrm>
        </p:spPr>
        <p:txBody>
          <a:bodyPr>
            <a:normAutofit fontScale="55000" lnSpcReduction="20000"/>
          </a:bodyPr>
          <a:lstStyle/>
          <a:p>
            <a:r>
              <a:rPr lang="de-DE" sz="9600" dirty="0"/>
              <a:t>Patente</a:t>
            </a:r>
            <a:br>
              <a:rPr lang="de-DE" dirty="0"/>
            </a:br>
            <a:br>
              <a:rPr lang="de-DE" dirty="0"/>
            </a:br>
            <a:endParaRPr lang="de-DE" dirty="0"/>
          </a:p>
          <a:p>
            <a:r>
              <a:rPr lang="en-US" sz="5500" dirty="0"/>
              <a:t>What is claimed is: </a:t>
            </a:r>
            <a:br>
              <a:rPr lang="en-US" sz="5500" dirty="0"/>
            </a:br>
            <a:br>
              <a:rPr lang="en-US" sz="5500" dirty="0"/>
            </a:br>
            <a:r>
              <a:rPr lang="en-US" sz="5500" dirty="0"/>
              <a:t>… then, based at least on the identity of the first user matching the first predetermined identity, logging the first user in to the computing device; receiving a second image of a second user via the camera operably coupled with the computing device; determining an identity of the second user based on the received second image; and if the determined identity of the second user matches a second predetermined identity, …</a:t>
            </a:r>
            <a:endParaRPr lang="de-DE" sz="5500"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19</a:t>
            </a:fld>
            <a:endParaRPr lang="de-DE"/>
          </a:p>
        </p:txBody>
      </p:sp>
    </p:spTree>
    <p:extLst>
      <p:ext uri="{BB962C8B-B14F-4D97-AF65-F5344CB8AC3E}">
        <p14:creationId xmlns:p14="http://schemas.microsoft.com/office/powerpoint/2010/main" val="29710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Schutzrechte</a:t>
            </a:r>
          </a:p>
        </p:txBody>
      </p:sp>
      <p:sp>
        <p:nvSpPr>
          <p:cNvPr id="3" name="Inhaltsplatzhalter 2"/>
          <p:cNvSpPr>
            <a:spLocks noGrp="1"/>
          </p:cNvSpPr>
          <p:nvPr>
            <p:ph idx="1"/>
          </p:nvPr>
        </p:nvSpPr>
        <p:spPr/>
        <p:txBody>
          <a:bodyPr>
            <a:normAutofit lnSpcReduction="10000"/>
          </a:bodyPr>
          <a:lstStyle/>
          <a:p>
            <a:pPr lvl="0">
              <a:defRPr/>
            </a:pPr>
            <a:r>
              <a:rPr lang="de-DE" b="0" dirty="0">
                <a:solidFill>
                  <a:prstClr val="black"/>
                </a:solidFill>
              </a:rPr>
              <a:t>Modul 1: Rechtsgeschichte, Staatsorganisation, Rechtssystematik</a:t>
            </a:r>
          </a:p>
          <a:p>
            <a:pPr lvl="0">
              <a:defRPr/>
            </a:pPr>
            <a:endParaRPr lang="de-DE" dirty="0">
              <a:solidFill>
                <a:prstClr val="black"/>
              </a:solidFill>
            </a:endParaRPr>
          </a:p>
          <a:p>
            <a:pPr lvl="0">
              <a:defRPr/>
            </a:pPr>
            <a:r>
              <a:rPr lang="de-DE" b="0" dirty="0">
                <a:solidFill>
                  <a:prstClr val="black"/>
                </a:solidFill>
              </a:rPr>
              <a:t>Modul 2: 	Arbeitssicherheit</a:t>
            </a:r>
          </a:p>
          <a:p>
            <a:pPr lvl="0">
              <a:defRPr/>
            </a:pPr>
            <a:endParaRPr lang="de-DE" b="0" dirty="0">
              <a:solidFill>
                <a:prstClr val="black"/>
              </a:solidFill>
            </a:endParaRPr>
          </a:p>
          <a:p>
            <a:pPr lvl="0">
              <a:defRPr/>
            </a:pPr>
            <a:r>
              <a:rPr lang="de-DE" b="0" dirty="0">
                <a:solidFill>
                  <a:prstClr val="black"/>
                </a:solidFill>
              </a:rPr>
              <a:t>Modul 3:	REACH, Gentechnik</a:t>
            </a:r>
          </a:p>
          <a:p>
            <a:pPr lvl="0">
              <a:defRPr/>
            </a:pPr>
            <a:endParaRPr lang="de-DE" dirty="0">
              <a:solidFill>
                <a:prstClr val="black"/>
              </a:solidFill>
            </a:endParaRPr>
          </a:p>
          <a:p>
            <a:pPr lvl="0">
              <a:defRPr/>
            </a:pPr>
            <a:r>
              <a:rPr lang="de-DE" b="0" dirty="0">
                <a:solidFill>
                  <a:prstClr val="black"/>
                </a:solidFill>
              </a:rPr>
              <a:t>Modul 4:	Umweltschutz, Umweltstrafrecht und 	</a:t>
            </a:r>
            <a:br>
              <a:rPr lang="de-DE" b="0" dirty="0">
                <a:solidFill>
                  <a:prstClr val="black"/>
                </a:solidFill>
              </a:rPr>
            </a:br>
            <a:r>
              <a:rPr lang="de-DE" b="0" dirty="0">
                <a:solidFill>
                  <a:prstClr val="black"/>
                </a:solidFill>
              </a:rPr>
              <a:t>		Bundesimmissionsschutzgesetz</a:t>
            </a:r>
          </a:p>
          <a:p>
            <a:pPr lvl="0">
              <a:defRPr/>
            </a:pPr>
            <a:endParaRPr lang="de-DE" b="0" dirty="0">
              <a:solidFill>
                <a:prstClr val="black"/>
              </a:solidFill>
            </a:endParaRPr>
          </a:p>
          <a:p>
            <a:pPr lvl="0">
              <a:defRPr/>
            </a:pPr>
            <a:r>
              <a:rPr lang="de-DE" dirty="0">
                <a:solidFill>
                  <a:prstClr val="black"/>
                </a:solidFill>
              </a:rPr>
              <a:t>Modul 5: 	Schutz der Arbeitsergebnisse</a:t>
            </a:r>
          </a:p>
        </p:txBody>
      </p:sp>
      <p:sp>
        <p:nvSpPr>
          <p:cNvPr id="4" name="Fußzeilenplatzhalter 3"/>
          <p:cNvSpPr>
            <a:spLocks noGrp="1"/>
          </p:cNvSpPr>
          <p:nvPr>
            <p:ph type="ftr" sz="quarter" idx="11"/>
          </p:nvPr>
        </p:nvSpPr>
        <p:spPr/>
        <p:txBody>
          <a:bodyPr/>
          <a:lstStyle/>
          <a:p>
            <a:endParaRPr lang="de-DE" dirty="0"/>
          </a:p>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a:t>
            </a:fld>
            <a:endParaRPr lang="de-DE"/>
          </a:p>
        </p:txBody>
      </p:sp>
      <p:sp>
        <p:nvSpPr>
          <p:cNvPr id="6" name="Datumsplatzhalter 5"/>
          <p:cNvSpPr>
            <a:spLocks noGrp="1"/>
          </p:cNvSpPr>
          <p:nvPr>
            <p:ph type="dt" sz="half" idx="10"/>
          </p:nvPr>
        </p:nvSpPr>
        <p:spPr/>
        <p:txBody>
          <a:bodyPr/>
          <a:lstStyle/>
          <a:p>
            <a:endParaRPr lang="de-DE" dirty="0"/>
          </a:p>
        </p:txBody>
      </p:sp>
    </p:spTree>
    <p:extLst>
      <p:ext uri="{BB962C8B-B14F-4D97-AF65-F5344CB8AC3E}">
        <p14:creationId xmlns:p14="http://schemas.microsoft.com/office/powerpoint/2010/main" val="309793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a:xfrm>
            <a:off x="1981200" y="1600200"/>
            <a:ext cx="8312993" cy="4781128"/>
          </a:xfrm>
        </p:spPr>
        <p:txBody>
          <a:bodyPr>
            <a:normAutofit fontScale="55000" lnSpcReduction="20000"/>
          </a:bodyPr>
          <a:lstStyle/>
          <a:p>
            <a:r>
              <a:rPr lang="de-DE" sz="9600" dirty="0"/>
              <a:t>Patente</a:t>
            </a:r>
            <a:br>
              <a:rPr lang="de-DE" dirty="0"/>
            </a:br>
            <a:br>
              <a:rPr lang="de-DE" dirty="0"/>
            </a:br>
            <a:endParaRPr lang="de-DE" dirty="0"/>
          </a:p>
          <a:p>
            <a:r>
              <a:rPr lang="en-US" sz="5500" dirty="0"/>
              <a:t>What is claimed is: </a:t>
            </a:r>
            <a:br>
              <a:rPr lang="en-US" sz="5500" dirty="0"/>
            </a:br>
            <a:br>
              <a:rPr lang="en-US" sz="5500" dirty="0"/>
            </a:br>
            <a:r>
              <a:rPr lang="en-US" sz="5500" dirty="0"/>
              <a:t>… then, issuing a prompt to confirm that the first user should be logged off of the computing device and that the second user should be logged on to the computing device; receiving a valid confirmation from the first or second user in response to the prompt; in response to receiving the valid confirmation, logging the first user off of the computing device and logging the second user in to the computing device. </a:t>
            </a:r>
            <a:endParaRPr lang="de-DE" sz="5500"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20</a:t>
            </a:fld>
            <a:endParaRPr lang="de-DE"/>
          </a:p>
        </p:txBody>
      </p:sp>
    </p:spTree>
    <p:extLst>
      <p:ext uri="{BB962C8B-B14F-4D97-AF65-F5344CB8AC3E}">
        <p14:creationId xmlns:p14="http://schemas.microsoft.com/office/powerpoint/2010/main" val="265975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endParaRPr lang="de-DE" dirty="0"/>
          </a:p>
          <a:p>
            <a:pPr marL="400050" lvl="1" indent="0">
              <a:buNone/>
            </a:pPr>
            <a:r>
              <a:rPr lang="de-DE" b="1" dirty="0"/>
              <a:t>§ 1 Patentgesetz (</a:t>
            </a:r>
            <a:r>
              <a:rPr lang="de-DE" b="1" dirty="0" err="1"/>
              <a:t>PatentG</a:t>
            </a:r>
            <a:r>
              <a:rPr lang="de-DE" b="1" dirty="0"/>
              <a:t>)</a:t>
            </a:r>
          </a:p>
          <a:p>
            <a:pPr marL="400050" lvl="1" indent="0">
              <a:buNone/>
            </a:pPr>
            <a:r>
              <a:rPr lang="de-DE" dirty="0"/>
              <a:t>(1) Patente werden für </a:t>
            </a:r>
            <a:r>
              <a:rPr lang="de-DE" b="1" dirty="0"/>
              <a:t>Erfindungen </a:t>
            </a:r>
            <a:r>
              <a:rPr lang="de-DE" dirty="0"/>
              <a:t>auf allen Gebieten der Technik erteilt, sofern sie </a:t>
            </a:r>
            <a:r>
              <a:rPr lang="de-DE" b="1" dirty="0"/>
              <a:t>neu</a:t>
            </a:r>
            <a:r>
              <a:rPr lang="de-DE" dirty="0"/>
              <a:t> sind, auf einer </a:t>
            </a:r>
            <a:r>
              <a:rPr lang="de-DE" b="1" dirty="0"/>
              <a:t>erfinderischen Tätigkeit </a:t>
            </a:r>
            <a:r>
              <a:rPr lang="de-DE" dirty="0"/>
              <a:t>beruhen und </a:t>
            </a:r>
            <a:r>
              <a:rPr lang="de-DE" b="1" dirty="0"/>
              <a:t>gewerblich anwendbar</a:t>
            </a:r>
            <a:r>
              <a:rPr lang="de-DE" dirty="0"/>
              <a:t> sind.</a:t>
            </a:r>
          </a:p>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21</a:t>
            </a:fld>
            <a:endParaRPr lang="de-DE"/>
          </a:p>
        </p:txBody>
      </p:sp>
    </p:spTree>
    <p:extLst>
      <p:ext uri="{BB962C8B-B14F-4D97-AF65-F5344CB8AC3E}">
        <p14:creationId xmlns:p14="http://schemas.microsoft.com/office/powerpoint/2010/main" val="178554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endParaRPr lang="de-DE" dirty="0"/>
          </a:p>
          <a:p>
            <a:pPr marL="400050" lvl="1" indent="0">
              <a:buNone/>
            </a:pPr>
            <a:r>
              <a:rPr lang="de-DE" b="1" dirty="0"/>
              <a:t>§ 1 Patentgesetz (</a:t>
            </a:r>
            <a:r>
              <a:rPr lang="de-DE" b="1" dirty="0" err="1"/>
              <a:t>PatentG</a:t>
            </a:r>
            <a:r>
              <a:rPr lang="de-DE" b="1" dirty="0"/>
              <a:t>)</a:t>
            </a:r>
          </a:p>
          <a:p>
            <a:pPr marL="400050" lvl="1" indent="0">
              <a:buNone/>
            </a:pPr>
            <a:r>
              <a:rPr lang="de-DE" dirty="0"/>
              <a:t>(2) Patente werden für Erfindungen im Sinne von Absatz 1 auch dann erteilt, wenn sie ein </a:t>
            </a:r>
            <a:r>
              <a:rPr lang="de-DE" b="1" dirty="0"/>
              <a:t>Erzeugnis</a:t>
            </a:r>
            <a:r>
              <a:rPr lang="de-DE" dirty="0"/>
              <a:t>, das </a:t>
            </a:r>
            <a:r>
              <a:rPr lang="de-DE" b="1" dirty="0"/>
              <a:t>aus biologischem Material </a:t>
            </a:r>
            <a:r>
              <a:rPr lang="de-DE" dirty="0"/>
              <a:t>besteht oder dieses enthält, oder wenn sie ein </a:t>
            </a:r>
            <a:r>
              <a:rPr lang="de-DE" b="1" dirty="0"/>
              <a:t>Verfahren</a:t>
            </a:r>
            <a:r>
              <a:rPr lang="de-DE" dirty="0"/>
              <a:t>, mit dem biologisches Material hergestellt oder bearbeitet wird oder bei dem es verwendet wird, zum Gegenstand haben. Biologisches Material, das mit Hilfe eines technischen Verfahrens aus seiner natürlichen Umgebung isoliert oder hergestellt wird, </a:t>
            </a:r>
            <a:r>
              <a:rPr lang="de-DE" b="1" dirty="0"/>
              <a:t>kann auch dann Gegenstand einer Erfindung sein, wenn es in der Natur schon vorhanden war</a:t>
            </a:r>
            <a:r>
              <a:rPr lang="de-DE" dirty="0"/>
              <a:t>.</a:t>
            </a:r>
          </a:p>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22</a:t>
            </a:fld>
            <a:endParaRPr lang="de-DE"/>
          </a:p>
        </p:txBody>
      </p:sp>
    </p:spTree>
    <p:extLst>
      <p:ext uri="{BB962C8B-B14F-4D97-AF65-F5344CB8AC3E}">
        <p14:creationId xmlns:p14="http://schemas.microsoft.com/office/powerpoint/2010/main" val="2635630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pPr lvl="1"/>
            <a:endParaRPr lang="de-DE" b="1" dirty="0"/>
          </a:p>
          <a:p>
            <a:pPr lvl="1"/>
            <a:r>
              <a:rPr lang="de-DE" b="1" dirty="0"/>
              <a:t>Voraussetzungen:</a:t>
            </a:r>
          </a:p>
          <a:p>
            <a:pPr lvl="2"/>
            <a:endParaRPr lang="de-DE" b="1" dirty="0"/>
          </a:p>
          <a:p>
            <a:pPr lvl="2"/>
            <a:r>
              <a:rPr lang="de-DE" b="1" dirty="0"/>
              <a:t>Erfindung</a:t>
            </a:r>
          </a:p>
          <a:p>
            <a:pPr lvl="2"/>
            <a:endParaRPr lang="de-DE" b="1" dirty="0"/>
          </a:p>
          <a:p>
            <a:pPr lvl="2"/>
            <a:r>
              <a:rPr lang="de-DE" b="1" dirty="0"/>
              <a:t>Neuheit</a:t>
            </a:r>
          </a:p>
          <a:p>
            <a:pPr lvl="2"/>
            <a:endParaRPr lang="de-DE" b="1" dirty="0"/>
          </a:p>
          <a:p>
            <a:pPr lvl="2"/>
            <a:r>
              <a:rPr lang="de-DE" b="1" dirty="0"/>
              <a:t>Erfinderische Tätigkeit</a:t>
            </a:r>
          </a:p>
          <a:p>
            <a:pPr lvl="2"/>
            <a:endParaRPr lang="de-DE" b="1" dirty="0"/>
          </a:p>
          <a:p>
            <a:pPr lvl="2"/>
            <a:r>
              <a:rPr lang="de-DE" b="1" dirty="0"/>
              <a:t>Gewerbliche Anwendbarkeit</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23</a:t>
            </a:fld>
            <a:endParaRPr lang="de-DE"/>
          </a:p>
        </p:txBody>
      </p:sp>
    </p:spTree>
    <p:extLst>
      <p:ext uri="{BB962C8B-B14F-4D97-AF65-F5344CB8AC3E}">
        <p14:creationId xmlns:p14="http://schemas.microsoft.com/office/powerpoint/2010/main" val="104165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endParaRPr lang="de-DE" dirty="0"/>
          </a:p>
          <a:p>
            <a:pPr lvl="1"/>
            <a:r>
              <a:rPr lang="de-DE" dirty="0"/>
              <a:t>Erfindung:</a:t>
            </a:r>
            <a:br>
              <a:rPr lang="de-DE" dirty="0"/>
            </a:br>
            <a:br>
              <a:rPr lang="de-DE" dirty="0"/>
            </a:br>
            <a:r>
              <a:rPr lang="de-DE" dirty="0"/>
              <a:t>Es gibt keine Legaldefinition der Erfindung an sich. Voraussetzung einer patentierbaren Erfindung sind daher die:</a:t>
            </a:r>
          </a:p>
          <a:p>
            <a:pPr lvl="2"/>
            <a:r>
              <a:rPr lang="de-DE" b="1" dirty="0"/>
              <a:t>Neuheit</a:t>
            </a:r>
          </a:p>
          <a:p>
            <a:pPr lvl="2"/>
            <a:r>
              <a:rPr lang="de-DE" b="1" dirty="0"/>
              <a:t>Erfinderische Tätigkeit</a:t>
            </a:r>
          </a:p>
          <a:p>
            <a:pPr lvl="2"/>
            <a:r>
              <a:rPr lang="de-DE" b="1" dirty="0"/>
              <a:t>Gewerbliche Anwendbarkeit</a:t>
            </a: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24</a:t>
            </a:fld>
            <a:endParaRPr lang="de-DE"/>
          </a:p>
        </p:txBody>
      </p:sp>
    </p:spTree>
    <p:extLst>
      <p:ext uri="{BB962C8B-B14F-4D97-AF65-F5344CB8AC3E}">
        <p14:creationId xmlns:p14="http://schemas.microsoft.com/office/powerpoint/2010/main" val="172195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(1) Eine Erfindung gilt als </a:t>
            </a:r>
            <a:r>
              <a:rPr lang="de-DE" b="1" dirty="0"/>
              <a:t>neu</a:t>
            </a:r>
            <a:r>
              <a:rPr lang="de-DE" dirty="0"/>
              <a:t>, </a:t>
            </a:r>
            <a:r>
              <a:rPr lang="de-DE" b="1" dirty="0"/>
              <a:t>wenn sie nicht zum Stand der Technik gehört</a:t>
            </a:r>
            <a:r>
              <a:rPr lang="de-DE" dirty="0"/>
              <a:t>. Der Stand der Technik umfasst </a:t>
            </a:r>
            <a:r>
              <a:rPr lang="de-DE" b="1" dirty="0"/>
              <a:t>alle Kenntnisse</a:t>
            </a:r>
            <a:r>
              <a:rPr lang="de-DE" dirty="0"/>
              <a:t>, die vor dem für den Zeitrang der Anmeldung maßgeblichen Tag </a:t>
            </a:r>
            <a:r>
              <a:rPr lang="de-DE" b="1" dirty="0"/>
              <a:t>durch schriftliche oder mündliche Beschreibung, durch Benutzung oder in sonstiger Weise der Öffentlichkeit zugänglich gemacht worden sind</a:t>
            </a:r>
            <a:r>
              <a:rPr lang="de-DE" dirty="0"/>
              <a:t>.</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25</a:t>
            </a:fld>
            <a:endParaRPr lang="de-DE"/>
          </a:p>
        </p:txBody>
      </p:sp>
    </p:spTree>
    <p:extLst>
      <p:ext uri="{BB962C8B-B14F-4D97-AF65-F5344CB8AC3E}">
        <p14:creationId xmlns:p14="http://schemas.microsoft.com/office/powerpoint/2010/main" val="3527895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(2) Als Stand der Technik gilt </a:t>
            </a:r>
            <a:r>
              <a:rPr lang="de-DE" b="1" dirty="0"/>
              <a:t>auch der Inhalt folgender Patentanmeldungen mit älterem Zeitrang</a:t>
            </a:r>
            <a:r>
              <a:rPr lang="de-DE" dirty="0"/>
              <a:t>, die erst an oder nach dem für den Zeitrang der jüngeren Anmeldung maßgeblichen Tag der Öffentlichkeit zugänglich gemacht worden sind:</a:t>
            </a:r>
            <a:br>
              <a:rPr lang="de-DE" dirty="0"/>
            </a:b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26</a:t>
            </a:fld>
            <a:endParaRPr lang="de-DE"/>
          </a:p>
        </p:txBody>
      </p:sp>
    </p:spTree>
    <p:extLst>
      <p:ext uri="{BB962C8B-B14F-4D97-AF65-F5344CB8AC3E}">
        <p14:creationId xmlns:p14="http://schemas.microsoft.com/office/powerpoint/2010/main" val="425668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1.der </a:t>
            </a:r>
            <a:r>
              <a:rPr lang="de-DE" b="1" dirty="0"/>
              <a:t>nationalen Anmeldungen</a:t>
            </a:r>
            <a:r>
              <a:rPr lang="de-DE" dirty="0"/>
              <a:t> in der beim Deutschen Patentamt ursprünglich eingereichten Fassung;</a:t>
            </a:r>
          </a:p>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27</a:t>
            </a:fld>
            <a:endParaRPr lang="de-DE"/>
          </a:p>
        </p:txBody>
      </p:sp>
    </p:spTree>
    <p:extLst>
      <p:ext uri="{BB962C8B-B14F-4D97-AF65-F5344CB8AC3E}">
        <p14:creationId xmlns:p14="http://schemas.microsoft.com/office/powerpoint/2010/main" val="1593834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2.der </a:t>
            </a:r>
            <a:r>
              <a:rPr lang="de-DE" b="1" dirty="0"/>
              <a:t>europäischen Anmeldungen </a:t>
            </a:r>
            <a:r>
              <a:rPr lang="de-DE" dirty="0"/>
              <a:t>in der bei der zuständigen Behörde ursprünglich eingereichten Fassung, wenn mit der Anmeldung für die Bundesrepublik Deutschland Schutz begehrt wird und die Benennungsgebühr für die Bundesrepublik Deutschland nach Artikel 79 Abs. 2 des Europäischen Patentübereinkommens gezahlt ist und, wenn es sich um eine Euro-PCT-Anmeldung (Artikel 153 Abs. 2 des Europäischen Patentübereinkommens) handelt, die in Artikel 153 Abs. 5 des Europäischen Patentübereinkommens genannten Voraussetzungen erfüllt sind;</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28</a:t>
            </a:fld>
            <a:endParaRPr lang="de-DE"/>
          </a:p>
        </p:txBody>
      </p:sp>
    </p:spTree>
    <p:extLst>
      <p:ext uri="{BB962C8B-B14F-4D97-AF65-F5344CB8AC3E}">
        <p14:creationId xmlns:p14="http://schemas.microsoft.com/office/powerpoint/2010/main" val="72383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3.der </a:t>
            </a:r>
            <a:r>
              <a:rPr lang="de-DE" b="1" dirty="0"/>
              <a:t>internationalen Anmeldungen </a:t>
            </a:r>
            <a:r>
              <a:rPr lang="de-DE" dirty="0"/>
              <a:t>nach dem Patentzusammenarbeitsvertrag in der beim Anmeldeamt ursprünglich eingereichten Fassung, wenn für die Anmeldung das </a:t>
            </a:r>
            <a:r>
              <a:rPr lang="de-DE" b="1" dirty="0"/>
              <a:t>Deutsche Patentamt Bestimmungsamt </a:t>
            </a:r>
            <a:r>
              <a:rPr lang="de-DE" dirty="0"/>
              <a:t>ist.</a:t>
            </a:r>
          </a:p>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29</a:t>
            </a:fld>
            <a:endParaRPr lang="de-DE"/>
          </a:p>
        </p:txBody>
      </p:sp>
    </p:spTree>
    <p:extLst>
      <p:ext uri="{BB962C8B-B14F-4D97-AF65-F5344CB8AC3E}">
        <p14:creationId xmlns:p14="http://schemas.microsoft.com/office/powerpoint/2010/main" val="272813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Schutzrechte</a:t>
            </a:r>
          </a:p>
          <a:p>
            <a:endParaRPr lang="de-DE" dirty="0"/>
          </a:p>
          <a:p>
            <a:pPr lvl="1"/>
            <a:r>
              <a:rPr lang="de-DE" dirty="0"/>
              <a:t>Patente</a:t>
            </a:r>
          </a:p>
          <a:p>
            <a:pPr lvl="1"/>
            <a:endParaRPr lang="de-DE" dirty="0"/>
          </a:p>
          <a:p>
            <a:pPr lvl="1"/>
            <a:r>
              <a:rPr lang="de-DE" dirty="0"/>
              <a:t>Gebrauchsmuster</a:t>
            </a:r>
          </a:p>
          <a:p>
            <a:pPr lvl="1"/>
            <a:endParaRPr lang="de-DE" dirty="0"/>
          </a:p>
          <a:p>
            <a:pPr lvl="1"/>
            <a:r>
              <a:rPr lang="de-DE" dirty="0"/>
              <a:t>Marken</a:t>
            </a:r>
          </a:p>
          <a:p>
            <a:pPr lvl="1"/>
            <a:endParaRPr lang="de-DE" dirty="0"/>
          </a:p>
          <a:p>
            <a:pPr lvl="1"/>
            <a:r>
              <a:rPr lang="de-DE" dirty="0"/>
              <a:t>Designs (Geschmacksmuster)</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a:t>
            </a:fld>
            <a:endParaRPr lang="de-DE"/>
          </a:p>
        </p:txBody>
      </p:sp>
    </p:spTree>
    <p:extLst>
      <p:ext uri="{BB962C8B-B14F-4D97-AF65-F5344CB8AC3E}">
        <p14:creationId xmlns:p14="http://schemas.microsoft.com/office/powerpoint/2010/main" val="3690065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Beruht der ältere Zeitrang einer Anmeldung auf der Inanspruchnahme der </a:t>
            </a:r>
            <a:r>
              <a:rPr lang="de-DE" b="1" dirty="0"/>
              <a:t>Priorität </a:t>
            </a:r>
            <a:r>
              <a:rPr lang="de-DE" dirty="0"/>
              <a:t>einer Voranmeldung, so ist Satz 1 nur insoweit anzuwenden, als die danach maßgebliche Fassung nicht über die Fassung der Voranmeldung hinausgeht. Patentanmeldungen nach Satz 1 Nr. 1, für die eine Anordnung nach § 50 Abs. 1 oder Abs. 4 erlassen worden ist, gelten vom Ablauf des achtzehnten Monats nach ihrer Einreichung an als der Öffentlichkeit zugänglich gemacht.</a:t>
            </a:r>
          </a:p>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30</a:t>
            </a:fld>
            <a:endParaRPr lang="de-DE"/>
          </a:p>
        </p:txBody>
      </p:sp>
    </p:spTree>
    <p:extLst>
      <p:ext uri="{BB962C8B-B14F-4D97-AF65-F5344CB8AC3E}">
        <p14:creationId xmlns:p14="http://schemas.microsoft.com/office/powerpoint/2010/main" val="943832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(3) Gehören </a:t>
            </a:r>
            <a:r>
              <a:rPr lang="de-DE" b="1" dirty="0"/>
              <a:t>Stoffe oder Stoffgemische </a:t>
            </a:r>
            <a:r>
              <a:rPr lang="de-DE" dirty="0"/>
              <a:t>zum Stand der Technik, so wird ihre Patentfähigkeit durch die Absätze 1 und 2 nicht ausgeschlossen, sofern sie zur Anwendung in einem der in § 2a Abs. 1 Nr. 2 genannten </a:t>
            </a:r>
            <a:r>
              <a:rPr lang="de-DE" b="1" dirty="0"/>
              <a:t>Verfahren bestimmt sind und ihre Anwendung zu einem dieser Verfahren nicht zum Stand der Technik gehört</a:t>
            </a:r>
            <a:r>
              <a:rPr lang="de-DE" dirty="0"/>
              <a:t>.</a:t>
            </a:r>
          </a:p>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31</a:t>
            </a:fld>
            <a:endParaRPr lang="de-DE"/>
          </a:p>
        </p:txBody>
      </p:sp>
    </p:spTree>
    <p:extLst>
      <p:ext uri="{BB962C8B-B14F-4D97-AF65-F5344CB8AC3E}">
        <p14:creationId xmlns:p14="http://schemas.microsoft.com/office/powerpoint/2010/main" val="808012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(4) Ebenso wenig wird die Patentfähigkeit der in Absatz 3 genannten </a:t>
            </a:r>
            <a:r>
              <a:rPr lang="de-DE" b="1" dirty="0"/>
              <a:t>Stoffe oder Stoffgemische </a:t>
            </a:r>
            <a:r>
              <a:rPr lang="de-DE" dirty="0"/>
              <a:t>zur spezifischen Anwendung in einem der in § 2a Abs. 1 Nr. 2 genannten Verfahren durch die Absätze 1 und 2 ausgeschlossen, </a:t>
            </a:r>
            <a:r>
              <a:rPr lang="de-DE" b="1" dirty="0"/>
              <a:t>wenn diese Anwendung nicht zum Stand der Technik</a:t>
            </a:r>
            <a:r>
              <a:rPr lang="de-DE" dirty="0"/>
              <a:t> gehört.</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32</a:t>
            </a:fld>
            <a:endParaRPr lang="de-DE"/>
          </a:p>
        </p:txBody>
      </p:sp>
    </p:spTree>
    <p:extLst>
      <p:ext uri="{BB962C8B-B14F-4D97-AF65-F5344CB8AC3E}">
        <p14:creationId xmlns:p14="http://schemas.microsoft.com/office/powerpoint/2010/main" val="203509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(5) Für die Anwendung der Absätze 1 und 2 bleibt eine </a:t>
            </a:r>
            <a:r>
              <a:rPr lang="de-DE" b="1" dirty="0"/>
              <a:t>Offenbarung</a:t>
            </a:r>
            <a:r>
              <a:rPr lang="de-DE" dirty="0"/>
              <a:t> der Erfindung </a:t>
            </a:r>
            <a:r>
              <a:rPr lang="de-DE" b="1" dirty="0"/>
              <a:t>außer Betracht, wenn sie nicht früher als sechs Monate </a:t>
            </a:r>
            <a:r>
              <a:rPr lang="de-DE" dirty="0"/>
              <a:t>vor Einreichung der Anmeldung erfolgt ist und unmittelbar oder mittelbar zurückgeht</a:t>
            </a:r>
            <a:br>
              <a:rPr lang="de-DE" dirty="0"/>
            </a:br>
            <a:r>
              <a:rPr lang="de-DE" dirty="0"/>
              <a:t>1.auf einen </a:t>
            </a:r>
            <a:r>
              <a:rPr lang="de-DE" b="1" dirty="0"/>
              <a:t>offensichtlichen Missbrauch </a:t>
            </a:r>
            <a:r>
              <a:rPr lang="de-DE" dirty="0"/>
              <a:t>zum Nachteil des Anmelders oder seines Rechtsvorgängers oder</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33</a:t>
            </a:fld>
            <a:endParaRPr lang="de-DE"/>
          </a:p>
        </p:txBody>
      </p:sp>
    </p:spTree>
    <p:extLst>
      <p:ext uri="{BB962C8B-B14F-4D97-AF65-F5344CB8AC3E}">
        <p14:creationId xmlns:p14="http://schemas.microsoft.com/office/powerpoint/2010/main" val="2645513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b="1" dirty="0"/>
              <a:t>§ 3 </a:t>
            </a:r>
            <a:r>
              <a:rPr lang="de-DE" b="1" dirty="0" err="1"/>
              <a:t>PatentG</a:t>
            </a:r>
            <a:endParaRPr lang="de-DE" b="1" dirty="0"/>
          </a:p>
          <a:p>
            <a:pPr marL="400050" lvl="1" indent="0">
              <a:buNone/>
            </a:pPr>
            <a:r>
              <a:rPr lang="de-DE" dirty="0"/>
              <a:t>2.auf die Tatsache, dass der Anmelder oder sein Rechtsvorgänger die Erfindung auf </a:t>
            </a:r>
            <a:r>
              <a:rPr lang="de-DE" b="1" dirty="0"/>
              <a:t>amtlichen oder amtlich anerkannten Ausstellungen </a:t>
            </a:r>
            <a:r>
              <a:rPr lang="de-DE" dirty="0"/>
              <a:t>im Sinne des am 22. November 1928 in Paris unterzeichneten Abkommens über internationale Ausstellungen </a:t>
            </a:r>
            <a:r>
              <a:rPr lang="de-DE" b="1" dirty="0"/>
              <a:t>zur Schau gestellt </a:t>
            </a:r>
            <a:r>
              <a:rPr lang="de-DE" dirty="0"/>
              <a:t>hat.</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34</a:t>
            </a:fld>
            <a:endParaRPr lang="de-DE"/>
          </a:p>
        </p:txBody>
      </p:sp>
    </p:spTree>
    <p:extLst>
      <p:ext uri="{BB962C8B-B14F-4D97-AF65-F5344CB8AC3E}">
        <p14:creationId xmlns:p14="http://schemas.microsoft.com/office/powerpoint/2010/main" val="311411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dirty="0"/>
              <a:t>Neuheit:</a:t>
            </a:r>
            <a:br>
              <a:rPr lang="de-DE" dirty="0"/>
            </a:br>
            <a:br>
              <a:rPr lang="de-DE" dirty="0"/>
            </a:br>
            <a:r>
              <a:rPr lang="de-DE" sz="2200" dirty="0"/>
              <a:t>§ 3 </a:t>
            </a:r>
            <a:r>
              <a:rPr lang="de-DE" sz="2200" dirty="0" err="1"/>
              <a:t>PatentG</a:t>
            </a:r>
            <a:endParaRPr lang="de-DE" sz="2200" dirty="0"/>
          </a:p>
          <a:p>
            <a:pPr marL="400050" lvl="1" indent="0">
              <a:buNone/>
            </a:pPr>
            <a:r>
              <a:rPr lang="de-DE" sz="2200" dirty="0"/>
              <a:t>Satz 1 Nr. 2 ist nur anzuwenden, wenn </a:t>
            </a:r>
            <a:r>
              <a:rPr lang="de-DE" sz="2200" b="1" dirty="0"/>
              <a:t>der Anmelder bei Einreichung der Anmeldung angibt, dass die Erfindung tatsächlich zur Schau gestellt worden ist </a:t>
            </a:r>
            <a:r>
              <a:rPr lang="de-DE" sz="2200" dirty="0"/>
              <a:t>und er innerhalb von vier Monaten nach der Einreichung hierüber eine </a:t>
            </a:r>
            <a:r>
              <a:rPr lang="de-DE" sz="2200" b="1" dirty="0"/>
              <a:t>Bescheinigung </a:t>
            </a:r>
            <a:r>
              <a:rPr lang="de-DE" sz="2200" dirty="0"/>
              <a:t>einreicht. Die in Satz 1 Nr. 2 bezeichneten Ausstellungen werden vom </a:t>
            </a:r>
            <a:r>
              <a:rPr lang="de-DE" sz="2200" b="1" dirty="0"/>
              <a:t>Bundesminister der Justiz im Bundesgesetzblatt </a:t>
            </a:r>
            <a:r>
              <a:rPr lang="de-DE" sz="2200" dirty="0"/>
              <a:t>bekanntgemacht.</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35</a:t>
            </a:fld>
            <a:endParaRPr lang="de-DE"/>
          </a:p>
        </p:txBody>
      </p:sp>
    </p:spTree>
    <p:extLst>
      <p:ext uri="{BB962C8B-B14F-4D97-AF65-F5344CB8AC3E}">
        <p14:creationId xmlns:p14="http://schemas.microsoft.com/office/powerpoint/2010/main" val="2345829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endParaRPr lang="de-DE" dirty="0"/>
          </a:p>
          <a:p>
            <a:pPr lvl="1"/>
            <a:r>
              <a:rPr lang="de-DE" dirty="0"/>
              <a:t>Erfinderische Tätigkeit:</a:t>
            </a:r>
            <a:br>
              <a:rPr lang="de-DE" dirty="0"/>
            </a:br>
            <a:br>
              <a:rPr lang="de-DE" dirty="0"/>
            </a:br>
            <a:r>
              <a:rPr lang="de-DE" b="1" dirty="0"/>
              <a:t>§ 4 </a:t>
            </a:r>
            <a:r>
              <a:rPr lang="de-DE" b="1" dirty="0" err="1"/>
              <a:t>PatentG</a:t>
            </a:r>
            <a:endParaRPr lang="de-DE" b="1" dirty="0"/>
          </a:p>
          <a:p>
            <a:pPr marL="800100" lvl="2" indent="0">
              <a:buNone/>
            </a:pPr>
            <a:r>
              <a:rPr lang="de-DE" dirty="0"/>
              <a:t>Eine Erfindung gilt als auf einer </a:t>
            </a:r>
            <a:r>
              <a:rPr lang="de-DE" b="1" dirty="0"/>
              <a:t>erfinderischen Tätigkeit </a:t>
            </a:r>
            <a:r>
              <a:rPr lang="de-DE" dirty="0"/>
              <a:t>beruhend, wenn sie </a:t>
            </a:r>
            <a:r>
              <a:rPr lang="de-DE" b="1" dirty="0"/>
              <a:t>sich für den Fachmann </a:t>
            </a:r>
            <a:r>
              <a:rPr lang="de-DE" b="1" u="sng" dirty="0"/>
              <a:t>nicht</a:t>
            </a:r>
            <a:r>
              <a:rPr lang="de-DE" b="1" dirty="0"/>
              <a:t> in naheliegender Weise aus dem Stand der Technik ergibt</a:t>
            </a:r>
            <a:r>
              <a:rPr lang="de-DE" dirty="0"/>
              <a:t>. Gehören zum Stand der Technik auch Unterlagen im Sinne des § 3 Abs. 2, so werden diese bei der Beurteilung der erfinderischen Tätigkeit nicht in Betracht gezogen.</a:t>
            </a:r>
          </a:p>
          <a:p>
            <a:pPr lvl="1"/>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36</a:t>
            </a:fld>
            <a:endParaRPr lang="de-DE"/>
          </a:p>
        </p:txBody>
      </p:sp>
    </p:spTree>
    <p:extLst>
      <p:ext uri="{BB962C8B-B14F-4D97-AF65-F5344CB8AC3E}">
        <p14:creationId xmlns:p14="http://schemas.microsoft.com/office/powerpoint/2010/main" val="2854738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endParaRPr lang="de-DE" dirty="0"/>
          </a:p>
          <a:p>
            <a:pPr lvl="1"/>
            <a:r>
              <a:rPr lang="de-DE" dirty="0"/>
              <a:t>Gewerbliche Anwendbarkeit: </a:t>
            </a:r>
            <a:br>
              <a:rPr lang="de-DE" dirty="0"/>
            </a:br>
            <a:br>
              <a:rPr lang="de-DE" dirty="0"/>
            </a:br>
            <a:r>
              <a:rPr lang="de-DE" b="1" dirty="0"/>
              <a:t>§ 5 </a:t>
            </a:r>
            <a:r>
              <a:rPr lang="de-DE" b="1" dirty="0" err="1"/>
              <a:t>PatentG</a:t>
            </a:r>
            <a:r>
              <a:rPr lang="de-DE" b="1" dirty="0"/>
              <a:t> </a:t>
            </a:r>
          </a:p>
          <a:p>
            <a:pPr marL="800100" lvl="2" indent="0">
              <a:buNone/>
            </a:pPr>
            <a:r>
              <a:rPr lang="de-DE" dirty="0"/>
              <a:t>Eine Erfindung gilt als </a:t>
            </a:r>
            <a:r>
              <a:rPr lang="de-DE" b="1" dirty="0"/>
              <a:t>gewerblich anwendbar</a:t>
            </a:r>
            <a:r>
              <a:rPr lang="de-DE" dirty="0"/>
              <a:t>, wenn ihr Gegenstand auf irgendeinem gewerblichen Gebiet einschließlich der Landwirtschaft hergestellt oder benutzt werden kann.</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37</a:t>
            </a:fld>
            <a:endParaRPr lang="de-DE"/>
          </a:p>
        </p:txBody>
      </p:sp>
    </p:spTree>
    <p:extLst>
      <p:ext uri="{BB962C8B-B14F-4D97-AF65-F5344CB8AC3E}">
        <p14:creationId xmlns:p14="http://schemas.microsoft.com/office/powerpoint/2010/main" val="1497864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fontScale="92500"/>
          </a:bodyPr>
          <a:lstStyle/>
          <a:p>
            <a:r>
              <a:rPr lang="de-DE" dirty="0"/>
              <a:t>Patente (Ausschlusskriterien)</a:t>
            </a:r>
          </a:p>
          <a:p>
            <a:endParaRPr lang="de-DE" dirty="0"/>
          </a:p>
          <a:p>
            <a:pPr marL="400050" lvl="1" indent="0">
              <a:buNone/>
            </a:pPr>
            <a:r>
              <a:rPr lang="de-DE" b="1" dirty="0"/>
              <a:t>§ 1 </a:t>
            </a:r>
            <a:r>
              <a:rPr lang="de-DE" b="1" dirty="0" err="1"/>
              <a:t>PatentG</a:t>
            </a:r>
            <a:r>
              <a:rPr lang="de-DE" b="1" dirty="0"/>
              <a:t> </a:t>
            </a:r>
            <a:br>
              <a:rPr lang="de-DE" b="1" dirty="0"/>
            </a:br>
            <a:br>
              <a:rPr lang="de-DE" b="1" dirty="0"/>
            </a:br>
            <a:r>
              <a:rPr lang="de-DE" dirty="0"/>
              <a:t>(3) Als Erfindungen im Sinne des Absatzes 1 werden insbesondere </a:t>
            </a:r>
            <a:r>
              <a:rPr lang="de-DE" b="1" u="sng" dirty="0"/>
              <a:t>nicht</a:t>
            </a:r>
            <a:r>
              <a:rPr lang="de-DE" b="1" dirty="0"/>
              <a:t> </a:t>
            </a:r>
            <a:r>
              <a:rPr lang="de-DE" dirty="0"/>
              <a:t>angesehen:</a:t>
            </a:r>
          </a:p>
          <a:p>
            <a:pPr marL="400050" lvl="1" indent="0">
              <a:buNone/>
            </a:pPr>
            <a:r>
              <a:rPr lang="de-DE" dirty="0"/>
              <a:t>1.</a:t>
            </a:r>
            <a:r>
              <a:rPr lang="de-DE" b="1" dirty="0"/>
              <a:t>Entdeckungen </a:t>
            </a:r>
            <a:r>
              <a:rPr lang="de-DE" dirty="0"/>
              <a:t>sowie </a:t>
            </a:r>
            <a:r>
              <a:rPr lang="de-DE" b="1" dirty="0"/>
              <a:t>wissenschaftliche Theorien </a:t>
            </a:r>
            <a:r>
              <a:rPr lang="de-DE" dirty="0"/>
              <a:t>und </a:t>
            </a:r>
            <a:r>
              <a:rPr lang="de-DE" b="1" dirty="0"/>
              <a:t>mathematische Methoden</a:t>
            </a:r>
            <a:r>
              <a:rPr lang="de-DE" dirty="0"/>
              <a:t>;</a:t>
            </a:r>
          </a:p>
          <a:p>
            <a:pPr marL="400050" lvl="1" indent="0">
              <a:buNone/>
            </a:pPr>
            <a:r>
              <a:rPr lang="de-DE" dirty="0"/>
              <a:t>2.</a:t>
            </a:r>
            <a:r>
              <a:rPr lang="de-DE" b="1" dirty="0"/>
              <a:t>ästhetische</a:t>
            </a:r>
            <a:r>
              <a:rPr lang="de-DE" dirty="0"/>
              <a:t> Formschöpfungen;</a:t>
            </a:r>
          </a:p>
          <a:p>
            <a:pPr marL="400050" lvl="1" indent="0">
              <a:buNone/>
            </a:pPr>
            <a:r>
              <a:rPr lang="de-DE" dirty="0"/>
              <a:t>3.</a:t>
            </a:r>
            <a:r>
              <a:rPr lang="de-DE" b="1" dirty="0"/>
              <a:t>Pläne, Regeln und Verfahren für gedankliche Tätigkeiten, für Spiele oder für geschäftliche Tätigkeiten </a:t>
            </a:r>
            <a:r>
              <a:rPr lang="de-DE" dirty="0"/>
              <a:t>sowie </a:t>
            </a:r>
            <a:r>
              <a:rPr lang="de-DE" b="1" dirty="0"/>
              <a:t>Programme für Datenverarbeitungsanlagen</a:t>
            </a:r>
            <a:r>
              <a:rPr lang="de-DE" dirty="0"/>
              <a:t>;</a:t>
            </a:r>
          </a:p>
          <a:p>
            <a:pPr marL="400050" lvl="1" indent="0">
              <a:buNone/>
            </a:pPr>
            <a:r>
              <a:rPr lang="de-DE" dirty="0"/>
              <a:t>4.die </a:t>
            </a:r>
            <a:r>
              <a:rPr lang="de-DE" b="1" dirty="0"/>
              <a:t>Wiedergabe von Informationen</a:t>
            </a:r>
            <a:r>
              <a:rPr lang="de-DE" dirty="0"/>
              <a:t>.</a:t>
            </a:r>
          </a:p>
          <a:p>
            <a:pPr marL="400050" lvl="1" indent="0">
              <a:buNone/>
            </a:pPr>
            <a:br>
              <a:rPr lang="de-DE" dirty="0"/>
            </a:br>
            <a:r>
              <a:rPr lang="de-DE" dirty="0"/>
              <a:t>(4) Absatz 3 steht der Patentfähigkeit nur insoweit entgegen, als </a:t>
            </a:r>
            <a:r>
              <a:rPr lang="de-DE" b="1" dirty="0"/>
              <a:t>für die genannten Gegenstände oder Tätigkeiten als solche Schutz begehrt </a:t>
            </a:r>
            <a:r>
              <a:rPr lang="de-DE" dirty="0"/>
              <a:t>wird.</a:t>
            </a:r>
          </a:p>
          <a:p>
            <a:pPr marL="0"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38</a:t>
            </a:fld>
            <a:endParaRPr lang="de-DE"/>
          </a:p>
        </p:txBody>
      </p:sp>
    </p:spTree>
    <p:extLst>
      <p:ext uri="{BB962C8B-B14F-4D97-AF65-F5344CB8AC3E}">
        <p14:creationId xmlns:p14="http://schemas.microsoft.com/office/powerpoint/2010/main" val="1519724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marL="400050" lvl="1" indent="0">
              <a:buNone/>
            </a:pPr>
            <a:br>
              <a:rPr lang="de-DE" dirty="0"/>
            </a:br>
            <a:r>
              <a:rPr lang="de-DE" b="1" dirty="0"/>
              <a:t>§ 1a </a:t>
            </a:r>
            <a:r>
              <a:rPr lang="de-DE" b="1" dirty="0" err="1"/>
              <a:t>PatentG</a:t>
            </a:r>
            <a:br>
              <a:rPr lang="de-DE" b="1" dirty="0"/>
            </a:br>
            <a:br>
              <a:rPr lang="de-DE" b="1" dirty="0"/>
            </a:br>
            <a:r>
              <a:rPr lang="de-DE" dirty="0"/>
              <a:t>(1) Der </a:t>
            </a:r>
            <a:r>
              <a:rPr lang="de-DE" b="1" dirty="0"/>
              <a:t>menschliche Körper </a:t>
            </a:r>
            <a:r>
              <a:rPr lang="de-DE" dirty="0"/>
              <a:t>in den einzelnen Phasen seiner Entstehung und Entwicklung, einschließlich der Keimzellen, sowie die bloße Entdeckung eines seiner Bestandteile, einschließlich der Sequenz oder Teilsequenz eines Gens, können </a:t>
            </a:r>
            <a:r>
              <a:rPr lang="de-DE" b="1" dirty="0"/>
              <a:t>keine patentierbaren Erfindung</a:t>
            </a:r>
            <a:r>
              <a:rPr lang="de-DE" dirty="0"/>
              <a:t>en sein.</a:t>
            </a:r>
          </a:p>
          <a:p>
            <a:pPr marL="400050" lvl="1" indent="0">
              <a:buNone/>
            </a:pPr>
            <a:endParaRPr lang="de-DE" dirty="0"/>
          </a:p>
          <a:p>
            <a:pPr marL="400050" lvl="1" indent="0">
              <a:buNone/>
            </a:pPr>
            <a:endParaRPr lang="de-DE" dirty="0"/>
          </a:p>
          <a:p>
            <a:pPr marL="400050" lvl="1" indent="0">
              <a:buNone/>
            </a:pPr>
            <a:r>
              <a:rPr lang="de-DE" b="1" dirty="0"/>
              <a:t>ABER:</a:t>
            </a:r>
            <a:br>
              <a:rPr lang="de-DE" b="1" dirty="0"/>
            </a:br>
            <a:br>
              <a:rPr lang="de-DE" dirty="0"/>
            </a:b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39</a:t>
            </a:fld>
            <a:endParaRPr lang="de-DE"/>
          </a:p>
        </p:txBody>
      </p:sp>
    </p:spTree>
    <p:extLst>
      <p:ext uri="{BB962C8B-B14F-4D97-AF65-F5344CB8AC3E}">
        <p14:creationId xmlns:p14="http://schemas.microsoft.com/office/powerpoint/2010/main" val="252914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Schutzrechte</a:t>
            </a:r>
          </a:p>
          <a:p>
            <a:pPr marL="457200" lvl="1" indent="0">
              <a:buNone/>
            </a:pPr>
            <a:endParaRPr lang="de-DE" dirty="0"/>
          </a:p>
          <a:p>
            <a:pPr lvl="1"/>
            <a:r>
              <a:rPr lang="de-DE" dirty="0"/>
              <a:t>Urheberrecht</a:t>
            </a:r>
          </a:p>
          <a:p>
            <a:pPr lvl="1"/>
            <a:endParaRPr lang="de-DE" dirty="0"/>
          </a:p>
          <a:p>
            <a:pPr lvl="1"/>
            <a:r>
              <a:rPr lang="de-DE" dirty="0"/>
              <a:t>Kunsturheberrecht</a:t>
            </a:r>
          </a:p>
          <a:p>
            <a:pPr lvl="1"/>
            <a:endParaRPr lang="de-DE" dirty="0"/>
          </a:p>
          <a:p>
            <a:pPr lvl="1"/>
            <a:r>
              <a:rPr lang="de-DE" dirty="0"/>
              <a:t>Exkurs: Arbeitnehmererfindervergütung</a:t>
            </a:r>
          </a:p>
          <a:p>
            <a:pPr lvl="1"/>
            <a:endParaRPr lang="de-DE" dirty="0"/>
          </a:p>
          <a:p>
            <a:pPr lvl="1"/>
            <a:r>
              <a:rPr lang="de-DE" dirty="0"/>
              <a:t>Exkurs: Sortenschutz</a:t>
            </a:r>
          </a:p>
          <a:p>
            <a:pPr lvl="1"/>
            <a:endParaRPr lang="de-DE" dirty="0"/>
          </a:p>
          <a:p>
            <a:pPr lvl="1"/>
            <a:r>
              <a:rPr lang="de-DE" dirty="0"/>
              <a:t>Exkurs: Streaming </a:t>
            </a:r>
            <a:r>
              <a:rPr lang="de-DE"/>
              <a:t>und Downloads</a:t>
            </a: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a:t>
            </a:fld>
            <a:endParaRPr lang="de-DE"/>
          </a:p>
        </p:txBody>
      </p:sp>
    </p:spTree>
    <p:extLst>
      <p:ext uri="{BB962C8B-B14F-4D97-AF65-F5344CB8AC3E}">
        <p14:creationId xmlns:p14="http://schemas.microsoft.com/office/powerpoint/2010/main" val="391542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marL="400050" lvl="1" indent="0">
              <a:buNone/>
            </a:pPr>
            <a:br>
              <a:rPr lang="de-DE" dirty="0"/>
            </a:br>
            <a:r>
              <a:rPr lang="de-DE" b="1" dirty="0"/>
              <a:t>§ 1a </a:t>
            </a:r>
            <a:r>
              <a:rPr lang="de-DE" b="1" dirty="0" err="1"/>
              <a:t>PatentG</a:t>
            </a:r>
            <a:br>
              <a:rPr lang="de-DE" b="1" dirty="0"/>
            </a:br>
            <a:br>
              <a:rPr lang="de-DE" b="1" dirty="0"/>
            </a:br>
            <a:br>
              <a:rPr lang="de-DE" dirty="0"/>
            </a:br>
            <a:r>
              <a:rPr lang="de-DE" dirty="0"/>
              <a:t>(2) Ein </a:t>
            </a:r>
            <a:r>
              <a:rPr lang="de-DE" b="1" dirty="0"/>
              <a:t>isolierter Bestandteil </a:t>
            </a:r>
            <a:r>
              <a:rPr lang="de-DE" dirty="0"/>
              <a:t>des menschlichen Körpers oder ein </a:t>
            </a:r>
            <a:r>
              <a:rPr lang="de-DE" b="1" dirty="0"/>
              <a:t>auf andere Weise </a:t>
            </a:r>
            <a:r>
              <a:rPr lang="de-DE" dirty="0"/>
              <a:t>durch ein technisches Verfahren </a:t>
            </a:r>
            <a:r>
              <a:rPr lang="de-DE" b="1" dirty="0"/>
              <a:t>gewonnener Bestandteil</a:t>
            </a:r>
            <a:r>
              <a:rPr lang="de-DE" dirty="0"/>
              <a:t>, einschließlich der Sequenz oder Teilsequenz eines Gens, kann eine </a:t>
            </a:r>
            <a:r>
              <a:rPr lang="de-DE" b="1" dirty="0"/>
              <a:t>patentierbare Erfindung </a:t>
            </a:r>
            <a:r>
              <a:rPr lang="de-DE" dirty="0"/>
              <a:t>sein, selbst wenn der Aufbau dieses Bestandteils mit dem Aufbau eines natürlichen Bestandteils identisch ist.</a:t>
            </a: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40</a:t>
            </a:fld>
            <a:endParaRPr lang="de-DE"/>
          </a:p>
        </p:txBody>
      </p:sp>
    </p:spTree>
    <p:extLst>
      <p:ext uri="{BB962C8B-B14F-4D97-AF65-F5344CB8AC3E}">
        <p14:creationId xmlns:p14="http://schemas.microsoft.com/office/powerpoint/2010/main" val="3865604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marL="400050" lvl="1" indent="0">
              <a:buNone/>
            </a:pPr>
            <a:br>
              <a:rPr lang="de-DE" dirty="0"/>
            </a:br>
            <a:r>
              <a:rPr lang="de-DE" b="1" dirty="0"/>
              <a:t>§ 1a </a:t>
            </a:r>
            <a:r>
              <a:rPr lang="de-DE" b="1" dirty="0" err="1"/>
              <a:t>PatentG</a:t>
            </a:r>
            <a:br>
              <a:rPr lang="de-DE" b="1" dirty="0"/>
            </a:br>
            <a:br>
              <a:rPr lang="de-DE" b="1" dirty="0"/>
            </a:br>
            <a:r>
              <a:rPr lang="de-DE" dirty="0"/>
              <a:t>(3) Die </a:t>
            </a:r>
            <a:r>
              <a:rPr lang="de-DE" b="1" dirty="0"/>
              <a:t>gewerbliche Anwendbarkeit </a:t>
            </a:r>
            <a:r>
              <a:rPr lang="de-DE" dirty="0"/>
              <a:t>einer Sequenz oder Teilsequenz eines Gens muss in der Anmeldung konkret unter Angabe der von der Sequenz oder Teilsequenz erfüllten </a:t>
            </a:r>
            <a:r>
              <a:rPr lang="de-DE" b="1" dirty="0"/>
              <a:t>Funktion </a:t>
            </a:r>
            <a:r>
              <a:rPr lang="de-DE" dirty="0"/>
              <a:t>beschrieben werden.</a:t>
            </a:r>
            <a:br>
              <a:rPr lang="de-DE" dirty="0"/>
            </a:br>
            <a:br>
              <a:rPr lang="de-DE" dirty="0"/>
            </a:b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41</a:t>
            </a:fld>
            <a:endParaRPr lang="de-DE"/>
          </a:p>
        </p:txBody>
      </p:sp>
    </p:spTree>
    <p:extLst>
      <p:ext uri="{BB962C8B-B14F-4D97-AF65-F5344CB8AC3E}">
        <p14:creationId xmlns:p14="http://schemas.microsoft.com/office/powerpoint/2010/main" val="3447447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marL="400050" lvl="1" indent="0">
              <a:buNone/>
            </a:pPr>
            <a:br>
              <a:rPr lang="de-DE" dirty="0"/>
            </a:br>
            <a:r>
              <a:rPr lang="de-DE" b="1" dirty="0"/>
              <a:t>§ 1a </a:t>
            </a:r>
            <a:r>
              <a:rPr lang="de-DE" b="1" dirty="0" err="1"/>
              <a:t>PatentG</a:t>
            </a:r>
            <a:br>
              <a:rPr lang="de-DE" b="1" dirty="0"/>
            </a:br>
            <a:br>
              <a:rPr lang="de-DE" b="1" dirty="0"/>
            </a:br>
            <a:br>
              <a:rPr lang="de-DE" dirty="0"/>
            </a:br>
            <a:r>
              <a:rPr lang="de-DE" dirty="0"/>
              <a:t>(4) Ist Gegenstand der Erfindung eine Sequenz oder Teilsequenz eines Gens, deren Aufbau mit dem Aufbau einer natürlichen Sequenz oder Teilsequenz eines menschlichen Gens übereinstimmt, so ist </a:t>
            </a:r>
            <a:r>
              <a:rPr lang="de-DE" b="1" dirty="0"/>
              <a:t>deren Verwendung, für die die gewerbliche Anwendbarkeit nach Absatz 3 konkret beschrieben ist, in den Patentanspruch </a:t>
            </a:r>
            <a:r>
              <a:rPr lang="de-DE" dirty="0"/>
              <a:t>aufzunehmen.</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42</a:t>
            </a:fld>
            <a:endParaRPr lang="de-DE"/>
          </a:p>
        </p:txBody>
      </p:sp>
    </p:spTree>
    <p:extLst>
      <p:ext uri="{BB962C8B-B14F-4D97-AF65-F5344CB8AC3E}">
        <p14:creationId xmlns:p14="http://schemas.microsoft.com/office/powerpoint/2010/main" val="2695733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b="1" dirty="0"/>
              <a:t>§ 2 </a:t>
            </a:r>
            <a:r>
              <a:rPr lang="de-DE" b="1" dirty="0" err="1"/>
              <a:t>PatentG</a:t>
            </a:r>
            <a:r>
              <a:rPr lang="de-DE" b="1" dirty="0"/>
              <a:t> </a:t>
            </a:r>
          </a:p>
          <a:p>
            <a:pPr marL="400050" lvl="1" indent="0">
              <a:buNone/>
            </a:pPr>
            <a:br>
              <a:rPr lang="de-DE" dirty="0"/>
            </a:br>
            <a:r>
              <a:rPr lang="de-DE" dirty="0"/>
              <a:t>(1) Für </a:t>
            </a:r>
            <a:r>
              <a:rPr lang="de-DE" b="1" dirty="0"/>
              <a:t>Erfindungen, deren gewerbliche Verwertung gegen die öffentliche Ordnung oder die guten Sitten verstoßen würde</a:t>
            </a:r>
            <a:r>
              <a:rPr lang="de-DE" dirty="0"/>
              <a:t>, werden </a:t>
            </a:r>
            <a:r>
              <a:rPr lang="de-DE" b="1" dirty="0"/>
              <a:t>keine Patente </a:t>
            </a:r>
            <a:r>
              <a:rPr lang="de-DE" dirty="0"/>
              <a:t>erteilt; ein solcher Verstoß kann nicht allein aus der Tatsache hergeleitet werden, dass die Verwertung durch Gesetz oder Verwaltungsvorschrift verboten ist.</a:t>
            </a:r>
          </a:p>
          <a:p>
            <a:pPr marL="400050" lvl="1" indent="0">
              <a:buNone/>
            </a:pPr>
            <a:br>
              <a:rPr lang="de-DE" dirty="0"/>
            </a:br>
            <a:r>
              <a:rPr lang="de-DE" dirty="0"/>
              <a:t>(2) Insbesondere werden Patente nicht erteilt für</a:t>
            </a:r>
            <a:br>
              <a:rPr lang="de-DE" dirty="0"/>
            </a:br>
            <a:r>
              <a:rPr lang="de-DE" dirty="0"/>
              <a:t>1.</a:t>
            </a:r>
            <a:r>
              <a:rPr lang="de-DE" b="1" dirty="0"/>
              <a:t>Verfahren zum Klonen von menschlichen Lebewesen</a:t>
            </a:r>
            <a:r>
              <a:rPr lang="de-DE" dirty="0"/>
              <a:t>;</a:t>
            </a:r>
          </a:p>
          <a:p>
            <a:pPr marL="400050" lvl="1" indent="0">
              <a:buNone/>
            </a:pPr>
            <a:r>
              <a:rPr lang="de-DE" dirty="0"/>
              <a:t>2. </a:t>
            </a:r>
            <a:r>
              <a:rPr lang="de-DE" b="1" dirty="0"/>
              <a:t>Verfahren zur Veränderung der genetischen Identität der Keimbahn des menschlichen Lebewesens</a:t>
            </a:r>
            <a:r>
              <a:rPr lang="de-DE" dirty="0"/>
              <a:t>;</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43</a:t>
            </a:fld>
            <a:endParaRPr lang="de-DE"/>
          </a:p>
        </p:txBody>
      </p:sp>
    </p:spTree>
    <p:extLst>
      <p:ext uri="{BB962C8B-B14F-4D97-AF65-F5344CB8AC3E}">
        <p14:creationId xmlns:p14="http://schemas.microsoft.com/office/powerpoint/2010/main" val="1442462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b="1" dirty="0"/>
              <a:t>§ 2 </a:t>
            </a:r>
            <a:r>
              <a:rPr lang="de-DE" b="1" dirty="0" err="1"/>
              <a:t>PatentG</a:t>
            </a:r>
            <a:r>
              <a:rPr lang="de-DE" b="1" dirty="0"/>
              <a:t> </a:t>
            </a:r>
          </a:p>
          <a:p>
            <a:pPr marL="400050" lvl="1" indent="0">
              <a:buNone/>
            </a:pPr>
            <a:br>
              <a:rPr lang="de-DE" dirty="0"/>
            </a:br>
            <a:r>
              <a:rPr lang="de-DE" dirty="0"/>
              <a:t>3.die </a:t>
            </a:r>
            <a:r>
              <a:rPr lang="de-DE" b="1" dirty="0"/>
              <a:t>Verwendung von menschlichen Embryonen zu industriellen oder kommerziellen Zwecken</a:t>
            </a:r>
            <a:r>
              <a:rPr lang="de-DE" dirty="0"/>
              <a:t>;</a:t>
            </a:r>
          </a:p>
          <a:p>
            <a:pPr marL="400050" lvl="1" indent="0">
              <a:buNone/>
            </a:pPr>
            <a:r>
              <a:rPr lang="de-DE" b="1" dirty="0"/>
              <a:t>4.Verfahren zur Veränderung der genetischen Identität von Tieren, die geeignet sind, Leiden dieser Tiere ohne wesentlichen medizinischen Nutzen für den Menschen oder das Tier zu verursachen</a:t>
            </a:r>
            <a:r>
              <a:rPr lang="de-DE" dirty="0"/>
              <a:t>, sowie die mit Hilfe solcher Verfahren erzeugten Tiere.</a:t>
            </a:r>
          </a:p>
          <a:p>
            <a:pPr marL="400050" lvl="1" indent="0">
              <a:buNone/>
            </a:pPr>
            <a:r>
              <a:rPr lang="de-DE" dirty="0"/>
              <a:t>Bei der Anwendung der Nummern 1 bis 3 sind die entsprechenden Vorschriften des </a:t>
            </a:r>
            <a:r>
              <a:rPr lang="de-DE" b="1" dirty="0"/>
              <a:t>Embryonenschutzgesetzes</a:t>
            </a:r>
            <a:r>
              <a:rPr lang="de-DE" dirty="0"/>
              <a:t> maßgeblich.</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44</a:t>
            </a:fld>
            <a:endParaRPr lang="de-DE"/>
          </a:p>
        </p:txBody>
      </p:sp>
    </p:spTree>
    <p:extLst>
      <p:ext uri="{BB962C8B-B14F-4D97-AF65-F5344CB8AC3E}">
        <p14:creationId xmlns:p14="http://schemas.microsoft.com/office/powerpoint/2010/main" val="2706889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b="1" dirty="0"/>
              <a:t>§ 2a </a:t>
            </a:r>
            <a:r>
              <a:rPr lang="de-DE" b="1" dirty="0" err="1"/>
              <a:t>PatentG</a:t>
            </a:r>
            <a:r>
              <a:rPr lang="de-DE" b="1" dirty="0"/>
              <a:t> </a:t>
            </a:r>
          </a:p>
          <a:p>
            <a:pPr marL="400050" lvl="1" indent="0">
              <a:buNone/>
            </a:pPr>
            <a:r>
              <a:rPr lang="de-DE" dirty="0"/>
              <a:t>(1) </a:t>
            </a:r>
            <a:r>
              <a:rPr lang="de-DE" b="1" dirty="0"/>
              <a:t>Patente werden nicht erteilt </a:t>
            </a:r>
            <a:r>
              <a:rPr lang="de-DE" dirty="0"/>
              <a:t>für </a:t>
            </a:r>
            <a:br>
              <a:rPr lang="de-DE" dirty="0"/>
            </a:br>
            <a:r>
              <a:rPr lang="de-DE" dirty="0"/>
              <a:t>1.</a:t>
            </a:r>
            <a:r>
              <a:rPr lang="de-DE" b="1" dirty="0"/>
              <a:t>Pflanzensorten und Tierrassen </a:t>
            </a:r>
            <a:r>
              <a:rPr lang="de-DE" dirty="0"/>
              <a:t>sowie im Wesentlichen biologische Verfahren zur Züchtung von Pflanzen und Tieren und die ausschließlich durch solche Verfahren gewonnenen Pflanzen und Tiere;</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45</a:t>
            </a:fld>
            <a:endParaRPr lang="de-DE"/>
          </a:p>
        </p:txBody>
      </p:sp>
    </p:spTree>
    <p:extLst>
      <p:ext uri="{BB962C8B-B14F-4D97-AF65-F5344CB8AC3E}">
        <p14:creationId xmlns:p14="http://schemas.microsoft.com/office/powerpoint/2010/main" val="2312901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b="1" dirty="0"/>
              <a:t>§ 2a </a:t>
            </a:r>
            <a:r>
              <a:rPr lang="de-DE" b="1" dirty="0" err="1"/>
              <a:t>PatentG</a:t>
            </a:r>
            <a:r>
              <a:rPr lang="de-DE" b="1" dirty="0"/>
              <a:t> </a:t>
            </a:r>
          </a:p>
          <a:p>
            <a:pPr marL="400050" lvl="1" indent="0">
              <a:buNone/>
            </a:pPr>
            <a:r>
              <a:rPr lang="de-DE" dirty="0"/>
              <a:t>2.</a:t>
            </a:r>
            <a:r>
              <a:rPr lang="de-DE" b="1" dirty="0"/>
              <a:t>Verfahren zur chirurgischen oder therapeutischen Behandlung des menschlichen oder tierischen Körpers und Diagnostizierverfahren</a:t>
            </a:r>
            <a:r>
              <a:rPr lang="de-DE" dirty="0"/>
              <a:t>, die am menschlichen oder tierischen Körper vorgenommen werden. </a:t>
            </a:r>
            <a:r>
              <a:rPr lang="de-DE" b="1" dirty="0"/>
              <a:t>Dies gilt nicht für Erzeugnisse, insbesondere Stoffe oder Stoffgemische, zur Anwendung in einem der vorstehend genannten Verfahren.</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46</a:t>
            </a:fld>
            <a:endParaRPr lang="de-DE"/>
          </a:p>
        </p:txBody>
      </p:sp>
    </p:spTree>
    <p:extLst>
      <p:ext uri="{BB962C8B-B14F-4D97-AF65-F5344CB8AC3E}">
        <p14:creationId xmlns:p14="http://schemas.microsoft.com/office/powerpoint/2010/main" val="660707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b="1" dirty="0"/>
              <a:t>§ 2a </a:t>
            </a:r>
            <a:r>
              <a:rPr lang="de-DE" b="1" dirty="0" err="1"/>
              <a:t>PatentG</a:t>
            </a:r>
            <a:r>
              <a:rPr lang="de-DE" b="1" dirty="0"/>
              <a:t> </a:t>
            </a:r>
          </a:p>
          <a:p>
            <a:pPr marL="400050" lvl="1" indent="0">
              <a:buNone/>
            </a:pPr>
            <a:r>
              <a:rPr lang="de-DE" dirty="0"/>
              <a:t>(2) Patente können erteilt werden für Erfindungen,1.deren Gegenstand Pflanzen oder Tiere sind, </a:t>
            </a:r>
            <a:r>
              <a:rPr lang="de-DE" b="1" dirty="0"/>
              <a:t>wenn die Ausführung der Erfindung technisch nicht auf eine bestimmte Pflanzensorte oder Tierrasse beschränkt ist</a:t>
            </a:r>
            <a:r>
              <a:rPr lang="de-DE" dirty="0"/>
              <a:t>;</a:t>
            </a:r>
          </a:p>
          <a:p>
            <a:pPr marL="400050" lvl="1" indent="0">
              <a:buNone/>
            </a:pPr>
            <a:r>
              <a:rPr lang="de-DE" dirty="0"/>
              <a:t>2.die ein mikrobiologisches oder ein sonstiges technisches Verfahren oder ein durch ein solches Verfahren gewonnenes Erzeugnis zum Gegenstand haben, </a:t>
            </a:r>
            <a:r>
              <a:rPr lang="de-DE" b="1" dirty="0"/>
              <a:t>sofern es sich dabei nicht um eine Pflanzensorte oder Tierrasse handelt</a:t>
            </a:r>
            <a:r>
              <a:rPr lang="de-DE" dirty="0"/>
              <a:t>.</a:t>
            </a:r>
          </a:p>
          <a:p>
            <a:pPr marL="400050" lvl="1" indent="0">
              <a:buNone/>
            </a:pPr>
            <a:r>
              <a:rPr lang="de-DE" dirty="0"/>
              <a:t>§ 1a Abs. 3 gilt entsprechend.</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47</a:t>
            </a:fld>
            <a:endParaRPr lang="de-DE"/>
          </a:p>
        </p:txBody>
      </p:sp>
    </p:spTree>
    <p:extLst>
      <p:ext uri="{BB962C8B-B14F-4D97-AF65-F5344CB8AC3E}">
        <p14:creationId xmlns:p14="http://schemas.microsoft.com/office/powerpoint/2010/main" val="3707478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b="1" dirty="0"/>
              <a:t>§ 2a </a:t>
            </a:r>
            <a:r>
              <a:rPr lang="de-DE" b="1" dirty="0" err="1"/>
              <a:t>PatentG</a:t>
            </a:r>
            <a:r>
              <a:rPr lang="de-DE" b="1" dirty="0"/>
              <a:t> </a:t>
            </a:r>
          </a:p>
          <a:p>
            <a:pPr marL="400050" lvl="1" indent="0">
              <a:buNone/>
            </a:pPr>
            <a:r>
              <a:rPr lang="de-DE" dirty="0"/>
              <a:t>(3) Im Sinne dieses Gesetzes bedeuten:</a:t>
            </a:r>
            <a:br>
              <a:rPr lang="de-DE" dirty="0"/>
            </a:br>
            <a:r>
              <a:rPr lang="de-DE" dirty="0"/>
              <a:t>1."</a:t>
            </a:r>
            <a:r>
              <a:rPr lang="de-DE" b="1" dirty="0"/>
              <a:t>biologisches Material</a:t>
            </a:r>
            <a:r>
              <a:rPr lang="de-DE" dirty="0"/>
              <a:t>" ein Material, das </a:t>
            </a:r>
            <a:r>
              <a:rPr lang="de-DE" b="1" dirty="0"/>
              <a:t>genetische Informationen enthält und sich selbst reproduzieren oder in einem biologischen System reproduziert </a:t>
            </a:r>
            <a:r>
              <a:rPr lang="de-DE" dirty="0"/>
              <a:t>werden kann;</a:t>
            </a:r>
          </a:p>
          <a:p>
            <a:pPr marL="400050" lvl="1" indent="0">
              <a:buNone/>
            </a:pPr>
            <a:r>
              <a:rPr lang="de-DE" dirty="0"/>
              <a:t>2."</a:t>
            </a:r>
            <a:r>
              <a:rPr lang="de-DE" b="1" dirty="0"/>
              <a:t>mikrobiologisches Verfahren</a:t>
            </a:r>
            <a:r>
              <a:rPr lang="de-DE" dirty="0"/>
              <a:t>" ein Verfahren, bei </a:t>
            </a:r>
            <a:r>
              <a:rPr lang="de-DE" b="1" dirty="0"/>
              <a:t>dem mikrobiologisches Material verwendet, ein Eingriff in mikrobiologisches Material durchgeführt oder mikrobiologisches Material hervorgebracht </a:t>
            </a:r>
            <a:r>
              <a:rPr lang="de-DE" dirty="0"/>
              <a:t>wird;</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48</a:t>
            </a:fld>
            <a:endParaRPr lang="de-DE"/>
          </a:p>
        </p:txBody>
      </p:sp>
    </p:spTree>
    <p:extLst>
      <p:ext uri="{BB962C8B-B14F-4D97-AF65-F5344CB8AC3E}">
        <p14:creationId xmlns:p14="http://schemas.microsoft.com/office/powerpoint/2010/main" val="3478827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b="1" dirty="0"/>
              <a:t>§ 2a </a:t>
            </a:r>
            <a:r>
              <a:rPr lang="de-DE" b="1" dirty="0" err="1"/>
              <a:t>PatentG</a:t>
            </a:r>
            <a:r>
              <a:rPr lang="de-DE" b="1" dirty="0"/>
              <a:t> </a:t>
            </a:r>
          </a:p>
          <a:p>
            <a:pPr marL="400050" lvl="1" indent="0">
              <a:buNone/>
            </a:pPr>
            <a:r>
              <a:rPr lang="de-DE" dirty="0"/>
              <a:t>(3) Im Sinne dieses Gesetzes bedeuten: </a:t>
            </a:r>
          </a:p>
          <a:p>
            <a:pPr marL="400050" lvl="1" indent="0">
              <a:buNone/>
            </a:pPr>
            <a:r>
              <a:rPr lang="de-DE" dirty="0"/>
              <a:t>3. "</a:t>
            </a:r>
            <a:r>
              <a:rPr lang="de-DE" b="1" dirty="0"/>
              <a:t>im Wesentlichen biologisches Verfahren</a:t>
            </a:r>
            <a:r>
              <a:rPr lang="de-DE" dirty="0"/>
              <a:t>" ein </a:t>
            </a:r>
            <a:r>
              <a:rPr lang="de-DE" b="1" dirty="0"/>
              <a:t>Verfahren zur Züchtung von Pflanzen oder Tieren, das vollständig auf natürlichen Phänomenen wie Kreuzung oder Selektion </a:t>
            </a:r>
            <a:r>
              <a:rPr lang="de-DE" dirty="0"/>
              <a:t>beruht;</a:t>
            </a:r>
          </a:p>
          <a:p>
            <a:pPr marL="400050" lvl="1" indent="0">
              <a:buNone/>
            </a:pPr>
            <a:r>
              <a:rPr lang="de-DE" dirty="0"/>
              <a:t>4. "</a:t>
            </a:r>
            <a:r>
              <a:rPr lang="de-DE" b="1" dirty="0"/>
              <a:t>Pflanzensorte</a:t>
            </a:r>
            <a:r>
              <a:rPr lang="de-DE" dirty="0"/>
              <a:t>" eine Sorte </a:t>
            </a:r>
            <a:r>
              <a:rPr lang="de-DE" b="1" dirty="0"/>
              <a:t>im Sinne der Definition </a:t>
            </a:r>
            <a:r>
              <a:rPr lang="de-DE" dirty="0"/>
              <a:t>der Verordnung (EG) Nr. 2100/94 des Rates vom 27. Juli 1994 über </a:t>
            </a:r>
            <a:r>
              <a:rPr lang="de-DE" b="1" dirty="0"/>
              <a:t>den gemeinschaftlichen Sortenschutz </a:t>
            </a:r>
            <a:r>
              <a:rPr lang="de-DE" dirty="0"/>
              <a:t>(</a:t>
            </a:r>
            <a:r>
              <a:rPr lang="de-DE" dirty="0" err="1"/>
              <a:t>ABl.</a:t>
            </a:r>
            <a:r>
              <a:rPr lang="de-DE" dirty="0"/>
              <a:t> EG Nr. L 227 S. 1) in der jeweils geltenden Fassung.</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49</a:t>
            </a:fld>
            <a:endParaRPr lang="de-DE"/>
          </a:p>
        </p:txBody>
      </p:sp>
    </p:spTree>
    <p:extLst>
      <p:ext uri="{BB962C8B-B14F-4D97-AF65-F5344CB8AC3E}">
        <p14:creationId xmlns:p14="http://schemas.microsoft.com/office/powerpoint/2010/main" val="314319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pPr marL="457200" lvl="1" indent="0">
              <a:buNone/>
            </a:pPr>
            <a:endParaRPr lang="de-DE" dirty="0"/>
          </a:p>
          <a:p>
            <a:pPr marL="457200" lvl="1"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785" y="1196753"/>
            <a:ext cx="3895129" cy="5264845"/>
          </a:xfrm>
          <a:prstGeom prst="rect">
            <a:avLst/>
          </a:prstGeom>
        </p:spPr>
      </p:pic>
      <p:sp>
        <p:nvSpPr>
          <p:cNvPr id="6" name="Foliennummernplatzhalter 5"/>
          <p:cNvSpPr>
            <a:spLocks noGrp="1"/>
          </p:cNvSpPr>
          <p:nvPr>
            <p:ph type="sldNum" sz="quarter" idx="12"/>
          </p:nvPr>
        </p:nvSpPr>
        <p:spPr/>
        <p:txBody>
          <a:bodyPr/>
          <a:lstStyle/>
          <a:p>
            <a:fld id="{94F7F457-6C55-46F2-8458-F93F6B1F9EED}" type="slidenum">
              <a:rPr lang="de-DE" smtClean="0"/>
              <a:t>5</a:t>
            </a:fld>
            <a:endParaRPr lang="de-DE"/>
          </a:p>
        </p:txBody>
      </p:sp>
    </p:spTree>
    <p:extLst>
      <p:ext uri="{BB962C8B-B14F-4D97-AF65-F5344CB8AC3E}">
        <p14:creationId xmlns:p14="http://schemas.microsoft.com/office/powerpoint/2010/main" val="4271586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lvl="1"/>
            <a:endParaRPr lang="de-DE" dirty="0"/>
          </a:p>
          <a:p>
            <a:pPr lvl="1"/>
            <a:r>
              <a:rPr lang="de-DE" dirty="0"/>
              <a:t>Software:</a:t>
            </a:r>
            <a:br>
              <a:rPr lang="de-DE" dirty="0"/>
            </a:br>
            <a:br>
              <a:rPr lang="de-DE" dirty="0"/>
            </a:br>
            <a:r>
              <a:rPr lang="de-DE" dirty="0"/>
              <a:t>In den USA möglich,</a:t>
            </a:r>
            <a:br>
              <a:rPr lang="de-DE" dirty="0"/>
            </a:br>
            <a:r>
              <a:rPr lang="de-DE" dirty="0"/>
              <a:t>In Europa nach dem EPÜ und in Deutschland nach dem </a:t>
            </a:r>
            <a:r>
              <a:rPr lang="de-DE" dirty="0" err="1"/>
              <a:t>PatentG</a:t>
            </a:r>
            <a:r>
              <a:rPr lang="de-DE" dirty="0"/>
              <a:t> nur sehr eingeschränkt möglich, und nicht für Software an sich (§ 1 (3) Nr. 3 </a:t>
            </a:r>
            <a:r>
              <a:rPr lang="de-DE" dirty="0" err="1"/>
              <a:t>PatentG</a:t>
            </a:r>
            <a:r>
              <a:rPr lang="de-DE" dirty="0"/>
              <a:t>).</a:t>
            </a:r>
            <a:br>
              <a:rPr lang="de-DE" dirty="0"/>
            </a:br>
            <a:r>
              <a:rPr lang="de-DE" dirty="0"/>
              <a:t> </a:t>
            </a:r>
            <a:br>
              <a:rPr lang="de-DE" dirty="0"/>
            </a:br>
            <a:r>
              <a:rPr lang="de-DE" dirty="0"/>
              <a:t>In der EU durch das EP 2005 mit überwältigender Mehrheit abgelehnt.</a:t>
            </a:r>
            <a:br>
              <a:rPr lang="de-DE" dirty="0"/>
            </a:br>
            <a:br>
              <a:rPr lang="de-DE" dirty="0"/>
            </a:br>
            <a:r>
              <a:rPr lang="de-DE" dirty="0"/>
              <a:t>Bisher kein erfolgversprechender neuer Anlauf.</a:t>
            </a:r>
          </a:p>
          <a:p>
            <a:pPr lvl="1"/>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50</a:t>
            </a:fld>
            <a:endParaRPr lang="de-DE"/>
          </a:p>
        </p:txBody>
      </p:sp>
    </p:spTree>
    <p:extLst>
      <p:ext uri="{BB962C8B-B14F-4D97-AF65-F5344CB8AC3E}">
        <p14:creationId xmlns:p14="http://schemas.microsoft.com/office/powerpoint/2010/main" val="2388803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marL="457200" lvl="1" indent="0">
              <a:buNone/>
            </a:pPr>
            <a:endParaRPr lang="de-DE" dirty="0"/>
          </a:p>
          <a:p>
            <a:pPr lvl="1"/>
            <a:r>
              <a:rPr lang="de-DE" dirty="0"/>
              <a:t>Lebewesen:</a:t>
            </a:r>
            <a:br>
              <a:rPr lang="de-DE" dirty="0"/>
            </a:br>
            <a:br>
              <a:rPr lang="de-DE" dirty="0"/>
            </a:br>
            <a:r>
              <a:rPr lang="de-DE" dirty="0"/>
              <a:t>Harvard Krebs-Maus, USA (1988)</a:t>
            </a:r>
            <a:br>
              <a:rPr lang="de-DE" dirty="0"/>
            </a:br>
            <a:br>
              <a:rPr lang="de-DE" dirty="0"/>
            </a:br>
            <a:r>
              <a:rPr lang="de-DE" dirty="0"/>
              <a:t>Sehr umstritten in EU und Deutschland:</a:t>
            </a:r>
            <a:br>
              <a:rPr lang="de-DE" dirty="0"/>
            </a:br>
            <a:br>
              <a:rPr lang="de-DE" dirty="0"/>
            </a:br>
            <a:r>
              <a:rPr lang="de-DE" dirty="0"/>
              <a:t>Patentierung gentechnisch veränderter Tiere und Lebewesen grundsätzlich möglich, unterliegt allerdings starken Einschränkungen </a:t>
            </a:r>
            <a:br>
              <a:rPr lang="de-DE" dirty="0"/>
            </a:br>
            <a:r>
              <a:rPr lang="de-DE" dirty="0"/>
              <a:t>(siehe § 2 (2) Nr. 4 </a:t>
            </a:r>
            <a:r>
              <a:rPr lang="de-DE" dirty="0" err="1"/>
              <a:t>PatentG</a:t>
            </a:r>
            <a:r>
              <a:rPr lang="de-DE" dirty="0"/>
              <a:t>)</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51</a:t>
            </a:fld>
            <a:endParaRPr lang="de-DE"/>
          </a:p>
        </p:txBody>
      </p:sp>
    </p:spTree>
    <p:extLst>
      <p:ext uri="{BB962C8B-B14F-4D97-AF65-F5344CB8AC3E}">
        <p14:creationId xmlns:p14="http://schemas.microsoft.com/office/powerpoint/2010/main" val="479580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pPr lvl="2"/>
            <a:endParaRPr lang="de-DE" dirty="0"/>
          </a:p>
          <a:p>
            <a:pPr lvl="1"/>
            <a:r>
              <a:rPr lang="de-DE" b="1" dirty="0"/>
              <a:t>Wo kann ich Patente schützen?</a:t>
            </a:r>
            <a:br>
              <a:rPr lang="de-DE" b="1" dirty="0"/>
            </a:br>
            <a:br>
              <a:rPr lang="de-DE" b="1" dirty="0"/>
            </a:br>
            <a:r>
              <a:rPr lang="de-DE" b="1" dirty="0"/>
              <a:t>National</a:t>
            </a:r>
            <a:br>
              <a:rPr lang="de-DE" b="1" dirty="0"/>
            </a:br>
            <a:br>
              <a:rPr lang="de-DE" b="1" dirty="0"/>
            </a:br>
            <a:r>
              <a:rPr lang="de-DE" b="1" dirty="0"/>
              <a:t>Europäisch</a:t>
            </a:r>
            <a:br>
              <a:rPr lang="de-DE" b="1" dirty="0"/>
            </a:br>
            <a:br>
              <a:rPr lang="de-DE" b="1" dirty="0"/>
            </a:br>
            <a:r>
              <a:rPr lang="de-DE" b="1" dirty="0"/>
              <a:t>International</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52</a:t>
            </a:fld>
            <a:endParaRPr lang="de-DE"/>
          </a:p>
        </p:txBody>
      </p:sp>
    </p:spTree>
    <p:extLst>
      <p:ext uri="{BB962C8B-B14F-4D97-AF65-F5344CB8AC3E}">
        <p14:creationId xmlns:p14="http://schemas.microsoft.com/office/powerpoint/2010/main" val="3835799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br>
              <a:rPr lang="de-DE" dirty="0"/>
            </a:br>
            <a:br>
              <a:rPr lang="de-DE" dirty="0"/>
            </a:br>
            <a:r>
              <a:rPr lang="de-DE" sz="2400" dirty="0"/>
              <a:t>	National: </a:t>
            </a:r>
            <a:br>
              <a:rPr lang="de-DE" sz="2400" dirty="0"/>
            </a:br>
            <a:br>
              <a:rPr lang="de-DE" sz="2400" dirty="0"/>
            </a:br>
            <a:r>
              <a:rPr lang="de-DE" sz="2400" dirty="0"/>
              <a:t>	DPMA – Patentgesetz (München, Jena)</a:t>
            </a:r>
            <a:br>
              <a:rPr lang="de-DE" sz="2400" dirty="0"/>
            </a:br>
            <a:r>
              <a:rPr lang="de-DE" sz="2400" dirty="0"/>
              <a:t>	</a:t>
            </a:r>
            <a:br>
              <a:rPr lang="de-DE" sz="2400" dirty="0"/>
            </a:br>
            <a:r>
              <a:rPr lang="de-DE" sz="2400" dirty="0"/>
              <a:t>	Europäisch: </a:t>
            </a:r>
            <a:br>
              <a:rPr lang="de-DE" sz="2400" dirty="0"/>
            </a:br>
            <a:r>
              <a:rPr lang="de-DE" sz="2400" dirty="0"/>
              <a:t>	EPA 	- Europäisches Patentübereinkommen (EPÜ)</a:t>
            </a:r>
            <a:br>
              <a:rPr lang="de-DE" sz="2400" dirty="0"/>
            </a:br>
            <a:r>
              <a:rPr lang="de-DE" sz="2400" dirty="0"/>
              <a:t>		- Gemeinschaftspatent (neu!)</a:t>
            </a:r>
            <a:br>
              <a:rPr lang="de-DE" sz="2400" dirty="0"/>
            </a:br>
            <a:r>
              <a:rPr lang="de-DE" sz="2400" dirty="0"/>
              <a:t>		  (München, Wien, Den Haag, auch Berlin und Brüssel) </a:t>
            </a: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53</a:t>
            </a:fld>
            <a:endParaRPr lang="de-DE"/>
          </a:p>
        </p:txBody>
      </p:sp>
    </p:spTree>
    <p:extLst>
      <p:ext uri="{BB962C8B-B14F-4D97-AF65-F5344CB8AC3E}">
        <p14:creationId xmlns:p14="http://schemas.microsoft.com/office/powerpoint/2010/main" val="15360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pPr lvl="2"/>
            <a:endParaRPr lang="de-DE" dirty="0"/>
          </a:p>
          <a:p>
            <a:pPr lvl="1"/>
            <a:r>
              <a:rPr lang="de-DE" dirty="0"/>
              <a:t>EPÜ:</a:t>
            </a:r>
            <a:br>
              <a:rPr lang="de-DE" dirty="0"/>
            </a:br>
            <a:br>
              <a:rPr lang="de-DE" dirty="0"/>
            </a:br>
            <a:r>
              <a:rPr lang="de-DE" dirty="0"/>
              <a:t>Schutz in vorher zu benennenden Ländern, Vorteil: einheitlicher Antrag, Nachteil: Übersetzungskosten pro Land.</a:t>
            </a:r>
            <a:br>
              <a:rPr lang="de-DE" dirty="0"/>
            </a:br>
            <a:br>
              <a:rPr lang="de-DE" dirty="0"/>
            </a:br>
            <a:r>
              <a:rPr lang="de-DE" dirty="0"/>
              <a:t>Allerdings zentrale Bearbeitung durch das EPA: Also nur eine Kanzlei, die die Anmeldung vertritt. Das EPA erteilt ein Patent für alle benannten Mitgliedsstaaten</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54</a:t>
            </a:fld>
            <a:endParaRPr lang="de-DE"/>
          </a:p>
        </p:txBody>
      </p:sp>
    </p:spTree>
    <p:extLst>
      <p:ext uri="{BB962C8B-B14F-4D97-AF65-F5344CB8AC3E}">
        <p14:creationId xmlns:p14="http://schemas.microsoft.com/office/powerpoint/2010/main" val="808340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lvl="2"/>
            <a:endParaRPr lang="de-DE" dirty="0"/>
          </a:p>
          <a:p>
            <a:pPr lvl="1"/>
            <a:r>
              <a:rPr lang="de-DE" dirty="0"/>
              <a:t>Gemeinschaftspatent:</a:t>
            </a:r>
            <a:br>
              <a:rPr lang="de-DE" dirty="0"/>
            </a:br>
            <a:br>
              <a:rPr lang="de-DE" dirty="0"/>
            </a:br>
            <a:r>
              <a:rPr lang="de-DE" dirty="0"/>
              <a:t>Von EP und Rat im Dezember 2012 gebilligt. Einheitlicher Schutz wird in 25 Ländern (Ausnahmen Spanien und Italien) bestehen, Verwaltung und Erteilung durch das EPA</a:t>
            </a:r>
            <a:br>
              <a:rPr lang="de-DE" dirty="0"/>
            </a:br>
            <a:br>
              <a:rPr lang="de-DE" dirty="0"/>
            </a:br>
            <a:r>
              <a:rPr lang="de-DE" dirty="0"/>
              <a:t>Einheitliches Patentgericht wird eingerichtet. Z.Zt. Konsultationen über Verfahrensordnung. Der Sitz wird in Paris sein, mit Außenstellen in München und London. </a:t>
            </a:r>
          </a:p>
          <a:p>
            <a:pPr lvl="1"/>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55</a:t>
            </a:fld>
            <a:endParaRPr lang="de-DE"/>
          </a:p>
        </p:txBody>
      </p:sp>
    </p:spTree>
    <p:extLst>
      <p:ext uri="{BB962C8B-B14F-4D97-AF65-F5344CB8AC3E}">
        <p14:creationId xmlns:p14="http://schemas.microsoft.com/office/powerpoint/2010/main" val="1323485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p>
          <a:p>
            <a:pPr lvl="2"/>
            <a:endParaRPr lang="de-DE" dirty="0"/>
          </a:p>
          <a:p>
            <a:pPr lvl="1"/>
            <a:r>
              <a:rPr lang="de-DE" dirty="0"/>
              <a:t>Wo kann ich Patente schützen?</a:t>
            </a:r>
            <a:br>
              <a:rPr lang="de-DE" dirty="0"/>
            </a:br>
            <a:br>
              <a:rPr lang="de-DE" dirty="0"/>
            </a:br>
            <a:r>
              <a:rPr lang="de-DE" dirty="0"/>
              <a:t>International</a:t>
            </a:r>
          </a:p>
          <a:p>
            <a:pPr marL="457200" lvl="1" indent="0">
              <a:buNone/>
            </a:pPr>
            <a:endParaRPr lang="de-DE" dirty="0"/>
          </a:p>
          <a:p>
            <a:pPr lvl="2"/>
            <a:r>
              <a:rPr lang="de-DE" sz="2400" dirty="0"/>
              <a:t>Patent </a:t>
            </a:r>
            <a:r>
              <a:rPr lang="de-DE" sz="2400" dirty="0" err="1"/>
              <a:t>Cooperation</a:t>
            </a:r>
            <a:r>
              <a:rPr lang="de-DE" sz="2400" dirty="0"/>
              <a:t> Treaty (PCT): </a:t>
            </a:r>
            <a:br>
              <a:rPr lang="de-DE" sz="2400" dirty="0"/>
            </a:br>
            <a:r>
              <a:rPr lang="de-DE" sz="2400" b="1" dirty="0"/>
              <a:t>Eine</a:t>
            </a:r>
            <a:r>
              <a:rPr lang="de-DE" sz="2400" dirty="0"/>
              <a:t> internationale Anmeldung mit der </a:t>
            </a:r>
            <a:r>
              <a:rPr lang="de-DE" sz="2400" b="1" dirty="0"/>
              <a:t>Benennung der Staaten </a:t>
            </a:r>
            <a:r>
              <a:rPr lang="de-DE" sz="2400" dirty="0"/>
              <a:t>in denen Schutz erteilt werden soll (Unterkategorie der Pariser Verbandsübereinkunft (PVÜ – relevant für Prioritäten)</a:t>
            </a:r>
          </a:p>
          <a:p>
            <a:pPr marL="914400" lvl="2" indent="0">
              <a:buNone/>
            </a:pPr>
            <a:endParaRPr lang="de-DE" sz="2400" dirty="0"/>
          </a:p>
          <a:p>
            <a:pPr lvl="2"/>
            <a:r>
              <a:rPr lang="de-DE" sz="2400" dirty="0"/>
              <a:t>Nationale Anmeldung unter Wahrung der Priorität (Probleme: Sprachen, anwaltliche Vertretung = Kosten)</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56</a:t>
            </a:fld>
            <a:endParaRPr lang="de-DE"/>
          </a:p>
        </p:txBody>
      </p:sp>
    </p:spTree>
    <p:extLst>
      <p:ext uri="{BB962C8B-B14F-4D97-AF65-F5344CB8AC3E}">
        <p14:creationId xmlns:p14="http://schemas.microsoft.com/office/powerpoint/2010/main" val="2066468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Patente</a:t>
            </a:r>
            <a:br>
              <a:rPr lang="de-DE" dirty="0"/>
            </a:br>
            <a:br>
              <a:rPr lang="de-DE" dirty="0"/>
            </a:br>
            <a:r>
              <a:rPr lang="de-DE" b="0" dirty="0"/>
              <a:t>Schutzdauer: </a:t>
            </a:r>
            <a:r>
              <a:rPr lang="de-DE" dirty="0"/>
              <a:t>Maximal 20 Jahre</a:t>
            </a:r>
            <a:r>
              <a:rPr lang="de-DE" b="0" dirty="0"/>
              <a:t>, Jahresgebühren zahlbar ab dem dritten Jahr nach Anmeldung</a:t>
            </a:r>
            <a:br>
              <a:rPr lang="de-DE" dirty="0"/>
            </a:br>
            <a:br>
              <a:rPr lang="de-DE" dirty="0"/>
            </a:br>
            <a:r>
              <a:rPr lang="de-DE" dirty="0"/>
              <a:t>Ergänzendes Schutzzertifikat </a:t>
            </a:r>
            <a:r>
              <a:rPr lang="de-DE" b="0" dirty="0"/>
              <a:t>für:</a:t>
            </a:r>
          </a:p>
          <a:p>
            <a:pPr lvl="1"/>
            <a:r>
              <a:rPr lang="de-DE" dirty="0"/>
              <a:t>Zulassungspflichtige Arznei- und Pflanzenschutzmittel: </a:t>
            </a:r>
            <a:r>
              <a:rPr lang="de-DE" b="1" dirty="0"/>
              <a:t>5 Jahre</a:t>
            </a:r>
          </a:p>
          <a:p>
            <a:pPr lvl="1"/>
            <a:r>
              <a:rPr lang="de-DE" dirty="0"/>
              <a:t>Zulassungspflichtige Kinderarzneimittel: </a:t>
            </a:r>
            <a:r>
              <a:rPr lang="de-DE" b="1" dirty="0"/>
              <a:t>6 Monate</a:t>
            </a:r>
            <a:br>
              <a:rPr lang="de-DE" dirty="0"/>
            </a:br>
            <a:br>
              <a:rPr lang="de-DE" dirty="0"/>
            </a:b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57</a:t>
            </a:fld>
            <a:endParaRPr lang="de-DE"/>
          </a:p>
        </p:txBody>
      </p:sp>
    </p:spTree>
    <p:extLst>
      <p:ext uri="{BB962C8B-B14F-4D97-AF65-F5344CB8AC3E}">
        <p14:creationId xmlns:p14="http://schemas.microsoft.com/office/powerpoint/2010/main" val="3407447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Gebrauchsmuster</a:t>
            </a:r>
          </a:p>
          <a:p>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935" y="2780929"/>
            <a:ext cx="6496050" cy="3190875"/>
          </a:xfrm>
          <a:prstGeom prst="rect">
            <a:avLst/>
          </a:prstGeom>
        </p:spPr>
      </p:pic>
      <p:sp>
        <p:nvSpPr>
          <p:cNvPr id="6" name="Foliennummernplatzhalter 5"/>
          <p:cNvSpPr>
            <a:spLocks noGrp="1"/>
          </p:cNvSpPr>
          <p:nvPr>
            <p:ph type="sldNum" sz="quarter" idx="12"/>
          </p:nvPr>
        </p:nvSpPr>
        <p:spPr/>
        <p:txBody>
          <a:bodyPr/>
          <a:lstStyle/>
          <a:p>
            <a:fld id="{94F7F457-6C55-46F2-8458-F93F6B1F9EED}" type="slidenum">
              <a:rPr lang="de-DE" smtClean="0"/>
              <a:t>58</a:t>
            </a:fld>
            <a:endParaRPr lang="de-DE"/>
          </a:p>
        </p:txBody>
      </p:sp>
    </p:spTree>
    <p:extLst>
      <p:ext uri="{BB962C8B-B14F-4D97-AF65-F5344CB8AC3E}">
        <p14:creationId xmlns:p14="http://schemas.microsoft.com/office/powerpoint/2010/main" val="2488285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Gebrauchsmuster</a:t>
            </a:r>
          </a:p>
          <a:p>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976" y="2348880"/>
            <a:ext cx="61626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fld id="{94F7F457-6C55-46F2-8458-F93F6B1F9EED}" type="slidenum">
              <a:rPr lang="de-DE" smtClean="0"/>
              <a:t>59</a:t>
            </a:fld>
            <a:endParaRPr lang="de-DE"/>
          </a:p>
        </p:txBody>
      </p:sp>
    </p:spTree>
    <p:extLst>
      <p:ext uri="{BB962C8B-B14F-4D97-AF65-F5344CB8AC3E}">
        <p14:creationId xmlns:p14="http://schemas.microsoft.com/office/powerpoint/2010/main" val="233765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endParaRPr lang="de-DE" dirty="0"/>
          </a:p>
          <a:p>
            <a:pPr marL="457200" lvl="1" indent="0">
              <a:buNone/>
            </a:pPr>
            <a:endParaRPr lang="de-DE" dirty="0"/>
          </a:p>
          <a:p>
            <a:pPr marL="457200" lvl="1"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793" y="1124744"/>
            <a:ext cx="3902213" cy="5329014"/>
          </a:xfrm>
          <a:prstGeom prst="rect">
            <a:avLst/>
          </a:prstGeom>
        </p:spPr>
      </p:pic>
      <p:sp>
        <p:nvSpPr>
          <p:cNvPr id="6" name="Foliennummernplatzhalter 5"/>
          <p:cNvSpPr>
            <a:spLocks noGrp="1"/>
          </p:cNvSpPr>
          <p:nvPr>
            <p:ph type="sldNum" sz="quarter" idx="12"/>
          </p:nvPr>
        </p:nvSpPr>
        <p:spPr/>
        <p:txBody>
          <a:bodyPr/>
          <a:lstStyle/>
          <a:p>
            <a:fld id="{94F7F457-6C55-46F2-8458-F93F6B1F9EED}" type="slidenum">
              <a:rPr lang="de-DE" smtClean="0"/>
              <a:t>6</a:t>
            </a:fld>
            <a:endParaRPr lang="de-DE"/>
          </a:p>
        </p:txBody>
      </p:sp>
    </p:spTree>
    <p:extLst>
      <p:ext uri="{BB962C8B-B14F-4D97-AF65-F5344CB8AC3E}">
        <p14:creationId xmlns:p14="http://schemas.microsoft.com/office/powerpoint/2010/main" val="1105717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Gebrauchsmuster</a:t>
            </a:r>
          </a:p>
          <a:p>
            <a:endParaRPr lang="de-DE" dirty="0"/>
          </a:p>
          <a:p>
            <a:pPr lvl="1"/>
            <a:r>
              <a:rPr lang="de-DE" dirty="0"/>
              <a:t>Das kleine Patent:</a:t>
            </a:r>
            <a:br>
              <a:rPr lang="de-DE" dirty="0"/>
            </a:br>
            <a:br>
              <a:rPr lang="de-DE" dirty="0"/>
            </a:br>
            <a:r>
              <a:rPr lang="de-DE" dirty="0"/>
              <a:t>Schutzgegenstand:</a:t>
            </a:r>
            <a:br>
              <a:rPr lang="de-DE" dirty="0"/>
            </a:br>
            <a:r>
              <a:rPr lang="de-DE" dirty="0"/>
              <a:t>Technische Erfindungen, aber nicht Verfahren!</a:t>
            </a:r>
            <a:br>
              <a:rPr lang="de-DE" dirty="0"/>
            </a:br>
            <a:br>
              <a:rPr lang="de-DE" dirty="0"/>
            </a:br>
            <a:r>
              <a:rPr lang="de-DE" dirty="0"/>
              <a:t>Voraussetzungen: </a:t>
            </a:r>
            <a:br>
              <a:rPr lang="de-DE" dirty="0"/>
            </a:br>
            <a:r>
              <a:rPr lang="de-DE" dirty="0"/>
              <a:t>Neu, erfinderisch und gewerblich anwendbar.</a:t>
            </a: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60</a:t>
            </a:fld>
            <a:endParaRPr lang="de-DE"/>
          </a:p>
        </p:txBody>
      </p:sp>
    </p:spTree>
    <p:extLst>
      <p:ext uri="{BB962C8B-B14F-4D97-AF65-F5344CB8AC3E}">
        <p14:creationId xmlns:p14="http://schemas.microsoft.com/office/powerpoint/2010/main" val="3751269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Gebrauchsmuster:</a:t>
            </a:r>
          </a:p>
          <a:p>
            <a:endParaRPr lang="de-DE" dirty="0"/>
          </a:p>
          <a:p>
            <a:pPr lvl="1"/>
            <a:r>
              <a:rPr lang="de-DE" dirty="0"/>
              <a:t>Prüfungsumfang:</a:t>
            </a:r>
          </a:p>
          <a:p>
            <a:pPr lvl="1"/>
            <a:endParaRPr lang="de-DE" dirty="0"/>
          </a:p>
          <a:p>
            <a:pPr lvl="2"/>
            <a:r>
              <a:rPr lang="de-DE" dirty="0"/>
              <a:t>Geprüft werden </a:t>
            </a:r>
            <a:r>
              <a:rPr lang="de-DE" b="1" dirty="0"/>
              <a:t>nur formale Schutzvoraussetzungen</a:t>
            </a:r>
            <a:r>
              <a:rPr lang="de-DE" dirty="0"/>
              <a:t>, nicht die</a:t>
            </a:r>
            <a:br>
              <a:rPr lang="de-DE" dirty="0"/>
            </a:br>
            <a:r>
              <a:rPr lang="de-DE" dirty="0"/>
              <a:t>Patentierbarkeit</a:t>
            </a:r>
          </a:p>
          <a:p>
            <a:pPr lvl="2"/>
            <a:endParaRPr lang="de-DE" dirty="0"/>
          </a:p>
          <a:p>
            <a:pPr lvl="2"/>
            <a:r>
              <a:rPr lang="de-DE" dirty="0"/>
              <a:t>Rechtskraft und Bestand werden erst </a:t>
            </a:r>
            <a:r>
              <a:rPr lang="de-DE" b="1" dirty="0"/>
              <a:t>bei Durchsetzung oder im Rahmen eines Löschungsverfahrens </a:t>
            </a:r>
            <a:r>
              <a:rPr lang="de-DE" dirty="0"/>
              <a:t>festgestellt.</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61</a:t>
            </a:fld>
            <a:endParaRPr lang="de-DE"/>
          </a:p>
        </p:txBody>
      </p:sp>
    </p:spTree>
    <p:extLst>
      <p:ext uri="{BB962C8B-B14F-4D97-AF65-F5344CB8AC3E}">
        <p14:creationId xmlns:p14="http://schemas.microsoft.com/office/powerpoint/2010/main" val="1548066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Gebrauchsmuster:</a:t>
            </a:r>
          </a:p>
          <a:p>
            <a:endParaRPr lang="de-DE" dirty="0"/>
          </a:p>
          <a:p>
            <a:pPr lvl="1"/>
            <a:r>
              <a:rPr lang="de-DE" b="1" dirty="0"/>
              <a:t>Vorteile:</a:t>
            </a:r>
            <a:br>
              <a:rPr lang="de-DE" dirty="0"/>
            </a:br>
            <a:r>
              <a:rPr lang="de-DE" b="1" dirty="0"/>
              <a:t>Günstiger </a:t>
            </a:r>
            <a:r>
              <a:rPr lang="de-DE" dirty="0"/>
              <a:t>als Patentschutz</a:t>
            </a:r>
            <a:br>
              <a:rPr lang="de-DE" dirty="0"/>
            </a:br>
            <a:r>
              <a:rPr lang="de-DE" b="1" dirty="0"/>
              <a:t>Schneller</a:t>
            </a:r>
            <a:r>
              <a:rPr lang="de-DE" dirty="0"/>
              <a:t>e Veröffentlichung</a:t>
            </a:r>
          </a:p>
          <a:p>
            <a:pPr lvl="1"/>
            <a:endParaRPr lang="de-DE" dirty="0"/>
          </a:p>
          <a:p>
            <a:pPr lvl="1"/>
            <a:r>
              <a:rPr lang="de-DE" b="1" dirty="0"/>
              <a:t>Nachteile:</a:t>
            </a:r>
            <a:br>
              <a:rPr lang="de-DE" dirty="0"/>
            </a:br>
            <a:r>
              <a:rPr lang="de-DE" dirty="0"/>
              <a:t>Ein </a:t>
            </a:r>
            <a:r>
              <a:rPr lang="de-DE" b="1" dirty="0"/>
              <a:t>unsicheres </a:t>
            </a:r>
            <a:r>
              <a:rPr lang="de-DE" dirty="0"/>
              <a:t>Schutzrecht</a:t>
            </a:r>
            <a:br>
              <a:rPr lang="de-DE" dirty="0"/>
            </a:br>
            <a:r>
              <a:rPr lang="de-DE" dirty="0"/>
              <a:t>Maximale Laufzeit: </a:t>
            </a:r>
            <a:r>
              <a:rPr lang="de-DE" b="1" dirty="0"/>
              <a:t>3 + 7 Jahre</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62</a:t>
            </a:fld>
            <a:endParaRPr lang="de-DE"/>
          </a:p>
        </p:txBody>
      </p:sp>
    </p:spTree>
    <p:extLst>
      <p:ext uri="{BB962C8B-B14F-4D97-AF65-F5344CB8AC3E}">
        <p14:creationId xmlns:p14="http://schemas.microsoft.com/office/powerpoint/2010/main" val="4161653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Marken:</a:t>
            </a:r>
          </a:p>
          <a:p>
            <a:endParaRPr lang="de-DE" dirty="0"/>
          </a:p>
          <a:p>
            <a:endParaRPr lang="de-DE" dirty="0"/>
          </a:p>
          <a:p>
            <a:endParaRPr lang="de-DE" dirty="0"/>
          </a:p>
          <a:p>
            <a:endParaRPr lang="de-DE" dirty="0"/>
          </a:p>
          <a:p>
            <a:endParaRPr lang="de-DE" dirty="0"/>
          </a:p>
          <a:p>
            <a:pPr marL="914400" lvl="2" indent="0">
              <a:buNone/>
            </a:pPr>
            <a:r>
              <a:rPr lang="de-DE" dirty="0">
                <a:hlinkClick r:id="rId2"/>
              </a:rPr>
              <a:t>302458638</a:t>
            </a:r>
            <a:r>
              <a:rPr lang="de-DE" dirty="0"/>
              <a:t>		und		</a:t>
            </a:r>
            <a:r>
              <a:rPr lang="de-DE" dirty="0">
                <a:hlinkClick r:id="rId3"/>
              </a:rPr>
              <a:t>307541932</a:t>
            </a: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96" y="1700808"/>
            <a:ext cx="2016224" cy="260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5106" y="2831610"/>
            <a:ext cx="2661558" cy="131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fld id="{94F7F457-6C55-46F2-8458-F93F6B1F9EED}" type="slidenum">
              <a:rPr lang="de-DE" smtClean="0"/>
              <a:t>63</a:t>
            </a:fld>
            <a:endParaRPr lang="de-DE"/>
          </a:p>
        </p:txBody>
      </p:sp>
    </p:spTree>
    <p:extLst>
      <p:ext uri="{BB962C8B-B14F-4D97-AF65-F5344CB8AC3E}">
        <p14:creationId xmlns:p14="http://schemas.microsoft.com/office/powerpoint/2010/main" val="600301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Marken:</a:t>
            </a:r>
          </a:p>
          <a:p>
            <a:endParaRPr lang="de-DE" dirty="0"/>
          </a:p>
          <a:p>
            <a:pPr marL="0" indent="0">
              <a:buNone/>
            </a:pPr>
            <a:r>
              <a:rPr lang="de-DE" sz="2400" dirty="0"/>
              <a:t>	302458646			Route A66</a:t>
            </a:r>
          </a:p>
          <a:p>
            <a:pPr marL="0" indent="0">
              <a:buNone/>
            </a:pPr>
            <a:r>
              <a:rPr lang="de-DE" sz="2400" dirty="0"/>
              <a:t>	306285924			</a:t>
            </a:r>
            <a:r>
              <a:rPr lang="de-DE" sz="2400" dirty="0" err="1"/>
              <a:t>geno</a:t>
            </a:r>
            <a:r>
              <a:rPr lang="de-DE" sz="2400" dirty="0"/>
              <a:t>-</a:t>
            </a:r>
            <a:r>
              <a:rPr lang="de-DE" sz="2400" dirty="0" err="1"/>
              <a:t>at</a:t>
            </a:r>
            <a:r>
              <a:rPr lang="de-DE" sz="2400" dirty="0"/>
              <a:t>-school</a:t>
            </a:r>
          </a:p>
          <a:p>
            <a:pPr marL="0" indent="0">
              <a:buNone/>
            </a:pPr>
            <a:r>
              <a:rPr lang="de-DE" sz="2400" dirty="0"/>
              <a:t>	306599007			</a:t>
            </a:r>
            <a:r>
              <a:rPr lang="de-DE" sz="2400" dirty="0" err="1"/>
              <a:t>geno</a:t>
            </a:r>
            <a:r>
              <a:rPr lang="de-DE" sz="2400" dirty="0"/>
              <a:t>-</a:t>
            </a:r>
            <a:r>
              <a:rPr lang="de-DE" sz="2400" dirty="0" err="1"/>
              <a:t>at</a:t>
            </a:r>
            <a:r>
              <a:rPr lang="de-DE" sz="2400" dirty="0"/>
              <a:t>-school</a:t>
            </a:r>
          </a:p>
          <a:p>
            <a:pPr marL="0" indent="0">
              <a:buNone/>
            </a:pPr>
            <a:r>
              <a:rPr lang="de-DE" sz="2400" dirty="0"/>
              <a:t>	307522318			Hochschule Rhein-Main</a:t>
            </a:r>
          </a:p>
          <a:p>
            <a:pPr marL="0" indent="0">
              <a:buNone/>
            </a:pPr>
            <a:r>
              <a:rPr lang="de-DE" sz="2400" dirty="0"/>
              <a:t>	3020090507589		</a:t>
            </a:r>
            <a:r>
              <a:rPr lang="de-DE" sz="2400" dirty="0" err="1"/>
              <a:t>iLand</a:t>
            </a:r>
            <a:endParaRPr lang="de-DE" sz="2400" dirty="0"/>
          </a:p>
          <a:p>
            <a:pPr marL="0" indent="0">
              <a:buNone/>
            </a:pPr>
            <a:r>
              <a:rPr lang="de-DE" sz="2400" dirty="0"/>
              <a:t>	3020110303819		Fach-Finder</a:t>
            </a:r>
          </a:p>
          <a:p>
            <a:pPr marL="0" indent="0">
              <a:buNone/>
            </a:pPr>
            <a:endParaRPr lang="de-DE" sz="2400" dirty="0"/>
          </a:p>
          <a:p>
            <a:pPr marL="0" indent="0">
              <a:buNone/>
            </a:pPr>
            <a:r>
              <a:rPr lang="de-DE" sz="2400" dirty="0"/>
              <a:t>	</a:t>
            </a:r>
            <a:r>
              <a:rPr lang="de-DE" sz="2000" dirty="0">
                <a:hlinkClick r:id="rId2"/>
              </a:rPr>
              <a:t>https://register.dpma.de/DPMAregister/marke/uebersicht</a:t>
            </a:r>
            <a:r>
              <a:rPr lang="de-DE" sz="2000" dirty="0"/>
              <a:t> </a:t>
            </a:r>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64</a:t>
            </a:fld>
            <a:endParaRPr lang="de-DE"/>
          </a:p>
        </p:txBody>
      </p:sp>
    </p:spTree>
    <p:extLst>
      <p:ext uri="{BB962C8B-B14F-4D97-AF65-F5344CB8AC3E}">
        <p14:creationId xmlns:p14="http://schemas.microsoft.com/office/powerpoint/2010/main" val="3950166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Marken:</a:t>
            </a:r>
          </a:p>
          <a:p>
            <a:endParaRPr lang="de-DE" dirty="0"/>
          </a:p>
          <a:p>
            <a:endParaRPr lang="de-DE" dirty="0"/>
          </a:p>
          <a:p>
            <a:endParaRPr lang="de-DE" dirty="0"/>
          </a:p>
          <a:p>
            <a:endParaRPr lang="de-DE" dirty="0"/>
          </a:p>
          <a:p>
            <a:endParaRPr lang="de-DE" dirty="0"/>
          </a:p>
          <a:p>
            <a:pPr marL="914400" lvl="2" indent="0">
              <a:buNone/>
            </a:pPr>
            <a:endParaRPr lang="de-DE" dirty="0"/>
          </a:p>
          <a:p>
            <a:pPr marL="914400" lvl="2"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65</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5" y="2564905"/>
            <a:ext cx="6565475" cy="279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63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lnSpcReduction="10000"/>
          </a:bodyPr>
          <a:lstStyle/>
          <a:p>
            <a:r>
              <a:rPr lang="de-DE" dirty="0"/>
              <a:t>Marken:</a:t>
            </a:r>
          </a:p>
          <a:p>
            <a:r>
              <a:rPr lang="de-DE" b="1" dirty="0"/>
              <a:t>Trade </a:t>
            </a:r>
            <a:r>
              <a:rPr lang="de-DE" b="1" dirty="0" err="1"/>
              <a:t>mark</a:t>
            </a:r>
            <a:r>
              <a:rPr lang="de-DE" b="1" dirty="0"/>
              <a:t> </a:t>
            </a:r>
            <a:r>
              <a:rPr lang="de-DE" b="1" dirty="0" err="1"/>
              <a:t>information</a:t>
            </a:r>
            <a:endParaRPr lang="de-DE" b="1" dirty="0"/>
          </a:p>
          <a:p>
            <a:r>
              <a:rPr lang="de-DE" dirty="0"/>
              <a:t>Name: Frankfurt University </a:t>
            </a:r>
            <a:r>
              <a:rPr lang="de-DE" dirty="0" err="1"/>
              <a:t>of</a:t>
            </a:r>
            <a:r>
              <a:rPr lang="de-DE" dirty="0"/>
              <a:t> Applied </a:t>
            </a:r>
            <a:r>
              <a:rPr lang="de-DE" dirty="0" err="1"/>
              <a:t>Sciences</a:t>
            </a:r>
            <a:endParaRPr lang="de-DE" dirty="0"/>
          </a:p>
          <a:p>
            <a:r>
              <a:rPr lang="de-DE" dirty="0" err="1"/>
              <a:t>Filing</a:t>
            </a:r>
            <a:r>
              <a:rPr lang="de-DE" dirty="0"/>
              <a:t> </a:t>
            </a:r>
            <a:r>
              <a:rPr lang="de-DE" dirty="0" err="1"/>
              <a:t>number</a:t>
            </a:r>
            <a:r>
              <a:rPr lang="de-DE" dirty="0"/>
              <a:t>: 012942835</a:t>
            </a:r>
          </a:p>
          <a:p>
            <a:r>
              <a:rPr lang="de-DE" dirty="0"/>
              <a:t>Basis: CTM </a:t>
            </a:r>
          </a:p>
          <a:p>
            <a:r>
              <a:rPr lang="de-DE" dirty="0"/>
              <a:t>Date </a:t>
            </a:r>
            <a:r>
              <a:rPr lang="de-DE" dirty="0" err="1"/>
              <a:t>of</a:t>
            </a:r>
            <a:r>
              <a:rPr lang="de-DE" dirty="0"/>
              <a:t> </a:t>
            </a:r>
            <a:r>
              <a:rPr lang="de-DE" dirty="0" err="1"/>
              <a:t>receipt</a:t>
            </a:r>
            <a:r>
              <a:rPr lang="de-DE" dirty="0"/>
              <a:t>: 06/06/2014</a:t>
            </a:r>
          </a:p>
          <a:p>
            <a:r>
              <a:rPr lang="de-DE" dirty="0"/>
              <a:t>Type: Figurative</a:t>
            </a:r>
          </a:p>
          <a:p>
            <a:r>
              <a:rPr lang="de-DE" dirty="0"/>
              <a:t>Nature: INDIVIDUAL</a:t>
            </a:r>
          </a:p>
          <a:p>
            <a:r>
              <a:rPr lang="de-DE" dirty="0"/>
              <a:t>Nice classes: 16, 25, 41, 42 ( </a:t>
            </a:r>
            <a:r>
              <a:rPr lang="de-DE" dirty="0">
                <a:hlinkClick r:id="rId2"/>
              </a:rPr>
              <a:t>Nice </a:t>
            </a:r>
            <a:r>
              <a:rPr lang="de-DE" dirty="0" err="1">
                <a:hlinkClick r:id="rId2"/>
              </a:rPr>
              <a:t>Classification</a:t>
            </a:r>
            <a:r>
              <a:rPr lang="de-DE" dirty="0"/>
              <a:t> )</a:t>
            </a:r>
          </a:p>
          <a:p>
            <a:r>
              <a:rPr lang="de-DE" dirty="0"/>
              <a:t>Vienna </a:t>
            </a:r>
            <a:r>
              <a:rPr lang="de-DE" dirty="0" err="1"/>
              <a:t>Classification</a:t>
            </a:r>
            <a:r>
              <a:rPr lang="de-DE" dirty="0"/>
              <a:t>: 06.07.04 ( </a:t>
            </a:r>
            <a:r>
              <a:rPr lang="de-DE" dirty="0">
                <a:hlinkClick r:id="rId3"/>
              </a:rPr>
              <a:t>Vienna </a:t>
            </a:r>
            <a:r>
              <a:rPr lang="de-DE" dirty="0" err="1">
                <a:hlinkClick r:id="rId3"/>
              </a:rPr>
              <a:t>Classification</a:t>
            </a:r>
            <a:r>
              <a:rPr lang="de-DE" dirty="0"/>
              <a:t> )</a:t>
            </a:r>
          </a:p>
          <a:p>
            <a:endParaRPr lang="de-DE" dirty="0"/>
          </a:p>
          <a:p>
            <a:endParaRPr lang="de-DE" dirty="0"/>
          </a:p>
          <a:p>
            <a:endParaRPr lang="de-DE" dirty="0"/>
          </a:p>
          <a:p>
            <a:endParaRPr lang="de-DE" dirty="0"/>
          </a:p>
          <a:p>
            <a:endParaRPr lang="de-DE" dirty="0"/>
          </a:p>
          <a:p>
            <a:endParaRPr lang="de-DE" dirty="0"/>
          </a:p>
          <a:p>
            <a:pPr marL="914400" lvl="2" indent="0">
              <a:buNone/>
            </a:pPr>
            <a:endParaRPr lang="de-DE" dirty="0"/>
          </a:p>
          <a:p>
            <a:pPr marL="914400" lvl="2"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66</a:t>
            </a:fld>
            <a:endParaRPr lang="de-DE"/>
          </a:p>
        </p:txBody>
      </p:sp>
    </p:spTree>
    <p:extLst>
      <p:ext uri="{BB962C8B-B14F-4D97-AF65-F5344CB8AC3E}">
        <p14:creationId xmlns:p14="http://schemas.microsoft.com/office/powerpoint/2010/main" val="2830667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Marken:</a:t>
            </a:r>
          </a:p>
          <a:p>
            <a:r>
              <a:rPr lang="en-US" dirty="0"/>
              <a:t>Filing date: 06/06/2014</a:t>
            </a:r>
          </a:p>
          <a:p>
            <a:r>
              <a:rPr lang="en-US" dirty="0"/>
              <a:t>Registration date: 08/10/2014</a:t>
            </a:r>
          </a:p>
          <a:p>
            <a:r>
              <a:rPr lang="en-US" dirty="0"/>
              <a:t>Expiry date: 06/06/2024</a:t>
            </a:r>
          </a:p>
          <a:p>
            <a:r>
              <a:rPr lang="en-US" dirty="0"/>
              <a:t>Filing language: German    Second language: English</a:t>
            </a:r>
          </a:p>
          <a:p>
            <a:r>
              <a:rPr lang="en-US" dirty="0"/>
              <a:t>Trade mark status: Registered</a:t>
            </a:r>
          </a:p>
          <a:p>
            <a:r>
              <a:rPr lang="en-US" dirty="0"/>
              <a:t>Acquired distinctiveness: No</a:t>
            </a:r>
          </a:p>
          <a:p>
            <a:endParaRPr lang="de-DE" dirty="0"/>
          </a:p>
          <a:p>
            <a:endParaRPr lang="de-DE" dirty="0"/>
          </a:p>
          <a:p>
            <a:endParaRPr lang="de-DE" dirty="0"/>
          </a:p>
          <a:p>
            <a:endParaRPr lang="de-DE" dirty="0"/>
          </a:p>
          <a:p>
            <a:endParaRPr lang="de-DE" dirty="0"/>
          </a:p>
          <a:p>
            <a:pPr marL="914400" lvl="2" indent="0">
              <a:buNone/>
            </a:pPr>
            <a:endParaRPr lang="de-DE" dirty="0"/>
          </a:p>
          <a:p>
            <a:pPr marL="914400" lvl="2"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67</a:t>
            </a:fld>
            <a:endParaRPr lang="de-DE"/>
          </a:p>
        </p:txBody>
      </p:sp>
    </p:spTree>
    <p:extLst>
      <p:ext uri="{BB962C8B-B14F-4D97-AF65-F5344CB8AC3E}">
        <p14:creationId xmlns:p14="http://schemas.microsoft.com/office/powerpoint/2010/main" val="1333596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Marken:</a:t>
            </a:r>
          </a:p>
          <a:p>
            <a:r>
              <a:rPr lang="en-US" b="1" dirty="0"/>
              <a:t>16 </a:t>
            </a:r>
            <a:r>
              <a:rPr lang="en-US" dirty="0"/>
              <a:t>Pads [stationery]; Flags of paper; Paper banners; Office requisites; Paper bags; Pads [stationery]; Paper emblems; Labels of paper; Folders; Document files; Writing tablets; Paper and cardboard; Stationery and educational supplies; Bags and articles for packaging, wrapping and storage of paper, cardboard or plastics; Works of art and figurines of paper and cardboard, and architects' models; Disposable paper products; Printed matter.</a:t>
            </a:r>
          </a:p>
          <a:p>
            <a:r>
              <a:rPr lang="en-US" b="1" dirty="0"/>
              <a:t>25 </a:t>
            </a:r>
            <a:r>
              <a:rPr lang="en-US" dirty="0"/>
              <a:t>Clothing; Tee-shirts; Printed t-shirts; Pullovers; Long sleeve pullovers; Headgear; Footwear; Uniforms.</a:t>
            </a:r>
          </a:p>
          <a:p>
            <a:endParaRPr lang="de-DE" dirty="0"/>
          </a:p>
          <a:p>
            <a:endParaRPr lang="de-DE" dirty="0"/>
          </a:p>
          <a:p>
            <a:endParaRPr lang="de-DE" dirty="0"/>
          </a:p>
          <a:p>
            <a:endParaRPr lang="de-DE" dirty="0"/>
          </a:p>
          <a:p>
            <a:endParaRPr lang="de-DE" dirty="0"/>
          </a:p>
          <a:p>
            <a:pPr marL="914400" lvl="2" indent="0">
              <a:buNone/>
            </a:pPr>
            <a:endParaRPr lang="de-DE" dirty="0"/>
          </a:p>
          <a:p>
            <a:pPr marL="914400" lvl="2"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68</a:t>
            </a:fld>
            <a:endParaRPr lang="de-DE"/>
          </a:p>
        </p:txBody>
      </p:sp>
    </p:spTree>
    <p:extLst>
      <p:ext uri="{BB962C8B-B14F-4D97-AF65-F5344CB8AC3E}">
        <p14:creationId xmlns:p14="http://schemas.microsoft.com/office/powerpoint/2010/main" val="39619320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Marken:</a:t>
            </a:r>
          </a:p>
          <a:p>
            <a:r>
              <a:rPr lang="en-US" b="1" dirty="0"/>
              <a:t>41 </a:t>
            </a:r>
            <a:r>
              <a:rPr lang="en-US" dirty="0"/>
              <a:t>Teaching services; Provision of training and education; Conducting instructional courses; </a:t>
            </a:r>
            <a:r>
              <a:rPr lang="en-US" dirty="0" err="1"/>
              <a:t>Organisation</a:t>
            </a:r>
            <a:r>
              <a:rPr lang="en-US" dirty="0"/>
              <a:t> of seminars; </a:t>
            </a:r>
            <a:r>
              <a:rPr lang="en-US" dirty="0" err="1"/>
              <a:t>Organisation</a:t>
            </a:r>
            <a:r>
              <a:rPr lang="en-US" dirty="0"/>
              <a:t> of seminars; Conducting of instructional seminars; Arranging and conducting of seminars; Arranging and conducting of seminars; Conducting courses, seminars and workshops.</a:t>
            </a:r>
          </a:p>
          <a:p>
            <a:r>
              <a:rPr lang="en-US" b="1" dirty="0"/>
              <a:t>42 </a:t>
            </a:r>
            <a:r>
              <a:rPr lang="en-US" dirty="0"/>
              <a:t>Natural science services; Research services; Provision of research services; Research services; Research relating to technology; Research services; Preparation of reports relating to technical research; Surveying; Surveying; Surveying; Conducting engineering surveys.</a:t>
            </a:r>
          </a:p>
          <a:p>
            <a:endParaRPr lang="de-DE" dirty="0"/>
          </a:p>
          <a:p>
            <a:endParaRPr lang="de-DE" dirty="0"/>
          </a:p>
          <a:p>
            <a:endParaRPr lang="de-DE" dirty="0"/>
          </a:p>
          <a:p>
            <a:endParaRPr lang="de-DE" dirty="0"/>
          </a:p>
          <a:p>
            <a:endParaRPr lang="de-DE" dirty="0"/>
          </a:p>
          <a:p>
            <a:pPr marL="914400" lvl="2" indent="0">
              <a:buNone/>
            </a:pPr>
            <a:endParaRPr lang="de-DE" dirty="0"/>
          </a:p>
          <a:p>
            <a:pPr marL="914400" lvl="2"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69</a:t>
            </a:fld>
            <a:endParaRPr lang="de-DE"/>
          </a:p>
        </p:txBody>
      </p:sp>
    </p:spTree>
    <p:extLst>
      <p:ext uri="{BB962C8B-B14F-4D97-AF65-F5344CB8AC3E}">
        <p14:creationId xmlns:p14="http://schemas.microsoft.com/office/powerpoint/2010/main" val="187633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endParaRPr lang="de-DE" dirty="0"/>
          </a:p>
          <a:p>
            <a:pPr marL="457200" lvl="1" indent="0">
              <a:buNone/>
            </a:pPr>
            <a:endParaRPr lang="de-DE" dirty="0"/>
          </a:p>
          <a:p>
            <a:pPr marL="457200" lvl="1"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672" y="1052736"/>
            <a:ext cx="3949953" cy="5400600"/>
          </a:xfrm>
          <a:prstGeom prst="rect">
            <a:avLst/>
          </a:prstGeom>
        </p:spPr>
      </p:pic>
      <p:sp>
        <p:nvSpPr>
          <p:cNvPr id="6" name="Foliennummernplatzhalter 5"/>
          <p:cNvSpPr>
            <a:spLocks noGrp="1"/>
          </p:cNvSpPr>
          <p:nvPr>
            <p:ph type="sldNum" sz="quarter" idx="12"/>
          </p:nvPr>
        </p:nvSpPr>
        <p:spPr/>
        <p:txBody>
          <a:bodyPr/>
          <a:lstStyle/>
          <a:p>
            <a:fld id="{94F7F457-6C55-46F2-8458-F93F6B1F9EED}" type="slidenum">
              <a:rPr lang="de-DE" smtClean="0"/>
              <a:t>7</a:t>
            </a:fld>
            <a:endParaRPr lang="de-DE"/>
          </a:p>
        </p:txBody>
      </p:sp>
    </p:spTree>
    <p:extLst>
      <p:ext uri="{BB962C8B-B14F-4D97-AF65-F5344CB8AC3E}">
        <p14:creationId xmlns:p14="http://schemas.microsoft.com/office/powerpoint/2010/main" val="4100351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Marken:</a:t>
            </a:r>
          </a:p>
          <a:p>
            <a:endParaRPr lang="de-DE" dirty="0"/>
          </a:p>
          <a:p>
            <a:endParaRPr lang="de-DE" dirty="0"/>
          </a:p>
          <a:p>
            <a:endParaRPr lang="de-DE" dirty="0"/>
          </a:p>
          <a:p>
            <a:endParaRPr lang="de-DE" dirty="0"/>
          </a:p>
          <a:p>
            <a:endParaRPr lang="de-DE" dirty="0"/>
          </a:p>
          <a:p>
            <a:pPr marL="914400" lvl="2" indent="0">
              <a:buNone/>
            </a:pPr>
            <a:endParaRPr lang="de-DE" dirty="0"/>
          </a:p>
          <a:p>
            <a:pPr marL="914400" lvl="2"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70</a:t>
            </a:fld>
            <a:endParaRPr lang="de-DE"/>
          </a:p>
        </p:txBody>
      </p:sp>
      <p:pic>
        <p:nvPicPr>
          <p:cNvPr id="10" name="Grafik 9">
            <a:extLst>
              <a:ext uri="{FF2B5EF4-FFF2-40B4-BE49-F238E27FC236}">
                <a16:creationId xmlns:a16="http://schemas.microsoft.com/office/drawing/2014/main" id="{28AA01F3-EADB-A8B1-B357-032AA988B9A2}"/>
              </a:ext>
            </a:extLst>
          </p:cNvPr>
          <p:cNvPicPr>
            <a:picLocks noChangeAspect="1"/>
          </p:cNvPicPr>
          <p:nvPr/>
        </p:nvPicPr>
        <p:blipFill>
          <a:blip r:embed="rId4"/>
          <a:stretch>
            <a:fillRect/>
          </a:stretch>
        </p:blipFill>
        <p:spPr>
          <a:xfrm>
            <a:off x="2320892" y="1483282"/>
            <a:ext cx="6288872" cy="4958409"/>
          </a:xfrm>
          <a:prstGeom prst="rect">
            <a:avLst/>
          </a:prstGeom>
        </p:spPr>
      </p:pic>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7" name="DefaultOcx"/>
                <p:cNvPicPr preferRelativeResize="0">
                  <a:picLocks noChangeArrowheads="1" noChangeShapeType="1"/>
                </p:cNvPicPr>
                <p:nvPr/>
              </p:nvPicPr>
              <p:blipFill>
                <a:blip r:embed="rId5"/>
                <a:srcRect/>
                <a:stretch>
                  <a:fillRect/>
                </a:stretch>
              </p:blipFill>
              <p:spPr bwMode="auto">
                <a:xfrm>
                  <a:off x="152400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elect1" r:id="rId2" imgW="769680" imgH="228600"/>
        </mc:Choice>
        <mc:Fallback>
          <p:control name="HTMLSelect1" r:id="rId2" imgW="769680" imgH="228600">
            <p:pic>
              <p:nvPicPr>
                <p:cNvPr id="8" name="HTMLSelect1"/>
                <p:cNvPicPr preferRelativeResize="0">
                  <a:picLocks noChangeArrowheads="1" noChangeShapeType="1"/>
                </p:cNvPicPr>
                <p:nvPr/>
              </p:nvPicPr>
              <p:blipFill>
                <a:blip r:embed="rId6"/>
                <a:srcRect/>
                <a:stretch>
                  <a:fillRect/>
                </a:stretch>
              </p:blipFill>
              <p:spPr bwMode="auto">
                <a:xfrm>
                  <a:off x="152400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47267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Marken:</a:t>
            </a:r>
          </a:p>
          <a:p>
            <a:endParaRPr lang="de-DE" dirty="0"/>
          </a:p>
          <a:p>
            <a:endParaRPr lang="de-DE" dirty="0"/>
          </a:p>
          <a:p>
            <a:endParaRPr lang="de-DE" dirty="0"/>
          </a:p>
          <a:p>
            <a:endParaRPr lang="de-DE" dirty="0"/>
          </a:p>
          <a:p>
            <a:endParaRPr lang="de-DE" dirty="0"/>
          </a:p>
          <a:p>
            <a:pPr marL="914400" lvl="2" indent="0">
              <a:buNone/>
            </a:pPr>
            <a:endParaRPr lang="de-DE" dirty="0"/>
          </a:p>
          <a:p>
            <a:pPr marL="914400" lvl="2" indent="0">
              <a:buNone/>
            </a:pP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71</a:t>
            </a:fld>
            <a:endParaRPr lang="de-DE"/>
          </a:p>
        </p:txBody>
      </p:sp>
      <p:pic>
        <p:nvPicPr>
          <p:cNvPr id="9" name="Grafik 8">
            <a:extLst>
              <a:ext uri="{FF2B5EF4-FFF2-40B4-BE49-F238E27FC236}">
                <a16:creationId xmlns:a16="http://schemas.microsoft.com/office/drawing/2014/main" id="{8280FB71-FB17-2932-7406-78BA4D943B5D}"/>
              </a:ext>
            </a:extLst>
          </p:cNvPr>
          <p:cNvPicPr>
            <a:picLocks noChangeAspect="1"/>
          </p:cNvPicPr>
          <p:nvPr/>
        </p:nvPicPr>
        <p:blipFill>
          <a:blip r:embed="rId4"/>
          <a:stretch>
            <a:fillRect/>
          </a:stretch>
        </p:blipFill>
        <p:spPr>
          <a:xfrm>
            <a:off x="1856283" y="1966364"/>
            <a:ext cx="8268417" cy="4191363"/>
          </a:xfrm>
          <a:prstGeom prst="rect">
            <a:avLst/>
          </a:prstGeom>
        </p:spPr>
      </p:pic>
    </p:spTree>
    <p:controls>
      <mc:AlternateContent xmlns:mc="http://schemas.openxmlformats.org/markup-compatibility/2006">
        <mc:Choice xmlns:v="urn:schemas-microsoft-com:vml" Requires="v">
          <p:control name="DefaultOcx" r:id="rId1" imgW="914400" imgH="228600"/>
        </mc:Choice>
        <mc:Fallback>
          <p:control name="DefaultOcx" r:id="rId1" imgW="914400" imgH="228600">
            <p:pic>
              <p:nvPicPr>
                <p:cNvPr id="7" name="DefaultOcx"/>
                <p:cNvPicPr preferRelativeResize="0">
                  <a:picLocks noChangeArrowheads="1" noChangeShapeType="1"/>
                </p:cNvPicPr>
                <p:nvPr/>
              </p:nvPicPr>
              <p:blipFill>
                <a:blip r:embed="rId5"/>
                <a:srcRect/>
                <a:stretch>
                  <a:fillRect/>
                </a:stretch>
              </p:blipFill>
              <p:spPr bwMode="auto">
                <a:xfrm>
                  <a:off x="152400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elect1" r:id="rId2" imgW="769680" imgH="228600"/>
        </mc:Choice>
        <mc:Fallback>
          <p:control name="HTMLSelect1" r:id="rId2" imgW="769680" imgH="228600">
            <p:pic>
              <p:nvPicPr>
                <p:cNvPr id="8" name="HTMLSelect1"/>
                <p:cNvPicPr preferRelativeResize="0">
                  <a:picLocks noChangeArrowheads="1" noChangeShapeType="1"/>
                </p:cNvPicPr>
                <p:nvPr/>
              </p:nvPicPr>
              <p:blipFill>
                <a:blip r:embed="rId6"/>
                <a:srcRect/>
                <a:stretch>
                  <a:fillRect/>
                </a:stretch>
              </p:blipFill>
              <p:spPr bwMode="auto">
                <a:xfrm>
                  <a:off x="152400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527300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52D0C-CD2F-41C4-BDA9-294D3262A49A}"/>
              </a:ext>
            </a:extLst>
          </p:cNvPr>
          <p:cNvSpPr>
            <a:spLocks noGrp="1"/>
          </p:cNvSpPr>
          <p:nvPr>
            <p:ph type="title"/>
          </p:nvPr>
        </p:nvSpPr>
        <p:spPr/>
        <p:txBody>
          <a:bodyPr/>
          <a:lstStyle/>
          <a:p>
            <a:r>
              <a:rPr lang="de-DE" dirty="0"/>
              <a:t>Schutzrechte</a:t>
            </a:r>
          </a:p>
        </p:txBody>
      </p:sp>
      <p:sp>
        <p:nvSpPr>
          <p:cNvPr id="3" name="Inhaltsplatzhalter 2">
            <a:extLst>
              <a:ext uri="{FF2B5EF4-FFF2-40B4-BE49-F238E27FC236}">
                <a16:creationId xmlns:a16="http://schemas.microsoft.com/office/drawing/2014/main" id="{C7417B75-908F-4A70-A44C-90A87C863B7B}"/>
              </a:ext>
            </a:extLst>
          </p:cNvPr>
          <p:cNvSpPr>
            <a:spLocks noGrp="1"/>
          </p:cNvSpPr>
          <p:nvPr>
            <p:ph idx="1"/>
          </p:nvPr>
        </p:nvSpPr>
        <p:spPr/>
        <p:txBody>
          <a:bodyPr>
            <a:normAutofit/>
          </a:bodyPr>
          <a:lstStyle/>
          <a:p>
            <a:pPr marR="0" algn="l" rtl="0"/>
            <a:endParaRPr lang="de-DE" sz="1800" b="0" i="0" u="none" strike="noStrike" baseline="0" dirty="0">
              <a:latin typeface="Times New Roman" panose="02020603050405020304" pitchFamily="18" charset="0"/>
            </a:endParaRPr>
          </a:p>
          <a:p>
            <a:pPr marR="0" algn="l" rtl="0"/>
            <a:endParaRPr lang="de-DE" sz="1800" b="0" i="0" u="none" strike="noStrike" baseline="0" dirty="0">
              <a:latin typeface="Times New Roman" panose="02020603050405020304" pitchFamily="18" charset="0"/>
            </a:endParaRPr>
          </a:p>
          <a:p>
            <a:pPr marR="0" algn="ctr" rtl="0"/>
            <a:endParaRPr lang="de-DE" sz="1800" b="0" i="0" u="none" strike="noStrike" baseline="0" dirty="0">
              <a:latin typeface="Times New Roman" panose="02020603050405020304" pitchFamily="18" charset="0"/>
            </a:endParaRPr>
          </a:p>
          <a:p>
            <a:endParaRPr lang="de-DE" dirty="0"/>
          </a:p>
        </p:txBody>
      </p:sp>
      <p:pic>
        <p:nvPicPr>
          <p:cNvPr id="5" name="Grafik 4">
            <a:extLst>
              <a:ext uri="{FF2B5EF4-FFF2-40B4-BE49-F238E27FC236}">
                <a16:creationId xmlns:a16="http://schemas.microsoft.com/office/drawing/2014/main" id="{E6FE19D5-EA26-4FAD-A67E-94CE6628ACBC}"/>
              </a:ext>
            </a:extLst>
          </p:cNvPr>
          <p:cNvPicPr>
            <a:picLocks noChangeAspect="1"/>
          </p:cNvPicPr>
          <p:nvPr/>
        </p:nvPicPr>
        <p:blipFill>
          <a:blip r:embed="rId2"/>
          <a:stretch>
            <a:fillRect/>
          </a:stretch>
        </p:blipFill>
        <p:spPr>
          <a:xfrm>
            <a:off x="253189" y="1747571"/>
            <a:ext cx="10424276" cy="4243792"/>
          </a:xfrm>
          <a:prstGeom prst="rect">
            <a:avLst/>
          </a:prstGeom>
        </p:spPr>
      </p:pic>
    </p:spTree>
    <p:extLst>
      <p:ext uri="{BB962C8B-B14F-4D97-AF65-F5344CB8AC3E}">
        <p14:creationId xmlns:p14="http://schemas.microsoft.com/office/powerpoint/2010/main" val="2626725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fontScale="85000" lnSpcReduction="20000"/>
          </a:bodyPr>
          <a:lstStyle/>
          <a:p>
            <a:r>
              <a:rPr lang="de-DE" dirty="0"/>
              <a:t>Marken:</a:t>
            </a:r>
          </a:p>
          <a:p>
            <a:pPr lvl="1"/>
            <a:endParaRPr lang="de-DE" dirty="0"/>
          </a:p>
          <a:p>
            <a:pPr marL="400050" lvl="1" indent="0">
              <a:buNone/>
            </a:pPr>
            <a:r>
              <a:rPr lang="de-DE" dirty="0"/>
              <a:t>Was ist eine Marke?</a:t>
            </a:r>
          </a:p>
          <a:p>
            <a:pPr marL="400050" lvl="1" indent="0">
              <a:buNone/>
            </a:pPr>
            <a:endParaRPr lang="de-DE" dirty="0">
              <a:hlinkClick r:id="" action="ppaction://noaction"/>
            </a:endParaRPr>
          </a:p>
          <a:p>
            <a:pPr marL="400050" lvl="1" indent="0">
              <a:buNone/>
            </a:pPr>
            <a:r>
              <a:rPr lang="de-DE" dirty="0">
                <a:hlinkClick r:id="" action="ppaction://noaction"/>
              </a:rPr>
              <a:t>http://www.markenlexikon.com/logos_s.html </a:t>
            </a:r>
          </a:p>
          <a:p>
            <a:pPr marL="400050" lvl="1" indent="0">
              <a:buNone/>
            </a:pPr>
            <a:endParaRPr lang="de-DE" dirty="0">
              <a:hlinkClick r:id="" action="ppaction://noaction"/>
            </a:endParaRPr>
          </a:p>
          <a:p>
            <a:pPr marL="400050" lvl="1" indent="0">
              <a:buNone/>
            </a:pPr>
            <a:r>
              <a:rPr lang="de-DE" dirty="0">
                <a:hlinkClick r:id="" action="ppaction://noaction"/>
              </a:rPr>
              <a:t>http://www.faz.net/aktuell/wirtschaft/unternehmen/langenscheidt-gewinnt-prozess-um-farbe-gelb-13160051.html</a:t>
            </a:r>
            <a:r>
              <a:rPr lang="de-DE" dirty="0"/>
              <a:t> </a:t>
            </a:r>
          </a:p>
          <a:p>
            <a:pPr marL="400050" lvl="1" indent="0">
              <a:buNone/>
            </a:pPr>
            <a:endParaRPr lang="de-DE" dirty="0"/>
          </a:p>
          <a:p>
            <a:pPr marL="400050" lvl="1" indent="0">
              <a:buNone/>
            </a:pPr>
            <a:r>
              <a:rPr lang="de-DE" dirty="0">
                <a:hlinkClick r:id="rId2"/>
              </a:rPr>
              <a:t>http://www.sueddeutsche.de/wirtschaft/markenschutz-rote-santander-bank-verliert-gegen-rote-sparkasse-1.3088266</a:t>
            </a:r>
            <a:r>
              <a:rPr lang="de-DE" dirty="0"/>
              <a:t> </a:t>
            </a:r>
          </a:p>
          <a:p>
            <a:pPr marL="400050" lvl="1" indent="0">
              <a:buNone/>
            </a:pPr>
            <a:endParaRPr lang="de-DE" dirty="0"/>
          </a:p>
          <a:p>
            <a:pPr marL="400050" lvl="1" indent="0">
              <a:buNone/>
            </a:pPr>
            <a:r>
              <a:rPr lang="de-DE" dirty="0">
                <a:hlinkClick r:id="" action="ppaction://noaction"/>
              </a:rPr>
              <a:t>http://www.markenverband.de/@@popupquiz</a:t>
            </a:r>
          </a:p>
          <a:p>
            <a:pPr marL="400050" lvl="1" indent="0">
              <a:buNone/>
            </a:pPr>
            <a:endParaRPr lang="de-DE" dirty="0">
              <a:hlinkClick r:id="" action="ppaction://noaction"/>
            </a:endParaRPr>
          </a:p>
          <a:p>
            <a:pPr marL="400050" lvl="1" indent="0">
              <a:buNone/>
            </a:pPr>
            <a:br>
              <a:rPr lang="de-DE" dirty="0"/>
            </a:br>
            <a:br>
              <a:rPr lang="de-DE" dirty="0"/>
            </a:b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73</a:t>
            </a:fld>
            <a:endParaRPr lang="de-DE"/>
          </a:p>
        </p:txBody>
      </p:sp>
    </p:spTree>
    <p:extLst>
      <p:ext uri="{BB962C8B-B14F-4D97-AF65-F5344CB8AC3E}">
        <p14:creationId xmlns:p14="http://schemas.microsoft.com/office/powerpoint/2010/main" val="1074547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49612-88A7-4C2E-AFA9-254D3887DFFC}"/>
              </a:ext>
            </a:extLst>
          </p:cNvPr>
          <p:cNvSpPr>
            <a:spLocks noGrp="1"/>
          </p:cNvSpPr>
          <p:nvPr>
            <p:ph type="title"/>
          </p:nvPr>
        </p:nvSpPr>
        <p:spPr/>
        <p:txBody>
          <a:bodyPr/>
          <a:lstStyle/>
          <a:p>
            <a:r>
              <a:rPr lang="de-DE" dirty="0"/>
              <a:t>Schutzrechte</a:t>
            </a:r>
          </a:p>
        </p:txBody>
      </p:sp>
      <p:pic>
        <p:nvPicPr>
          <p:cNvPr id="5" name="Inhaltsplatzhalter 4">
            <a:extLst>
              <a:ext uri="{FF2B5EF4-FFF2-40B4-BE49-F238E27FC236}">
                <a16:creationId xmlns:a16="http://schemas.microsoft.com/office/drawing/2014/main" id="{BF4ABA31-9731-43D5-8AF6-6281AF4CF03C}"/>
              </a:ext>
            </a:extLst>
          </p:cNvPr>
          <p:cNvPicPr>
            <a:picLocks noGrp="1" noChangeAspect="1"/>
          </p:cNvPicPr>
          <p:nvPr>
            <p:ph idx="1"/>
          </p:nvPr>
        </p:nvPicPr>
        <p:blipFill>
          <a:blip r:embed="rId2"/>
          <a:stretch>
            <a:fillRect/>
          </a:stretch>
        </p:blipFill>
        <p:spPr>
          <a:xfrm>
            <a:off x="657375" y="1823073"/>
            <a:ext cx="946199" cy="603281"/>
          </a:xfrm>
        </p:spPr>
      </p:pic>
      <p:pic>
        <p:nvPicPr>
          <p:cNvPr id="7" name="Grafik 6">
            <a:extLst>
              <a:ext uri="{FF2B5EF4-FFF2-40B4-BE49-F238E27FC236}">
                <a16:creationId xmlns:a16="http://schemas.microsoft.com/office/drawing/2014/main" id="{50A11890-C751-4D5E-8413-7B5BAD8FF6DF}"/>
              </a:ext>
            </a:extLst>
          </p:cNvPr>
          <p:cNvPicPr>
            <a:picLocks noChangeAspect="1"/>
          </p:cNvPicPr>
          <p:nvPr/>
        </p:nvPicPr>
        <p:blipFill>
          <a:blip r:embed="rId3"/>
          <a:stretch>
            <a:fillRect/>
          </a:stretch>
        </p:blipFill>
        <p:spPr>
          <a:xfrm>
            <a:off x="5597499" y="2936849"/>
            <a:ext cx="997001" cy="984301"/>
          </a:xfrm>
          <a:prstGeom prst="rect">
            <a:avLst/>
          </a:prstGeom>
        </p:spPr>
      </p:pic>
      <p:pic>
        <p:nvPicPr>
          <p:cNvPr id="9" name="Grafik 8">
            <a:extLst>
              <a:ext uri="{FF2B5EF4-FFF2-40B4-BE49-F238E27FC236}">
                <a16:creationId xmlns:a16="http://schemas.microsoft.com/office/drawing/2014/main" id="{19EA8C8A-0094-4A0F-824B-9776B58652A5}"/>
              </a:ext>
            </a:extLst>
          </p:cNvPr>
          <p:cNvPicPr>
            <a:picLocks noChangeAspect="1"/>
          </p:cNvPicPr>
          <p:nvPr/>
        </p:nvPicPr>
        <p:blipFill>
          <a:blip r:embed="rId4"/>
          <a:stretch>
            <a:fillRect/>
          </a:stretch>
        </p:blipFill>
        <p:spPr>
          <a:xfrm>
            <a:off x="1791752" y="3432113"/>
            <a:ext cx="654084" cy="654084"/>
          </a:xfrm>
          <a:prstGeom prst="rect">
            <a:avLst/>
          </a:prstGeom>
        </p:spPr>
      </p:pic>
      <p:pic>
        <p:nvPicPr>
          <p:cNvPr id="11" name="Grafik 10">
            <a:extLst>
              <a:ext uri="{FF2B5EF4-FFF2-40B4-BE49-F238E27FC236}">
                <a16:creationId xmlns:a16="http://schemas.microsoft.com/office/drawing/2014/main" id="{F76F78F5-A7FD-4CA0-B80F-F2C74DD478A3}"/>
              </a:ext>
            </a:extLst>
          </p:cNvPr>
          <p:cNvPicPr>
            <a:picLocks noChangeAspect="1"/>
          </p:cNvPicPr>
          <p:nvPr/>
        </p:nvPicPr>
        <p:blipFill>
          <a:blip r:embed="rId5"/>
          <a:stretch>
            <a:fillRect/>
          </a:stretch>
        </p:blipFill>
        <p:spPr>
          <a:xfrm>
            <a:off x="2927327" y="4898434"/>
            <a:ext cx="844593" cy="1009702"/>
          </a:xfrm>
          <a:prstGeom prst="rect">
            <a:avLst/>
          </a:prstGeom>
        </p:spPr>
      </p:pic>
      <p:pic>
        <p:nvPicPr>
          <p:cNvPr id="13" name="Grafik 12">
            <a:extLst>
              <a:ext uri="{FF2B5EF4-FFF2-40B4-BE49-F238E27FC236}">
                <a16:creationId xmlns:a16="http://schemas.microsoft.com/office/drawing/2014/main" id="{62D5F4AF-8407-4130-9ADE-021F082C566E}"/>
              </a:ext>
            </a:extLst>
          </p:cNvPr>
          <p:cNvPicPr>
            <a:picLocks noChangeAspect="1"/>
          </p:cNvPicPr>
          <p:nvPr/>
        </p:nvPicPr>
        <p:blipFill>
          <a:blip r:embed="rId6"/>
          <a:stretch>
            <a:fillRect/>
          </a:stretch>
        </p:blipFill>
        <p:spPr>
          <a:xfrm>
            <a:off x="9019310" y="2298641"/>
            <a:ext cx="838243" cy="1130358"/>
          </a:xfrm>
          <a:prstGeom prst="rect">
            <a:avLst/>
          </a:prstGeom>
        </p:spPr>
      </p:pic>
      <p:pic>
        <p:nvPicPr>
          <p:cNvPr id="15" name="Grafik 14">
            <a:extLst>
              <a:ext uri="{FF2B5EF4-FFF2-40B4-BE49-F238E27FC236}">
                <a16:creationId xmlns:a16="http://schemas.microsoft.com/office/drawing/2014/main" id="{68451335-82DE-437B-86B5-F9813B7CEF54}"/>
              </a:ext>
            </a:extLst>
          </p:cNvPr>
          <p:cNvPicPr>
            <a:picLocks noChangeAspect="1"/>
          </p:cNvPicPr>
          <p:nvPr/>
        </p:nvPicPr>
        <p:blipFill>
          <a:blip r:embed="rId7"/>
          <a:stretch>
            <a:fillRect/>
          </a:stretch>
        </p:blipFill>
        <p:spPr>
          <a:xfrm>
            <a:off x="5902314" y="5127046"/>
            <a:ext cx="1384371" cy="552478"/>
          </a:xfrm>
          <a:prstGeom prst="rect">
            <a:avLst/>
          </a:prstGeom>
        </p:spPr>
      </p:pic>
      <p:pic>
        <p:nvPicPr>
          <p:cNvPr id="17" name="Grafik 16">
            <a:extLst>
              <a:ext uri="{FF2B5EF4-FFF2-40B4-BE49-F238E27FC236}">
                <a16:creationId xmlns:a16="http://schemas.microsoft.com/office/drawing/2014/main" id="{94453780-ED22-4DCD-9EC7-51A9E53011F8}"/>
              </a:ext>
            </a:extLst>
          </p:cNvPr>
          <p:cNvPicPr>
            <a:picLocks noChangeAspect="1"/>
          </p:cNvPicPr>
          <p:nvPr/>
        </p:nvPicPr>
        <p:blipFill>
          <a:blip r:embed="rId8"/>
          <a:stretch>
            <a:fillRect/>
          </a:stretch>
        </p:blipFill>
        <p:spPr>
          <a:xfrm>
            <a:off x="8634589" y="4277374"/>
            <a:ext cx="1416123" cy="2032104"/>
          </a:xfrm>
          <a:prstGeom prst="rect">
            <a:avLst/>
          </a:prstGeom>
        </p:spPr>
      </p:pic>
      <p:pic>
        <p:nvPicPr>
          <p:cNvPr id="19" name="Grafik 18">
            <a:extLst>
              <a:ext uri="{FF2B5EF4-FFF2-40B4-BE49-F238E27FC236}">
                <a16:creationId xmlns:a16="http://schemas.microsoft.com/office/drawing/2014/main" id="{5954F54E-05A7-4E9A-8307-773B8A78EE01}"/>
              </a:ext>
            </a:extLst>
          </p:cNvPr>
          <p:cNvPicPr>
            <a:picLocks noChangeAspect="1"/>
          </p:cNvPicPr>
          <p:nvPr/>
        </p:nvPicPr>
        <p:blipFill>
          <a:blip r:embed="rId9"/>
          <a:stretch>
            <a:fillRect/>
          </a:stretch>
        </p:blipFill>
        <p:spPr>
          <a:xfrm>
            <a:off x="3183791" y="2346487"/>
            <a:ext cx="844593" cy="889046"/>
          </a:xfrm>
          <a:prstGeom prst="rect">
            <a:avLst/>
          </a:prstGeom>
        </p:spPr>
      </p:pic>
      <p:pic>
        <p:nvPicPr>
          <p:cNvPr id="21" name="Grafik 20">
            <a:extLst>
              <a:ext uri="{FF2B5EF4-FFF2-40B4-BE49-F238E27FC236}">
                <a16:creationId xmlns:a16="http://schemas.microsoft.com/office/drawing/2014/main" id="{FCD6B112-24A4-4A8A-8A71-5CD7EA5052F4}"/>
              </a:ext>
            </a:extLst>
          </p:cNvPr>
          <p:cNvPicPr>
            <a:picLocks noChangeAspect="1"/>
          </p:cNvPicPr>
          <p:nvPr/>
        </p:nvPicPr>
        <p:blipFill>
          <a:blip r:embed="rId10"/>
          <a:stretch>
            <a:fillRect/>
          </a:stretch>
        </p:blipFill>
        <p:spPr>
          <a:xfrm>
            <a:off x="7291789" y="1704372"/>
            <a:ext cx="958899" cy="876345"/>
          </a:xfrm>
          <a:prstGeom prst="rect">
            <a:avLst/>
          </a:prstGeom>
        </p:spPr>
      </p:pic>
      <p:pic>
        <p:nvPicPr>
          <p:cNvPr id="23" name="Grafik 22">
            <a:extLst>
              <a:ext uri="{FF2B5EF4-FFF2-40B4-BE49-F238E27FC236}">
                <a16:creationId xmlns:a16="http://schemas.microsoft.com/office/drawing/2014/main" id="{BD73EEC5-B6B2-4028-B604-4DA4C5B2FB00}"/>
              </a:ext>
            </a:extLst>
          </p:cNvPr>
          <p:cNvPicPr>
            <a:picLocks noChangeAspect="1"/>
          </p:cNvPicPr>
          <p:nvPr/>
        </p:nvPicPr>
        <p:blipFill>
          <a:blip r:embed="rId11"/>
          <a:stretch>
            <a:fillRect/>
          </a:stretch>
        </p:blipFill>
        <p:spPr>
          <a:xfrm>
            <a:off x="617466" y="5072325"/>
            <a:ext cx="1244664" cy="400071"/>
          </a:xfrm>
          <a:prstGeom prst="rect">
            <a:avLst/>
          </a:prstGeom>
        </p:spPr>
      </p:pic>
    </p:spTree>
    <p:extLst>
      <p:ext uri="{BB962C8B-B14F-4D97-AF65-F5344CB8AC3E}">
        <p14:creationId xmlns:p14="http://schemas.microsoft.com/office/powerpoint/2010/main" val="38568850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68A67-610B-49F0-97E0-B867CCE24A26}"/>
              </a:ext>
            </a:extLst>
          </p:cNvPr>
          <p:cNvSpPr>
            <a:spLocks noGrp="1"/>
          </p:cNvSpPr>
          <p:nvPr>
            <p:ph type="title"/>
          </p:nvPr>
        </p:nvSpPr>
        <p:spPr/>
        <p:txBody>
          <a:bodyPr/>
          <a:lstStyle/>
          <a:p>
            <a:r>
              <a:rPr lang="de-DE" dirty="0"/>
              <a:t>Schutzrechte</a:t>
            </a:r>
          </a:p>
        </p:txBody>
      </p:sp>
      <p:pic>
        <p:nvPicPr>
          <p:cNvPr id="4" name="Inhaltsplatzhalter 3">
            <a:extLst>
              <a:ext uri="{FF2B5EF4-FFF2-40B4-BE49-F238E27FC236}">
                <a16:creationId xmlns:a16="http://schemas.microsoft.com/office/drawing/2014/main" id="{A43EDEBC-A3FA-4F40-927F-BB86DA9E692F}"/>
              </a:ext>
            </a:extLst>
          </p:cNvPr>
          <p:cNvPicPr>
            <a:picLocks noGrp="1" noChangeAspect="1"/>
          </p:cNvPicPr>
          <p:nvPr>
            <p:ph idx="1"/>
          </p:nvPr>
        </p:nvPicPr>
        <p:blipFill>
          <a:blip r:embed="rId2"/>
          <a:stretch>
            <a:fillRect/>
          </a:stretch>
        </p:blipFill>
        <p:spPr>
          <a:xfrm>
            <a:off x="3196989" y="1993716"/>
            <a:ext cx="4809327" cy="3615011"/>
          </a:xfrm>
          <a:prstGeom prst="rect">
            <a:avLst/>
          </a:prstGeom>
        </p:spPr>
      </p:pic>
    </p:spTree>
    <p:extLst>
      <p:ext uri="{BB962C8B-B14F-4D97-AF65-F5344CB8AC3E}">
        <p14:creationId xmlns:p14="http://schemas.microsoft.com/office/powerpoint/2010/main" val="4014174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FC4EC-85BC-40DD-9991-56C55D62ADB3}"/>
              </a:ext>
            </a:extLst>
          </p:cNvPr>
          <p:cNvSpPr>
            <a:spLocks noGrp="1"/>
          </p:cNvSpPr>
          <p:nvPr>
            <p:ph type="title"/>
          </p:nvPr>
        </p:nvSpPr>
        <p:spPr/>
        <p:txBody>
          <a:bodyPr/>
          <a:lstStyle/>
          <a:p>
            <a:r>
              <a:rPr lang="de-DE" dirty="0"/>
              <a:t>Schutzrechte</a:t>
            </a:r>
          </a:p>
        </p:txBody>
      </p:sp>
      <p:pic>
        <p:nvPicPr>
          <p:cNvPr id="4" name="Inhaltsplatzhalter 3">
            <a:extLst>
              <a:ext uri="{FF2B5EF4-FFF2-40B4-BE49-F238E27FC236}">
                <a16:creationId xmlns:a16="http://schemas.microsoft.com/office/drawing/2014/main" id="{35E08943-D769-4A2D-B28A-0D5CF7B5FDDD}"/>
              </a:ext>
            </a:extLst>
          </p:cNvPr>
          <p:cNvPicPr>
            <a:picLocks noGrp="1" noChangeAspect="1"/>
          </p:cNvPicPr>
          <p:nvPr>
            <p:ph idx="1"/>
          </p:nvPr>
        </p:nvPicPr>
        <p:blipFill>
          <a:blip r:embed="rId2"/>
          <a:stretch>
            <a:fillRect/>
          </a:stretch>
        </p:blipFill>
        <p:spPr>
          <a:xfrm>
            <a:off x="1615045" y="1464044"/>
            <a:ext cx="7465160" cy="4712051"/>
          </a:xfrm>
          <a:prstGeom prst="rect">
            <a:avLst/>
          </a:prstGeom>
        </p:spPr>
      </p:pic>
    </p:spTree>
    <p:extLst>
      <p:ext uri="{BB962C8B-B14F-4D97-AF65-F5344CB8AC3E}">
        <p14:creationId xmlns:p14="http://schemas.microsoft.com/office/powerpoint/2010/main" val="333792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05B98-32D8-4B70-BBE7-1B2FBB6FDE1C}"/>
              </a:ext>
            </a:extLst>
          </p:cNvPr>
          <p:cNvSpPr>
            <a:spLocks noGrp="1"/>
          </p:cNvSpPr>
          <p:nvPr>
            <p:ph type="title"/>
          </p:nvPr>
        </p:nvSpPr>
        <p:spPr/>
        <p:txBody>
          <a:bodyPr/>
          <a:lstStyle/>
          <a:p>
            <a:r>
              <a:rPr lang="de-DE" dirty="0"/>
              <a:t>Schutzrechte</a:t>
            </a:r>
          </a:p>
        </p:txBody>
      </p:sp>
      <p:sp>
        <p:nvSpPr>
          <p:cNvPr id="3" name="Inhaltsplatzhalter 2">
            <a:extLst>
              <a:ext uri="{FF2B5EF4-FFF2-40B4-BE49-F238E27FC236}">
                <a16:creationId xmlns:a16="http://schemas.microsoft.com/office/drawing/2014/main" id="{85B66D59-8F5E-47FF-B261-BF564B25DDA8}"/>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75A16199-20AA-4F46-97F5-699E7F47D71D}"/>
              </a:ext>
            </a:extLst>
          </p:cNvPr>
          <p:cNvPicPr>
            <a:picLocks noChangeAspect="1"/>
          </p:cNvPicPr>
          <p:nvPr/>
        </p:nvPicPr>
        <p:blipFill>
          <a:blip r:embed="rId2"/>
          <a:stretch>
            <a:fillRect/>
          </a:stretch>
        </p:blipFill>
        <p:spPr>
          <a:xfrm>
            <a:off x="2169042" y="1741232"/>
            <a:ext cx="6602818" cy="4404080"/>
          </a:xfrm>
          <a:prstGeom prst="rect">
            <a:avLst/>
          </a:prstGeom>
        </p:spPr>
      </p:pic>
    </p:spTree>
    <p:extLst>
      <p:ext uri="{BB962C8B-B14F-4D97-AF65-F5344CB8AC3E}">
        <p14:creationId xmlns:p14="http://schemas.microsoft.com/office/powerpoint/2010/main" val="3553612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9856E-2C77-413A-859F-5A49BD7C9336}"/>
              </a:ext>
            </a:extLst>
          </p:cNvPr>
          <p:cNvSpPr>
            <a:spLocks noGrp="1"/>
          </p:cNvSpPr>
          <p:nvPr>
            <p:ph type="title"/>
          </p:nvPr>
        </p:nvSpPr>
        <p:spPr/>
        <p:txBody>
          <a:bodyPr/>
          <a:lstStyle/>
          <a:p>
            <a:r>
              <a:rPr lang="de-DE" dirty="0"/>
              <a:t>Schutzrechte</a:t>
            </a:r>
          </a:p>
        </p:txBody>
      </p:sp>
      <p:sp>
        <p:nvSpPr>
          <p:cNvPr id="3" name="Inhaltsplatzhalter 2">
            <a:extLst>
              <a:ext uri="{FF2B5EF4-FFF2-40B4-BE49-F238E27FC236}">
                <a16:creationId xmlns:a16="http://schemas.microsoft.com/office/drawing/2014/main" id="{FF640291-45B7-45D5-AE75-D300F261484B}"/>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A2DD950E-D2F1-4930-8320-D53F28904F94}"/>
              </a:ext>
            </a:extLst>
          </p:cNvPr>
          <p:cNvPicPr>
            <a:picLocks noChangeAspect="1"/>
          </p:cNvPicPr>
          <p:nvPr/>
        </p:nvPicPr>
        <p:blipFill>
          <a:blip r:embed="rId2"/>
          <a:stretch>
            <a:fillRect/>
          </a:stretch>
        </p:blipFill>
        <p:spPr>
          <a:xfrm>
            <a:off x="1333500" y="1817607"/>
            <a:ext cx="7629747" cy="4287918"/>
          </a:xfrm>
          <a:prstGeom prst="rect">
            <a:avLst/>
          </a:prstGeom>
        </p:spPr>
      </p:pic>
    </p:spTree>
    <p:extLst>
      <p:ext uri="{BB962C8B-B14F-4D97-AF65-F5344CB8AC3E}">
        <p14:creationId xmlns:p14="http://schemas.microsoft.com/office/powerpoint/2010/main" val="25989689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542A8-909E-431B-81C7-16C3715AD12C}"/>
              </a:ext>
            </a:extLst>
          </p:cNvPr>
          <p:cNvSpPr>
            <a:spLocks noGrp="1"/>
          </p:cNvSpPr>
          <p:nvPr>
            <p:ph type="title"/>
          </p:nvPr>
        </p:nvSpPr>
        <p:spPr/>
        <p:txBody>
          <a:bodyPr/>
          <a:lstStyle/>
          <a:p>
            <a:r>
              <a:rPr lang="de-DE" dirty="0"/>
              <a:t>Schutzrechte</a:t>
            </a:r>
          </a:p>
        </p:txBody>
      </p:sp>
      <p:pic>
        <p:nvPicPr>
          <p:cNvPr id="5" name="Grafik 4">
            <a:extLst>
              <a:ext uri="{FF2B5EF4-FFF2-40B4-BE49-F238E27FC236}">
                <a16:creationId xmlns:a16="http://schemas.microsoft.com/office/drawing/2014/main" id="{BAA4D2D4-5FBC-476F-B4A5-995965319D01}"/>
              </a:ext>
            </a:extLst>
          </p:cNvPr>
          <p:cNvPicPr>
            <a:picLocks noChangeAspect="1"/>
          </p:cNvPicPr>
          <p:nvPr/>
        </p:nvPicPr>
        <p:blipFill>
          <a:blip r:embed="rId2"/>
          <a:stretch>
            <a:fillRect/>
          </a:stretch>
        </p:blipFill>
        <p:spPr>
          <a:xfrm>
            <a:off x="4667250" y="2628900"/>
            <a:ext cx="2857500" cy="1600200"/>
          </a:xfrm>
          <a:prstGeom prst="rect">
            <a:avLst/>
          </a:prstGeom>
        </p:spPr>
      </p:pic>
      <p:pic>
        <p:nvPicPr>
          <p:cNvPr id="8" name="Inhaltsplatzhalter 7">
            <a:extLst>
              <a:ext uri="{FF2B5EF4-FFF2-40B4-BE49-F238E27FC236}">
                <a16:creationId xmlns:a16="http://schemas.microsoft.com/office/drawing/2014/main" id="{A76555F5-3AA1-4863-A2D3-28CE2C3368C0}"/>
              </a:ext>
            </a:extLst>
          </p:cNvPr>
          <p:cNvPicPr>
            <a:picLocks noGrp="1" noChangeAspect="1"/>
          </p:cNvPicPr>
          <p:nvPr>
            <p:ph idx="1"/>
          </p:nvPr>
        </p:nvPicPr>
        <p:blipFill>
          <a:blip r:embed="rId3"/>
          <a:stretch>
            <a:fillRect/>
          </a:stretch>
        </p:blipFill>
        <p:spPr>
          <a:xfrm>
            <a:off x="2512219" y="2241550"/>
            <a:ext cx="5905500" cy="3305175"/>
          </a:xfrm>
          <a:prstGeom prst="rect">
            <a:avLst/>
          </a:prstGeom>
        </p:spPr>
      </p:pic>
    </p:spTree>
    <p:extLst>
      <p:ext uri="{BB962C8B-B14F-4D97-AF65-F5344CB8AC3E}">
        <p14:creationId xmlns:p14="http://schemas.microsoft.com/office/powerpoint/2010/main" val="68708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pPr marL="457200" lvl="1" indent="0">
              <a:buNone/>
            </a:pPr>
            <a:endParaRPr lang="de-DE" dirty="0"/>
          </a:p>
          <a:p>
            <a:pPr marL="457200" lvl="1"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800" y="1052737"/>
            <a:ext cx="3955150" cy="5392595"/>
          </a:xfrm>
          <a:prstGeom prst="rect">
            <a:avLst/>
          </a:prstGeom>
        </p:spPr>
      </p:pic>
      <p:sp>
        <p:nvSpPr>
          <p:cNvPr id="6" name="Foliennummernplatzhalter 5"/>
          <p:cNvSpPr>
            <a:spLocks noGrp="1"/>
          </p:cNvSpPr>
          <p:nvPr>
            <p:ph type="sldNum" sz="quarter" idx="12"/>
          </p:nvPr>
        </p:nvSpPr>
        <p:spPr/>
        <p:txBody>
          <a:bodyPr/>
          <a:lstStyle/>
          <a:p>
            <a:fld id="{94F7F457-6C55-46F2-8458-F93F6B1F9EED}" type="slidenum">
              <a:rPr lang="de-DE" smtClean="0"/>
              <a:t>8</a:t>
            </a:fld>
            <a:endParaRPr lang="de-DE"/>
          </a:p>
        </p:txBody>
      </p:sp>
    </p:spTree>
    <p:extLst>
      <p:ext uri="{BB962C8B-B14F-4D97-AF65-F5344CB8AC3E}">
        <p14:creationId xmlns:p14="http://schemas.microsoft.com/office/powerpoint/2010/main" val="769959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lnSpcReduction="10000"/>
          </a:bodyPr>
          <a:lstStyle/>
          <a:p>
            <a:r>
              <a:rPr lang="de-DE" dirty="0"/>
              <a:t>Marken:</a:t>
            </a:r>
          </a:p>
          <a:p>
            <a:pPr lvl="1"/>
            <a:endParaRPr lang="de-DE" dirty="0"/>
          </a:p>
          <a:p>
            <a:pPr marL="400050" lvl="1" indent="0">
              <a:buNone/>
            </a:pPr>
            <a:r>
              <a:rPr lang="de-DE" b="1" dirty="0"/>
              <a:t>§ 3 Markengesetz (MarkenG)  -  Als Marke schutzfähige Zeichen</a:t>
            </a:r>
          </a:p>
          <a:p>
            <a:pPr marL="400050" lvl="1" indent="0">
              <a:buNone/>
            </a:pPr>
            <a:r>
              <a:rPr lang="de-DE" dirty="0"/>
              <a:t>(1) Als Marke können alle </a:t>
            </a:r>
            <a:r>
              <a:rPr lang="de-DE" b="1" dirty="0"/>
              <a:t>Zeichen</a:t>
            </a:r>
            <a:r>
              <a:rPr lang="de-DE" dirty="0"/>
              <a:t>, insbesondere </a:t>
            </a:r>
            <a:r>
              <a:rPr lang="de-DE" b="1" dirty="0"/>
              <a:t>Wörter</a:t>
            </a:r>
            <a:r>
              <a:rPr lang="de-DE" dirty="0"/>
              <a:t> einschließlich Personennamen, Abbildungen, Buchstaben, Zahlen, </a:t>
            </a:r>
            <a:r>
              <a:rPr lang="de-DE" b="1" dirty="0"/>
              <a:t>Hörzeichen, dreidimensionale Gestaltungen einschließlich der Form einer Ware </a:t>
            </a:r>
            <a:r>
              <a:rPr lang="de-DE" dirty="0"/>
              <a:t>oder ihrer </a:t>
            </a:r>
            <a:r>
              <a:rPr lang="de-DE" b="1" dirty="0"/>
              <a:t>Verpackung </a:t>
            </a:r>
            <a:r>
              <a:rPr lang="de-DE" dirty="0"/>
              <a:t>sowie sonstige Aufmachungen einschließlich </a:t>
            </a:r>
            <a:r>
              <a:rPr lang="de-DE" b="1" dirty="0"/>
              <a:t>Farben und Farbzusammenstellunge</a:t>
            </a:r>
            <a:r>
              <a:rPr lang="de-DE" dirty="0"/>
              <a:t>n geschützt werden, </a:t>
            </a:r>
            <a:r>
              <a:rPr lang="de-DE" b="1" u="sng" dirty="0"/>
              <a:t>die geeignet sind, Waren oder Dienstleistungen eines Unternehmens von denjenigen anderer Unternehmen zu unterscheiden.</a:t>
            </a:r>
          </a:p>
          <a:p>
            <a:pPr marL="400050" lvl="1" indent="0">
              <a:buNone/>
            </a:pPr>
            <a:br>
              <a:rPr lang="de-DE" dirty="0"/>
            </a:br>
            <a:br>
              <a:rPr lang="de-DE" dirty="0"/>
            </a:b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80</a:t>
            </a:fld>
            <a:endParaRPr lang="de-DE"/>
          </a:p>
        </p:txBody>
      </p:sp>
    </p:spTree>
    <p:extLst>
      <p:ext uri="{BB962C8B-B14F-4D97-AF65-F5344CB8AC3E}">
        <p14:creationId xmlns:p14="http://schemas.microsoft.com/office/powerpoint/2010/main" val="2960807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Marken:</a:t>
            </a:r>
          </a:p>
          <a:p>
            <a:pPr lvl="1"/>
            <a:endParaRPr lang="de-DE" dirty="0"/>
          </a:p>
          <a:p>
            <a:pPr marL="400050" lvl="1" indent="0">
              <a:buNone/>
            </a:pPr>
            <a:r>
              <a:rPr lang="de-DE" b="1" dirty="0"/>
              <a:t>§ 3 Markengesetz (MarkenG)  -  Als Marke schutzfähige Zeichen</a:t>
            </a:r>
          </a:p>
          <a:p>
            <a:pPr marL="400050" lvl="1" indent="0">
              <a:buNone/>
            </a:pPr>
            <a:br>
              <a:rPr lang="de-DE" dirty="0"/>
            </a:br>
            <a:r>
              <a:rPr lang="de-DE" dirty="0"/>
              <a:t>(2) Dem Schutz als Marke nicht zugänglich sind Zeichen, die </a:t>
            </a:r>
            <a:r>
              <a:rPr lang="de-DE" b="1" dirty="0"/>
              <a:t>ausschließlich aus einer Form </a:t>
            </a:r>
            <a:r>
              <a:rPr lang="de-DE" dirty="0"/>
              <a:t>bestehen,</a:t>
            </a:r>
            <a:br>
              <a:rPr lang="de-DE" dirty="0"/>
            </a:br>
            <a:r>
              <a:rPr lang="de-DE" dirty="0"/>
              <a:t>1.die </a:t>
            </a:r>
            <a:r>
              <a:rPr lang="de-DE" b="1" dirty="0"/>
              <a:t>durch die Art der Ware </a:t>
            </a:r>
            <a:r>
              <a:rPr lang="de-DE" dirty="0"/>
              <a:t>selbst bedingt ist,</a:t>
            </a:r>
          </a:p>
          <a:p>
            <a:pPr marL="400050" lvl="1" indent="0">
              <a:buNone/>
            </a:pPr>
            <a:r>
              <a:rPr lang="de-DE" dirty="0"/>
              <a:t>2.die zur </a:t>
            </a:r>
            <a:r>
              <a:rPr lang="de-DE" b="1" dirty="0"/>
              <a:t>Erreichung einer technischen Wirkung </a:t>
            </a:r>
            <a:r>
              <a:rPr lang="de-DE" dirty="0"/>
              <a:t>erforderlich ist oder</a:t>
            </a:r>
          </a:p>
          <a:p>
            <a:pPr marL="400050" lvl="1" indent="0">
              <a:buNone/>
            </a:pPr>
            <a:r>
              <a:rPr lang="de-DE" dirty="0"/>
              <a:t>3.die </a:t>
            </a:r>
            <a:r>
              <a:rPr lang="de-DE" b="1" dirty="0"/>
              <a:t>der Ware einen wesentlichen Wert </a:t>
            </a:r>
            <a:r>
              <a:rPr lang="de-DE" dirty="0"/>
              <a:t>verleiht.</a:t>
            </a:r>
          </a:p>
          <a:p>
            <a:pPr marL="457200" lvl="1" indent="0">
              <a:buNone/>
            </a:pPr>
            <a:br>
              <a:rPr lang="de-DE" dirty="0"/>
            </a:b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81</a:t>
            </a:fld>
            <a:endParaRPr lang="de-DE"/>
          </a:p>
        </p:txBody>
      </p:sp>
    </p:spTree>
    <p:extLst>
      <p:ext uri="{BB962C8B-B14F-4D97-AF65-F5344CB8AC3E}">
        <p14:creationId xmlns:p14="http://schemas.microsoft.com/office/powerpoint/2010/main" val="8376192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lnSpcReduction="10000"/>
          </a:bodyPr>
          <a:lstStyle/>
          <a:p>
            <a:r>
              <a:rPr lang="de-DE" dirty="0"/>
              <a:t>Marken:</a:t>
            </a:r>
          </a:p>
          <a:p>
            <a:pPr lvl="1"/>
            <a:endParaRPr lang="de-DE" dirty="0"/>
          </a:p>
          <a:p>
            <a:pPr marL="400050" lvl="1" indent="0">
              <a:buNone/>
            </a:pPr>
            <a:r>
              <a:rPr lang="de-DE" b="1" dirty="0"/>
              <a:t>§ 4 MarkenG - Entstehung des Markenschutzes</a:t>
            </a:r>
          </a:p>
          <a:p>
            <a:pPr marL="400050" lvl="1" indent="0">
              <a:buNone/>
            </a:pPr>
            <a:r>
              <a:rPr lang="de-DE" dirty="0"/>
              <a:t>Der Markenschutz entsteht</a:t>
            </a:r>
            <a:br>
              <a:rPr lang="de-DE" dirty="0"/>
            </a:br>
            <a:r>
              <a:rPr lang="de-DE" dirty="0"/>
              <a:t>1.durch die </a:t>
            </a:r>
            <a:r>
              <a:rPr lang="de-DE" b="1" dirty="0"/>
              <a:t>Eintragung</a:t>
            </a:r>
            <a:r>
              <a:rPr lang="de-DE" dirty="0"/>
              <a:t> eines Zeichens als Marke in das vom Patentamt geführte </a:t>
            </a:r>
            <a:r>
              <a:rPr lang="de-DE" b="1" dirty="0"/>
              <a:t>Register</a:t>
            </a:r>
            <a:r>
              <a:rPr lang="de-DE" dirty="0"/>
              <a:t>,</a:t>
            </a:r>
          </a:p>
          <a:p>
            <a:pPr marL="400050" lvl="1" indent="0">
              <a:buNone/>
            </a:pPr>
            <a:r>
              <a:rPr lang="de-DE" dirty="0"/>
              <a:t>2.durch die </a:t>
            </a:r>
            <a:r>
              <a:rPr lang="de-DE" b="1" dirty="0"/>
              <a:t>Benutzung eines Zeichens im geschäftlichen Verkehr</a:t>
            </a:r>
            <a:r>
              <a:rPr lang="de-DE" dirty="0"/>
              <a:t>, soweit das Zeichen innerhalb beteiligter Verkehrskreise als Marke </a:t>
            </a:r>
            <a:r>
              <a:rPr lang="de-DE" b="1" u="sng" dirty="0"/>
              <a:t>Verkehrsgeltung</a:t>
            </a:r>
            <a:r>
              <a:rPr lang="de-DE" dirty="0"/>
              <a:t> erworben hat, oder</a:t>
            </a:r>
          </a:p>
          <a:p>
            <a:pPr marL="400050" lvl="1" indent="0">
              <a:buNone/>
            </a:pPr>
            <a:r>
              <a:rPr lang="de-DE" dirty="0"/>
              <a:t>3.durch die im Sinne des Artikels 6bis der Pariser Verbandsübereinkunft zum Schutz des gewerblichen Eigentums (Pariser Verbandsübereinkunft) </a:t>
            </a:r>
            <a:r>
              <a:rPr lang="de-DE" b="1" dirty="0"/>
              <a:t>notorische Bekanntheit </a:t>
            </a:r>
            <a:r>
              <a:rPr lang="de-DE" dirty="0"/>
              <a:t>einer Marke.</a:t>
            </a:r>
          </a:p>
          <a:p>
            <a:pPr marL="857250" lvl="2" indent="0">
              <a:buNone/>
            </a:pPr>
            <a:br>
              <a:rPr lang="de-DE" dirty="0"/>
            </a:b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82</a:t>
            </a:fld>
            <a:endParaRPr lang="de-DE"/>
          </a:p>
        </p:txBody>
      </p:sp>
    </p:spTree>
    <p:extLst>
      <p:ext uri="{BB962C8B-B14F-4D97-AF65-F5344CB8AC3E}">
        <p14:creationId xmlns:p14="http://schemas.microsoft.com/office/powerpoint/2010/main" val="23718614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lnSpcReduction="10000"/>
          </a:bodyPr>
          <a:lstStyle/>
          <a:p>
            <a:r>
              <a:rPr lang="de-DE" dirty="0"/>
              <a:t>Marken:</a:t>
            </a:r>
          </a:p>
          <a:p>
            <a:pPr lvl="1"/>
            <a:endParaRPr lang="de-DE" dirty="0"/>
          </a:p>
          <a:p>
            <a:pPr marL="400050" lvl="1" indent="0">
              <a:buNone/>
            </a:pPr>
            <a:r>
              <a:rPr lang="de-DE" b="1" dirty="0"/>
              <a:t>§ 5 Geschäftliche Bezeichnungen</a:t>
            </a:r>
          </a:p>
          <a:p>
            <a:pPr marL="400050" lvl="1" indent="0">
              <a:buNone/>
            </a:pPr>
            <a:r>
              <a:rPr lang="de-DE" dirty="0"/>
              <a:t>(1) Als </a:t>
            </a:r>
            <a:r>
              <a:rPr lang="de-DE" b="1" dirty="0"/>
              <a:t>geschäftliche Bezeichnungen </a:t>
            </a:r>
            <a:r>
              <a:rPr lang="de-DE" dirty="0"/>
              <a:t>werden </a:t>
            </a:r>
            <a:r>
              <a:rPr lang="de-DE" b="1" dirty="0"/>
              <a:t>Unternehmenskennzeichen</a:t>
            </a:r>
            <a:r>
              <a:rPr lang="de-DE" dirty="0"/>
              <a:t> und </a:t>
            </a:r>
            <a:r>
              <a:rPr lang="de-DE" b="1" dirty="0"/>
              <a:t>Werktitel</a:t>
            </a:r>
            <a:r>
              <a:rPr lang="de-DE" dirty="0"/>
              <a:t> geschützt.</a:t>
            </a:r>
          </a:p>
          <a:p>
            <a:pPr marL="400050" lvl="1" indent="0">
              <a:buNone/>
            </a:pPr>
            <a:r>
              <a:rPr lang="de-DE" dirty="0"/>
              <a:t>(2) Unternehmenskennzeichen sind Zeichen, die im geschäftlichen Verkehr als Name, </a:t>
            </a:r>
            <a:r>
              <a:rPr lang="de-DE" b="1" dirty="0"/>
              <a:t>als Firma oder als besondere Bezeichnung eines Geschäftsbetriebs oder eines Unternehmens </a:t>
            </a:r>
            <a:r>
              <a:rPr lang="de-DE" dirty="0"/>
              <a:t>benutzt werden. Der besonderen Bezeichnung eines Geschäftsbetriebs stehen solche Geschäftsabzeichen und sonstige zur Unterscheidung des Geschäftsbetriebs von anderen Geschäftsbetrieben bestimmte Zeichen gleich, </a:t>
            </a:r>
            <a:r>
              <a:rPr lang="de-DE" b="1" dirty="0"/>
              <a:t>die </a:t>
            </a:r>
            <a:r>
              <a:rPr lang="de-DE" dirty="0"/>
              <a:t>innerhalb beteiligter Verkehrskreise als Kennzeichen des Geschäftsbetriebs gelten.</a:t>
            </a:r>
          </a:p>
          <a:p>
            <a:pPr marL="400050" lvl="1" indent="0">
              <a:buNone/>
            </a:pP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83</a:t>
            </a:fld>
            <a:endParaRPr lang="de-DE"/>
          </a:p>
        </p:txBody>
      </p:sp>
    </p:spTree>
    <p:extLst>
      <p:ext uri="{BB962C8B-B14F-4D97-AF65-F5344CB8AC3E}">
        <p14:creationId xmlns:p14="http://schemas.microsoft.com/office/powerpoint/2010/main" val="9021857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Marken:</a:t>
            </a:r>
          </a:p>
          <a:p>
            <a:pPr lvl="1"/>
            <a:endParaRPr lang="de-DE" dirty="0"/>
          </a:p>
          <a:p>
            <a:pPr marL="400050" lvl="1" indent="0">
              <a:buNone/>
            </a:pPr>
            <a:r>
              <a:rPr lang="de-DE" b="1" dirty="0"/>
              <a:t>§ 5 Geschäftliche Bezeichnungen</a:t>
            </a:r>
          </a:p>
          <a:p>
            <a:pPr marL="400050" lvl="1" indent="0">
              <a:buNone/>
            </a:pPr>
            <a:endParaRPr lang="de-DE" dirty="0"/>
          </a:p>
          <a:p>
            <a:pPr marL="400050" lvl="1" indent="0">
              <a:buNone/>
            </a:pPr>
            <a:r>
              <a:rPr lang="de-DE" dirty="0"/>
              <a:t>(3) </a:t>
            </a:r>
            <a:r>
              <a:rPr lang="de-DE" b="1" dirty="0"/>
              <a:t>Werktitel </a:t>
            </a:r>
            <a:r>
              <a:rPr lang="de-DE" dirty="0"/>
              <a:t>sind die Namen oder besonderen Bezeichnungen von </a:t>
            </a:r>
            <a:r>
              <a:rPr lang="de-DE" b="1" dirty="0"/>
              <a:t>Druckschriften, Filmwerken, Tonwerken, Bühnenwerken oder sonstigen vergleichbaren Werken</a:t>
            </a:r>
            <a:r>
              <a:rPr lang="de-DE" dirty="0"/>
              <a:t>.</a:t>
            </a:r>
          </a:p>
          <a:p>
            <a:pPr marL="857250" lvl="2" indent="0">
              <a:buNone/>
            </a:pPr>
            <a:br>
              <a:rPr lang="de-DE" dirty="0"/>
            </a:b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84</a:t>
            </a:fld>
            <a:endParaRPr lang="de-DE"/>
          </a:p>
        </p:txBody>
      </p:sp>
    </p:spTree>
    <p:extLst>
      <p:ext uri="{BB962C8B-B14F-4D97-AF65-F5344CB8AC3E}">
        <p14:creationId xmlns:p14="http://schemas.microsoft.com/office/powerpoint/2010/main" val="14259835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fontScale="92500" lnSpcReduction="10000"/>
          </a:bodyPr>
          <a:lstStyle/>
          <a:p>
            <a:r>
              <a:rPr lang="de-DE" dirty="0"/>
              <a:t>Marken:</a:t>
            </a:r>
          </a:p>
          <a:p>
            <a:pPr lvl="1"/>
            <a:endParaRPr lang="de-DE" dirty="0"/>
          </a:p>
          <a:p>
            <a:pPr marL="400050" lvl="1" indent="0">
              <a:buNone/>
            </a:pPr>
            <a:r>
              <a:rPr lang="de-DE" b="1" dirty="0"/>
              <a:t>§ 8 MarkenG - Absolute Schutzhindernisse</a:t>
            </a:r>
          </a:p>
          <a:p>
            <a:pPr marL="400050" lvl="1" indent="0">
              <a:buNone/>
            </a:pPr>
            <a:r>
              <a:rPr lang="de-DE" dirty="0"/>
              <a:t>(1) Von der Eintragung sind als Marke schutzfähige Zeichen im Sinne des § 3 ausgeschlossen, die sich </a:t>
            </a:r>
            <a:r>
              <a:rPr lang="de-DE" b="1" dirty="0"/>
              <a:t>nicht graphisch darstellen </a:t>
            </a:r>
            <a:r>
              <a:rPr lang="de-DE" dirty="0"/>
              <a:t>lassen.</a:t>
            </a:r>
          </a:p>
          <a:p>
            <a:pPr marL="400050" lvl="1" indent="0">
              <a:buNone/>
            </a:pPr>
            <a:br>
              <a:rPr lang="de-DE" dirty="0"/>
            </a:br>
            <a:r>
              <a:rPr lang="de-DE" dirty="0"/>
              <a:t>(2) Von der Eintragung ausgeschlossen sind Marken,</a:t>
            </a:r>
            <a:br>
              <a:rPr lang="de-DE" dirty="0"/>
            </a:br>
            <a:br>
              <a:rPr lang="de-DE" dirty="0"/>
            </a:br>
            <a:r>
              <a:rPr lang="de-DE" dirty="0"/>
              <a:t>1.denen für die </a:t>
            </a:r>
            <a:r>
              <a:rPr lang="de-DE" b="1" dirty="0"/>
              <a:t>Waren oder Dienstleistungen jegliche Unterscheidungskraft fehlt</a:t>
            </a:r>
            <a:r>
              <a:rPr lang="de-DE" dirty="0"/>
              <a:t>,</a:t>
            </a:r>
          </a:p>
          <a:p>
            <a:pPr marL="400050" lvl="1" indent="0">
              <a:buNone/>
            </a:pPr>
            <a:br>
              <a:rPr lang="de-DE" dirty="0"/>
            </a:br>
            <a:r>
              <a:rPr lang="de-DE" dirty="0"/>
              <a:t>2.die ausschließlich aus Zeichen oder Angaben bestehen, die im Verkehr </a:t>
            </a:r>
            <a:r>
              <a:rPr lang="de-DE" b="1" dirty="0"/>
              <a:t>zur Bezeichnung der Art, der Beschaffenheit, der Menge, der Bestimmung, des Wertes, der geographischen Herkunft</a:t>
            </a:r>
            <a:r>
              <a:rPr lang="de-DE" dirty="0"/>
              <a:t>, der Zeit der Herstellung der Waren oder der Erbringung der Dienstleistungen oder zur Bezeichnung sonstiger Merkmale der Waren oder Dienstleistungen dienen können,</a:t>
            </a:r>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85</a:t>
            </a:fld>
            <a:endParaRPr lang="de-DE"/>
          </a:p>
        </p:txBody>
      </p:sp>
    </p:spTree>
    <p:extLst>
      <p:ext uri="{BB962C8B-B14F-4D97-AF65-F5344CB8AC3E}">
        <p14:creationId xmlns:p14="http://schemas.microsoft.com/office/powerpoint/2010/main" val="29613287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lnSpcReduction="10000"/>
          </a:bodyPr>
          <a:lstStyle/>
          <a:p>
            <a:r>
              <a:rPr lang="de-DE" dirty="0"/>
              <a:t>Marken:</a:t>
            </a:r>
          </a:p>
          <a:p>
            <a:pPr lvl="1"/>
            <a:endParaRPr lang="de-DE" dirty="0"/>
          </a:p>
          <a:p>
            <a:pPr marL="400050" lvl="1" indent="0">
              <a:buNone/>
            </a:pPr>
            <a:r>
              <a:rPr lang="de-DE" b="1" dirty="0"/>
              <a:t>§ 8 MarkenG - Absolute Schutzhindernisse</a:t>
            </a:r>
          </a:p>
          <a:p>
            <a:pPr marL="400050" lvl="1" indent="0">
              <a:buNone/>
            </a:pPr>
            <a:r>
              <a:rPr lang="de-DE" dirty="0"/>
              <a:t>(2) Von der Eintragung ausgeschlossen sind Marken,</a:t>
            </a:r>
            <a:br>
              <a:rPr lang="de-DE" dirty="0"/>
            </a:br>
            <a:br>
              <a:rPr lang="de-DE" dirty="0"/>
            </a:br>
            <a:r>
              <a:rPr lang="de-DE" dirty="0"/>
              <a:t>3.die ausschließlich aus Zeichen oder Angaben bestehen, die </a:t>
            </a:r>
            <a:r>
              <a:rPr lang="de-DE" b="1" dirty="0"/>
              <a:t>im allgemeinen Sprachgebrauch </a:t>
            </a:r>
            <a:r>
              <a:rPr lang="de-DE" dirty="0"/>
              <a:t>oder in den redlichen und ständigen Verkehrsgepflogenheiten zur Bezeichnung der Waren oder Dienstleistungen üblich geworden sind,</a:t>
            </a:r>
          </a:p>
          <a:p>
            <a:pPr marL="400050" lvl="1" indent="0">
              <a:buNone/>
            </a:pPr>
            <a:br>
              <a:rPr lang="de-DE" dirty="0"/>
            </a:br>
            <a:r>
              <a:rPr lang="de-DE" dirty="0"/>
              <a:t>4.die geeignet sind, das </a:t>
            </a:r>
            <a:r>
              <a:rPr lang="de-DE" b="1" dirty="0"/>
              <a:t>Publikum </a:t>
            </a:r>
            <a:r>
              <a:rPr lang="de-DE" dirty="0"/>
              <a:t>insbesondere über die Art, die Beschaffenheit oder die geographische Herkunft der Waren oder Dienstleistungen </a:t>
            </a:r>
            <a:r>
              <a:rPr lang="de-DE" b="1" dirty="0"/>
              <a:t>zu täuschen</a:t>
            </a:r>
            <a:r>
              <a:rPr lang="de-DE" dirty="0"/>
              <a:t>,</a:t>
            </a:r>
          </a:p>
          <a:p>
            <a:pPr marL="457200" lvl="1" indent="0">
              <a:buNone/>
            </a:pP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86</a:t>
            </a:fld>
            <a:endParaRPr lang="de-DE"/>
          </a:p>
        </p:txBody>
      </p:sp>
    </p:spTree>
    <p:extLst>
      <p:ext uri="{BB962C8B-B14F-4D97-AF65-F5344CB8AC3E}">
        <p14:creationId xmlns:p14="http://schemas.microsoft.com/office/powerpoint/2010/main" val="33795322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Marken:</a:t>
            </a:r>
          </a:p>
          <a:p>
            <a:pPr lvl="1"/>
            <a:endParaRPr lang="de-DE" dirty="0"/>
          </a:p>
          <a:p>
            <a:pPr marL="400050" lvl="1" indent="0">
              <a:buNone/>
            </a:pPr>
            <a:r>
              <a:rPr lang="de-DE" b="1" dirty="0"/>
              <a:t>§ 8 MarkenG - Absolute Schutzhindernisse</a:t>
            </a:r>
          </a:p>
          <a:p>
            <a:pPr marL="400050" lvl="1" indent="0">
              <a:buNone/>
            </a:pPr>
            <a:r>
              <a:rPr lang="de-DE" dirty="0"/>
              <a:t>(2) Von der Eintragung ausgeschlossen sind Marken,</a:t>
            </a:r>
            <a:br>
              <a:rPr lang="de-DE" dirty="0"/>
            </a:br>
            <a:br>
              <a:rPr lang="de-DE" dirty="0"/>
            </a:br>
            <a:r>
              <a:rPr lang="de-DE" dirty="0"/>
              <a:t>5.die gegen die </a:t>
            </a:r>
            <a:r>
              <a:rPr lang="de-DE" b="1" dirty="0"/>
              <a:t>öffentliche Ordnung </a:t>
            </a:r>
            <a:r>
              <a:rPr lang="de-DE" dirty="0"/>
              <a:t>oder die gegen die </a:t>
            </a:r>
            <a:r>
              <a:rPr lang="de-DE" b="1" dirty="0"/>
              <a:t>guten Sitten </a:t>
            </a:r>
            <a:r>
              <a:rPr lang="de-DE" dirty="0"/>
              <a:t>verstoßen,</a:t>
            </a:r>
          </a:p>
          <a:p>
            <a:pPr marL="400050" lvl="1" indent="0">
              <a:buNone/>
            </a:pPr>
            <a:br>
              <a:rPr lang="de-DE" dirty="0"/>
            </a:br>
            <a:r>
              <a:rPr lang="de-DE" dirty="0"/>
              <a:t>6.die </a:t>
            </a:r>
            <a:r>
              <a:rPr lang="de-DE" b="1" dirty="0"/>
              <a:t>Staatswappen, Staatsflaggen oder andere staatliche Hoheitszeichen oder Wappen </a:t>
            </a:r>
            <a:r>
              <a:rPr lang="de-DE" dirty="0"/>
              <a:t>eines inländischen Ortes oder eines inländischen Gemeinde- oder weiteren Kommunalverbandes enthalten,</a:t>
            </a:r>
          </a:p>
          <a:p>
            <a:pPr marL="457200" lvl="1" indent="0">
              <a:buNone/>
            </a:pP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87</a:t>
            </a:fld>
            <a:endParaRPr lang="de-DE"/>
          </a:p>
        </p:txBody>
      </p:sp>
    </p:spTree>
    <p:extLst>
      <p:ext uri="{BB962C8B-B14F-4D97-AF65-F5344CB8AC3E}">
        <p14:creationId xmlns:p14="http://schemas.microsoft.com/office/powerpoint/2010/main" val="22519928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fontScale="92500" lnSpcReduction="10000"/>
          </a:bodyPr>
          <a:lstStyle/>
          <a:p>
            <a:r>
              <a:rPr lang="de-DE" dirty="0"/>
              <a:t>Marken:</a:t>
            </a:r>
          </a:p>
          <a:p>
            <a:pPr lvl="1"/>
            <a:endParaRPr lang="de-DE" dirty="0"/>
          </a:p>
          <a:p>
            <a:pPr marL="400050" lvl="1" indent="0">
              <a:buNone/>
            </a:pPr>
            <a:r>
              <a:rPr lang="de-DE" b="1" dirty="0"/>
              <a:t>§ 8 MarkenG - Absolute Schutzhindernisse</a:t>
            </a:r>
          </a:p>
          <a:p>
            <a:pPr marL="400050" lvl="1" indent="0">
              <a:buNone/>
            </a:pPr>
            <a:r>
              <a:rPr lang="de-DE" dirty="0"/>
              <a:t>(2) Von der Eintragung ausgeschlossen sind Marken,</a:t>
            </a:r>
            <a:br>
              <a:rPr lang="de-DE" dirty="0"/>
            </a:br>
            <a:br>
              <a:rPr lang="de-DE" dirty="0"/>
            </a:br>
            <a:r>
              <a:rPr lang="de-DE" dirty="0"/>
              <a:t>7.die </a:t>
            </a:r>
            <a:r>
              <a:rPr lang="de-DE" b="1" dirty="0"/>
              <a:t>amtliche Prüf- oder Gewährzeichen </a:t>
            </a:r>
            <a:r>
              <a:rPr lang="de-DE" dirty="0"/>
              <a:t>enthalten, die nach einer Bekanntmachung des Bundesministeriums der Justiz im Bundesgesetzblatt von der Eintragung als Marke ausgeschlossen sind,</a:t>
            </a:r>
          </a:p>
          <a:p>
            <a:pPr marL="400050" lvl="1" indent="0">
              <a:buNone/>
            </a:pPr>
            <a:br>
              <a:rPr lang="de-DE" dirty="0"/>
            </a:br>
            <a:r>
              <a:rPr lang="de-DE" dirty="0"/>
              <a:t>8.die </a:t>
            </a:r>
            <a:r>
              <a:rPr lang="de-DE" b="1" dirty="0"/>
              <a:t>Wappen, Flaggen oder andere Kennzeichen, Siegel oder Bezeichnungen internationaler zwischenstaatlicher Organisationen </a:t>
            </a:r>
            <a:r>
              <a:rPr lang="de-DE" dirty="0"/>
              <a:t>enthalten, die nach einer Bekanntmachung des Bundesministeriums der Justiz im Bundesgesetzblatt von der Eintragung als Marke ausgeschlossen sind,</a:t>
            </a:r>
          </a:p>
          <a:p>
            <a:pPr marL="400050" lvl="1" indent="0">
              <a:buNone/>
            </a:pPr>
            <a:br>
              <a:rPr lang="de-DE" dirty="0"/>
            </a:b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88</a:t>
            </a:fld>
            <a:endParaRPr lang="de-DE"/>
          </a:p>
        </p:txBody>
      </p:sp>
    </p:spTree>
    <p:extLst>
      <p:ext uri="{BB962C8B-B14F-4D97-AF65-F5344CB8AC3E}">
        <p14:creationId xmlns:p14="http://schemas.microsoft.com/office/powerpoint/2010/main" val="19604686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lnSpcReduction="10000"/>
          </a:bodyPr>
          <a:lstStyle/>
          <a:p>
            <a:r>
              <a:rPr lang="de-DE" dirty="0"/>
              <a:t>Marken:</a:t>
            </a:r>
          </a:p>
          <a:p>
            <a:pPr lvl="1"/>
            <a:endParaRPr lang="de-DE" dirty="0"/>
          </a:p>
          <a:p>
            <a:pPr marL="400050" lvl="1" indent="0">
              <a:buNone/>
            </a:pPr>
            <a:r>
              <a:rPr lang="de-DE" b="1" dirty="0"/>
              <a:t>§ 8 MarkenG - Absolute Schutzhindernisse</a:t>
            </a:r>
          </a:p>
          <a:p>
            <a:pPr marL="400050" lvl="1" indent="0">
              <a:buNone/>
            </a:pPr>
            <a:r>
              <a:rPr lang="de-DE" dirty="0"/>
              <a:t>(2) Von der Eintragung ausgeschlossen sind Marken,</a:t>
            </a:r>
            <a:br>
              <a:rPr lang="de-DE" dirty="0"/>
            </a:br>
            <a:br>
              <a:rPr lang="de-DE" dirty="0"/>
            </a:br>
            <a:r>
              <a:rPr lang="de-DE" dirty="0"/>
              <a:t>9.deren </a:t>
            </a:r>
            <a:r>
              <a:rPr lang="de-DE" b="1" dirty="0"/>
              <a:t>Benutzung ersichtlich nach sonstigen Vorschriften im öffentlichen Interesse untersagt werden kann</a:t>
            </a:r>
            <a:r>
              <a:rPr lang="de-DE" dirty="0"/>
              <a:t>, oder</a:t>
            </a:r>
          </a:p>
          <a:p>
            <a:pPr marL="400050" lvl="1" indent="0">
              <a:buNone/>
            </a:pPr>
            <a:endParaRPr lang="de-DE" dirty="0"/>
          </a:p>
          <a:p>
            <a:pPr marL="400050" lvl="1" indent="0">
              <a:buNone/>
            </a:pPr>
            <a:r>
              <a:rPr lang="de-DE" dirty="0"/>
              <a:t>10.die </a:t>
            </a:r>
            <a:r>
              <a:rPr lang="de-DE" b="1" dirty="0"/>
              <a:t>bösgläubig angemeldet </a:t>
            </a:r>
            <a:r>
              <a:rPr lang="de-DE" dirty="0"/>
              <a:t>worden sind.</a:t>
            </a:r>
          </a:p>
          <a:p>
            <a:pPr marL="400050" lvl="1" indent="0">
              <a:buNone/>
            </a:pPr>
            <a:br>
              <a:rPr lang="de-DE" dirty="0"/>
            </a:br>
            <a:r>
              <a:rPr lang="de-DE" dirty="0"/>
              <a:t>(3) Absatz 2 Nr. 1, 2 und 3 findet </a:t>
            </a:r>
            <a:r>
              <a:rPr lang="de-DE" b="1" dirty="0"/>
              <a:t>keine Anwendung, wenn die Marke sich vor dem Zeitpunkt der Entscheidung über die Eintragung infolge ihrer Benutzung für die Waren oder Dienstleistungen, für die sie angemeldet worden ist, in den beteiligten Verkehrskreisen durchgesetzt </a:t>
            </a:r>
            <a:r>
              <a:rPr lang="de-DE" dirty="0"/>
              <a:t>hat.</a:t>
            </a:r>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89</a:t>
            </a:fld>
            <a:endParaRPr lang="de-DE"/>
          </a:p>
        </p:txBody>
      </p:sp>
    </p:spTree>
    <p:extLst>
      <p:ext uri="{BB962C8B-B14F-4D97-AF65-F5344CB8AC3E}">
        <p14:creationId xmlns:p14="http://schemas.microsoft.com/office/powerpoint/2010/main" val="259963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Patente</a:t>
            </a:r>
          </a:p>
          <a:p>
            <a:pPr marL="457200" lvl="1"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784" y="1052737"/>
            <a:ext cx="3990950" cy="5370431"/>
          </a:xfrm>
          <a:prstGeom prst="rect">
            <a:avLst/>
          </a:prstGeom>
        </p:spPr>
      </p:pic>
      <p:sp>
        <p:nvSpPr>
          <p:cNvPr id="6" name="Foliennummernplatzhalter 5"/>
          <p:cNvSpPr>
            <a:spLocks noGrp="1"/>
          </p:cNvSpPr>
          <p:nvPr>
            <p:ph type="sldNum" sz="quarter" idx="12"/>
          </p:nvPr>
        </p:nvSpPr>
        <p:spPr/>
        <p:txBody>
          <a:bodyPr/>
          <a:lstStyle/>
          <a:p>
            <a:fld id="{94F7F457-6C55-46F2-8458-F93F6B1F9EED}" type="slidenum">
              <a:rPr lang="de-DE" smtClean="0"/>
              <a:t>9</a:t>
            </a:fld>
            <a:endParaRPr lang="de-DE"/>
          </a:p>
        </p:txBody>
      </p:sp>
    </p:spTree>
    <p:extLst>
      <p:ext uri="{BB962C8B-B14F-4D97-AF65-F5344CB8AC3E}">
        <p14:creationId xmlns:p14="http://schemas.microsoft.com/office/powerpoint/2010/main" val="18599008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Marken:</a:t>
            </a:r>
          </a:p>
          <a:p>
            <a:pPr lvl="1"/>
            <a:endParaRPr lang="de-DE" dirty="0"/>
          </a:p>
          <a:p>
            <a:pPr marL="400050" lvl="1" indent="0">
              <a:buNone/>
            </a:pPr>
            <a:r>
              <a:rPr lang="de-DE" b="1" dirty="0"/>
              <a:t>§ 8 MarkenG - Absolute Schutzhindernisse</a:t>
            </a:r>
          </a:p>
          <a:p>
            <a:pPr marL="400050" lvl="1" indent="0">
              <a:buNone/>
            </a:pPr>
            <a:endParaRPr lang="de-DE" dirty="0"/>
          </a:p>
          <a:p>
            <a:pPr marL="400050" lvl="1" indent="0">
              <a:buNone/>
            </a:pPr>
            <a:r>
              <a:rPr lang="de-DE" dirty="0"/>
              <a:t>(4) Absatz 2 Nr. 6, 7 und 8 ist </a:t>
            </a:r>
            <a:r>
              <a:rPr lang="de-DE" b="1" dirty="0"/>
              <a:t>auch anzuwenden, wenn die Marke die </a:t>
            </a:r>
            <a:r>
              <a:rPr lang="de-DE" b="1" u="sng" dirty="0"/>
              <a:t>Nachahmung </a:t>
            </a:r>
            <a:r>
              <a:rPr lang="de-DE" b="1" dirty="0"/>
              <a:t>eines dort aufgeführten Zeichens </a:t>
            </a:r>
            <a:r>
              <a:rPr lang="de-DE" dirty="0"/>
              <a:t>enthält. Absatz 2 Nr. 6, 7 und 8 ist nicht anzuwenden, wenn der Anmelder befugt ist, in der Marke eines der dort aufgeführten Zeichen zu führen, selbst wenn es mit einem anderen der dort aufgeführten Zeichen verwechselt werden kann. </a:t>
            </a: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90</a:t>
            </a:fld>
            <a:endParaRPr lang="de-DE"/>
          </a:p>
        </p:txBody>
      </p:sp>
    </p:spTree>
    <p:extLst>
      <p:ext uri="{BB962C8B-B14F-4D97-AF65-F5344CB8AC3E}">
        <p14:creationId xmlns:p14="http://schemas.microsoft.com/office/powerpoint/2010/main" val="1952725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Marken:</a:t>
            </a:r>
          </a:p>
          <a:p>
            <a:pPr lvl="1"/>
            <a:endParaRPr lang="de-DE" dirty="0"/>
          </a:p>
          <a:p>
            <a:pPr marL="400050" lvl="1" indent="0">
              <a:buNone/>
            </a:pPr>
            <a:r>
              <a:rPr lang="de-DE" b="1" dirty="0"/>
              <a:t>§ 8 MarkenG - Absolute Schutzhindernisse</a:t>
            </a:r>
          </a:p>
          <a:p>
            <a:pPr marL="400050" lvl="1" indent="0">
              <a:buNone/>
            </a:pPr>
            <a:endParaRPr lang="de-DE" dirty="0"/>
          </a:p>
          <a:p>
            <a:pPr marL="400050" lvl="1" indent="0">
              <a:buNone/>
            </a:pPr>
            <a:r>
              <a:rPr lang="de-DE" dirty="0"/>
              <a:t>(4) … Absatz 2 Nr. 7 ist ferner nicht anzuwenden, wenn die Waren oder Dienstleistungen, für die die Marke angemeldet worden ist, mit denen, für die das Prüf- oder Gewährzeichen eingeführt ist, weder identisch noch diesen ähnlich sind. </a:t>
            </a:r>
            <a:r>
              <a:rPr lang="de-DE" b="1" dirty="0"/>
              <a:t>Absatz 2 Nr. 8 ist ferner nicht anzuwenden, wenn die angemeldete Marke nicht geeignet ist, beim Publikum den unzutreffenden Eindruck einer Verbindung mit der internationalen zwischenstaatlichen Organisation hervorzurufen</a:t>
            </a:r>
            <a:r>
              <a:rPr lang="de-DE" dirty="0"/>
              <a:t>.</a:t>
            </a:r>
          </a:p>
          <a:p>
            <a:pPr marL="457200" lvl="1" indent="0">
              <a:buNone/>
            </a:pPr>
            <a:br>
              <a:rPr lang="de-DE" dirty="0"/>
            </a:br>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91</a:t>
            </a:fld>
            <a:endParaRPr lang="de-DE"/>
          </a:p>
        </p:txBody>
      </p:sp>
    </p:spTree>
    <p:extLst>
      <p:ext uri="{BB962C8B-B14F-4D97-AF65-F5344CB8AC3E}">
        <p14:creationId xmlns:p14="http://schemas.microsoft.com/office/powerpoint/2010/main" val="3426153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Marken:</a:t>
            </a:r>
          </a:p>
          <a:p>
            <a:endParaRPr lang="de-DE" dirty="0"/>
          </a:p>
          <a:p>
            <a:pPr lvl="1"/>
            <a:r>
              <a:rPr lang="de-DE" dirty="0"/>
              <a:t>Wo kann ich Marken schützen:</a:t>
            </a:r>
          </a:p>
          <a:p>
            <a:pPr lvl="1"/>
            <a:endParaRPr lang="de-DE" dirty="0"/>
          </a:p>
          <a:p>
            <a:pPr lvl="2"/>
            <a:r>
              <a:rPr lang="de-DE" dirty="0"/>
              <a:t>National: DPMA, etc.</a:t>
            </a:r>
          </a:p>
          <a:p>
            <a:pPr lvl="2"/>
            <a:endParaRPr lang="de-DE" dirty="0"/>
          </a:p>
          <a:p>
            <a:pPr lvl="2"/>
            <a:r>
              <a:rPr lang="de-DE" dirty="0"/>
              <a:t>International: WIPO</a:t>
            </a:r>
          </a:p>
          <a:p>
            <a:pPr lvl="2"/>
            <a:endParaRPr lang="de-DE" dirty="0"/>
          </a:p>
          <a:p>
            <a:pPr lvl="2"/>
            <a:r>
              <a:rPr lang="de-DE" dirty="0"/>
              <a:t>Regional</a:t>
            </a:r>
            <a:r>
              <a:rPr lang="de-DE"/>
              <a:t>: EUIPO, </a:t>
            </a:r>
            <a:r>
              <a:rPr lang="de-DE" dirty="0"/>
              <a:t>ARIPO, OAPI, Benelux</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92</a:t>
            </a:fld>
            <a:endParaRPr lang="de-DE"/>
          </a:p>
        </p:txBody>
      </p:sp>
    </p:spTree>
    <p:extLst>
      <p:ext uri="{BB962C8B-B14F-4D97-AF65-F5344CB8AC3E}">
        <p14:creationId xmlns:p14="http://schemas.microsoft.com/office/powerpoint/2010/main" val="37112992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Marken:</a:t>
            </a:r>
          </a:p>
          <a:p>
            <a:endParaRPr lang="de-DE" dirty="0"/>
          </a:p>
          <a:p>
            <a:pPr lvl="1"/>
            <a:r>
              <a:rPr lang="de-DE" dirty="0"/>
              <a:t>Schutzdauer:</a:t>
            </a:r>
            <a:br>
              <a:rPr lang="de-DE" dirty="0"/>
            </a:br>
            <a:br>
              <a:rPr lang="de-DE" dirty="0"/>
            </a:br>
            <a:r>
              <a:rPr lang="de-DE" dirty="0"/>
              <a:t>Zehn Jahre, mit Verlängerung um jeweils zehn Jahre in fast allen Systemen</a:t>
            </a:r>
            <a:br>
              <a:rPr lang="de-DE" dirty="0"/>
            </a:br>
            <a:br>
              <a:rPr lang="de-DE" dirty="0"/>
            </a:br>
            <a:r>
              <a:rPr lang="de-DE" dirty="0"/>
              <a:t>Theoretisch unendlich verlängerbar</a:t>
            </a:r>
          </a:p>
          <a:p>
            <a:pPr lvl="1"/>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93</a:t>
            </a:fld>
            <a:endParaRPr lang="de-DE"/>
          </a:p>
        </p:txBody>
      </p:sp>
    </p:spTree>
    <p:extLst>
      <p:ext uri="{BB962C8B-B14F-4D97-AF65-F5344CB8AC3E}">
        <p14:creationId xmlns:p14="http://schemas.microsoft.com/office/powerpoint/2010/main" val="3725645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lnSpcReduction="10000"/>
          </a:bodyPr>
          <a:lstStyle/>
          <a:p>
            <a:r>
              <a:rPr lang="de-DE" dirty="0"/>
              <a:t>Designs:</a:t>
            </a:r>
          </a:p>
          <a:p>
            <a:endParaRPr lang="de-DE" dirty="0"/>
          </a:p>
          <a:p>
            <a:pPr lvl="1"/>
            <a:r>
              <a:rPr lang="de-DE" dirty="0"/>
              <a:t>Bis zum 1.1.2014 in Deutschland: Geschmacksmuster</a:t>
            </a:r>
          </a:p>
          <a:p>
            <a:pPr lvl="1"/>
            <a:endParaRPr lang="de-DE" dirty="0"/>
          </a:p>
          <a:p>
            <a:pPr lvl="1"/>
            <a:r>
              <a:rPr lang="de-DE" dirty="0"/>
              <a:t>Jetzt auf Grund des Gesetzes zur Modernisierung des Geschmacksmustergesetzes neu gefasst im Designgesetz</a:t>
            </a:r>
          </a:p>
          <a:p>
            <a:pPr lvl="1"/>
            <a:endParaRPr lang="de-DE" dirty="0"/>
          </a:p>
          <a:p>
            <a:pPr lvl="1"/>
            <a:r>
              <a:rPr lang="de-DE" dirty="0"/>
              <a:t>Also sprechen wir auch hier von Designs.</a:t>
            </a:r>
          </a:p>
          <a:p>
            <a:pPr lvl="1"/>
            <a:endParaRPr lang="de-DE" dirty="0"/>
          </a:p>
          <a:p>
            <a:pPr lvl="1"/>
            <a:r>
              <a:rPr lang="de-DE" dirty="0"/>
              <a:t>Bei Einführung des Europäischen Geschmacksmusters bestand Deutschland auf diese Bezeichnung. Daher heißt das eingetragene EU-Design offiziell immer noch eingetragenes Gemeinschaftsgeschmacksmuster und nicht Europäisches Unionsdesign, oder ähnlich.</a:t>
            </a:r>
            <a:br>
              <a:rPr lang="de-DE" dirty="0"/>
            </a:br>
            <a:endParaRPr lang="de-DE" dirty="0"/>
          </a:p>
          <a:p>
            <a:pPr lvl="1"/>
            <a:endParaRPr lang="de-DE" dirty="0"/>
          </a:p>
          <a:p>
            <a:pPr lvl="1"/>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94</a:t>
            </a:fld>
            <a:endParaRPr lang="de-DE"/>
          </a:p>
        </p:txBody>
      </p:sp>
    </p:spTree>
    <p:extLst>
      <p:ext uri="{BB962C8B-B14F-4D97-AF65-F5344CB8AC3E}">
        <p14:creationId xmlns:p14="http://schemas.microsoft.com/office/powerpoint/2010/main" val="20057245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p>
          <a:p>
            <a:endParaRPr lang="de-DE" dirty="0"/>
          </a:p>
          <a:p>
            <a:endParaRPr lang="de-DE" dirty="0"/>
          </a:p>
          <a:p>
            <a:endParaRPr lang="de-DE" dirty="0"/>
          </a:p>
          <a:p>
            <a:endParaRPr lang="de-DE" dirty="0"/>
          </a:p>
          <a:p>
            <a:endParaRPr lang="de-DE" dirty="0"/>
          </a:p>
          <a:p>
            <a:endParaRPr lang="de-DE" dirty="0"/>
          </a:p>
          <a:p>
            <a:pPr marL="0" indent="0">
              <a:buNone/>
            </a:pPr>
            <a:r>
              <a:rPr lang="de-DE" dirty="0"/>
              <a:t>	</a:t>
            </a:r>
            <a:r>
              <a:rPr lang="de-DE" sz="2000" dirty="0"/>
              <a:t>40011323-0001	40011323.6	Aschenbecher</a:t>
            </a:r>
          </a:p>
          <a:p>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2476500"/>
            <a:ext cx="18669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fld id="{94F7F457-6C55-46F2-8458-F93F6B1F9EED}" type="slidenum">
              <a:rPr lang="de-DE" smtClean="0"/>
              <a:t>95</a:t>
            </a:fld>
            <a:endParaRPr lang="de-DE"/>
          </a:p>
        </p:txBody>
      </p:sp>
    </p:spTree>
    <p:extLst>
      <p:ext uri="{BB962C8B-B14F-4D97-AF65-F5344CB8AC3E}">
        <p14:creationId xmlns:p14="http://schemas.microsoft.com/office/powerpoint/2010/main" val="975497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p>
          <a:p>
            <a:endParaRPr lang="de-DE" dirty="0"/>
          </a:p>
          <a:p>
            <a:endParaRPr lang="de-DE" dirty="0"/>
          </a:p>
          <a:p>
            <a:endParaRPr lang="de-DE" dirty="0"/>
          </a:p>
          <a:p>
            <a:endParaRPr lang="de-DE" dirty="0"/>
          </a:p>
          <a:p>
            <a:endParaRPr lang="de-DE" dirty="0"/>
          </a:p>
          <a:p>
            <a:endParaRPr lang="de-DE" dirty="0"/>
          </a:p>
          <a:p>
            <a:pPr marL="0" indent="0">
              <a:buNone/>
            </a:pPr>
            <a:r>
              <a:rPr lang="de-DE" sz="2000" dirty="0"/>
              <a:t>	Europäisches eingetragenes Design der Fa. Apple (2004)</a:t>
            </a:r>
          </a:p>
          <a:p>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2852937"/>
            <a:ext cx="5050772" cy="2162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fld id="{94F7F457-6C55-46F2-8458-F93F6B1F9EED}" type="slidenum">
              <a:rPr lang="de-DE" smtClean="0"/>
              <a:t>96</a:t>
            </a:fld>
            <a:endParaRPr lang="de-DE"/>
          </a:p>
        </p:txBody>
      </p:sp>
    </p:spTree>
    <p:extLst>
      <p:ext uri="{BB962C8B-B14F-4D97-AF65-F5344CB8AC3E}">
        <p14:creationId xmlns:p14="http://schemas.microsoft.com/office/powerpoint/2010/main" val="18288912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p>
          <a:p>
            <a:endParaRPr lang="de-DE" dirty="0"/>
          </a:p>
          <a:p>
            <a:endParaRPr lang="de-DE" dirty="0"/>
          </a:p>
          <a:p>
            <a:endParaRPr lang="de-DE" dirty="0"/>
          </a:p>
          <a:p>
            <a:endParaRPr lang="de-DE" dirty="0"/>
          </a:p>
          <a:p>
            <a:endParaRPr lang="de-DE" dirty="0"/>
          </a:p>
          <a:p>
            <a:endParaRPr lang="de-DE" dirty="0"/>
          </a:p>
          <a:p>
            <a:endParaRPr lang="de-DE" dirty="0"/>
          </a:p>
          <a:p>
            <a:pPr marL="0" indent="0">
              <a:buNone/>
            </a:pPr>
            <a:r>
              <a:rPr lang="en-US" sz="2000" dirty="0">
                <a:hlinkClick r:id="rId2"/>
              </a:rPr>
              <a:t>US Design Patent No. D504,889</a:t>
            </a:r>
            <a:r>
              <a:rPr lang="en-US" sz="2000" dirty="0"/>
              <a:t> (die US Version – </a:t>
            </a:r>
            <a:r>
              <a:rPr lang="en-US" sz="2000" dirty="0" err="1"/>
              <a:t>andere</a:t>
            </a:r>
            <a:r>
              <a:rPr lang="en-US" sz="2000" dirty="0"/>
              <a:t> </a:t>
            </a:r>
            <a:r>
              <a:rPr lang="en-US" sz="2000" dirty="0" err="1"/>
              <a:t>Darstellung</a:t>
            </a:r>
            <a:r>
              <a:rPr lang="en-US" sz="2000" dirty="0"/>
              <a:t>)</a:t>
            </a:r>
            <a:endParaRPr lang="de-DE" sz="2000" dirty="0"/>
          </a:p>
          <a:p>
            <a:endParaRPr lang="de-DE" dirty="0"/>
          </a:p>
          <a:p>
            <a:pPr marL="0" indent="0">
              <a:buNone/>
            </a:pPr>
            <a:endParaRPr lang="de-DE" dirty="0"/>
          </a:p>
        </p:txBody>
      </p:sp>
      <p:sp>
        <p:nvSpPr>
          <p:cNvPr id="4" name="Fußzeilenplatzhalter 3"/>
          <p:cNvSpPr>
            <a:spLocks noGrp="1"/>
          </p:cNvSpPr>
          <p:nvPr>
            <p:ph type="ftr" sz="quarter" idx="11"/>
          </p:nvPr>
        </p:nvSpPr>
        <p:spPr/>
        <p:txBody>
          <a:bodyPr/>
          <a:lstStyle/>
          <a:p>
            <a:r>
              <a:rPr lang="de-DE" dirty="0">
                <a:solidFill>
                  <a:prstClr val="black">
                    <a:tint val="75000"/>
                  </a:prstClr>
                </a:solidFill>
              </a:rPr>
              <a:t>Udo PFLEGHAR, 01/2023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710" y="1916832"/>
            <a:ext cx="40005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4"/>
          <p:cNvSpPr>
            <a:spLocks noGrp="1"/>
          </p:cNvSpPr>
          <p:nvPr>
            <p:ph type="sldNum" sz="quarter" idx="12"/>
          </p:nvPr>
        </p:nvSpPr>
        <p:spPr/>
        <p:txBody>
          <a:bodyPr/>
          <a:lstStyle/>
          <a:p>
            <a:fld id="{94F7F457-6C55-46F2-8458-F93F6B1F9EED}" type="slidenum">
              <a:rPr lang="de-DE" smtClean="0"/>
              <a:t>97</a:t>
            </a:fld>
            <a:endParaRPr lang="de-DE"/>
          </a:p>
        </p:txBody>
      </p:sp>
    </p:spTree>
    <p:extLst>
      <p:ext uri="{BB962C8B-B14F-4D97-AF65-F5344CB8AC3E}">
        <p14:creationId xmlns:p14="http://schemas.microsoft.com/office/powerpoint/2010/main" val="1077519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lstStyle/>
          <a:p>
            <a:r>
              <a:rPr lang="de-DE" dirty="0"/>
              <a:t>Designs</a:t>
            </a:r>
          </a:p>
          <a:p>
            <a:endParaRPr lang="de-DE" dirty="0"/>
          </a:p>
          <a:p>
            <a:pPr lvl="1"/>
            <a:r>
              <a:rPr lang="de-DE" b="1" dirty="0"/>
              <a:t>Ergänzung zum Markenschutz, ähnlich wie Gebrauchsmuster zu Patent</a:t>
            </a:r>
          </a:p>
          <a:p>
            <a:pPr lvl="1"/>
            <a:endParaRPr lang="de-DE" b="1" dirty="0"/>
          </a:p>
          <a:p>
            <a:pPr lvl="1"/>
            <a:r>
              <a:rPr lang="de-DE" b="1" dirty="0"/>
              <a:t>Schutzgegenstand:</a:t>
            </a:r>
          </a:p>
          <a:p>
            <a:pPr marL="0" indent="0">
              <a:buNone/>
            </a:pPr>
            <a:endParaRPr lang="de-DE" dirty="0"/>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98</a:t>
            </a:fld>
            <a:endParaRPr lang="de-DE"/>
          </a:p>
        </p:txBody>
      </p:sp>
    </p:spTree>
    <p:extLst>
      <p:ext uri="{BB962C8B-B14F-4D97-AF65-F5344CB8AC3E}">
        <p14:creationId xmlns:p14="http://schemas.microsoft.com/office/powerpoint/2010/main" val="14214499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Schutzrechte</a:t>
            </a:r>
          </a:p>
        </p:txBody>
      </p:sp>
      <p:sp>
        <p:nvSpPr>
          <p:cNvPr id="3" name="Inhaltsplatzhalter 2"/>
          <p:cNvSpPr>
            <a:spLocks noGrp="1"/>
          </p:cNvSpPr>
          <p:nvPr>
            <p:ph idx="1"/>
          </p:nvPr>
        </p:nvSpPr>
        <p:spPr/>
        <p:txBody>
          <a:bodyPr>
            <a:normAutofit/>
          </a:bodyPr>
          <a:lstStyle/>
          <a:p>
            <a:r>
              <a:rPr lang="de-DE" dirty="0"/>
              <a:t>Designs</a:t>
            </a:r>
          </a:p>
          <a:p>
            <a:endParaRPr lang="de-DE" dirty="0"/>
          </a:p>
          <a:p>
            <a:r>
              <a:rPr lang="de-DE" b="1" dirty="0"/>
              <a:t>§ 1 Begriffsbestimmungen</a:t>
            </a:r>
            <a:br>
              <a:rPr lang="de-DE" b="1" dirty="0"/>
            </a:br>
            <a:br>
              <a:rPr lang="de-DE" b="1" dirty="0"/>
            </a:br>
            <a:r>
              <a:rPr lang="de-DE" b="0" dirty="0"/>
              <a:t>Im Sinne dieses Gesetzes</a:t>
            </a:r>
            <a:br>
              <a:rPr lang="de-DE" b="0" dirty="0"/>
            </a:br>
            <a:br>
              <a:rPr lang="de-DE" b="0" dirty="0"/>
            </a:br>
            <a:r>
              <a:rPr lang="de-DE" b="0" dirty="0"/>
              <a:t>1. ist ein </a:t>
            </a:r>
            <a:r>
              <a:rPr lang="de-DE" dirty="0"/>
              <a:t>Design </a:t>
            </a:r>
            <a:r>
              <a:rPr lang="de-DE" b="0" dirty="0"/>
              <a:t>die </a:t>
            </a:r>
            <a:r>
              <a:rPr lang="de-DE" dirty="0"/>
              <a:t>zweidimensionale oder dreidimensionale Erscheinungsform eines ganzen Erzeugnisses oder eines Teils davon, </a:t>
            </a:r>
            <a:r>
              <a:rPr lang="de-DE" b="0" dirty="0"/>
              <a:t>die sich insbesondere aus den Merkmalen der Linien, Konturen, Farben, der Gestalt, Oberflächenstruktur oder der Werkstoffe des Erzeugnisses selbst oder seiner Verzierung ergibt;</a:t>
            </a:r>
          </a:p>
        </p:txBody>
      </p:sp>
      <p:sp>
        <p:nvSpPr>
          <p:cNvPr id="4" name="Fußzeilenplatzhalter 3"/>
          <p:cNvSpPr>
            <a:spLocks noGrp="1"/>
          </p:cNvSpPr>
          <p:nvPr>
            <p:ph type="ftr" sz="quarter" idx="11"/>
          </p:nvPr>
        </p:nvSpPr>
        <p:spPr/>
        <p:txBody>
          <a:bodyPr/>
          <a:lstStyle/>
          <a:p>
            <a:r>
              <a:rPr lang="de-DE" dirty="0"/>
              <a:t>Udo PFLEGHAR, 01/2023</a:t>
            </a:r>
          </a:p>
        </p:txBody>
      </p:sp>
      <p:sp>
        <p:nvSpPr>
          <p:cNvPr id="5" name="Foliennummernplatzhalter 4"/>
          <p:cNvSpPr>
            <a:spLocks noGrp="1"/>
          </p:cNvSpPr>
          <p:nvPr>
            <p:ph type="sldNum" sz="quarter" idx="12"/>
          </p:nvPr>
        </p:nvSpPr>
        <p:spPr/>
        <p:txBody>
          <a:bodyPr/>
          <a:lstStyle/>
          <a:p>
            <a:fld id="{94F7F457-6C55-46F2-8458-F93F6B1F9EED}" type="slidenum">
              <a:rPr lang="de-DE" smtClean="0"/>
              <a:t>99</a:t>
            </a:fld>
            <a:endParaRPr lang="de-DE"/>
          </a:p>
        </p:txBody>
      </p:sp>
    </p:spTree>
    <p:extLst>
      <p:ext uri="{BB962C8B-B14F-4D97-AF65-F5344CB8AC3E}">
        <p14:creationId xmlns:p14="http://schemas.microsoft.com/office/powerpoint/2010/main" val="7595758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istos_Präsentationsvorlage1.potx" id="{A4508010-06C5-463A-BA70-45630464DCF8}" vid="{5F25C669-56A1-4581-9948-DB79D0D8A9E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Aristos_Präsentationsvorlage1</Template>
  <TotalTime>0</TotalTime>
  <Words>6399</Words>
  <Application>Microsoft Office PowerPoint</Application>
  <PresentationFormat>Breitbild</PresentationFormat>
  <Paragraphs>920</Paragraphs>
  <Slides>128</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128</vt:i4>
      </vt:variant>
    </vt:vector>
  </HeadingPairs>
  <TitlesOfParts>
    <vt:vector size="132" baseType="lpstr">
      <vt:lpstr>Arial</vt:lpstr>
      <vt:lpstr>Calibri</vt:lpstr>
      <vt:lpstr>Times New Roman</vt:lpstr>
      <vt:lpstr>Office</vt:lpstr>
      <vt:lpstr>RECHTSWISSENSCHAFTEN</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lpstr>Schutzrechte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Udo Pfleghar</dc:creator>
  <cp:lastModifiedBy>Udo Pfleghar</cp:lastModifiedBy>
  <cp:revision>4</cp:revision>
  <dcterms:created xsi:type="dcterms:W3CDTF">2022-01-13T14:21:29Z</dcterms:created>
  <dcterms:modified xsi:type="dcterms:W3CDTF">2023-01-12T09:53:58Z</dcterms:modified>
</cp:coreProperties>
</file>