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31"/>
  </p:notesMasterIdLst>
  <p:sldIdLst>
    <p:sldId id="256" r:id="rId2"/>
    <p:sldId id="304" r:id="rId3"/>
    <p:sldId id="308" r:id="rId4"/>
    <p:sldId id="289" r:id="rId5"/>
    <p:sldId id="301" r:id="rId6"/>
    <p:sldId id="264" r:id="rId7"/>
    <p:sldId id="272" r:id="rId8"/>
    <p:sldId id="302" r:id="rId9"/>
    <p:sldId id="273" r:id="rId10"/>
    <p:sldId id="291" r:id="rId11"/>
    <p:sldId id="265" r:id="rId12"/>
    <p:sldId id="309" r:id="rId13"/>
    <p:sldId id="306" r:id="rId14"/>
    <p:sldId id="259" r:id="rId15"/>
    <p:sldId id="292" r:id="rId16"/>
    <p:sldId id="294" r:id="rId17"/>
    <p:sldId id="266" r:id="rId18"/>
    <p:sldId id="295" r:id="rId19"/>
    <p:sldId id="310" r:id="rId20"/>
    <p:sldId id="305" r:id="rId21"/>
    <p:sldId id="297" r:id="rId22"/>
    <p:sldId id="296" r:id="rId23"/>
    <p:sldId id="298" r:id="rId24"/>
    <p:sldId id="299" r:id="rId25"/>
    <p:sldId id="300" r:id="rId26"/>
    <p:sldId id="260" r:id="rId27"/>
    <p:sldId id="267" r:id="rId28"/>
    <p:sldId id="307"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ld Ehine H'Meide" initials="OEH" lastIdx="1" clrIdx="0">
    <p:extLst>
      <p:ext uri="{19B8F6BF-5375-455C-9EA6-DF929625EA0E}">
        <p15:presenceInfo xmlns:p15="http://schemas.microsoft.com/office/powerpoint/2012/main" userId="a6931791a99877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86" autoAdjust="0"/>
    <p:restoredTop sz="94660"/>
  </p:normalViewPr>
  <p:slideViewPr>
    <p:cSldViewPr snapToGrid="0">
      <p:cViewPr varScale="1">
        <p:scale>
          <a:sx n="80" d="100"/>
          <a:sy n="80" d="100"/>
        </p:scale>
        <p:origin x="74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uld Ehine H'Meide" userId="b45992599f22972c" providerId="LiveId" clId="{EA8528A8-624E-4493-BDC1-12DA3C21AFD8}"/>
    <pc:docChg chg="custSel modSld">
      <pc:chgData name="Ould Ehine H'Meide" userId="b45992599f22972c" providerId="LiveId" clId="{EA8528A8-624E-4493-BDC1-12DA3C21AFD8}" dt="2024-07-10T15:07:36.597" v="48" actId="20577"/>
      <pc:docMkLst>
        <pc:docMk/>
      </pc:docMkLst>
      <pc:sldChg chg="addSp delSp modSp mod">
        <pc:chgData name="Ould Ehine H'Meide" userId="b45992599f22972c" providerId="LiveId" clId="{EA8528A8-624E-4493-BDC1-12DA3C21AFD8}" dt="2024-07-10T15:07:36.597" v="48" actId="20577"/>
        <pc:sldMkLst>
          <pc:docMk/>
          <pc:sldMk cId="3684565188" sldId="256"/>
        </pc:sldMkLst>
        <pc:spChg chg="mod">
          <ac:chgData name="Ould Ehine H'Meide" userId="b45992599f22972c" providerId="LiveId" clId="{EA8528A8-624E-4493-BDC1-12DA3C21AFD8}" dt="2024-07-10T15:05:24.146" v="24" actId="1076"/>
          <ac:spMkLst>
            <pc:docMk/>
            <pc:sldMk cId="3684565188" sldId="256"/>
            <ac:spMk id="2" creationId="{24E6C406-DE1F-8E0E-2556-C8FD325F5EB3}"/>
          </ac:spMkLst>
        </pc:spChg>
        <pc:spChg chg="mod">
          <ac:chgData name="Ould Ehine H'Meide" userId="b45992599f22972c" providerId="LiveId" clId="{EA8528A8-624E-4493-BDC1-12DA3C21AFD8}" dt="2024-07-10T15:05:28.538" v="25" actId="1076"/>
          <ac:spMkLst>
            <pc:docMk/>
            <pc:sldMk cId="3684565188" sldId="256"/>
            <ac:spMk id="3" creationId="{3927BEDB-B298-90B4-3314-8D527A7EEB67}"/>
          </ac:spMkLst>
        </pc:spChg>
        <pc:spChg chg="add mod">
          <ac:chgData name="Ould Ehine H'Meide" userId="b45992599f22972c" providerId="LiveId" clId="{EA8528A8-624E-4493-BDC1-12DA3C21AFD8}" dt="2024-07-10T15:07:36.597" v="48" actId="20577"/>
          <ac:spMkLst>
            <pc:docMk/>
            <pc:sldMk cId="3684565188" sldId="256"/>
            <ac:spMk id="7" creationId="{FC87E0F0-1875-22C7-85B8-10184521F1AF}"/>
          </ac:spMkLst>
        </pc:spChg>
        <pc:picChg chg="add del mod">
          <ac:chgData name="Ould Ehine H'Meide" userId="b45992599f22972c" providerId="LiveId" clId="{EA8528A8-624E-4493-BDC1-12DA3C21AFD8}" dt="2024-07-10T14:58:55.589" v="5" actId="478"/>
          <ac:picMkLst>
            <pc:docMk/>
            <pc:sldMk cId="3684565188" sldId="256"/>
            <ac:picMk id="5" creationId="{A583A7F5-2C4C-21DD-F3D9-6EC1C8F08BA1}"/>
          </ac:picMkLst>
        </pc:picChg>
        <pc:picChg chg="add mod">
          <ac:chgData name="Ould Ehine H'Meide" userId="b45992599f22972c" providerId="LiveId" clId="{EA8528A8-624E-4493-BDC1-12DA3C21AFD8}" dt="2024-07-10T14:59:12.830" v="13" actId="1076"/>
          <ac:picMkLst>
            <pc:docMk/>
            <pc:sldMk cId="3684565188" sldId="256"/>
            <ac:picMk id="1026" creationId="{F8C15FCD-16DC-BD8E-925F-FE55DF3675D5}"/>
          </ac:picMkLst>
        </pc:picChg>
        <pc:picChg chg="add mod">
          <ac:chgData name="Ould Ehine H'Meide" userId="b45992599f22972c" providerId="LiveId" clId="{EA8528A8-624E-4493-BDC1-12DA3C21AFD8}" dt="2024-07-10T14:59:08.031" v="11" actId="1076"/>
          <ac:picMkLst>
            <pc:docMk/>
            <pc:sldMk cId="3684565188" sldId="256"/>
            <ac:picMk id="1028" creationId="{7E4D4D97-DA87-F2F7-6D12-346F39AC2312}"/>
          </ac:picMkLst>
        </pc:picChg>
      </pc:sldChg>
    </pc:docChg>
  </pc:docChgLst>
  <pc:docChgLst>
    <pc:chgData name="Ould Ehine H'Meide" userId="a6931791a99877ba" providerId="LiveId" clId="{D008AE94-1DF3-491F-9B17-0BF48FE9D17B}"/>
    <pc:docChg chg="undo custSel modSld sldOrd">
      <pc:chgData name="Ould Ehine H'Meide" userId="a6931791a99877ba" providerId="LiveId" clId="{D008AE94-1DF3-491F-9B17-0BF48FE9D17B}" dt="2026-02-18T11:21:59.754" v="236" actId="27636"/>
      <pc:docMkLst>
        <pc:docMk/>
      </pc:docMkLst>
      <pc:sldChg chg="modSp mod">
        <pc:chgData name="Ould Ehine H'Meide" userId="a6931791a99877ba" providerId="LiveId" clId="{D008AE94-1DF3-491F-9B17-0BF48FE9D17B}" dt="2026-02-18T10:34:53.881" v="229" actId="20577"/>
        <pc:sldMkLst>
          <pc:docMk/>
          <pc:sldMk cId="3779843728" sldId="266"/>
        </pc:sldMkLst>
        <pc:spChg chg="mod">
          <ac:chgData name="Ould Ehine H'Meide" userId="a6931791a99877ba" providerId="LiveId" clId="{D008AE94-1DF3-491F-9B17-0BF48FE9D17B}" dt="2026-02-18T10:34:53.881" v="229" actId="20577"/>
          <ac:spMkLst>
            <pc:docMk/>
            <pc:sldMk cId="3779843728" sldId="266"/>
            <ac:spMk id="3" creationId="{FA6890EE-D147-2F02-AABA-15F392B15220}"/>
          </ac:spMkLst>
        </pc:spChg>
      </pc:sldChg>
      <pc:sldChg chg="modSp mod ord">
        <pc:chgData name="Ould Ehine H'Meide" userId="a6931791a99877ba" providerId="LiveId" clId="{D008AE94-1DF3-491F-9B17-0BF48FE9D17B}" dt="2026-02-18T11:21:59.754" v="236" actId="27636"/>
        <pc:sldMkLst>
          <pc:docMk/>
          <pc:sldMk cId="1718845015" sldId="270"/>
        </pc:sldMkLst>
        <pc:spChg chg="mod">
          <ac:chgData name="Ould Ehine H'Meide" userId="a6931791a99877ba" providerId="LiveId" clId="{D008AE94-1DF3-491F-9B17-0BF48FE9D17B}" dt="2026-02-18T11:21:59.754" v="236" actId="27636"/>
          <ac:spMkLst>
            <pc:docMk/>
            <pc:sldMk cId="1718845015" sldId="270"/>
            <ac:spMk id="3" creationId="{8B4C68C9-A22F-EBD6-989E-1B6145AFD6C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1AF7A-29F8-44DA-B2D3-395A0D758B79}"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US"/>
        </a:p>
      </dgm:t>
    </dgm:pt>
    <dgm:pt modelId="{E3BC18B3-03C0-4417-A560-E9A224A405DC}">
      <dgm:prSet phldrT="[Text]" custT="1"/>
      <dgm:spPr/>
      <dgm:t>
        <a:bodyPr/>
        <a:lstStyle/>
        <a:p>
          <a:r>
            <a:rPr lang="de-DE" sz="2400" b="1" dirty="0">
              <a:latin typeface="+mj-lt"/>
            </a:rPr>
            <a:t>Theoretical framework</a:t>
          </a:r>
          <a:endParaRPr lang="en-US" sz="2400" b="1" dirty="0">
            <a:latin typeface="+mj-lt"/>
          </a:endParaRPr>
        </a:p>
      </dgm:t>
    </dgm:pt>
    <dgm:pt modelId="{F70BC08C-EE9E-4E4B-8CF1-37746928471D}" type="parTrans" cxnId="{98D52356-1BA0-49A9-BDE0-DCD4AA44B4D4}">
      <dgm:prSet/>
      <dgm:spPr/>
      <dgm:t>
        <a:bodyPr/>
        <a:lstStyle/>
        <a:p>
          <a:endParaRPr lang="en-US" sz="1200">
            <a:latin typeface="+mn-lt"/>
          </a:endParaRPr>
        </a:p>
      </dgm:t>
    </dgm:pt>
    <dgm:pt modelId="{C42999AA-A221-49E0-9670-B6EAB1549B72}" type="sibTrans" cxnId="{98D52356-1BA0-49A9-BDE0-DCD4AA44B4D4}">
      <dgm:prSet/>
      <dgm:spPr/>
      <dgm:t>
        <a:bodyPr/>
        <a:lstStyle/>
        <a:p>
          <a:endParaRPr lang="en-US" sz="1200">
            <a:latin typeface="+mn-lt"/>
          </a:endParaRPr>
        </a:p>
      </dgm:t>
    </dgm:pt>
    <dgm:pt modelId="{0E994AB5-13A8-4391-8FE6-45A9DECEF7EB}">
      <dgm:prSet phldrT="[Text]" custT="1"/>
      <dgm:spPr/>
      <dgm:t>
        <a:bodyPr/>
        <a:lstStyle/>
        <a:p>
          <a:r>
            <a:rPr lang="en-US" sz="1800" b="1" dirty="0">
              <a:latin typeface="+mj-lt"/>
            </a:rPr>
            <a:t>Research context</a:t>
          </a:r>
        </a:p>
      </dgm:t>
    </dgm:pt>
    <dgm:pt modelId="{71467E42-3A34-452D-BC05-9CAD2A9EB10A}" type="parTrans" cxnId="{AA435DCE-20F0-4406-B7F7-CBBA968EC3C7}">
      <dgm:prSet/>
      <dgm:spPr/>
      <dgm:t>
        <a:bodyPr/>
        <a:lstStyle/>
        <a:p>
          <a:endParaRPr lang="en-US" sz="1200">
            <a:latin typeface="+mn-lt"/>
          </a:endParaRPr>
        </a:p>
      </dgm:t>
    </dgm:pt>
    <dgm:pt modelId="{2D09153A-37AA-460B-8698-DD660F98F5BA}" type="sibTrans" cxnId="{AA435DCE-20F0-4406-B7F7-CBBA968EC3C7}">
      <dgm:prSet/>
      <dgm:spPr/>
      <dgm:t>
        <a:bodyPr/>
        <a:lstStyle/>
        <a:p>
          <a:endParaRPr lang="en-US" sz="1200">
            <a:latin typeface="+mn-lt"/>
          </a:endParaRPr>
        </a:p>
      </dgm:t>
    </dgm:pt>
    <dgm:pt modelId="{C1053C29-114A-49A3-9FA8-D95176BE6401}">
      <dgm:prSet phldrT="[Text]" custT="1"/>
      <dgm:spPr/>
      <dgm:t>
        <a:bodyPr/>
        <a:lstStyle/>
        <a:p>
          <a:pPr marL="0" lvl="0" indent="0" algn="ctr"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Times New Roman" panose="02020603050405020304"/>
              <a:ea typeface="+mn-ea"/>
              <a:cs typeface="+mn-cs"/>
            </a:rPr>
            <a:t>Heritage language maintenance  </a:t>
          </a:r>
        </a:p>
      </dgm:t>
    </dgm:pt>
    <dgm:pt modelId="{B504A5CF-3E56-4B11-B13D-A14B860D5D9A}" type="parTrans" cxnId="{3728F113-FF81-400C-8A2C-F75F71B47A61}">
      <dgm:prSet/>
      <dgm:spPr/>
      <dgm:t>
        <a:bodyPr/>
        <a:lstStyle/>
        <a:p>
          <a:endParaRPr lang="en-US" sz="1200">
            <a:latin typeface="+mn-lt"/>
          </a:endParaRPr>
        </a:p>
      </dgm:t>
    </dgm:pt>
    <dgm:pt modelId="{54100DCD-1505-48D7-BD98-4AB60CFE6910}" type="sibTrans" cxnId="{3728F113-FF81-400C-8A2C-F75F71B47A61}">
      <dgm:prSet/>
      <dgm:spPr/>
      <dgm:t>
        <a:bodyPr/>
        <a:lstStyle/>
        <a:p>
          <a:endParaRPr lang="en-US" sz="1200">
            <a:latin typeface="+mn-lt"/>
          </a:endParaRPr>
        </a:p>
      </dgm:t>
    </dgm:pt>
    <dgm:pt modelId="{F86FDEF0-FE72-4C71-8A4F-1F0F916A0CB2}">
      <dgm:prSet phldrT="[Text]" custT="1"/>
      <dgm:spPr/>
      <dgm:t>
        <a:bodyPr/>
        <a:lstStyle/>
        <a:p>
          <a:pPr marL="0" lvl="0" indent="0" algn="ctr" defTabSz="711200">
            <a:lnSpc>
              <a:spcPct val="90000"/>
            </a:lnSpc>
            <a:spcBef>
              <a:spcPct val="0"/>
            </a:spcBef>
            <a:spcAft>
              <a:spcPct val="35000"/>
            </a:spcAft>
            <a:buNone/>
          </a:pPr>
          <a:r>
            <a:rPr lang="de-DE" sz="2400" b="1" kern="1200" dirty="0">
              <a:latin typeface="+mj-lt"/>
              <a:ea typeface="+mn-ea"/>
              <a:cs typeface="+mn-cs"/>
            </a:rPr>
            <a:t>Research design</a:t>
          </a:r>
          <a:endParaRPr lang="en-US" sz="2400" b="1" kern="1200" dirty="0">
            <a:latin typeface="+mj-lt"/>
            <a:ea typeface="+mn-ea"/>
            <a:cs typeface="+mn-cs"/>
          </a:endParaRPr>
        </a:p>
      </dgm:t>
    </dgm:pt>
    <dgm:pt modelId="{5FBB99CE-92DE-45A5-95D8-0552E5BCDA86}" type="parTrans" cxnId="{65D09032-387C-4ACF-8E47-92AB9140D279}">
      <dgm:prSet/>
      <dgm:spPr/>
      <dgm:t>
        <a:bodyPr/>
        <a:lstStyle/>
        <a:p>
          <a:endParaRPr lang="en-US" sz="1200">
            <a:latin typeface="+mn-lt"/>
          </a:endParaRPr>
        </a:p>
      </dgm:t>
    </dgm:pt>
    <dgm:pt modelId="{407945F2-F02C-4B9F-B3A5-3B7F7F0B65EE}" type="sibTrans" cxnId="{65D09032-387C-4ACF-8E47-92AB9140D279}">
      <dgm:prSet/>
      <dgm:spPr/>
      <dgm:t>
        <a:bodyPr/>
        <a:lstStyle/>
        <a:p>
          <a:endParaRPr lang="en-US" sz="1200">
            <a:latin typeface="+mn-lt"/>
          </a:endParaRPr>
        </a:p>
      </dgm:t>
    </dgm:pt>
    <dgm:pt modelId="{11CBFC22-02E1-4C87-939C-97150F7831AF}">
      <dgm:prSet phldrT="[Text]" custT="1"/>
      <dgm:spPr/>
      <dgm:t>
        <a:bodyPr/>
        <a:lstStyle/>
        <a:p>
          <a:pPr marL="0" lvl="0" indent="0" algn="ctr" defTabSz="533400">
            <a:lnSpc>
              <a:spcPct val="90000"/>
            </a:lnSpc>
            <a:spcBef>
              <a:spcPct val="0"/>
            </a:spcBef>
            <a:spcAft>
              <a:spcPct val="35000"/>
            </a:spcAft>
            <a:buNone/>
          </a:pPr>
          <a:r>
            <a:rPr lang="en-US" sz="1800" b="1" kern="1200" dirty="0">
              <a:solidFill>
                <a:prstClr val="black">
                  <a:hueOff val="0"/>
                  <a:satOff val="0"/>
                  <a:lumOff val="0"/>
                  <a:alphaOff val="0"/>
                </a:prstClr>
              </a:solidFill>
              <a:latin typeface="+mj-lt"/>
              <a:ea typeface="+mn-ea"/>
              <a:cs typeface="+mn-cs"/>
            </a:rPr>
            <a:t>Research focus and  hypothesis </a:t>
          </a:r>
        </a:p>
      </dgm:t>
    </dgm:pt>
    <dgm:pt modelId="{D30D3336-F945-48C4-9964-AE951C0472BD}" type="parTrans" cxnId="{EDB337FE-A0D6-43BE-8251-E91ABB03EF5E}">
      <dgm:prSet/>
      <dgm:spPr/>
      <dgm:t>
        <a:bodyPr/>
        <a:lstStyle/>
        <a:p>
          <a:endParaRPr lang="en-US" sz="1200">
            <a:latin typeface="+mn-lt"/>
          </a:endParaRPr>
        </a:p>
      </dgm:t>
    </dgm:pt>
    <dgm:pt modelId="{2B324CDF-0440-442B-878A-7DAC117DC6EC}" type="sibTrans" cxnId="{EDB337FE-A0D6-43BE-8251-E91ABB03EF5E}">
      <dgm:prSet/>
      <dgm:spPr/>
      <dgm:t>
        <a:bodyPr/>
        <a:lstStyle/>
        <a:p>
          <a:endParaRPr lang="en-US" sz="1200">
            <a:latin typeface="+mn-lt"/>
          </a:endParaRPr>
        </a:p>
      </dgm:t>
    </dgm:pt>
    <dgm:pt modelId="{6E95AF80-A2F6-4064-A662-D46FE757799D}">
      <dgm:prSet phldrT="[Text]" custT="1"/>
      <dgm:spPr/>
      <dgm:t>
        <a:bodyPr/>
        <a:lstStyle/>
        <a:p>
          <a:pPr marL="0" lvl="0" indent="0" algn="ctr" defTabSz="711200">
            <a:lnSpc>
              <a:spcPct val="90000"/>
            </a:lnSpc>
            <a:spcBef>
              <a:spcPct val="0"/>
            </a:spcBef>
            <a:spcAft>
              <a:spcPct val="35000"/>
            </a:spcAft>
            <a:buNone/>
          </a:pPr>
          <a:r>
            <a:rPr lang="fr-FR" sz="2400" b="1" kern="1200" dirty="0">
              <a:latin typeface="+mj-lt"/>
              <a:ea typeface="+mn-ea"/>
              <a:cs typeface="+mn-cs"/>
            </a:rPr>
            <a:t>Data </a:t>
          </a:r>
          <a:r>
            <a:rPr lang="en-US" sz="2400" b="1" kern="1200" dirty="0">
              <a:latin typeface="+mj-lt"/>
              <a:ea typeface="+mn-ea"/>
              <a:cs typeface="+mn-cs"/>
            </a:rPr>
            <a:t>analysis</a:t>
          </a:r>
        </a:p>
      </dgm:t>
    </dgm:pt>
    <dgm:pt modelId="{BF286DD4-3DCB-477F-A009-53E496F6ACF8}" type="parTrans" cxnId="{C5078FBA-A239-4218-B0E1-086DF40A383E}">
      <dgm:prSet/>
      <dgm:spPr/>
      <dgm:t>
        <a:bodyPr/>
        <a:lstStyle/>
        <a:p>
          <a:endParaRPr lang="en-US" sz="1200">
            <a:latin typeface="+mn-lt"/>
          </a:endParaRPr>
        </a:p>
      </dgm:t>
    </dgm:pt>
    <dgm:pt modelId="{CF57396F-6FAE-47DC-8DCF-10CB74FF4099}" type="sibTrans" cxnId="{C5078FBA-A239-4218-B0E1-086DF40A383E}">
      <dgm:prSet/>
      <dgm:spPr/>
      <dgm:t>
        <a:bodyPr/>
        <a:lstStyle/>
        <a:p>
          <a:endParaRPr lang="en-US" sz="1200">
            <a:latin typeface="+mn-lt"/>
          </a:endParaRPr>
        </a:p>
      </dgm:t>
    </dgm:pt>
    <dgm:pt modelId="{8E5484AF-305E-4521-A575-A37874C025A8}">
      <dgm:prSet phldrT="[Text]" custT="1"/>
      <dgm:spPr/>
      <dgm:t>
        <a:bodyPr/>
        <a:lstStyle/>
        <a:p>
          <a:r>
            <a:rPr lang="en-US" sz="1800" b="1" kern="1200" dirty="0">
              <a:latin typeface="+mj-lt"/>
              <a:ea typeface="+mn-ea"/>
              <a:cs typeface="+mn-cs"/>
            </a:rPr>
            <a:t>Initial findings </a:t>
          </a:r>
        </a:p>
      </dgm:t>
    </dgm:pt>
    <dgm:pt modelId="{4BDC04BB-0B41-4768-A907-3E9B3BCEAD6E}" type="parTrans" cxnId="{806AFD5F-32A5-4AC8-ABDE-28DD69B8DDCE}">
      <dgm:prSet/>
      <dgm:spPr/>
      <dgm:t>
        <a:bodyPr/>
        <a:lstStyle/>
        <a:p>
          <a:endParaRPr lang="en-US" sz="1200">
            <a:latin typeface="+mn-lt"/>
          </a:endParaRPr>
        </a:p>
      </dgm:t>
    </dgm:pt>
    <dgm:pt modelId="{F904ED2C-C0B3-41EE-90DB-7BA5A775FC35}" type="sibTrans" cxnId="{806AFD5F-32A5-4AC8-ABDE-28DD69B8DDCE}">
      <dgm:prSet/>
      <dgm:spPr/>
      <dgm:t>
        <a:bodyPr/>
        <a:lstStyle/>
        <a:p>
          <a:endParaRPr lang="en-US" sz="1200">
            <a:latin typeface="+mn-lt"/>
          </a:endParaRPr>
        </a:p>
      </dgm:t>
    </dgm:pt>
    <dgm:pt modelId="{598D28F8-1F8D-4AFC-9196-F27D8C9831AC}">
      <dgm:prSet phldrT="[Text]" custT="1"/>
      <dgm:spPr/>
      <dgm:t>
        <a:bodyPr/>
        <a:lstStyle/>
        <a:p>
          <a:r>
            <a:rPr lang="en-US" sz="1800" b="1" kern="1200" dirty="0">
              <a:latin typeface="+mj-lt"/>
              <a:ea typeface="+mn-ea"/>
              <a:cs typeface="+mn-cs"/>
            </a:rPr>
            <a:t>Challenges</a:t>
          </a:r>
        </a:p>
      </dgm:t>
    </dgm:pt>
    <dgm:pt modelId="{842CCA6F-0A41-48C3-8B43-B6E8CA5E0D2F}" type="parTrans" cxnId="{8BB78AE3-0E43-4070-AE2F-2178830B0D3F}">
      <dgm:prSet/>
      <dgm:spPr/>
      <dgm:t>
        <a:bodyPr/>
        <a:lstStyle/>
        <a:p>
          <a:endParaRPr lang="en-US" sz="1200">
            <a:latin typeface="+mn-lt"/>
          </a:endParaRPr>
        </a:p>
      </dgm:t>
    </dgm:pt>
    <dgm:pt modelId="{EC4F264D-FC3A-4224-B999-00ABB940222A}" type="sibTrans" cxnId="{8BB78AE3-0E43-4070-AE2F-2178830B0D3F}">
      <dgm:prSet/>
      <dgm:spPr/>
      <dgm:t>
        <a:bodyPr/>
        <a:lstStyle/>
        <a:p>
          <a:endParaRPr lang="en-US" sz="1200">
            <a:latin typeface="+mn-lt"/>
          </a:endParaRPr>
        </a:p>
      </dgm:t>
    </dgm:pt>
    <dgm:pt modelId="{5CE4774F-8816-41A7-BDAE-C8667DDE8E28}">
      <dgm:prSet phldrT="[Text]" custT="1"/>
      <dgm:spPr/>
      <dgm:t>
        <a:bodyPr/>
        <a:lstStyle/>
        <a:p>
          <a:pPr marL="0" lvl="0" indent="0" algn="ctr" defTabSz="533400">
            <a:lnSpc>
              <a:spcPct val="90000"/>
            </a:lnSpc>
            <a:spcBef>
              <a:spcPct val="0"/>
            </a:spcBef>
            <a:spcAft>
              <a:spcPct val="35000"/>
            </a:spcAft>
            <a:buNone/>
          </a:pPr>
          <a:r>
            <a:rPr lang="en-US" sz="1800" b="1" kern="1200" dirty="0">
              <a:solidFill>
                <a:prstClr val="black">
                  <a:hueOff val="0"/>
                  <a:satOff val="0"/>
                  <a:lumOff val="0"/>
                  <a:alphaOff val="0"/>
                </a:prstClr>
              </a:solidFill>
              <a:latin typeface="+mj-lt"/>
              <a:ea typeface="+mn-ea"/>
              <a:cs typeface="+mn-cs"/>
            </a:rPr>
            <a:t>Research questions and objectives </a:t>
          </a:r>
        </a:p>
      </dgm:t>
    </dgm:pt>
    <dgm:pt modelId="{01514BB0-3EE6-4D87-9B1F-85EF2AC6553F}" type="parTrans" cxnId="{3BFF496A-A308-4A7F-92FB-3F513D087360}">
      <dgm:prSet/>
      <dgm:spPr/>
      <dgm:t>
        <a:bodyPr/>
        <a:lstStyle/>
        <a:p>
          <a:endParaRPr lang="en-US"/>
        </a:p>
      </dgm:t>
    </dgm:pt>
    <dgm:pt modelId="{70A2B26B-1932-404C-83F4-8B97F7F12C64}" type="sibTrans" cxnId="{3BFF496A-A308-4A7F-92FB-3F513D087360}">
      <dgm:prSet/>
      <dgm:spPr/>
      <dgm:t>
        <a:bodyPr/>
        <a:lstStyle/>
        <a:p>
          <a:endParaRPr lang="en-US"/>
        </a:p>
      </dgm:t>
    </dgm:pt>
    <dgm:pt modelId="{5BE808B9-81F2-4206-ADC9-9A75D613487F}">
      <dgm:prSet phldrT="[Text]" custT="1"/>
      <dgm:spPr/>
      <dgm:t>
        <a:bodyPr/>
        <a:lstStyle/>
        <a:p>
          <a:r>
            <a:rPr lang="en-US" sz="1800" b="1" kern="1200" dirty="0">
              <a:latin typeface="+mj-lt"/>
              <a:ea typeface="+mn-ea"/>
              <a:cs typeface="+mn-cs"/>
            </a:rPr>
            <a:t>The implication of the study </a:t>
          </a:r>
        </a:p>
      </dgm:t>
    </dgm:pt>
    <dgm:pt modelId="{FAE7382C-DDE1-4301-8115-EFE248CB827F}" type="parTrans" cxnId="{FDB66D1A-C50A-4637-837A-21CBB8AB25B3}">
      <dgm:prSet/>
      <dgm:spPr/>
      <dgm:t>
        <a:bodyPr/>
        <a:lstStyle/>
        <a:p>
          <a:endParaRPr lang="en-US"/>
        </a:p>
      </dgm:t>
    </dgm:pt>
    <dgm:pt modelId="{02D0FDBE-465B-4C35-A67E-6821EC4BC087}" type="sibTrans" cxnId="{FDB66D1A-C50A-4637-837A-21CBB8AB25B3}">
      <dgm:prSet/>
      <dgm:spPr/>
      <dgm:t>
        <a:bodyPr/>
        <a:lstStyle/>
        <a:p>
          <a:endParaRPr lang="en-US"/>
        </a:p>
      </dgm:t>
    </dgm:pt>
    <dgm:pt modelId="{3BAFC632-27D5-4DDD-852D-7DEB01E3A9A4}">
      <dgm:prSet phldrT="[Text]" custT="1"/>
      <dgm:spPr/>
      <dgm:t>
        <a:bodyPr/>
        <a:lstStyle/>
        <a:p>
          <a:pPr marL="0" lvl="0" indent="0" algn="ctr" defTabSz="533400">
            <a:lnSpc>
              <a:spcPct val="90000"/>
            </a:lnSpc>
            <a:spcBef>
              <a:spcPct val="0"/>
            </a:spcBef>
            <a:spcAft>
              <a:spcPct val="35000"/>
            </a:spcAft>
            <a:buNone/>
          </a:pPr>
          <a:r>
            <a:rPr lang="en-US" sz="1800" b="1" kern="1200" dirty="0">
              <a:solidFill>
                <a:prstClr val="black">
                  <a:hueOff val="0"/>
                  <a:satOff val="0"/>
                  <a:lumOff val="0"/>
                  <a:alphaOff val="0"/>
                </a:prstClr>
              </a:solidFill>
              <a:latin typeface="+mj-lt"/>
              <a:ea typeface="+mn-ea"/>
              <a:cs typeface="+mn-cs"/>
            </a:rPr>
            <a:t>Research instruments</a:t>
          </a:r>
        </a:p>
      </dgm:t>
    </dgm:pt>
    <dgm:pt modelId="{D95F90AD-642C-4CD3-AA87-513679831D31}" type="parTrans" cxnId="{3D5CADDA-06EA-4A8F-A046-95BDB3B41178}">
      <dgm:prSet/>
      <dgm:spPr/>
      <dgm:t>
        <a:bodyPr/>
        <a:lstStyle/>
        <a:p>
          <a:endParaRPr lang="en-US"/>
        </a:p>
      </dgm:t>
    </dgm:pt>
    <dgm:pt modelId="{D1CB41DD-8EC9-46D1-B9E5-B6085D1958FF}" type="sibTrans" cxnId="{3D5CADDA-06EA-4A8F-A046-95BDB3B41178}">
      <dgm:prSet/>
      <dgm:spPr/>
      <dgm:t>
        <a:bodyPr/>
        <a:lstStyle/>
        <a:p>
          <a:endParaRPr lang="en-US"/>
        </a:p>
      </dgm:t>
    </dgm:pt>
    <dgm:pt modelId="{435B2CD3-2C47-440A-B857-C967D532A720}">
      <dgm:prSet phldrT="[Text]" custT="1"/>
      <dgm:spPr/>
      <dgm:t>
        <a:bodyPr/>
        <a:lstStyle/>
        <a:p>
          <a:pPr marL="0" lvl="0" indent="0" algn="ctr"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Times New Roman" panose="02020603050405020304"/>
              <a:ea typeface="+mn-ea"/>
              <a:cs typeface="+mn-cs"/>
            </a:rPr>
            <a:t>The challenges and strategies in teaching heritage language </a:t>
          </a:r>
        </a:p>
      </dgm:t>
    </dgm:pt>
    <dgm:pt modelId="{B848092B-DC78-49F4-98D6-DAB4A9224E19}" type="parTrans" cxnId="{2F2F1CF9-0062-45BD-A4CA-2721DC63ADED}">
      <dgm:prSet/>
      <dgm:spPr/>
      <dgm:t>
        <a:bodyPr/>
        <a:lstStyle/>
        <a:p>
          <a:endParaRPr lang="en-US"/>
        </a:p>
      </dgm:t>
    </dgm:pt>
    <dgm:pt modelId="{872F5C50-EC3A-4F34-A2A4-1D574500DE22}" type="sibTrans" cxnId="{2F2F1CF9-0062-45BD-A4CA-2721DC63ADED}">
      <dgm:prSet/>
      <dgm:spPr/>
      <dgm:t>
        <a:bodyPr/>
        <a:lstStyle/>
        <a:p>
          <a:endParaRPr lang="en-US"/>
        </a:p>
      </dgm:t>
    </dgm:pt>
    <dgm:pt modelId="{2A8CBDE3-0AC6-4C25-825C-663A06403EF4}">
      <dgm:prSet phldrT="[Text]" custT="1"/>
      <dgm:spPr/>
      <dgm:t>
        <a:bodyPr/>
        <a:lstStyle/>
        <a:p>
          <a:r>
            <a:rPr lang="en-US" sz="1800" b="1" dirty="0">
              <a:latin typeface="+mj-lt"/>
            </a:rPr>
            <a:t>Language policy in Mauritania </a:t>
          </a:r>
        </a:p>
      </dgm:t>
    </dgm:pt>
    <dgm:pt modelId="{14D3E298-BE7F-467D-9742-1921EF28D37E}" type="parTrans" cxnId="{722DC2B1-CC8A-426C-BEF6-723A6B2D00F4}">
      <dgm:prSet/>
      <dgm:spPr/>
      <dgm:t>
        <a:bodyPr/>
        <a:lstStyle/>
        <a:p>
          <a:endParaRPr lang="en-US"/>
        </a:p>
      </dgm:t>
    </dgm:pt>
    <dgm:pt modelId="{80A6A92D-50C2-43B6-9797-407FD42F3118}" type="sibTrans" cxnId="{722DC2B1-CC8A-426C-BEF6-723A6B2D00F4}">
      <dgm:prSet/>
      <dgm:spPr/>
      <dgm:t>
        <a:bodyPr/>
        <a:lstStyle/>
        <a:p>
          <a:endParaRPr lang="en-US"/>
        </a:p>
      </dgm:t>
    </dgm:pt>
    <dgm:pt modelId="{7FBBFA1B-227C-4559-8585-DF3B54ED7BD4}">
      <dgm:prSet phldrT="[Text]" custT="1"/>
      <dgm:spPr/>
      <dgm:t>
        <a:bodyPr/>
        <a:lstStyle/>
        <a:p>
          <a:r>
            <a:rPr lang="en-US" sz="1800" b="1" dirty="0" err="1">
              <a:latin typeface="+mj-lt"/>
            </a:rPr>
            <a:t>Hassaniya</a:t>
          </a:r>
          <a:endParaRPr lang="en-US" sz="1800" b="1" dirty="0">
            <a:latin typeface="+mj-lt"/>
          </a:endParaRPr>
        </a:p>
      </dgm:t>
    </dgm:pt>
    <dgm:pt modelId="{21A514CA-B8AE-47A7-8443-29C20D41EDB8}" type="parTrans" cxnId="{4CE34C7D-2391-4762-BCE1-B45382E8A547}">
      <dgm:prSet/>
      <dgm:spPr/>
      <dgm:t>
        <a:bodyPr/>
        <a:lstStyle/>
        <a:p>
          <a:endParaRPr lang="en-US"/>
        </a:p>
      </dgm:t>
    </dgm:pt>
    <dgm:pt modelId="{E762F19B-C5C6-4020-BC60-D3F9CB2C105E}" type="sibTrans" cxnId="{4CE34C7D-2391-4762-BCE1-B45382E8A547}">
      <dgm:prSet/>
      <dgm:spPr/>
      <dgm:t>
        <a:bodyPr/>
        <a:lstStyle/>
        <a:p>
          <a:endParaRPr lang="en-US"/>
        </a:p>
      </dgm:t>
    </dgm:pt>
    <dgm:pt modelId="{92BF09BA-4ABB-481E-B552-5756874D565E}">
      <dgm:prSet phldrT="[Text]" custT="1"/>
      <dgm:spPr/>
      <dgm:t>
        <a:bodyPr/>
        <a:lstStyle/>
        <a:p>
          <a:r>
            <a:rPr lang="en-US" sz="1800" b="1" kern="1200" dirty="0">
              <a:latin typeface="+mj-lt"/>
              <a:ea typeface="+mn-ea"/>
              <a:cs typeface="+mn-cs"/>
            </a:rPr>
            <a:t>Work in progress</a:t>
          </a:r>
        </a:p>
      </dgm:t>
    </dgm:pt>
    <dgm:pt modelId="{64707767-1114-42C4-9B82-7172EEE46EC6}" type="parTrans" cxnId="{0DFF8225-A229-4734-8220-8B9BBCD5C959}">
      <dgm:prSet/>
      <dgm:spPr/>
      <dgm:t>
        <a:bodyPr/>
        <a:lstStyle/>
        <a:p>
          <a:endParaRPr lang="en-US"/>
        </a:p>
      </dgm:t>
    </dgm:pt>
    <dgm:pt modelId="{15D38833-ADA1-4D32-9D15-411AC22F0EE9}" type="sibTrans" cxnId="{0DFF8225-A229-4734-8220-8B9BBCD5C959}">
      <dgm:prSet/>
      <dgm:spPr/>
      <dgm:t>
        <a:bodyPr/>
        <a:lstStyle/>
        <a:p>
          <a:endParaRPr lang="en-US"/>
        </a:p>
      </dgm:t>
    </dgm:pt>
    <dgm:pt modelId="{C6D5ABBB-B888-49B7-8726-B355EBCF0254}" type="pres">
      <dgm:prSet presAssocID="{A9C1AF7A-29F8-44DA-B2D3-395A0D758B79}" presName="diagram" presStyleCnt="0">
        <dgm:presLayoutVars>
          <dgm:chPref val="1"/>
          <dgm:dir/>
          <dgm:animOne val="branch"/>
          <dgm:animLvl val="lvl"/>
          <dgm:resizeHandles/>
        </dgm:presLayoutVars>
      </dgm:prSet>
      <dgm:spPr/>
    </dgm:pt>
    <dgm:pt modelId="{6F646BB4-3B9A-4109-B998-D64684D790AF}" type="pres">
      <dgm:prSet presAssocID="{E3BC18B3-03C0-4417-A560-E9A224A405DC}" presName="root" presStyleCnt="0"/>
      <dgm:spPr/>
    </dgm:pt>
    <dgm:pt modelId="{4A8F4448-C3F9-42C3-825D-3EDA0D1FE001}" type="pres">
      <dgm:prSet presAssocID="{E3BC18B3-03C0-4417-A560-E9A224A405DC}" presName="rootComposite" presStyleCnt="0"/>
      <dgm:spPr/>
    </dgm:pt>
    <dgm:pt modelId="{6A2E2A8A-D67F-4761-84D3-C09ABA26623C}" type="pres">
      <dgm:prSet presAssocID="{E3BC18B3-03C0-4417-A560-E9A224A405DC}" presName="rootText" presStyleLbl="node1" presStyleIdx="0" presStyleCnt="3" custScaleX="270996" custLinFactY="-29813" custLinFactNeighborX="-4801" custLinFactNeighborY="-100000"/>
      <dgm:spPr/>
    </dgm:pt>
    <dgm:pt modelId="{9E065D07-8EDE-4092-83D4-2843081E6731}" type="pres">
      <dgm:prSet presAssocID="{E3BC18B3-03C0-4417-A560-E9A224A405DC}" presName="rootConnector" presStyleLbl="node1" presStyleIdx="0" presStyleCnt="3"/>
      <dgm:spPr/>
    </dgm:pt>
    <dgm:pt modelId="{D818BA51-1C4C-475D-85EF-98843A1A6761}" type="pres">
      <dgm:prSet presAssocID="{E3BC18B3-03C0-4417-A560-E9A224A405DC}" presName="childShape" presStyleCnt="0"/>
      <dgm:spPr/>
    </dgm:pt>
    <dgm:pt modelId="{A8DB9EAB-50D6-4751-BE0A-B613405495C0}" type="pres">
      <dgm:prSet presAssocID="{71467E42-3A34-452D-BC05-9CAD2A9EB10A}" presName="Name13" presStyleLbl="parChTrans1D2" presStyleIdx="0" presStyleCnt="12"/>
      <dgm:spPr/>
    </dgm:pt>
    <dgm:pt modelId="{573C2EED-0F9C-46DE-9366-074DF4DA12B0}" type="pres">
      <dgm:prSet presAssocID="{0E994AB5-13A8-4391-8FE6-45A9DECEF7EB}" presName="childText" presStyleLbl="bgAcc1" presStyleIdx="0" presStyleCnt="12" custScaleX="283592" custLinFactNeighborX="6122" custLinFactNeighborY="-94715">
        <dgm:presLayoutVars>
          <dgm:bulletEnabled val="1"/>
        </dgm:presLayoutVars>
      </dgm:prSet>
      <dgm:spPr/>
    </dgm:pt>
    <dgm:pt modelId="{92F2AFD5-CA16-453D-BCF7-41736E8203E5}" type="pres">
      <dgm:prSet presAssocID="{14D3E298-BE7F-467D-9742-1921EF28D37E}" presName="Name13" presStyleLbl="parChTrans1D2" presStyleIdx="1" presStyleCnt="12"/>
      <dgm:spPr/>
    </dgm:pt>
    <dgm:pt modelId="{57E34EEF-CABD-4B1D-8CFD-FC8BDD6054A4}" type="pres">
      <dgm:prSet presAssocID="{2A8CBDE3-0AC6-4C25-825C-663A06403EF4}" presName="childText" presStyleLbl="bgAcc1" presStyleIdx="1" presStyleCnt="12" custScaleX="315069" custScaleY="103982" custLinFactNeighborX="-3132" custLinFactNeighborY="-77655">
        <dgm:presLayoutVars>
          <dgm:bulletEnabled val="1"/>
        </dgm:presLayoutVars>
      </dgm:prSet>
      <dgm:spPr/>
    </dgm:pt>
    <dgm:pt modelId="{DC1DB586-0543-4EBA-A1C6-69B6F8C34899}" type="pres">
      <dgm:prSet presAssocID="{21A514CA-B8AE-47A7-8443-29C20D41EDB8}" presName="Name13" presStyleLbl="parChTrans1D2" presStyleIdx="2" presStyleCnt="12"/>
      <dgm:spPr/>
    </dgm:pt>
    <dgm:pt modelId="{26272BDF-BAB1-4DB8-A09F-0A89B8B07B89}" type="pres">
      <dgm:prSet presAssocID="{7FBBFA1B-227C-4559-8585-DF3B54ED7BD4}" presName="childText" presStyleLbl="bgAcc1" presStyleIdx="2" presStyleCnt="12" custScaleX="333391" custLinFactNeighborX="-10576" custLinFactNeighborY="-26323">
        <dgm:presLayoutVars>
          <dgm:bulletEnabled val="1"/>
        </dgm:presLayoutVars>
      </dgm:prSet>
      <dgm:spPr/>
    </dgm:pt>
    <dgm:pt modelId="{814E8977-A29B-4AA8-B243-B506C3A7F9D1}" type="pres">
      <dgm:prSet presAssocID="{B504A5CF-3E56-4B11-B13D-A14B860D5D9A}" presName="Name13" presStyleLbl="parChTrans1D2" presStyleIdx="3" presStyleCnt="12"/>
      <dgm:spPr/>
    </dgm:pt>
    <dgm:pt modelId="{741EC2F0-594F-4CA5-B0C8-487EA35FF264}" type="pres">
      <dgm:prSet presAssocID="{C1053C29-114A-49A3-9FA8-D95176BE6401}" presName="childText" presStyleLbl="bgAcc1" presStyleIdx="3" presStyleCnt="12" custScaleX="331984" custScaleY="127388" custLinFactNeighborX="-7028" custLinFactNeighborY="-26175">
        <dgm:presLayoutVars>
          <dgm:bulletEnabled val="1"/>
        </dgm:presLayoutVars>
      </dgm:prSet>
      <dgm:spPr/>
    </dgm:pt>
    <dgm:pt modelId="{7D3D32F9-0468-4135-8293-3D0345F61C78}" type="pres">
      <dgm:prSet presAssocID="{B848092B-DC78-49F4-98D6-DAB4A9224E19}" presName="Name13" presStyleLbl="parChTrans1D2" presStyleIdx="4" presStyleCnt="12"/>
      <dgm:spPr/>
    </dgm:pt>
    <dgm:pt modelId="{87FC1CE7-C6BE-47B3-B376-200A57945B81}" type="pres">
      <dgm:prSet presAssocID="{435B2CD3-2C47-440A-B857-C967D532A720}" presName="childText" presStyleLbl="bgAcc1" presStyleIdx="4" presStyleCnt="12" custScaleX="314143" custScaleY="123335">
        <dgm:presLayoutVars>
          <dgm:bulletEnabled val="1"/>
        </dgm:presLayoutVars>
      </dgm:prSet>
      <dgm:spPr/>
    </dgm:pt>
    <dgm:pt modelId="{0204BE28-2384-4999-AA3F-DC94FDAE96F5}" type="pres">
      <dgm:prSet presAssocID="{F86FDEF0-FE72-4C71-8A4F-1F0F916A0CB2}" presName="root" presStyleCnt="0"/>
      <dgm:spPr/>
    </dgm:pt>
    <dgm:pt modelId="{CDC5B0B5-36EB-45CB-B00A-4C7429DA095E}" type="pres">
      <dgm:prSet presAssocID="{F86FDEF0-FE72-4C71-8A4F-1F0F916A0CB2}" presName="rootComposite" presStyleCnt="0"/>
      <dgm:spPr/>
    </dgm:pt>
    <dgm:pt modelId="{13381250-4C37-4E23-B193-82A2E35A6343}" type="pres">
      <dgm:prSet presAssocID="{F86FDEF0-FE72-4C71-8A4F-1F0F916A0CB2}" presName="rootText" presStyleLbl="node1" presStyleIdx="1" presStyleCnt="3" custScaleX="335464" custLinFactNeighborX="12634" custLinFactNeighborY="-89802"/>
      <dgm:spPr/>
    </dgm:pt>
    <dgm:pt modelId="{D590CC1C-5F18-4239-A5FB-11000F24CE5C}" type="pres">
      <dgm:prSet presAssocID="{F86FDEF0-FE72-4C71-8A4F-1F0F916A0CB2}" presName="rootConnector" presStyleLbl="node1" presStyleIdx="1" presStyleCnt="3"/>
      <dgm:spPr/>
    </dgm:pt>
    <dgm:pt modelId="{7AFFFDC1-8E13-42DD-A65E-A9892F911636}" type="pres">
      <dgm:prSet presAssocID="{F86FDEF0-FE72-4C71-8A4F-1F0F916A0CB2}" presName="childShape" presStyleCnt="0"/>
      <dgm:spPr/>
    </dgm:pt>
    <dgm:pt modelId="{A1D70AE0-A94C-435D-A5E0-56938FBF138B}" type="pres">
      <dgm:prSet presAssocID="{D30D3336-F945-48C4-9964-AE951C0472BD}" presName="Name13" presStyleLbl="parChTrans1D2" presStyleIdx="5" presStyleCnt="12"/>
      <dgm:spPr/>
    </dgm:pt>
    <dgm:pt modelId="{05796E8A-806B-4556-98AE-44D4CAF0EE0A}" type="pres">
      <dgm:prSet presAssocID="{11CBFC22-02E1-4C87-939C-97150F7831AF}" presName="childText" presStyleLbl="bgAcc1" presStyleIdx="5" presStyleCnt="12" custScaleX="320443" custScaleY="163670" custLinFactY="100000" custLinFactNeighborX="-1910" custLinFactNeighborY="104092">
        <dgm:presLayoutVars>
          <dgm:bulletEnabled val="1"/>
        </dgm:presLayoutVars>
      </dgm:prSet>
      <dgm:spPr/>
    </dgm:pt>
    <dgm:pt modelId="{1DA46577-B210-429D-826C-E5A534C7EA05}" type="pres">
      <dgm:prSet presAssocID="{01514BB0-3EE6-4D87-9B1F-85EF2AC6553F}" presName="Name13" presStyleLbl="parChTrans1D2" presStyleIdx="6" presStyleCnt="12"/>
      <dgm:spPr/>
    </dgm:pt>
    <dgm:pt modelId="{294D8BE6-DFD4-4A21-8253-8FF8FD843BEF}" type="pres">
      <dgm:prSet presAssocID="{5CE4774F-8816-41A7-BDAE-C8667DDE8E28}" presName="childText" presStyleLbl="bgAcc1" presStyleIdx="6" presStyleCnt="12" custScaleX="289923" custScaleY="164298" custLinFactY="100000" custLinFactNeighborX="19676" custLinFactNeighborY="192695">
        <dgm:presLayoutVars>
          <dgm:bulletEnabled val="1"/>
        </dgm:presLayoutVars>
      </dgm:prSet>
      <dgm:spPr/>
    </dgm:pt>
    <dgm:pt modelId="{46462A98-00C1-4F70-9024-E13FF33C1CFB}" type="pres">
      <dgm:prSet presAssocID="{D95F90AD-642C-4CD3-AA87-513679831D31}" presName="Name13" presStyleLbl="parChTrans1D2" presStyleIdx="7" presStyleCnt="12"/>
      <dgm:spPr/>
    </dgm:pt>
    <dgm:pt modelId="{B816BE9C-A421-4739-B699-FC2790B0D372}" type="pres">
      <dgm:prSet presAssocID="{3BAFC632-27D5-4DDD-852D-7DEB01E3A9A4}" presName="childText" presStyleLbl="bgAcc1" presStyleIdx="7" presStyleCnt="12" custScaleX="229261" custScaleY="147599" custLinFactY="-200000" custLinFactNeighborX="30563" custLinFactNeighborY="-207282">
        <dgm:presLayoutVars>
          <dgm:bulletEnabled val="1"/>
        </dgm:presLayoutVars>
      </dgm:prSet>
      <dgm:spPr/>
    </dgm:pt>
    <dgm:pt modelId="{819541DB-CBF6-443B-9D6F-570814E2E52C}" type="pres">
      <dgm:prSet presAssocID="{6E95AF80-A2F6-4064-A662-D46FE757799D}" presName="root" presStyleCnt="0"/>
      <dgm:spPr/>
    </dgm:pt>
    <dgm:pt modelId="{542E0A9B-F3F2-4CA5-B1B6-60C0FE7E86AF}" type="pres">
      <dgm:prSet presAssocID="{6E95AF80-A2F6-4064-A662-D46FE757799D}" presName="rootComposite" presStyleCnt="0"/>
      <dgm:spPr/>
    </dgm:pt>
    <dgm:pt modelId="{D21C999A-B068-4E5C-9EB2-1241FED9F06C}" type="pres">
      <dgm:prSet presAssocID="{6E95AF80-A2F6-4064-A662-D46FE757799D}" presName="rootText" presStyleLbl="node1" presStyleIdx="2" presStyleCnt="3" custScaleX="183801" custLinFactNeighborX="2758" custLinFactNeighborY="-62943"/>
      <dgm:spPr/>
    </dgm:pt>
    <dgm:pt modelId="{F18897D4-63BC-40AF-ABD3-B5A4951293B1}" type="pres">
      <dgm:prSet presAssocID="{6E95AF80-A2F6-4064-A662-D46FE757799D}" presName="rootConnector" presStyleLbl="node1" presStyleIdx="2" presStyleCnt="3"/>
      <dgm:spPr/>
    </dgm:pt>
    <dgm:pt modelId="{080E6D83-5B6B-406F-ADEE-D628C47DF569}" type="pres">
      <dgm:prSet presAssocID="{6E95AF80-A2F6-4064-A662-D46FE757799D}" presName="childShape" presStyleCnt="0"/>
      <dgm:spPr/>
    </dgm:pt>
    <dgm:pt modelId="{8AA54C82-B5AE-429B-B931-8D91DD0D2C4F}" type="pres">
      <dgm:prSet presAssocID="{4BDC04BB-0B41-4768-A907-3E9B3BCEAD6E}" presName="Name13" presStyleLbl="parChTrans1D2" presStyleIdx="8" presStyleCnt="12"/>
      <dgm:spPr/>
    </dgm:pt>
    <dgm:pt modelId="{F8CD2255-3A0E-474C-92DE-352629DD3D36}" type="pres">
      <dgm:prSet presAssocID="{8E5484AF-305E-4521-A575-A37874C025A8}" presName="childText" presStyleLbl="bgAcc1" presStyleIdx="8" presStyleCnt="12" custScaleX="184761" custScaleY="103161" custLinFactY="51572" custLinFactNeighborX="6600" custLinFactNeighborY="100000">
        <dgm:presLayoutVars>
          <dgm:bulletEnabled val="1"/>
        </dgm:presLayoutVars>
      </dgm:prSet>
      <dgm:spPr/>
    </dgm:pt>
    <dgm:pt modelId="{DC497F1D-2788-46DC-A6FE-3D58F0C22040}" type="pres">
      <dgm:prSet presAssocID="{64707767-1114-42C4-9B82-7172EEE46EC6}" presName="Name13" presStyleLbl="parChTrans1D2" presStyleIdx="9" presStyleCnt="12"/>
      <dgm:spPr/>
    </dgm:pt>
    <dgm:pt modelId="{5E48982D-A8F2-443D-B3BB-EBE75C9E8EEF}" type="pres">
      <dgm:prSet presAssocID="{92BF09BA-4ABB-481E-B552-5756874D565E}" presName="childText" presStyleLbl="bgAcc1" presStyleIdx="9" presStyleCnt="12" custScaleX="172351" custScaleY="114304" custLinFactY="-43594" custLinFactNeighborX="7194" custLinFactNeighborY="-100000">
        <dgm:presLayoutVars>
          <dgm:bulletEnabled val="1"/>
        </dgm:presLayoutVars>
      </dgm:prSet>
      <dgm:spPr/>
    </dgm:pt>
    <dgm:pt modelId="{E0393ABE-E230-4774-9948-B335CCDDD955}" type="pres">
      <dgm:prSet presAssocID="{842CCA6F-0A41-48C3-8B43-B6E8CA5E0D2F}" presName="Name13" presStyleLbl="parChTrans1D2" presStyleIdx="10" presStyleCnt="12"/>
      <dgm:spPr/>
    </dgm:pt>
    <dgm:pt modelId="{7AFCC6B0-8148-4538-96D7-0E24E672D8BD}" type="pres">
      <dgm:prSet presAssocID="{598D28F8-1F8D-4AFC-9196-F27D8C9831AC}" presName="childText" presStyleLbl="bgAcc1" presStyleIdx="10" presStyleCnt="12" custScaleX="178845" custLinFactNeighborX="16248" custLinFactNeighborY="43175">
        <dgm:presLayoutVars>
          <dgm:bulletEnabled val="1"/>
        </dgm:presLayoutVars>
      </dgm:prSet>
      <dgm:spPr/>
    </dgm:pt>
    <dgm:pt modelId="{81F43376-36E9-47FB-9226-20B78A81016B}" type="pres">
      <dgm:prSet presAssocID="{FAE7382C-DDE1-4301-8115-EFE248CB827F}" presName="Name13" presStyleLbl="parChTrans1D2" presStyleIdx="11" presStyleCnt="12"/>
      <dgm:spPr/>
    </dgm:pt>
    <dgm:pt modelId="{7994214B-AA10-4D52-9489-046EDCAB57A4}" type="pres">
      <dgm:prSet presAssocID="{5BE808B9-81F2-4206-ADC9-9A75D613487F}" presName="childText" presStyleLbl="bgAcc1" presStyleIdx="11" presStyleCnt="12" custScaleX="173152" custScaleY="86486" custLinFactNeighborX="17108" custLinFactNeighborY="95471">
        <dgm:presLayoutVars>
          <dgm:bulletEnabled val="1"/>
        </dgm:presLayoutVars>
      </dgm:prSet>
      <dgm:spPr/>
    </dgm:pt>
  </dgm:ptLst>
  <dgm:cxnLst>
    <dgm:cxn modelId="{6C057811-42A9-47CF-A28E-040232366057}" type="presOf" srcId="{F86FDEF0-FE72-4C71-8A4F-1F0F916A0CB2}" destId="{13381250-4C37-4E23-B193-82A2E35A6343}" srcOrd="0" destOrd="0" presId="urn:microsoft.com/office/officeart/2005/8/layout/hierarchy3"/>
    <dgm:cxn modelId="{3728F113-FF81-400C-8A2C-F75F71B47A61}" srcId="{E3BC18B3-03C0-4417-A560-E9A224A405DC}" destId="{C1053C29-114A-49A3-9FA8-D95176BE6401}" srcOrd="3" destOrd="0" parTransId="{B504A5CF-3E56-4B11-B13D-A14B860D5D9A}" sibTransId="{54100DCD-1505-48D7-BD98-4AB60CFE6910}"/>
    <dgm:cxn modelId="{FDB66D1A-C50A-4637-837A-21CBB8AB25B3}" srcId="{6E95AF80-A2F6-4064-A662-D46FE757799D}" destId="{5BE808B9-81F2-4206-ADC9-9A75D613487F}" srcOrd="3" destOrd="0" parTransId="{FAE7382C-DDE1-4301-8115-EFE248CB827F}" sibTransId="{02D0FDBE-465B-4C35-A67E-6821EC4BC087}"/>
    <dgm:cxn modelId="{3E1C2B1C-A603-43B5-8C79-EBB6A0D5E557}" type="presOf" srcId="{7FBBFA1B-227C-4559-8585-DF3B54ED7BD4}" destId="{26272BDF-BAB1-4DB8-A09F-0A89B8B07B89}" srcOrd="0" destOrd="0" presId="urn:microsoft.com/office/officeart/2005/8/layout/hierarchy3"/>
    <dgm:cxn modelId="{0DFF8225-A229-4734-8220-8B9BBCD5C959}" srcId="{6E95AF80-A2F6-4064-A662-D46FE757799D}" destId="{92BF09BA-4ABB-481E-B552-5756874D565E}" srcOrd="1" destOrd="0" parTransId="{64707767-1114-42C4-9B82-7172EEE46EC6}" sibTransId="{15D38833-ADA1-4D32-9D15-411AC22F0EE9}"/>
    <dgm:cxn modelId="{65D09032-387C-4ACF-8E47-92AB9140D279}" srcId="{A9C1AF7A-29F8-44DA-B2D3-395A0D758B79}" destId="{F86FDEF0-FE72-4C71-8A4F-1F0F916A0CB2}" srcOrd="1" destOrd="0" parTransId="{5FBB99CE-92DE-45A5-95D8-0552E5BCDA86}" sibTransId="{407945F2-F02C-4B9F-B3A5-3B7F7F0B65EE}"/>
    <dgm:cxn modelId="{5B0A9A35-8489-470D-967A-A06B88F50CC0}" type="presOf" srcId="{C1053C29-114A-49A3-9FA8-D95176BE6401}" destId="{741EC2F0-594F-4CA5-B0C8-487EA35FF264}" srcOrd="0" destOrd="0" presId="urn:microsoft.com/office/officeart/2005/8/layout/hierarchy3"/>
    <dgm:cxn modelId="{13BA7F3D-A69D-4C00-A6D4-311BCD4F2B00}" type="presOf" srcId="{3BAFC632-27D5-4DDD-852D-7DEB01E3A9A4}" destId="{B816BE9C-A421-4739-B699-FC2790B0D372}" srcOrd="0" destOrd="0" presId="urn:microsoft.com/office/officeart/2005/8/layout/hierarchy3"/>
    <dgm:cxn modelId="{46D20F3F-4B00-4DA6-823F-639474993EF0}" type="presOf" srcId="{E3BC18B3-03C0-4417-A560-E9A224A405DC}" destId="{9E065D07-8EDE-4092-83D4-2843081E6731}" srcOrd="1" destOrd="0" presId="urn:microsoft.com/office/officeart/2005/8/layout/hierarchy3"/>
    <dgm:cxn modelId="{ABD0CF5B-DAFF-46A2-9A9C-51A43E8FAE7D}" type="presOf" srcId="{0E994AB5-13A8-4391-8FE6-45A9DECEF7EB}" destId="{573C2EED-0F9C-46DE-9366-074DF4DA12B0}" srcOrd="0" destOrd="0" presId="urn:microsoft.com/office/officeart/2005/8/layout/hierarchy3"/>
    <dgm:cxn modelId="{806AFD5F-32A5-4AC8-ABDE-28DD69B8DDCE}" srcId="{6E95AF80-A2F6-4064-A662-D46FE757799D}" destId="{8E5484AF-305E-4521-A575-A37874C025A8}" srcOrd="0" destOrd="0" parTransId="{4BDC04BB-0B41-4768-A907-3E9B3BCEAD6E}" sibTransId="{F904ED2C-C0B3-41EE-90DB-7BA5A775FC35}"/>
    <dgm:cxn modelId="{31BD5160-2E85-40C1-927B-3E1A37845C97}" type="presOf" srcId="{598D28F8-1F8D-4AFC-9196-F27D8C9831AC}" destId="{7AFCC6B0-8148-4538-96D7-0E24E672D8BD}" srcOrd="0" destOrd="0" presId="urn:microsoft.com/office/officeart/2005/8/layout/hierarchy3"/>
    <dgm:cxn modelId="{6F9D6B45-DE58-4E0D-99D1-8E4CAA1AABCB}" type="presOf" srcId="{A9C1AF7A-29F8-44DA-B2D3-395A0D758B79}" destId="{C6D5ABBB-B888-49B7-8726-B355EBCF0254}" srcOrd="0" destOrd="0" presId="urn:microsoft.com/office/officeart/2005/8/layout/hierarchy3"/>
    <dgm:cxn modelId="{2518F767-57D6-4211-AF1C-2F62AF643A4D}" type="presOf" srcId="{5CE4774F-8816-41A7-BDAE-C8667DDE8E28}" destId="{294D8BE6-DFD4-4A21-8253-8FF8FD843BEF}" srcOrd="0" destOrd="0" presId="urn:microsoft.com/office/officeart/2005/8/layout/hierarchy3"/>
    <dgm:cxn modelId="{BB0D5469-8D04-4E89-9718-3D888B1025B0}" type="presOf" srcId="{92BF09BA-4ABB-481E-B552-5756874D565E}" destId="{5E48982D-A8F2-443D-B3BB-EBE75C9E8EEF}" srcOrd="0" destOrd="0" presId="urn:microsoft.com/office/officeart/2005/8/layout/hierarchy3"/>
    <dgm:cxn modelId="{73B5E269-C970-46DC-BF89-9557C453ED9D}" type="presOf" srcId="{5BE808B9-81F2-4206-ADC9-9A75D613487F}" destId="{7994214B-AA10-4D52-9489-046EDCAB57A4}" srcOrd="0" destOrd="0" presId="urn:microsoft.com/office/officeart/2005/8/layout/hierarchy3"/>
    <dgm:cxn modelId="{3BFF496A-A308-4A7F-92FB-3F513D087360}" srcId="{F86FDEF0-FE72-4C71-8A4F-1F0F916A0CB2}" destId="{5CE4774F-8816-41A7-BDAE-C8667DDE8E28}" srcOrd="1" destOrd="0" parTransId="{01514BB0-3EE6-4D87-9B1F-85EF2AC6553F}" sibTransId="{70A2B26B-1932-404C-83F4-8B97F7F12C64}"/>
    <dgm:cxn modelId="{D4032D6D-1A6E-48D3-9366-D0FDCCC89A26}" type="presOf" srcId="{B504A5CF-3E56-4B11-B13D-A14B860D5D9A}" destId="{814E8977-A29B-4AA8-B243-B506C3A7F9D1}" srcOrd="0" destOrd="0" presId="urn:microsoft.com/office/officeart/2005/8/layout/hierarchy3"/>
    <dgm:cxn modelId="{98AC3655-F86D-4269-B328-A627C1543DEB}" type="presOf" srcId="{14D3E298-BE7F-467D-9742-1921EF28D37E}" destId="{92F2AFD5-CA16-453D-BCF7-41736E8203E5}" srcOrd="0" destOrd="0" presId="urn:microsoft.com/office/officeart/2005/8/layout/hierarchy3"/>
    <dgm:cxn modelId="{C3186F55-DC70-4911-A9F6-7F9E5C70DF5A}" type="presOf" srcId="{71467E42-3A34-452D-BC05-9CAD2A9EB10A}" destId="{A8DB9EAB-50D6-4751-BE0A-B613405495C0}" srcOrd="0" destOrd="0" presId="urn:microsoft.com/office/officeart/2005/8/layout/hierarchy3"/>
    <dgm:cxn modelId="{98D52356-1BA0-49A9-BDE0-DCD4AA44B4D4}" srcId="{A9C1AF7A-29F8-44DA-B2D3-395A0D758B79}" destId="{E3BC18B3-03C0-4417-A560-E9A224A405DC}" srcOrd="0" destOrd="0" parTransId="{F70BC08C-EE9E-4E4B-8CF1-37746928471D}" sibTransId="{C42999AA-A221-49E0-9670-B6EAB1549B72}"/>
    <dgm:cxn modelId="{8BC95378-1F69-492D-AD3F-A3B20D82BA63}" type="presOf" srcId="{842CCA6F-0A41-48C3-8B43-B6E8CA5E0D2F}" destId="{E0393ABE-E230-4774-9948-B335CCDDD955}" srcOrd="0" destOrd="0" presId="urn:microsoft.com/office/officeart/2005/8/layout/hierarchy3"/>
    <dgm:cxn modelId="{2C06807A-BAF7-4FF7-A011-BDBF59CDD87E}" type="presOf" srcId="{01514BB0-3EE6-4D87-9B1F-85EF2AC6553F}" destId="{1DA46577-B210-429D-826C-E5A534C7EA05}" srcOrd="0" destOrd="0" presId="urn:microsoft.com/office/officeart/2005/8/layout/hierarchy3"/>
    <dgm:cxn modelId="{4CE34C7D-2391-4762-BCE1-B45382E8A547}" srcId="{E3BC18B3-03C0-4417-A560-E9A224A405DC}" destId="{7FBBFA1B-227C-4559-8585-DF3B54ED7BD4}" srcOrd="2" destOrd="0" parTransId="{21A514CA-B8AE-47A7-8443-29C20D41EDB8}" sibTransId="{E762F19B-C5C6-4020-BC60-D3F9CB2C105E}"/>
    <dgm:cxn modelId="{E0B6AE7F-E411-4909-8B10-BF688D196B81}" type="presOf" srcId="{4BDC04BB-0B41-4768-A907-3E9B3BCEAD6E}" destId="{8AA54C82-B5AE-429B-B931-8D91DD0D2C4F}" srcOrd="0" destOrd="0" presId="urn:microsoft.com/office/officeart/2005/8/layout/hierarchy3"/>
    <dgm:cxn modelId="{F984CC88-892B-41DA-9684-9CEBBC7477DA}" type="presOf" srcId="{64707767-1114-42C4-9B82-7172EEE46EC6}" destId="{DC497F1D-2788-46DC-A6FE-3D58F0C22040}" srcOrd="0" destOrd="0" presId="urn:microsoft.com/office/officeart/2005/8/layout/hierarchy3"/>
    <dgm:cxn modelId="{51732E99-EDF2-4BE0-874E-CC5D597E8C19}" type="presOf" srcId="{F86FDEF0-FE72-4C71-8A4F-1F0F916A0CB2}" destId="{D590CC1C-5F18-4239-A5FB-11000F24CE5C}" srcOrd="1" destOrd="0" presId="urn:microsoft.com/office/officeart/2005/8/layout/hierarchy3"/>
    <dgm:cxn modelId="{7C33CB99-5190-458B-9DB8-00D8563EA69F}" type="presOf" srcId="{21A514CA-B8AE-47A7-8443-29C20D41EDB8}" destId="{DC1DB586-0543-4EBA-A1C6-69B6F8C34899}" srcOrd="0" destOrd="0" presId="urn:microsoft.com/office/officeart/2005/8/layout/hierarchy3"/>
    <dgm:cxn modelId="{722DC2B1-CC8A-426C-BEF6-723A6B2D00F4}" srcId="{E3BC18B3-03C0-4417-A560-E9A224A405DC}" destId="{2A8CBDE3-0AC6-4C25-825C-663A06403EF4}" srcOrd="1" destOrd="0" parTransId="{14D3E298-BE7F-467D-9742-1921EF28D37E}" sibTransId="{80A6A92D-50C2-43B6-9797-407FD42F3118}"/>
    <dgm:cxn modelId="{A07EBFB5-F795-4CE5-B998-215DA07928F1}" type="presOf" srcId="{6E95AF80-A2F6-4064-A662-D46FE757799D}" destId="{D21C999A-B068-4E5C-9EB2-1241FED9F06C}" srcOrd="0" destOrd="0" presId="urn:microsoft.com/office/officeart/2005/8/layout/hierarchy3"/>
    <dgm:cxn modelId="{C5078FBA-A239-4218-B0E1-086DF40A383E}" srcId="{A9C1AF7A-29F8-44DA-B2D3-395A0D758B79}" destId="{6E95AF80-A2F6-4064-A662-D46FE757799D}" srcOrd="2" destOrd="0" parTransId="{BF286DD4-3DCB-477F-A009-53E496F6ACF8}" sibTransId="{CF57396F-6FAE-47DC-8DCF-10CB74FF4099}"/>
    <dgm:cxn modelId="{AA435DCE-20F0-4406-B7F7-CBBA968EC3C7}" srcId="{E3BC18B3-03C0-4417-A560-E9A224A405DC}" destId="{0E994AB5-13A8-4391-8FE6-45A9DECEF7EB}" srcOrd="0" destOrd="0" parTransId="{71467E42-3A34-452D-BC05-9CAD2A9EB10A}" sibTransId="{2D09153A-37AA-460B-8698-DD660F98F5BA}"/>
    <dgm:cxn modelId="{6C5D94D7-596C-4290-96CD-8EB2EB6B35F3}" type="presOf" srcId="{8E5484AF-305E-4521-A575-A37874C025A8}" destId="{F8CD2255-3A0E-474C-92DE-352629DD3D36}" srcOrd="0" destOrd="0" presId="urn:microsoft.com/office/officeart/2005/8/layout/hierarchy3"/>
    <dgm:cxn modelId="{3D5CADDA-06EA-4A8F-A046-95BDB3B41178}" srcId="{F86FDEF0-FE72-4C71-8A4F-1F0F916A0CB2}" destId="{3BAFC632-27D5-4DDD-852D-7DEB01E3A9A4}" srcOrd="2" destOrd="0" parTransId="{D95F90AD-642C-4CD3-AA87-513679831D31}" sibTransId="{D1CB41DD-8EC9-46D1-B9E5-B6085D1958FF}"/>
    <dgm:cxn modelId="{8BB78AE3-0E43-4070-AE2F-2178830B0D3F}" srcId="{6E95AF80-A2F6-4064-A662-D46FE757799D}" destId="{598D28F8-1F8D-4AFC-9196-F27D8C9831AC}" srcOrd="2" destOrd="0" parTransId="{842CCA6F-0A41-48C3-8B43-B6E8CA5E0D2F}" sibTransId="{EC4F264D-FC3A-4224-B999-00ABB940222A}"/>
    <dgm:cxn modelId="{F5276DE4-36E7-4063-9FE3-71958C95E40F}" type="presOf" srcId="{D30D3336-F945-48C4-9964-AE951C0472BD}" destId="{A1D70AE0-A94C-435D-A5E0-56938FBF138B}" srcOrd="0" destOrd="0" presId="urn:microsoft.com/office/officeart/2005/8/layout/hierarchy3"/>
    <dgm:cxn modelId="{487DBFE5-3820-4734-A251-B2A33006E427}" type="presOf" srcId="{E3BC18B3-03C0-4417-A560-E9A224A405DC}" destId="{6A2E2A8A-D67F-4761-84D3-C09ABA26623C}" srcOrd="0" destOrd="0" presId="urn:microsoft.com/office/officeart/2005/8/layout/hierarchy3"/>
    <dgm:cxn modelId="{1DDE20E8-B7A4-42C1-BFBF-411A6C2739CC}" type="presOf" srcId="{B848092B-DC78-49F4-98D6-DAB4A9224E19}" destId="{7D3D32F9-0468-4135-8293-3D0345F61C78}" srcOrd="0" destOrd="0" presId="urn:microsoft.com/office/officeart/2005/8/layout/hierarchy3"/>
    <dgm:cxn modelId="{D4B85BEA-0103-4A4C-9C72-19CC7FE71709}" type="presOf" srcId="{FAE7382C-DDE1-4301-8115-EFE248CB827F}" destId="{81F43376-36E9-47FB-9226-20B78A81016B}" srcOrd="0" destOrd="0" presId="urn:microsoft.com/office/officeart/2005/8/layout/hierarchy3"/>
    <dgm:cxn modelId="{A2CD2DEB-9CC0-4483-9A6D-1266AC3FEAE8}" type="presOf" srcId="{435B2CD3-2C47-440A-B857-C967D532A720}" destId="{87FC1CE7-C6BE-47B3-B376-200A57945B81}" srcOrd="0" destOrd="0" presId="urn:microsoft.com/office/officeart/2005/8/layout/hierarchy3"/>
    <dgm:cxn modelId="{1FC90BEF-9FA4-4F31-9643-30358AB0F4B2}" type="presOf" srcId="{6E95AF80-A2F6-4064-A662-D46FE757799D}" destId="{F18897D4-63BC-40AF-ABD3-B5A4951293B1}" srcOrd="1" destOrd="0" presId="urn:microsoft.com/office/officeart/2005/8/layout/hierarchy3"/>
    <dgm:cxn modelId="{3957D5F7-88B5-48BE-8A2F-78E1DFF76CAF}" type="presOf" srcId="{11CBFC22-02E1-4C87-939C-97150F7831AF}" destId="{05796E8A-806B-4556-98AE-44D4CAF0EE0A}" srcOrd="0" destOrd="0" presId="urn:microsoft.com/office/officeart/2005/8/layout/hierarchy3"/>
    <dgm:cxn modelId="{2F2F1CF9-0062-45BD-A4CA-2721DC63ADED}" srcId="{E3BC18B3-03C0-4417-A560-E9A224A405DC}" destId="{435B2CD3-2C47-440A-B857-C967D532A720}" srcOrd="4" destOrd="0" parTransId="{B848092B-DC78-49F4-98D6-DAB4A9224E19}" sibTransId="{872F5C50-EC3A-4F34-A2A4-1D574500DE22}"/>
    <dgm:cxn modelId="{089160FC-8C9D-41E6-9B6B-61AE0720C3B8}" type="presOf" srcId="{D95F90AD-642C-4CD3-AA87-513679831D31}" destId="{46462A98-00C1-4F70-9024-E13FF33C1CFB}" srcOrd="0" destOrd="0" presId="urn:microsoft.com/office/officeart/2005/8/layout/hierarchy3"/>
    <dgm:cxn modelId="{EDB337FE-A0D6-43BE-8251-E91ABB03EF5E}" srcId="{F86FDEF0-FE72-4C71-8A4F-1F0F916A0CB2}" destId="{11CBFC22-02E1-4C87-939C-97150F7831AF}" srcOrd="0" destOrd="0" parTransId="{D30D3336-F945-48C4-9964-AE951C0472BD}" sibTransId="{2B324CDF-0440-442B-878A-7DAC117DC6EC}"/>
    <dgm:cxn modelId="{04F69DFF-593E-4177-BEBB-871597AF8EBA}" type="presOf" srcId="{2A8CBDE3-0AC6-4C25-825C-663A06403EF4}" destId="{57E34EEF-CABD-4B1D-8CFD-FC8BDD6054A4}" srcOrd="0" destOrd="0" presId="urn:microsoft.com/office/officeart/2005/8/layout/hierarchy3"/>
    <dgm:cxn modelId="{A3496F3B-E3F5-4926-8317-D083BF020011}" type="presParOf" srcId="{C6D5ABBB-B888-49B7-8726-B355EBCF0254}" destId="{6F646BB4-3B9A-4109-B998-D64684D790AF}" srcOrd="0" destOrd="0" presId="urn:microsoft.com/office/officeart/2005/8/layout/hierarchy3"/>
    <dgm:cxn modelId="{574614B7-6225-4105-AD68-D26C8F6DBEA0}" type="presParOf" srcId="{6F646BB4-3B9A-4109-B998-D64684D790AF}" destId="{4A8F4448-C3F9-42C3-825D-3EDA0D1FE001}" srcOrd="0" destOrd="0" presId="urn:microsoft.com/office/officeart/2005/8/layout/hierarchy3"/>
    <dgm:cxn modelId="{2C4BAF30-2C13-4630-BFCD-EBEDBE787F7F}" type="presParOf" srcId="{4A8F4448-C3F9-42C3-825D-3EDA0D1FE001}" destId="{6A2E2A8A-D67F-4761-84D3-C09ABA26623C}" srcOrd="0" destOrd="0" presId="urn:microsoft.com/office/officeart/2005/8/layout/hierarchy3"/>
    <dgm:cxn modelId="{E74057CB-A097-403D-B898-F63F8D3D56F2}" type="presParOf" srcId="{4A8F4448-C3F9-42C3-825D-3EDA0D1FE001}" destId="{9E065D07-8EDE-4092-83D4-2843081E6731}" srcOrd="1" destOrd="0" presId="urn:microsoft.com/office/officeart/2005/8/layout/hierarchy3"/>
    <dgm:cxn modelId="{CC5E47F3-C8E6-4576-B754-07368F258113}" type="presParOf" srcId="{6F646BB4-3B9A-4109-B998-D64684D790AF}" destId="{D818BA51-1C4C-475D-85EF-98843A1A6761}" srcOrd="1" destOrd="0" presId="urn:microsoft.com/office/officeart/2005/8/layout/hierarchy3"/>
    <dgm:cxn modelId="{B28D9824-B5DA-45E7-9E5E-DB1BAE6130AB}" type="presParOf" srcId="{D818BA51-1C4C-475D-85EF-98843A1A6761}" destId="{A8DB9EAB-50D6-4751-BE0A-B613405495C0}" srcOrd="0" destOrd="0" presId="urn:microsoft.com/office/officeart/2005/8/layout/hierarchy3"/>
    <dgm:cxn modelId="{61EE7AB6-C1F5-407A-B0C6-1D6A82B779A0}" type="presParOf" srcId="{D818BA51-1C4C-475D-85EF-98843A1A6761}" destId="{573C2EED-0F9C-46DE-9366-074DF4DA12B0}" srcOrd="1" destOrd="0" presId="urn:microsoft.com/office/officeart/2005/8/layout/hierarchy3"/>
    <dgm:cxn modelId="{A202AD87-14B7-426F-8A88-54E7B1B8D63B}" type="presParOf" srcId="{D818BA51-1C4C-475D-85EF-98843A1A6761}" destId="{92F2AFD5-CA16-453D-BCF7-41736E8203E5}" srcOrd="2" destOrd="0" presId="urn:microsoft.com/office/officeart/2005/8/layout/hierarchy3"/>
    <dgm:cxn modelId="{7A003C14-6AEC-4E5A-8561-BC60F141D60E}" type="presParOf" srcId="{D818BA51-1C4C-475D-85EF-98843A1A6761}" destId="{57E34EEF-CABD-4B1D-8CFD-FC8BDD6054A4}" srcOrd="3" destOrd="0" presId="urn:microsoft.com/office/officeart/2005/8/layout/hierarchy3"/>
    <dgm:cxn modelId="{2FA2DB0E-4C9F-4D2C-BB52-482602F58183}" type="presParOf" srcId="{D818BA51-1C4C-475D-85EF-98843A1A6761}" destId="{DC1DB586-0543-4EBA-A1C6-69B6F8C34899}" srcOrd="4" destOrd="0" presId="urn:microsoft.com/office/officeart/2005/8/layout/hierarchy3"/>
    <dgm:cxn modelId="{54509B82-836A-4AB5-8CF6-58F56662D6F5}" type="presParOf" srcId="{D818BA51-1C4C-475D-85EF-98843A1A6761}" destId="{26272BDF-BAB1-4DB8-A09F-0A89B8B07B89}" srcOrd="5" destOrd="0" presId="urn:microsoft.com/office/officeart/2005/8/layout/hierarchy3"/>
    <dgm:cxn modelId="{EE8228B1-D6F4-4C5F-BC93-DFD5A6ACBF1F}" type="presParOf" srcId="{D818BA51-1C4C-475D-85EF-98843A1A6761}" destId="{814E8977-A29B-4AA8-B243-B506C3A7F9D1}" srcOrd="6" destOrd="0" presId="urn:microsoft.com/office/officeart/2005/8/layout/hierarchy3"/>
    <dgm:cxn modelId="{13218220-3DC5-4B10-9744-DCAAA59E419C}" type="presParOf" srcId="{D818BA51-1C4C-475D-85EF-98843A1A6761}" destId="{741EC2F0-594F-4CA5-B0C8-487EA35FF264}" srcOrd="7" destOrd="0" presId="urn:microsoft.com/office/officeart/2005/8/layout/hierarchy3"/>
    <dgm:cxn modelId="{08BBAAAF-DC3F-4028-8806-9B80DC142E8B}" type="presParOf" srcId="{D818BA51-1C4C-475D-85EF-98843A1A6761}" destId="{7D3D32F9-0468-4135-8293-3D0345F61C78}" srcOrd="8" destOrd="0" presId="urn:microsoft.com/office/officeart/2005/8/layout/hierarchy3"/>
    <dgm:cxn modelId="{B8367757-26D2-4FC7-8906-DAD3E9756ED9}" type="presParOf" srcId="{D818BA51-1C4C-475D-85EF-98843A1A6761}" destId="{87FC1CE7-C6BE-47B3-B376-200A57945B81}" srcOrd="9" destOrd="0" presId="urn:microsoft.com/office/officeart/2005/8/layout/hierarchy3"/>
    <dgm:cxn modelId="{FCAF2C87-29B3-4D69-A1FD-81823E141CAF}" type="presParOf" srcId="{C6D5ABBB-B888-49B7-8726-B355EBCF0254}" destId="{0204BE28-2384-4999-AA3F-DC94FDAE96F5}" srcOrd="1" destOrd="0" presId="urn:microsoft.com/office/officeart/2005/8/layout/hierarchy3"/>
    <dgm:cxn modelId="{74FAFAA4-F69A-4C9B-8218-EFB22FD6794B}" type="presParOf" srcId="{0204BE28-2384-4999-AA3F-DC94FDAE96F5}" destId="{CDC5B0B5-36EB-45CB-B00A-4C7429DA095E}" srcOrd="0" destOrd="0" presId="urn:microsoft.com/office/officeart/2005/8/layout/hierarchy3"/>
    <dgm:cxn modelId="{25C2FB04-833F-4801-9E11-B2BCD3CB34A5}" type="presParOf" srcId="{CDC5B0B5-36EB-45CB-B00A-4C7429DA095E}" destId="{13381250-4C37-4E23-B193-82A2E35A6343}" srcOrd="0" destOrd="0" presId="urn:microsoft.com/office/officeart/2005/8/layout/hierarchy3"/>
    <dgm:cxn modelId="{93596361-817D-41DF-B467-019DF3D1BB1C}" type="presParOf" srcId="{CDC5B0B5-36EB-45CB-B00A-4C7429DA095E}" destId="{D590CC1C-5F18-4239-A5FB-11000F24CE5C}" srcOrd="1" destOrd="0" presId="urn:microsoft.com/office/officeart/2005/8/layout/hierarchy3"/>
    <dgm:cxn modelId="{9A1DAA89-3E81-4E6B-BE8B-E9690F8BA479}" type="presParOf" srcId="{0204BE28-2384-4999-AA3F-DC94FDAE96F5}" destId="{7AFFFDC1-8E13-42DD-A65E-A9892F911636}" srcOrd="1" destOrd="0" presId="urn:microsoft.com/office/officeart/2005/8/layout/hierarchy3"/>
    <dgm:cxn modelId="{0F5B6D2B-3A3F-4CDD-87BC-4C8F687C004B}" type="presParOf" srcId="{7AFFFDC1-8E13-42DD-A65E-A9892F911636}" destId="{A1D70AE0-A94C-435D-A5E0-56938FBF138B}" srcOrd="0" destOrd="0" presId="urn:microsoft.com/office/officeart/2005/8/layout/hierarchy3"/>
    <dgm:cxn modelId="{7F59B30F-4F8C-4A31-A588-CDED3C9EC07B}" type="presParOf" srcId="{7AFFFDC1-8E13-42DD-A65E-A9892F911636}" destId="{05796E8A-806B-4556-98AE-44D4CAF0EE0A}" srcOrd="1" destOrd="0" presId="urn:microsoft.com/office/officeart/2005/8/layout/hierarchy3"/>
    <dgm:cxn modelId="{CC96D2CD-6D49-4B0C-AA57-2BEC4CB5D568}" type="presParOf" srcId="{7AFFFDC1-8E13-42DD-A65E-A9892F911636}" destId="{1DA46577-B210-429D-826C-E5A534C7EA05}" srcOrd="2" destOrd="0" presId="urn:microsoft.com/office/officeart/2005/8/layout/hierarchy3"/>
    <dgm:cxn modelId="{EA6046FF-BD20-4EEF-8340-6E730AAD2554}" type="presParOf" srcId="{7AFFFDC1-8E13-42DD-A65E-A9892F911636}" destId="{294D8BE6-DFD4-4A21-8253-8FF8FD843BEF}" srcOrd="3" destOrd="0" presId="urn:microsoft.com/office/officeart/2005/8/layout/hierarchy3"/>
    <dgm:cxn modelId="{700CF9AA-A4B9-4AD1-A4D0-5E8968930619}" type="presParOf" srcId="{7AFFFDC1-8E13-42DD-A65E-A9892F911636}" destId="{46462A98-00C1-4F70-9024-E13FF33C1CFB}" srcOrd="4" destOrd="0" presId="urn:microsoft.com/office/officeart/2005/8/layout/hierarchy3"/>
    <dgm:cxn modelId="{654434DB-D83D-4482-AD3C-38A8B4F6C50B}" type="presParOf" srcId="{7AFFFDC1-8E13-42DD-A65E-A9892F911636}" destId="{B816BE9C-A421-4739-B699-FC2790B0D372}" srcOrd="5" destOrd="0" presId="urn:microsoft.com/office/officeart/2005/8/layout/hierarchy3"/>
    <dgm:cxn modelId="{23E78304-05A5-46DF-B73A-9E72BBC445D6}" type="presParOf" srcId="{C6D5ABBB-B888-49B7-8726-B355EBCF0254}" destId="{819541DB-CBF6-443B-9D6F-570814E2E52C}" srcOrd="2" destOrd="0" presId="urn:microsoft.com/office/officeart/2005/8/layout/hierarchy3"/>
    <dgm:cxn modelId="{A5106D6C-B428-42C8-A23D-222030005D5E}" type="presParOf" srcId="{819541DB-CBF6-443B-9D6F-570814E2E52C}" destId="{542E0A9B-F3F2-4CA5-B1B6-60C0FE7E86AF}" srcOrd="0" destOrd="0" presId="urn:microsoft.com/office/officeart/2005/8/layout/hierarchy3"/>
    <dgm:cxn modelId="{0E23D277-28E5-4493-9757-2545C272446B}" type="presParOf" srcId="{542E0A9B-F3F2-4CA5-B1B6-60C0FE7E86AF}" destId="{D21C999A-B068-4E5C-9EB2-1241FED9F06C}" srcOrd="0" destOrd="0" presId="urn:microsoft.com/office/officeart/2005/8/layout/hierarchy3"/>
    <dgm:cxn modelId="{29F789D8-E0A2-4444-9616-553836683FE7}" type="presParOf" srcId="{542E0A9B-F3F2-4CA5-B1B6-60C0FE7E86AF}" destId="{F18897D4-63BC-40AF-ABD3-B5A4951293B1}" srcOrd="1" destOrd="0" presId="urn:microsoft.com/office/officeart/2005/8/layout/hierarchy3"/>
    <dgm:cxn modelId="{31A7AAA9-B193-4B21-9B96-E6E66FA6CE51}" type="presParOf" srcId="{819541DB-CBF6-443B-9D6F-570814E2E52C}" destId="{080E6D83-5B6B-406F-ADEE-D628C47DF569}" srcOrd="1" destOrd="0" presId="urn:microsoft.com/office/officeart/2005/8/layout/hierarchy3"/>
    <dgm:cxn modelId="{1E017439-E94D-4BD4-88F6-F6C4C3444A50}" type="presParOf" srcId="{080E6D83-5B6B-406F-ADEE-D628C47DF569}" destId="{8AA54C82-B5AE-429B-B931-8D91DD0D2C4F}" srcOrd="0" destOrd="0" presId="urn:microsoft.com/office/officeart/2005/8/layout/hierarchy3"/>
    <dgm:cxn modelId="{97A5142C-4AFA-45E4-9C84-DAA422CA1D1B}" type="presParOf" srcId="{080E6D83-5B6B-406F-ADEE-D628C47DF569}" destId="{F8CD2255-3A0E-474C-92DE-352629DD3D36}" srcOrd="1" destOrd="0" presId="urn:microsoft.com/office/officeart/2005/8/layout/hierarchy3"/>
    <dgm:cxn modelId="{0AA8A3E4-8CE8-4873-8663-F7503C5F2AA5}" type="presParOf" srcId="{080E6D83-5B6B-406F-ADEE-D628C47DF569}" destId="{DC497F1D-2788-46DC-A6FE-3D58F0C22040}" srcOrd="2" destOrd="0" presId="urn:microsoft.com/office/officeart/2005/8/layout/hierarchy3"/>
    <dgm:cxn modelId="{584E341C-D32B-4965-AD02-A301F8334F34}" type="presParOf" srcId="{080E6D83-5B6B-406F-ADEE-D628C47DF569}" destId="{5E48982D-A8F2-443D-B3BB-EBE75C9E8EEF}" srcOrd="3" destOrd="0" presId="urn:microsoft.com/office/officeart/2005/8/layout/hierarchy3"/>
    <dgm:cxn modelId="{6121A40E-D353-4B9A-8D45-4D75B0F9DA2B}" type="presParOf" srcId="{080E6D83-5B6B-406F-ADEE-D628C47DF569}" destId="{E0393ABE-E230-4774-9948-B335CCDDD955}" srcOrd="4" destOrd="0" presId="urn:microsoft.com/office/officeart/2005/8/layout/hierarchy3"/>
    <dgm:cxn modelId="{ACBD96F9-F4AC-4689-A7E2-B84ADE686135}" type="presParOf" srcId="{080E6D83-5B6B-406F-ADEE-D628C47DF569}" destId="{7AFCC6B0-8148-4538-96D7-0E24E672D8BD}" srcOrd="5" destOrd="0" presId="urn:microsoft.com/office/officeart/2005/8/layout/hierarchy3"/>
    <dgm:cxn modelId="{54F67A80-AACE-409C-91A8-424DCB52B9A3}" type="presParOf" srcId="{080E6D83-5B6B-406F-ADEE-D628C47DF569}" destId="{81F43376-36E9-47FB-9226-20B78A81016B}" srcOrd="6" destOrd="0" presId="urn:microsoft.com/office/officeart/2005/8/layout/hierarchy3"/>
    <dgm:cxn modelId="{BC834519-4039-4B31-BBE2-2D0417F6A130}" type="presParOf" srcId="{080E6D83-5B6B-406F-ADEE-D628C47DF569}" destId="{7994214B-AA10-4D52-9489-046EDCAB57A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CD412-6466-43BB-867A-CFB77CF1D44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9D611D87-464F-4416-8D82-9C4844634A00}">
      <dgm:prSet/>
      <dgm:spPr/>
      <dgm:t>
        <a:bodyPr/>
        <a:lstStyle/>
        <a:p>
          <a:endParaRPr lang="de-DE" b="1" dirty="0"/>
        </a:p>
        <a:p>
          <a:r>
            <a:rPr lang="de-DE" b="1" dirty="0"/>
            <a:t>Theoretical framework</a:t>
          </a:r>
          <a:br>
            <a:rPr lang="en-US" b="1" dirty="0"/>
          </a:br>
          <a:endParaRPr lang="en-US" dirty="0"/>
        </a:p>
      </dgm:t>
    </dgm:pt>
    <dgm:pt modelId="{6ABBD35D-9E79-409C-B02F-61A1367D9202}" type="parTrans" cxnId="{F91EE614-2FBD-4C30-A3AC-64A19AF7A4CD}">
      <dgm:prSet/>
      <dgm:spPr/>
      <dgm:t>
        <a:bodyPr/>
        <a:lstStyle/>
        <a:p>
          <a:endParaRPr lang="en-US"/>
        </a:p>
      </dgm:t>
    </dgm:pt>
    <dgm:pt modelId="{47363607-23C8-421A-B34A-996B60BFA571}" type="sibTrans" cxnId="{F91EE614-2FBD-4C30-A3AC-64A19AF7A4CD}">
      <dgm:prSet/>
      <dgm:spPr/>
      <dgm:t>
        <a:bodyPr/>
        <a:lstStyle/>
        <a:p>
          <a:endParaRPr lang="en-US"/>
        </a:p>
      </dgm:t>
    </dgm:pt>
    <dgm:pt modelId="{0D6DEB59-782D-4E7C-BDF5-1055E1F2CA27}" type="pres">
      <dgm:prSet presAssocID="{9F3CD412-6466-43BB-867A-CFB77CF1D44F}" presName="Name0" presStyleCnt="0">
        <dgm:presLayoutVars>
          <dgm:dir/>
          <dgm:animLvl val="lvl"/>
          <dgm:resizeHandles val="exact"/>
        </dgm:presLayoutVars>
      </dgm:prSet>
      <dgm:spPr/>
    </dgm:pt>
    <dgm:pt modelId="{3CE4DA8E-B287-4E89-8150-79D3D2DA5D1D}" type="pres">
      <dgm:prSet presAssocID="{9D611D87-464F-4416-8D82-9C4844634A00}" presName="parTxOnly" presStyleLbl="node1" presStyleIdx="0" presStyleCnt="1">
        <dgm:presLayoutVars>
          <dgm:chMax val="0"/>
          <dgm:chPref val="0"/>
          <dgm:bulletEnabled val="1"/>
        </dgm:presLayoutVars>
      </dgm:prSet>
      <dgm:spPr/>
    </dgm:pt>
  </dgm:ptLst>
  <dgm:cxnLst>
    <dgm:cxn modelId="{F91EE614-2FBD-4C30-A3AC-64A19AF7A4CD}" srcId="{9F3CD412-6466-43BB-867A-CFB77CF1D44F}" destId="{9D611D87-464F-4416-8D82-9C4844634A00}" srcOrd="0" destOrd="0" parTransId="{6ABBD35D-9E79-409C-B02F-61A1367D9202}" sibTransId="{47363607-23C8-421A-B34A-996B60BFA571}"/>
    <dgm:cxn modelId="{285A8932-ED5D-43F0-96D4-E174076B4807}" type="presOf" srcId="{9D611D87-464F-4416-8D82-9C4844634A00}" destId="{3CE4DA8E-B287-4E89-8150-79D3D2DA5D1D}" srcOrd="0" destOrd="0" presId="urn:microsoft.com/office/officeart/2005/8/layout/chevron1"/>
    <dgm:cxn modelId="{ACF8CDC3-280D-400F-980C-97B7410412FC}" type="presOf" srcId="{9F3CD412-6466-43BB-867A-CFB77CF1D44F}" destId="{0D6DEB59-782D-4E7C-BDF5-1055E1F2CA27}" srcOrd="0" destOrd="0" presId="urn:microsoft.com/office/officeart/2005/8/layout/chevron1"/>
    <dgm:cxn modelId="{AB03CE43-3987-4269-B577-1E6CE8C55878}" type="presParOf" srcId="{0D6DEB59-782D-4E7C-BDF5-1055E1F2CA27}" destId="{3CE4DA8E-B287-4E89-8150-79D3D2DA5D1D}"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4D21D-02BC-4B18-A426-D7E13EA92398}"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E81F3C7F-144D-41FD-AC11-EEDE27F23358}" type="pres">
      <dgm:prSet presAssocID="{1974D21D-02BC-4B18-A426-D7E13EA92398}" presName="Name0" presStyleCnt="0">
        <dgm:presLayoutVars>
          <dgm:chMax val="7"/>
          <dgm:chPref val="7"/>
          <dgm:dir/>
        </dgm:presLayoutVars>
      </dgm:prSet>
      <dgm:spPr/>
    </dgm:pt>
    <dgm:pt modelId="{DB822836-A108-49A1-A532-7A47D446B208}" type="pres">
      <dgm:prSet presAssocID="{1974D21D-02BC-4B18-A426-D7E13EA92398}" presName="Name1" presStyleCnt="0"/>
      <dgm:spPr/>
    </dgm:pt>
    <dgm:pt modelId="{219080FC-1FC1-456A-AA36-924890850854}" type="pres">
      <dgm:prSet presAssocID="{1974D21D-02BC-4B18-A426-D7E13EA92398}" presName="cycle" presStyleCnt="0"/>
      <dgm:spPr/>
    </dgm:pt>
    <dgm:pt modelId="{7503B8A5-A1C0-4B19-8C8F-2BE39F9F3D43}" type="pres">
      <dgm:prSet presAssocID="{1974D21D-02BC-4B18-A426-D7E13EA92398}" presName="srcNode" presStyleLbl="node1" presStyleIdx="0" presStyleCnt="0"/>
      <dgm:spPr/>
    </dgm:pt>
    <dgm:pt modelId="{F7A0D22F-4D28-467C-BA9A-EA7F7FAB4C78}" type="pres">
      <dgm:prSet presAssocID="{1974D21D-02BC-4B18-A426-D7E13EA92398}" presName="conn" presStyleLbl="parChTrans1D2" presStyleIdx="0" presStyleCnt="1"/>
      <dgm:spPr/>
    </dgm:pt>
    <dgm:pt modelId="{7A16631D-11C8-49F0-A41B-11DA8EDEB6D9}" type="pres">
      <dgm:prSet presAssocID="{1974D21D-02BC-4B18-A426-D7E13EA92398}" presName="extraNode" presStyleLbl="node1" presStyleIdx="0" presStyleCnt="0"/>
      <dgm:spPr/>
    </dgm:pt>
    <dgm:pt modelId="{54CB62BE-6181-46F0-BBFE-1E2DE2B0A73F}" type="pres">
      <dgm:prSet presAssocID="{1974D21D-02BC-4B18-A426-D7E13EA92398}" presName="dstNode" presStyleLbl="node1" presStyleIdx="0" presStyleCnt="0"/>
      <dgm:spPr/>
    </dgm:pt>
  </dgm:ptLst>
  <dgm:cxnLst>
    <dgm:cxn modelId="{CFC8403A-FF0C-4247-A407-6343861B3314}" type="presOf" srcId="{1974D21D-02BC-4B18-A426-D7E13EA92398}" destId="{E81F3C7F-144D-41FD-AC11-EEDE27F23358}" srcOrd="0" destOrd="0" presId="urn:microsoft.com/office/officeart/2008/layout/VerticalCurvedList"/>
    <dgm:cxn modelId="{EFAFD8C4-A111-4F17-9F3C-07B3E716225F}" type="presParOf" srcId="{E81F3C7F-144D-41FD-AC11-EEDE27F23358}" destId="{DB822836-A108-49A1-A532-7A47D446B208}" srcOrd="0" destOrd="0" presId="urn:microsoft.com/office/officeart/2008/layout/VerticalCurvedList"/>
    <dgm:cxn modelId="{C446726C-0EEE-4B5C-BE26-A4C0392118C0}" type="presParOf" srcId="{DB822836-A108-49A1-A532-7A47D446B208}" destId="{219080FC-1FC1-456A-AA36-924890850854}" srcOrd="0" destOrd="0" presId="urn:microsoft.com/office/officeart/2008/layout/VerticalCurvedList"/>
    <dgm:cxn modelId="{11BD5B95-AC40-4B94-8FDF-05D258480F04}" type="presParOf" srcId="{219080FC-1FC1-456A-AA36-924890850854}" destId="{7503B8A5-A1C0-4B19-8C8F-2BE39F9F3D43}" srcOrd="0" destOrd="0" presId="urn:microsoft.com/office/officeart/2008/layout/VerticalCurvedList"/>
    <dgm:cxn modelId="{9807E2B1-A273-4850-A5F3-623C47B8C4AE}" type="presParOf" srcId="{219080FC-1FC1-456A-AA36-924890850854}" destId="{F7A0D22F-4D28-467C-BA9A-EA7F7FAB4C78}" srcOrd="1" destOrd="0" presId="urn:microsoft.com/office/officeart/2008/layout/VerticalCurvedList"/>
    <dgm:cxn modelId="{1968BD52-27D5-40A4-B405-16ADE369DE5E}" type="presParOf" srcId="{219080FC-1FC1-456A-AA36-924890850854}" destId="{7A16631D-11C8-49F0-A41B-11DA8EDEB6D9}" srcOrd="2" destOrd="0" presId="urn:microsoft.com/office/officeart/2008/layout/VerticalCurvedList"/>
    <dgm:cxn modelId="{1BA07609-13F0-4555-BFBA-7368FBEDD21D}" type="presParOf" srcId="{219080FC-1FC1-456A-AA36-924890850854}" destId="{54CB62BE-6181-46F0-BBFE-1E2DE2B0A73F}" srcOrd="3"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CCAEF4-3B69-4391-A31D-CDBB2BE68EC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A828DE7-8CC2-4315-A4B6-E3A6C56163AC}">
      <dgm:prSet/>
      <dgm:spPr/>
      <dgm:t>
        <a:bodyPr/>
        <a:lstStyle/>
        <a:p>
          <a:r>
            <a:rPr lang="en-US" dirty="0"/>
            <a:t>Qualitative study</a:t>
          </a:r>
        </a:p>
      </dgm:t>
    </dgm:pt>
    <dgm:pt modelId="{871CA7C5-43F9-4ED6-8922-D909A3CE1030}" type="parTrans" cxnId="{C4A60AD0-CE85-4DE2-9302-D3F72B20E58C}">
      <dgm:prSet/>
      <dgm:spPr/>
      <dgm:t>
        <a:bodyPr/>
        <a:lstStyle/>
        <a:p>
          <a:endParaRPr lang="en-US"/>
        </a:p>
      </dgm:t>
    </dgm:pt>
    <dgm:pt modelId="{7B170F13-2477-4DB9-B6F4-4BA59917FB81}" type="sibTrans" cxnId="{C4A60AD0-CE85-4DE2-9302-D3F72B20E58C}">
      <dgm:prSet/>
      <dgm:spPr/>
      <dgm:t>
        <a:bodyPr/>
        <a:lstStyle/>
        <a:p>
          <a:endParaRPr lang="en-US"/>
        </a:p>
      </dgm:t>
    </dgm:pt>
    <dgm:pt modelId="{3CB0A890-7CDA-460D-9876-104EB90B2534}">
      <dgm:prSet/>
      <dgm:spPr/>
      <dgm:t>
        <a:bodyPr/>
        <a:lstStyle/>
        <a:p>
          <a:r>
            <a:rPr lang="en-US" dirty="0"/>
            <a:t>Questionnaire</a:t>
          </a:r>
        </a:p>
      </dgm:t>
    </dgm:pt>
    <dgm:pt modelId="{8E8F7B12-56FA-4A08-A895-5893648E00A0}" type="parTrans" cxnId="{1336E58E-8967-4D17-A613-B5953EDE6CC0}">
      <dgm:prSet/>
      <dgm:spPr/>
      <dgm:t>
        <a:bodyPr/>
        <a:lstStyle/>
        <a:p>
          <a:endParaRPr lang="en-US"/>
        </a:p>
      </dgm:t>
    </dgm:pt>
    <dgm:pt modelId="{9FC1E6C2-1090-4443-893D-794FBAA5DE7A}" type="sibTrans" cxnId="{1336E58E-8967-4D17-A613-B5953EDE6CC0}">
      <dgm:prSet/>
      <dgm:spPr/>
      <dgm:t>
        <a:bodyPr/>
        <a:lstStyle/>
        <a:p>
          <a:endParaRPr lang="en-US"/>
        </a:p>
      </dgm:t>
    </dgm:pt>
    <dgm:pt modelId="{BE8BA609-DC83-4908-AF50-A1890BA4851A}">
      <dgm:prSet/>
      <dgm:spPr/>
      <dgm:t>
        <a:bodyPr/>
        <a:lstStyle/>
        <a:p>
          <a:r>
            <a:rPr lang="en-US" dirty="0"/>
            <a:t>Semi-structured Interview</a:t>
          </a:r>
        </a:p>
      </dgm:t>
    </dgm:pt>
    <dgm:pt modelId="{C6D30DE8-4283-4FB0-8258-B7813F3C840F}" type="parTrans" cxnId="{4A3A513B-DA5C-44C1-A866-AE6998D9CC5D}">
      <dgm:prSet/>
      <dgm:spPr/>
      <dgm:t>
        <a:bodyPr/>
        <a:lstStyle/>
        <a:p>
          <a:endParaRPr lang="en-US"/>
        </a:p>
      </dgm:t>
    </dgm:pt>
    <dgm:pt modelId="{20EFD443-C1BD-4A96-AEAF-F793D94377A1}" type="sibTrans" cxnId="{4A3A513B-DA5C-44C1-A866-AE6998D9CC5D}">
      <dgm:prSet/>
      <dgm:spPr/>
      <dgm:t>
        <a:bodyPr/>
        <a:lstStyle/>
        <a:p>
          <a:endParaRPr lang="en-US"/>
        </a:p>
      </dgm:t>
    </dgm:pt>
    <dgm:pt modelId="{2743CFAA-97B0-4999-B214-627B70E20922}" type="pres">
      <dgm:prSet presAssocID="{FFCCAEF4-3B69-4391-A31D-CDBB2BE68EC2}" presName="diagram" presStyleCnt="0">
        <dgm:presLayoutVars>
          <dgm:chPref val="1"/>
          <dgm:dir/>
          <dgm:animOne val="branch"/>
          <dgm:animLvl val="lvl"/>
          <dgm:resizeHandles val="exact"/>
        </dgm:presLayoutVars>
      </dgm:prSet>
      <dgm:spPr/>
    </dgm:pt>
    <dgm:pt modelId="{02F2DFA4-6AD4-4EA6-A6CA-7F89E7252620}" type="pres">
      <dgm:prSet presAssocID="{2A828DE7-8CC2-4315-A4B6-E3A6C56163AC}" presName="root1" presStyleCnt="0"/>
      <dgm:spPr/>
    </dgm:pt>
    <dgm:pt modelId="{9F1CD905-443D-4A24-81F1-4B25223D5E6F}" type="pres">
      <dgm:prSet presAssocID="{2A828DE7-8CC2-4315-A4B6-E3A6C56163AC}" presName="LevelOneTextNode" presStyleLbl="node0" presStyleIdx="0" presStyleCnt="1" custLinFactNeighborX="-7593" custLinFactNeighborY="-21693">
        <dgm:presLayoutVars>
          <dgm:chPref val="3"/>
        </dgm:presLayoutVars>
      </dgm:prSet>
      <dgm:spPr/>
    </dgm:pt>
    <dgm:pt modelId="{0D3ADAD9-BF92-44F5-959E-EDF3F36D01E4}" type="pres">
      <dgm:prSet presAssocID="{2A828DE7-8CC2-4315-A4B6-E3A6C56163AC}" presName="level2hierChild" presStyleCnt="0"/>
      <dgm:spPr/>
    </dgm:pt>
    <dgm:pt modelId="{1B97DD1D-7FFE-40E5-95C9-0F20B5AE24EA}" type="pres">
      <dgm:prSet presAssocID="{8E8F7B12-56FA-4A08-A895-5893648E00A0}" presName="conn2-1" presStyleLbl="parChTrans1D2" presStyleIdx="0" presStyleCnt="2"/>
      <dgm:spPr/>
    </dgm:pt>
    <dgm:pt modelId="{BE93AC55-461D-4BE3-951C-0E9B57C318F9}" type="pres">
      <dgm:prSet presAssocID="{8E8F7B12-56FA-4A08-A895-5893648E00A0}" presName="connTx" presStyleLbl="parChTrans1D2" presStyleIdx="0" presStyleCnt="2"/>
      <dgm:spPr/>
    </dgm:pt>
    <dgm:pt modelId="{DA1C12C4-3A3E-4E6C-9ED3-758237E6C5F6}" type="pres">
      <dgm:prSet presAssocID="{3CB0A890-7CDA-460D-9876-104EB90B2534}" presName="root2" presStyleCnt="0"/>
      <dgm:spPr/>
    </dgm:pt>
    <dgm:pt modelId="{89706B7F-A799-4DF7-BA78-3D2FE29D4083}" type="pres">
      <dgm:prSet presAssocID="{3CB0A890-7CDA-460D-9876-104EB90B2534}" presName="LevelTwoTextNode" presStyleLbl="node2" presStyleIdx="0" presStyleCnt="2" custScaleY="104267" custLinFactNeighborX="-1382" custLinFactNeighborY="-21559">
        <dgm:presLayoutVars>
          <dgm:chPref val="3"/>
        </dgm:presLayoutVars>
      </dgm:prSet>
      <dgm:spPr/>
    </dgm:pt>
    <dgm:pt modelId="{B07EDF30-FC7F-4388-A85C-A0314279D15D}" type="pres">
      <dgm:prSet presAssocID="{3CB0A890-7CDA-460D-9876-104EB90B2534}" presName="level3hierChild" presStyleCnt="0"/>
      <dgm:spPr/>
    </dgm:pt>
    <dgm:pt modelId="{C4B817A2-E617-4646-845C-7C8F4DF55D83}" type="pres">
      <dgm:prSet presAssocID="{C6D30DE8-4283-4FB0-8258-B7813F3C840F}" presName="conn2-1" presStyleLbl="parChTrans1D2" presStyleIdx="1" presStyleCnt="2"/>
      <dgm:spPr/>
    </dgm:pt>
    <dgm:pt modelId="{74578F6F-1B5E-4C36-A10D-CB8780EDE386}" type="pres">
      <dgm:prSet presAssocID="{C6D30DE8-4283-4FB0-8258-B7813F3C840F}" presName="connTx" presStyleLbl="parChTrans1D2" presStyleIdx="1" presStyleCnt="2"/>
      <dgm:spPr/>
    </dgm:pt>
    <dgm:pt modelId="{B73CE2BE-C42B-4811-8D79-5C1A742ECD8E}" type="pres">
      <dgm:prSet presAssocID="{BE8BA609-DC83-4908-AF50-A1890BA4851A}" presName="root2" presStyleCnt="0"/>
      <dgm:spPr/>
    </dgm:pt>
    <dgm:pt modelId="{BA3231C0-C2BC-4F49-B019-AE65F8199655}" type="pres">
      <dgm:prSet presAssocID="{BE8BA609-DC83-4908-AF50-A1890BA4851A}" presName="LevelTwoTextNode" presStyleLbl="node2" presStyleIdx="1" presStyleCnt="2" custScaleX="149935">
        <dgm:presLayoutVars>
          <dgm:chPref val="3"/>
        </dgm:presLayoutVars>
      </dgm:prSet>
      <dgm:spPr/>
    </dgm:pt>
    <dgm:pt modelId="{1B8AE11A-B4F2-4BA4-83B1-144E14FC8B81}" type="pres">
      <dgm:prSet presAssocID="{BE8BA609-DC83-4908-AF50-A1890BA4851A}" presName="level3hierChild" presStyleCnt="0"/>
      <dgm:spPr/>
    </dgm:pt>
  </dgm:ptLst>
  <dgm:cxnLst>
    <dgm:cxn modelId="{6BEAEA13-6958-4AB5-A0A4-56D93FCDC133}" type="presOf" srcId="{BE8BA609-DC83-4908-AF50-A1890BA4851A}" destId="{BA3231C0-C2BC-4F49-B019-AE65F8199655}" srcOrd="0" destOrd="0" presId="urn:microsoft.com/office/officeart/2005/8/layout/hierarchy2"/>
    <dgm:cxn modelId="{B6B81227-9B9C-4BFC-832B-41BFAA43791B}" type="presOf" srcId="{8E8F7B12-56FA-4A08-A895-5893648E00A0}" destId="{1B97DD1D-7FFE-40E5-95C9-0F20B5AE24EA}" srcOrd="0" destOrd="0" presId="urn:microsoft.com/office/officeart/2005/8/layout/hierarchy2"/>
    <dgm:cxn modelId="{B04F7531-9B2D-474D-8754-5E58E36FBECF}" type="presOf" srcId="{8E8F7B12-56FA-4A08-A895-5893648E00A0}" destId="{BE93AC55-461D-4BE3-951C-0E9B57C318F9}" srcOrd="1" destOrd="0" presId="urn:microsoft.com/office/officeart/2005/8/layout/hierarchy2"/>
    <dgm:cxn modelId="{4A3A513B-DA5C-44C1-A866-AE6998D9CC5D}" srcId="{2A828DE7-8CC2-4315-A4B6-E3A6C56163AC}" destId="{BE8BA609-DC83-4908-AF50-A1890BA4851A}" srcOrd="1" destOrd="0" parTransId="{C6D30DE8-4283-4FB0-8258-B7813F3C840F}" sibTransId="{20EFD443-C1BD-4A96-AEAF-F793D94377A1}"/>
    <dgm:cxn modelId="{F8199988-5A6B-4B38-8400-B00AE0F7DC0D}" type="presOf" srcId="{C6D30DE8-4283-4FB0-8258-B7813F3C840F}" destId="{74578F6F-1B5E-4C36-A10D-CB8780EDE386}" srcOrd="1" destOrd="0" presId="urn:microsoft.com/office/officeart/2005/8/layout/hierarchy2"/>
    <dgm:cxn modelId="{A089BB8C-1D82-4BB8-96E5-700F95B80935}" type="presOf" srcId="{3CB0A890-7CDA-460D-9876-104EB90B2534}" destId="{89706B7F-A799-4DF7-BA78-3D2FE29D4083}" srcOrd="0" destOrd="0" presId="urn:microsoft.com/office/officeart/2005/8/layout/hierarchy2"/>
    <dgm:cxn modelId="{FACB0B8E-B2AA-4768-9646-A4DD5314D4E6}" type="presOf" srcId="{2A828DE7-8CC2-4315-A4B6-E3A6C56163AC}" destId="{9F1CD905-443D-4A24-81F1-4B25223D5E6F}" srcOrd="0" destOrd="0" presId="urn:microsoft.com/office/officeart/2005/8/layout/hierarchy2"/>
    <dgm:cxn modelId="{1336E58E-8967-4D17-A613-B5953EDE6CC0}" srcId="{2A828DE7-8CC2-4315-A4B6-E3A6C56163AC}" destId="{3CB0A890-7CDA-460D-9876-104EB90B2534}" srcOrd="0" destOrd="0" parTransId="{8E8F7B12-56FA-4A08-A895-5893648E00A0}" sibTransId="{9FC1E6C2-1090-4443-893D-794FBAA5DE7A}"/>
    <dgm:cxn modelId="{31034AB7-AC0D-405E-8D31-C1CA8BCB2E34}" type="presOf" srcId="{FFCCAEF4-3B69-4391-A31D-CDBB2BE68EC2}" destId="{2743CFAA-97B0-4999-B214-627B70E20922}" srcOrd="0" destOrd="0" presId="urn:microsoft.com/office/officeart/2005/8/layout/hierarchy2"/>
    <dgm:cxn modelId="{C4A60AD0-CE85-4DE2-9302-D3F72B20E58C}" srcId="{FFCCAEF4-3B69-4391-A31D-CDBB2BE68EC2}" destId="{2A828DE7-8CC2-4315-A4B6-E3A6C56163AC}" srcOrd="0" destOrd="0" parTransId="{871CA7C5-43F9-4ED6-8922-D909A3CE1030}" sibTransId="{7B170F13-2477-4DB9-B6F4-4BA59917FB81}"/>
    <dgm:cxn modelId="{193418FB-F0D1-49B4-B54C-6BFBA7026DE8}" type="presOf" srcId="{C6D30DE8-4283-4FB0-8258-B7813F3C840F}" destId="{C4B817A2-E617-4646-845C-7C8F4DF55D83}" srcOrd="0" destOrd="0" presId="urn:microsoft.com/office/officeart/2005/8/layout/hierarchy2"/>
    <dgm:cxn modelId="{144AE142-635E-48E2-A0CC-1466CAC3B722}" type="presParOf" srcId="{2743CFAA-97B0-4999-B214-627B70E20922}" destId="{02F2DFA4-6AD4-4EA6-A6CA-7F89E7252620}" srcOrd="0" destOrd="0" presId="urn:microsoft.com/office/officeart/2005/8/layout/hierarchy2"/>
    <dgm:cxn modelId="{5272C4AF-E277-4931-B9EF-1037967EB32F}" type="presParOf" srcId="{02F2DFA4-6AD4-4EA6-A6CA-7F89E7252620}" destId="{9F1CD905-443D-4A24-81F1-4B25223D5E6F}" srcOrd="0" destOrd="0" presId="urn:microsoft.com/office/officeart/2005/8/layout/hierarchy2"/>
    <dgm:cxn modelId="{70E36C1D-A085-4F50-917B-F703162A0C8F}" type="presParOf" srcId="{02F2DFA4-6AD4-4EA6-A6CA-7F89E7252620}" destId="{0D3ADAD9-BF92-44F5-959E-EDF3F36D01E4}" srcOrd="1" destOrd="0" presId="urn:microsoft.com/office/officeart/2005/8/layout/hierarchy2"/>
    <dgm:cxn modelId="{ACB700A7-5732-4777-AF49-9B63597EAAE7}" type="presParOf" srcId="{0D3ADAD9-BF92-44F5-959E-EDF3F36D01E4}" destId="{1B97DD1D-7FFE-40E5-95C9-0F20B5AE24EA}" srcOrd="0" destOrd="0" presId="urn:microsoft.com/office/officeart/2005/8/layout/hierarchy2"/>
    <dgm:cxn modelId="{E16EA5DA-8236-4464-92E1-8C2513BAA2FB}" type="presParOf" srcId="{1B97DD1D-7FFE-40E5-95C9-0F20B5AE24EA}" destId="{BE93AC55-461D-4BE3-951C-0E9B57C318F9}" srcOrd="0" destOrd="0" presId="urn:microsoft.com/office/officeart/2005/8/layout/hierarchy2"/>
    <dgm:cxn modelId="{95334B53-4B9A-45AC-83C7-EB69A6F2291C}" type="presParOf" srcId="{0D3ADAD9-BF92-44F5-959E-EDF3F36D01E4}" destId="{DA1C12C4-3A3E-4E6C-9ED3-758237E6C5F6}" srcOrd="1" destOrd="0" presId="urn:microsoft.com/office/officeart/2005/8/layout/hierarchy2"/>
    <dgm:cxn modelId="{63C6581D-7244-4C62-8F90-11785AAAFDFC}" type="presParOf" srcId="{DA1C12C4-3A3E-4E6C-9ED3-758237E6C5F6}" destId="{89706B7F-A799-4DF7-BA78-3D2FE29D4083}" srcOrd="0" destOrd="0" presId="urn:microsoft.com/office/officeart/2005/8/layout/hierarchy2"/>
    <dgm:cxn modelId="{CD10BC17-75EF-45AD-BE13-E2988D172EC1}" type="presParOf" srcId="{DA1C12C4-3A3E-4E6C-9ED3-758237E6C5F6}" destId="{B07EDF30-FC7F-4388-A85C-A0314279D15D}" srcOrd="1" destOrd="0" presId="urn:microsoft.com/office/officeart/2005/8/layout/hierarchy2"/>
    <dgm:cxn modelId="{29CCE9C9-FCC8-4A20-9F9D-D32D87D012D7}" type="presParOf" srcId="{0D3ADAD9-BF92-44F5-959E-EDF3F36D01E4}" destId="{C4B817A2-E617-4646-845C-7C8F4DF55D83}" srcOrd="2" destOrd="0" presId="urn:microsoft.com/office/officeart/2005/8/layout/hierarchy2"/>
    <dgm:cxn modelId="{5AC84B3E-0631-4393-8043-76A0E12A9039}" type="presParOf" srcId="{C4B817A2-E617-4646-845C-7C8F4DF55D83}" destId="{74578F6F-1B5E-4C36-A10D-CB8780EDE386}" srcOrd="0" destOrd="0" presId="urn:microsoft.com/office/officeart/2005/8/layout/hierarchy2"/>
    <dgm:cxn modelId="{2D7AFA5D-6D84-4CD2-A33D-A8D3FD69FACF}" type="presParOf" srcId="{0D3ADAD9-BF92-44F5-959E-EDF3F36D01E4}" destId="{B73CE2BE-C42B-4811-8D79-5C1A742ECD8E}" srcOrd="3" destOrd="0" presId="urn:microsoft.com/office/officeart/2005/8/layout/hierarchy2"/>
    <dgm:cxn modelId="{7691DA47-6081-4C67-A1DE-10C2243888F4}" type="presParOf" srcId="{B73CE2BE-C42B-4811-8D79-5C1A742ECD8E}" destId="{BA3231C0-C2BC-4F49-B019-AE65F8199655}" srcOrd="0" destOrd="0" presId="urn:microsoft.com/office/officeart/2005/8/layout/hierarchy2"/>
    <dgm:cxn modelId="{B0FEA3EF-FE5A-465B-8E19-722BB36B04CD}" type="presParOf" srcId="{B73CE2BE-C42B-4811-8D79-5C1A742ECD8E}" destId="{1B8AE11A-B4F2-4BA4-83B1-144E14FC8B8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E2A8A-D67F-4761-84D3-C09ABA26623C}">
      <dsp:nvSpPr>
        <dsp:cNvPr id="0" name=""/>
        <dsp:cNvSpPr/>
      </dsp:nvSpPr>
      <dsp:spPr>
        <a:xfrm>
          <a:off x="0" y="0"/>
          <a:ext cx="3443417" cy="635326"/>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de-DE" sz="2400" b="1" kern="1200" dirty="0">
              <a:latin typeface="+mj-lt"/>
            </a:rPr>
            <a:t>Theoretical framework</a:t>
          </a:r>
          <a:endParaRPr lang="en-US" sz="2400" b="1" kern="1200" dirty="0">
            <a:latin typeface="+mj-lt"/>
          </a:endParaRPr>
        </a:p>
      </dsp:txBody>
      <dsp:txXfrm>
        <a:off x="18608" y="18608"/>
        <a:ext cx="3406201" cy="598110"/>
      </dsp:txXfrm>
    </dsp:sp>
    <dsp:sp modelId="{A8DB9EAB-50D6-4751-BE0A-B613405495C0}">
      <dsp:nvSpPr>
        <dsp:cNvPr id="0" name=""/>
        <dsp:cNvSpPr/>
      </dsp:nvSpPr>
      <dsp:spPr>
        <a:xfrm>
          <a:off x="344341" y="635326"/>
          <a:ext cx="406819" cy="392276"/>
        </a:xfrm>
        <a:custGeom>
          <a:avLst/>
          <a:gdLst/>
          <a:ahLst/>
          <a:cxnLst/>
          <a:rect l="0" t="0" r="0" b="0"/>
          <a:pathLst>
            <a:path>
              <a:moveTo>
                <a:pt x="0" y="0"/>
              </a:moveTo>
              <a:lnTo>
                <a:pt x="0" y="392276"/>
              </a:lnTo>
              <a:lnTo>
                <a:pt x="406819" y="39227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3C2EED-0F9C-46DE-9366-074DF4DA12B0}">
      <dsp:nvSpPr>
        <dsp:cNvPr id="0" name=""/>
        <dsp:cNvSpPr/>
      </dsp:nvSpPr>
      <dsp:spPr>
        <a:xfrm>
          <a:off x="751161" y="709939"/>
          <a:ext cx="2882775" cy="635326"/>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Research context</a:t>
          </a:r>
        </a:p>
      </dsp:txBody>
      <dsp:txXfrm>
        <a:off x="769769" y="728547"/>
        <a:ext cx="2845559" cy="598110"/>
      </dsp:txXfrm>
    </dsp:sp>
    <dsp:sp modelId="{92F2AFD5-CA16-453D-BCF7-41736E8203E5}">
      <dsp:nvSpPr>
        <dsp:cNvPr id="0" name=""/>
        <dsp:cNvSpPr/>
      </dsp:nvSpPr>
      <dsp:spPr>
        <a:xfrm>
          <a:off x="344341" y="635326"/>
          <a:ext cx="312750" cy="1307470"/>
        </a:xfrm>
        <a:custGeom>
          <a:avLst/>
          <a:gdLst/>
          <a:ahLst/>
          <a:cxnLst/>
          <a:rect l="0" t="0" r="0" b="0"/>
          <a:pathLst>
            <a:path>
              <a:moveTo>
                <a:pt x="0" y="0"/>
              </a:moveTo>
              <a:lnTo>
                <a:pt x="0" y="1307470"/>
              </a:lnTo>
              <a:lnTo>
                <a:pt x="312750" y="130747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E34EEF-CABD-4B1D-8CFD-FC8BDD6054A4}">
      <dsp:nvSpPr>
        <dsp:cNvPr id="0" name=""/>
        <dsp:cNvSpPr/>
      </dsp:nvSpPr>
      <dsp:spPr>
        <a:xfrm>
          <a:off x="657092" y="1612484"/>
          <a:ext cx="3202745" cy="660624"/>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41197"/>
              <a:satOff val="-4363"/>
              <a:lumOff val="-1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rPr>
            <a:t>Language policy in Mauritania </a:t>
          </a:r>
        </a:p>
      </dsp:txBody>
      <dsp:txXfrm>
        <a:off x="676441" y="1631833"/>
        <a:ext cx="3164047" cy="621926"/>
      </dsp:txXfrm>
    </dsp:sp>
    <dsp:sp modelId="{DC1DB586-0543-4EBA-A1C6-69B6F8C34899}">
      <dsp:nvSpPr>
        <dsp:cNvPr id="0" name=""/>
        <dsp:cNvSpPr/>
      </dsp:nvSpPr>
      <dsp:spPr>
        <a:xfrm>
          <a:off x="344341" y="635326"/>
          <a:ext cx="237080" cy="2440403"/>
        </a:xfrm>
        <a:custGeom>
          <a:avLst/>
          <a:gdLst/>
          <a:ahLst/>
          <a:cxnLst/>
          <a:rect l="0" t="0" r="0" b="0"/>
          <a:pathLst>
            <a:path>
              <a:moveTo>
                <a:pt x="0" y="0"/>
              </a:moveTo>
              <a:lnTo>
                <a:pt x="0" y="2440403"/>
              </a:lnTo>
              <a:lnTo>
                <a:pt x="237080" y="244040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272BDF-BAB1-4DB8-A09F-0A89B8B07B89}">
      <dsp:nvSpPr>
        <dsp:cNvPr id="0" name=""/>
        <dsp:cNvSpPr/>
      </dsp:nvSpPr>
      <dsp:spPr>
        <a:xfrm>
          <a:off x="581422" y="2758066"/>
          <a:ext cx="3388993" cy="635326"/>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2394"/>
              <a:satOff val="-8726"/>
              <a:lumOff val="-2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latin typeface="+mj-lt"/>
            </a:rPr>
            <a:t>Hassaniya</a:t>
          </a:r>
          <a:endParaRPr lang="en-US" sz="1800" b="1" kern="1200" dirty="0">
            <a:latin typeface="+mj-lt"/>
          </a:endParaRPr>
        </a:p>
      </dsp:txBody>
      <dsp:txXfrm>
        <a:off x="600030" y="2776674"/>
        <a:ext cx="3351777" cy="598110"/>
      </dsp:txXfrm>
    </dsp:sp>
    <dsp:sp modelId="{814E8977-A29B-4AA8-B243-B506C3A7F9D1}">
      <dsp:nvSpPr>
        <dsp:cNvPr id="0" name=""/>
        <dsp:cNvSpPr/>
      </dsp:nvSpPr>
      <dsp:spPr>
        <a:xfrm>
          <a:off x="344341" y="635326"/>
          <a:ext cx="273146" cy="3322502"/>
        </a:xfrm>
        <a:custGeom>
          <a:avLst/>
          <a:gdLst/>
          <a:ahLst/>
          <a:cxnLst/>
          <a:rect l="0" t="0" r="0" b="0"/>
          <a:pathLst>
            <a:path>
              <a:moveTo>
                <a:pt x="0" y="0"/>
              </a:moveTo>
              <a:lnTo>
                <a:pt x="0" y="3322502"/>
              </a:lnTo>
              <a:lnTo>
                <a:pt x="273146" y="332250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EC2F0-594F-4CA5-B0C8-487EA35FF264}">
      <dsp:nvSpPr>
        <dsp:cNvPr id="0" name=""/>
        <dsp:cNvSpPr/>
      </dsp:nvSpPr>
      <dsp:spPr>
        <a:xfrm>
          <a:off x="617488" y="3553164"/>
          <a:ext cx="3374690" cy="809329"/>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123590"/>
              <a:satOff val="-13089"/>
              <a:lumOff val="-3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Times New Roman" panose="02020603050405020304"/>
              <a:ea typeface="+mn-ea"/>
              <a:cs typeface="+mn-cs"/>
            </a:rPr>
            <a:t>Heritage language maintenance  </a:t>
          </a:r>
        </a:p>
      </dsp:txBody>
      <dsp:txXfrm>
        <a:off x="641192" y="3576868"/>
        <a:ext cx="3327282" cy="761921"/>
      </dsp:txXfrm>
    </dsp:sp>
    <dsp:sp modelId="{7D3D32F9-0468-4135-8293-3D0345F61C78}">
      <dsp:nvSpPr>
        <dsp:cNvPr id="0" name=""/>
        <dsp:cNvSpPr/>
      </dsp:nvSpPr>
      <dsp:spPr>
        <a:xfrm>
          <a:off x="344341" y="635326"/>
          <a:ext cx="344588" cy="4444085"/>
        </a:xfrm>
        <a:custGeom>
          <a:avLst/>
          <a:gdLst/>
          <a:ahLst/>
          <a:cxnLst/>
          <a:rect l="0" t="0" r="0" b="0"/>
          <a:pathLst>
            <a:path>
              <a:moveTo>
                <a:pt x="0" y="0"/>
              </a:moveTo>
              <a:lnTo>
                <a:pt x="0" y="4444085"/>
              </a:lnTo>
              <a:lnTo>
                <a:pt x="344588" y="444408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C1CE7-C6BE-47B3-B376-200A57945B81}">
      <dsp:nvSpPr>
        <dsp:cNvPr id="0" name=""/>
        <dsp:cNvSpPr/>
      </dsp:nvSpPr>
      <dsp:spPr>
        <a:xfrm>
          <a:off x="688929" y="4687622"/>
          <a:ext cx="3193332" cy="783579"/>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164787"/>
              <a:satOff val="-17452"/>
              <a:lumOff val="-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black">
                  <a:hueOff val="0"/>
                  <a:satOff val="0"/>
                  <a:lumOff val="0"/>
                  <a:alphaOff val="0"/>
                </a:prstClr>
              </a:solidFill>
              <a:latin typeface="Times New Roman" panose="02020603050405020304"/>
              <a:ea typeface="+mn-ea"/>
              <a:cs typeface="+mn-cs"/>
            </a:rPr>
            <a:t>The challenges and strategies in teaching heritage language </a:t>
          </a:r>
        </a:p>
      </dsp:txBody>
      <dsp:txXfrm>
        <a:off x="711879" y="4710572"/>
        <a:ext cx="3147432" cy="737679"/>
      </dsp:txXfrm>
    </dsp:sp>
    <dsp:sp modelId="{13381250-4C37-4E23-B193-82A2E35A6343}">
      <dsp:nvSpPr>
        <dsp:cNvPr id="0" name=""/>
        <dsp:cNvSpPr/>
      </dsp:nvSpPr>
      <dsp:spPr>
        <a:xfrm>
          <a:off x="3921861" y="0"/>
          <a:ext cx="4262581" cy="635326"/>
        </a:xfrm>
        <a:prstGeom prst="roundRect">
          <a:avLst>
            <a:gd name="adj" fmla="val 10000"/>
          </a:avLst>
        </a:prstGeom>
        <a:solidFill>
          <a:schemeClr val="accent2">
            <a:hueOff val="226582"/>
            <a:satOff val="-23996"/>
            <a:lumOff val="-58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711200">
            <a:lnSpc>
              <a:spcPct val="90000"/>
            </a:lnSpc>
            <a:spcBef>
              <a:spcPct val="0"/>
            </a:spcBef>
            <a:spcAft>
              <a:spcPct val="35000"/>
            </a:spcAft>
            <a:buNone/>
          </a:pPr>
          <a:r>
            <a:rPr lang="de-DE" sz="2400" b="1" kern="1200" dirty="0">
              <a:latin typeface="+mj-lt"/>
              <a:ea typeface="+mn-ea"/>
              <a:cs typeface="+mn-cs"/>
            </a:rPr>
            <a:t>Research design</a:t>
          </a:r>
          <a:endParaRPr lang="en-US" sz="2400" b="1" kern="1200" dirty="0">
            <a:latin typeface="+mj-lt"/>
            <a:ea typeface="+mn-ea"/>
            <a:cs typeface="+mn-cs"/>
          </a:endParaRPr>
        </a:p>
      </dsp:txBody>
      <dsp:txXfrm>
        <a:off x="3940469" y="18608"/>
        <a:ext cx="4225365" cy="598110"/>
      </dsp:txXfrm>
    </dsp:sp>
    <dsp:sp modelId="{A1D70AE0-A94C-435D-A5E0-56938FBF138B}">
      <dsp:nvSpPr>
        <dsp:cNvPr id="0" name=""/>
        <dsp:cNvSpPr/>
      </dsp:nvSpPr>
      <dsp:spPr>
        <a:xfrm>
          <a:off x="4348119" y="635326"/>
          <a:ext cx="246308" cy="2492932"/>
        </a:xfrm>
        <a:custGeom>
          <a:avLst/>
          <a:gdLst/>
          <a:ahLst/>
          <a:cxnLst/>
          <a:rect l="0" t="0" r="0" b="0"/>
          <a:pathLst>
            <a:path>
              <a:moveTo>
                <a:pt x="0" y="0"/>
              </a:moveTo>
              <a:lnTo>
                <a:pt x="0" y="2492932"/>
              </a:lnTo>
              <a:lnTo>
                <a:pt x="246308" y="249293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96E8A-806B-4556-98AE-44D4CAF0EE0A}">
      <dsp:nvSpPr>
        <dsp:cNvPr id="0" name=""/>
        <dsp:cNvSpPr/>
      </dsp:nvSpPr>
      <dsp:spPr>
        <a:xfrm>
          <a:off x="4594427" y="2608339"/>
          <a:ext cx="3257373" cy="103983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205984"/>
              <a:satOff val="-21815"/>
              <a:lumOff val="-5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prstClr val="black">
                  <a:hueOff val="0"/>
                  <a:satOff val="0"/>
                  <a:lumOff val="0"/>
                  <a:alphaOff val="0"/>
                </a:prstClr>
              </a:solidFill>
              <a:latin typeface="+mj-lt"/>
              <a:ea typeface="+mn-ea"/>
              <a:cs typeface="+mn-cs"/>
            </a:rPr>
            <a:t>Research focus and  hypothesis </a:t>
          </a:r>
        </a:p>
      </dsp:txBody>
      <dsp:txXfrm>
        <a:off x="4624883" y="2638795"/>
        <a:ext cx="3196461" cy="978926"/>
      </dsp:txXfrm>
    </dsp:sp>
    <dsp:sp modelId="{1DA46577-B210-429D-826C-E5A534C7EA05}">
      <dsp:nvSpPr>
        <dsp:cNvPr id="0" name=""/>
        <dsp:cNvSpPr/>
      </dsp:nvSpPr>
      <dsp:spPr>
        <a:xfrm>
          <a:off x="4348119" y="635326"/>
          <a:ext cx="465734" cy="4256515"/>
        </a:xfrm>
        <a:custGeom>
          <a:avLst/>
          <a:gdLst/>
          <a:ahLst/>
          <a:cxnLst/>
          <a:rect l="0" t="0" r="0" b="0"/>
          <a:pathLst>
            <a:path>
              <a:moveTo>
                <a:pt x="0" y="0"/>
              </a:moveTo>
              <a:lnTo>
                <a:pt x="0" y="4256515"/>
              </a:lnTo>
              <a:lnTo>
                <a:pt x="465734" y="425651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D8BE6-DFD4-4A21-8253-8FF8FD843BEF}">
      <dsp:nvSpPr>
        <dsp:cNvPr id="0" name=""/>
        <dsp:cNvSpPr/>
      </dsp:nvSpPr>
      <dsp:spPr>
        <a:xfrm>
          <a:off x="4813854" y="4369927"/>
          <a:ext cx="2947131" cy="104382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247181"/>
              <a:satOff val="-26178"/>
              <a:lumOff val="-6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prstClr val="black">
                  <a:hueOff val="0"/>
                  <a:satOff val="0"/>
                  <a:lumOff val="0"/>
                  <a:alphaOff val="0"/>
                </a:prstClr>
              </a:solidFill>
              <a:latin typeface="+mj-lt"/>
              <a:ea typeface="+mn-ea"/>
              <a:cs typeface="+mn-cs"/>
            </a:rPr>
            <a:t>Research questions and objectives </a:t>
          </a:r>
        </a:p>
      </dsp:txBody>
      <dsp:txXfrm>
        <a:off x="4844427" y="4400500"/>
        <a:ext cx="2885985" cy="982682"/>
      </dsp:txXfrm>
    </dsp:sp>
    <dsp:sp modelId="{46462A98-00C1-4F70-9024-E13FF33C1CFB}">
      <dsp:nvSpPr>
        <dsp:cNvPr id="0" name=""/>
        <dsp:cNvSpPr/>
      </dsp:nvSpPr>
      <dsp:spPr>
        <a:xfrm>
          <a:off x="4348119" y="635326"/>
          <a:ext cx="576403" cy="958990"/>
        </a:xfrm>
        <a:custGeom>
          <a:avLst/>
          <a:gdLst/>
          <a:ahLst/>
          <a:cxnLst/>
          <a:rect l="0" t="0" r="0" b="0"/>
          <a:pathLst>
            <a:path>
              <a:moveTo>
                <a:pt x="0" y="0"/>
              </a:moveTo>
              <a:lnTo>
                <a:pt x="0" y="958990"/>
              </a:lnTo>
              <a:lnTo>
                <a:pt x="576403" y="95899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16BE9C-A421-4739-B699-FC2790B0D372}">
      <dsp:nvSpPr>
        <dsp:cNvPr id="0" name=""/>
        <dsp:cNvSpPr/>
      </dsp:nvSpPr>
      <dsp:spPr>
        <a:xfrm>
          <a:off x="4924523" y="1125449"/>
          <a:ext cx="2330488" cy="93773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288378"/>
              <a:satOff val="-30541"/>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533400">
            <a:lnSpc>
              <a:spcPct val="90000"/>
            </a:lnSpc>
            <a:spcBef>
              <a:spcPct val="0"/>
            </a:spcBef>
            <a:spcAft>
              <a:spcPct val="35000"/>
            </a:spcAft>
            <a:buNone/>
          </a:pPr>
          <a:r>
            <a:rPr lang="en-US" sz="1800" b="1" kern="1200" dirty="0">
              <a:solidFill>
                <a:prstClr val="black">
                  <a:hueOff val="0"/>
                  <a:satOff val="0"/>
                  <a:lumOff val="0"/>
                  <a:alphaOff val="0"/>
                </a:prstClr>
              </a:solidFill>
              <a:latin typeface="+mj-lt"/>
              <a:ea typeface="+mn-ea"/>
              <a:cs typeface="+mn-cs"/>
            </a:rPr>
            <a:t>Research instruments</a:t>
          </a:r>
        </a:p>
      </dsp:txBody>
      <dsp:txXfrm>
        <a:off x="4951988" y="1152914"/>
        <a:ext cx="2275558" cy="882805"/>
      </dsp:txXfrm>
    </dsp:sp>
    <dsp:sp modelId="{D21C999A-B068-4E5C-9EB2-1241FED9F06C}">
      <dsp:nvSpPr>
        <dsp:cNvPr id="0" name=""/>
        <dsp:cNvSpPr/>
      </dsp:nvSpPr>
      <dsp:spPr>
        <a:xfrm>
          <a:off x="8351576" y="117637"/>
          <a:ext cx="2335472" cy="635326"/>
        </a:xfrm>
        <a:prstGeom prst="roundRect">
          <a:avLst>
            <a:gd name="adj" fmla="val 10000"/>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711200">
            <a:lnSpc>
              <a:spcPct val="90000"/>
            </a:lnSpc>
            <a:spcBef>
              <a:spcPct val="0"/>
            </a:spcBef>
            <a:spcAft>
              <a:spcPct val="35000"/>
            </a:spcAft>
            <a:buNone/>
          </a:pPr>
          <a:r>
            <a:rPr lang="fr-FR" sz="2400" b="1" kern="1200" dirty="0">
              <a:latin typeface="+mj-lt"/>
              <a:ea typeface="+mn-ea"/>
              <a:cs typeface="+mn-cs"/>
            </a:rPr>
            <a:t>Data </a:t>
          </a:r>
          <a:r>
            <a:rPr lang="en-US" sz="2400" b="1" kern="1200" dirty="0">
              <a:latin typeface="+mj-lt"/>
              <a:ea typeface="+mn-ea"/>
              <a:cs typeface="+mn-cs"/>
            </a:rPr>
            <a:t>analysis</a:t>
          </a:r>
        </a:p>
      </dsp:txBody>
      <dsp:txXfrm>
        <a:off x="8370184" y="136245"/>
        <a:ext cx="2298256" cy="598110"/>
      </dsp:txXfrm>
    </dsp:sp>
    <dsp:sp modelId="{8AA54C82-B5AE-429B-B931-8D91DD0D2C4F}">
      <dsp:nvSpPr>
        <dsp:cNvPr id="0" name=""/>
        <dsp:cNvSpPr/>
      </dsp:nvSpPr>
      <dsp:spPr>
        <a:xfrm>
          <a:off x="8585124" y="752963"/>
          <a:ext cx="223788" cy="1849406"/>
        </a:xfrm>
        <a:custGeom>
          <a:avLst/>
          <a:gdLst/>
          <a:ahLst/>
          <a:cxnLst/>
          <a:rect l="0" t="0" r="0" b="0"/>
          <a:pathLst>
            <a:path>
              <a:moveTo>
                <a:pt x="0" y="0"/>
              </a:moveTo>
              <a:lnTo>
                <a:pt x="0" y="1849406"/>
              </a:lnTo>
              <a:lnTo>
                <a:pt x="223788" y="184940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D2255-3A0E-474C-92DE-352629DD3D36}">
      <dsp:nvSpPr>
        <dsp:cNvPr id="0" name=""/>
        <dsp:cNvSpPr/>
      </dsp:nvSpPr>
      <dsp:spPr>
        <a:xfrm>
          <a:off x="8808912" y="2274665"/>
          <a:ext cx="1878136" cy="65540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329575"/>
              <a:satOff val="-34904"/>
              <a:lumOff val="-8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Initial findings </a:t>
          </a:r>
        </a:p>
      </dsp:txBody>
      <dsp:txXfrm>
        <a:off x="8828108" y="2293861"/>
        <a:ext cx="1839744" cy="617016"/>
      </dsp:txXfrm>
    </dsp:sp>
    <dsp:sp modelId="{DC497F1D-2788-46DC-A6FE-3D58F0C22040}">
      <dsp:nvSpPr>
        <dsp:cNvPr id="0" name=""/>
        <dsp:cNvSpPr/>
      </dsp:nvSpPr>
      <dsp:spPr>
        <a:xfrm>
          <a:off x="8585124" y="752963"/>
          <a:ext cx="296670" cy="823776"/>
        </a:xfrm>
        <a:custGeom>
          <a:avLst/>
          <a:gdLst/>
          <a:ahLst/>
          <a:cxnLst/>
          <a:rect l="0" t="0" r="0" b="0"/>
          <a:pathLst>
            <a:path>
              <a:moveTo>
                <a:pt x="0" y="0"/>
              </a:moveTo>
              <a:lnTo>
                <a:pt x="0" y="823776"/>
              </a:lnTo>
              <a:lnTo>
                <a:pt x="296670" y="82377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48982D-A8F2-443D-B3BB-EBE75C9E8EEF}">
      <dsp:nvSpPr>
        <dsp:cNvPr id="0" name=""/>
        <dsp:cNvSpPr/>
      </dsp:nvSpPr>
      <dsp:spPr>
        <a:xfrm>
          <a:off x="8881795" y="1213639"/>
          <a:ext cx="1751985" cy="726203"/>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370771"/>
              <a:satOff val="-39267"/>
              <a:lumOff val="-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Work in progress</a:t>
          </a:r>
        </a:p>
      </dsp:txBody>
      <dsp:txXfrm>
        <a:off x="8903065" y="1234909"/>
        <a:ext cx="1709445" cy="683663"/>
      </dsp:txXfrm>
    </dsp:sp>
    <dsp:sp modelId="{E0393ABE-E230-4774-9948-B335CCDDD955}">
      <dsp:nvSpPr>
        <dsp:cNvPr id="0" name=""/>
        <dsp:cNvSpPr/>
      </dsp:nvSpPr>
      <dsp:spPr>
        <a:xfrm>
          <a:off x="8585124" y="752963"/>
          <a:ext cx="283926" cy="2849965"/>
        </a:xfrm>
        <a:custGeom>
          <a:avLst/>
          <a:gdLst/>
          <a:ahLst/>
          <a:cxnLst/>
          <a:rect l="0" t="0" r="0" b="0"/>
          <a:pathLst>
            <a:path>
              <a:moveTo>
                <a:pt x="0" y="0"/>
              </a:moveTo>
              <a:lnTo>
                <a:pt x="0" y="2849965"/>
              </a:lnTo>
              <a:lnTo>
                <a:pt x="283926" y="284996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CC6B0-8148-4538-96D7-0E24E672D8BD}">
      <dsp:nvSpPr>
        <dsp:cNvPr id="0" name=""/>
        <dsp:cNvSpPr/>
      </dsp:nvSpPr>
      <dsp:spPr>
        <a:xfrm>
          <a:off x="8869050" y="3285266"/>
          <a:ext cx="1817998" cy="635326"/>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411968"/>
              <a:satOff val="-43630"/>
              <a:lumOff val="-10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Challenges</a:t>
          </a:r>
        </a:p>
      </dsp:txBody>
      <dsp:txXfrm>
        <a:off x="8887658" y="3303874"/>
        <a:ext cx="1780782" cy="598110"/>
      </dsp:txXfrm>
    </dsp:sp>
    <dsp:sp modelId="{81F43376-36E9-47FB-9226-20B78A81016B}">
      <dsp:nvSpPr>
        <dsp:cNvPr id="0" name=""/>
        <dsp:cNvSpPr/>
      </dsp:nvSpPr>
      <dsp:spPr>
        <a:xfrm>
          <a:off x="8585124" y="752963"/>
          <a:ext cx="341796" cy="3933444"/>
        </a:xfrm>
        <a:custGeom>
          <a:avLst/>
          <a:gdLst/>
          <a:ahLst/>
          <a:cxnLst/>
          <a:rect l="0" t="0" r="0" b="0"/>
          <a:pathLst>
            <a:path>
              <a:moveTo>
                <a:pt x="0" y="0"/>
              </a:moveTo>
              <a:lnTo>
                <a:pt x="0" y="3933444"/>
              </a:lnTo>
              <a:lnTo>
                <a:pt x="341796" y="393344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4214B-AA10-4D52-9489-046EDCAB57A4}">
      <dsp:nvSpPr>
        <dsp:cNvPr id="0" name=""/>
        <dsp:cNvSpPr/>
      </dsp:nvSpPr>
      <dsp:spPr>
        <a:xfrm>
          <a:off x="8926920" y="4411674"/>
          <a:ext cx="1760128" cy="54946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453165"/>
              <a:satOff val="-47993"/>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mj-lt"/>
              <a:ea typeface="+mn-ea"/>
              <a:cs typeface="+mn-cs"/>
            </a:rPr>
            <a:t>The implication of the study </a:t>
          </a:r>
        </a:p>
      </dsp:txBody>
      <dsp:txXfrm>
        <a:off x="8943013" y="4427767"/>
        <a:ext cx="1727942" cy="517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4DA8E-B287-4E89-8150-79D3D2DA5D1D}">
      <dsp:nvSpPr>
        <dsp:cNvPr id="0" name=""/>
        <dsp:cNvSpPr/>
      </dsp:nvSpPr>
      <dsp:spPr>
        <a:xfrm>
          <a:off x="4351" y="0"/>
          <a:ext cx="8902984" cy="128089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endParaRPr lang="de-DE" sz="2700" b="1" kern="1200" dirty="0"/>
        </a:p>
        <a:p>
          <a:pPr marL="0" lvl="0" indent="0" algn="ctr" defTabSz="1200150">
            <a:lnSpc>
              <a:spcPct val="90000"/>
            </a:lnSpc>
            <a:spcBef>
              <a:spcPct val="0"/>
            </a:spcBef>
            <a:spcAft>
              <a:spcPct val="35000"/>
            </a:spcAft>
            <a:buNone/>
          </a:pPr>
          <a:r>
            <a:rPr lang="de-DE" sz="2700" b="1" kern="1200" dirty="0"/>
            <a:t>Theoretical framework</a:t>
          </a:r>
          <a:br>
            <a:rPr lang="en-US" sz="2700" b="1" kern="1200" dirty="0"/>
          </a:br>
          <a:endParaRPr lang="en-US" sz="2700" kern="1200" dirty="0"/>
        </a:p>
      </dsp:txBody>
      <dsp:txXfrm>
        <a:off x="644796" y="0"/>
        <a:ext cx="7622094" cy="1280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CD905-443D-4A24-81F1-4B25223D5E6F}">
      <dsp:nvSpPr>
        <dsp:cNvPr id="0" name=""/>
        <dsp:cNvSpPr/>
      </dsp:nvSpPr>
      <dsp:spPr>
        <a:xfrm>
          <a:off x="0" y="787376"/>
          <a:ext cx="3073517" cy="153675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Qualitative study</a:t>
          </a:r>
        </a:p>
      </dsp:txBody>
      <dsp:txXfrm>
        <a:off x="45010" y="832386"/>
        <a:ext cx="2983497" cy="1446738"/>
      </dsp:txXfrm>
    </dsp:sp>
    <dsp:sp modelId="{1B97DD1D-7FFE-40E5-95C9-0F20B5AE24EA}">
      <dsp:nvSpPr>
        <dsp:cNvPr id="0" name=""/>
        <dsp:cNvSpPr/>
      </dsp:nvSpPr>
      <dsp:spPr>
        <a:xfrm rot="19655982">
          <a:off x="2963902" y="1141854"/>
          <a:ext cx="1408259" cy="73212"/>
        </a:xfrm>
        <a:custGeom>
          <a:avLst/>
          <a:gdLst/>
          <a:ahLst/>
          <a:cxnLst/>
          <a:rect l="0" t="0" r="0" b="0"/>
          <a:pathLst>
            <a:path>
              <a:moveTo>
                <a:pt x="0" y="36606"/>
              </a:moveTo>
              <a:lnTo>
                <a:pt x="1408259" y="366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32825" y="1143254"/>
        <a:ext cx="70412" cy="70412"/>
      </dsp:txXfrm>
    </dsp:sp>
    <dsp:sp modelId="{89706B7F-A799-4DF7-BA78-3D2FE29D4083}">
      <dsp:nvSpPr>
        <dsp:cNvPr id="0" name=""/>
        <dsp:cNvSpPr/>
      </dsp:nvSpPr>
      <dsp:spPr>
        <a:xfrm>
          <a:off x="4262546" y="0"/>
          <a:ext cx="3073517" cy="160233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Questionnaire</a:t>
          </a:r>
        </a:p>
      </dsp:txBody>
      <dsp:txXfrm>
        <a:off x="4309477" y="46931"/>
        <a:ext cx="2979655" cy="1508470"/>
      </dsp:txXfrm>
    </dsp:sp>
    <dsp:sp modelId="{C4B817A2-E617-4646-845C-7C8F4DF55D83}">
      <dsp:nvSpPr>
        <dsp:cNvPr id="0" name=""/>
        <dsp:cNvSpPr/>
      </dsp:nvSpPr>
      <dsp:spPr>
        <a:xfrm rot="2725336">
          <a:off x="2811975" y="2144045"/>
          <a:ext cx="1754589" cy="73212"/>
        </a:xfrm>
        <a:custGeom>
          <a:avLst/>
          <a:gdLst/>
          <a:ahLst/>
          <a:cxnLst/>
          <a:rect l="0" t="0" r="0" b="0"/>
          <a:pathLst>
            <a:path>
              <a:moveTo>
                <a:pt x="0" y="36606"/>
              </a:moveTo>
              <a:lnTo>
                <a:pt x="1754589" y="3660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645405" y="2136787"/>
        <a:ext cx="87729" cy="87729"/>
      </dsp:txXfrm>
    </dsp:sp>
    <dsp:sp modelId="{BA3231C0-C2BC-4F49-B019-AE65F8199655}">
      <dsp:nvSpPr>
        <dsp:cNvPr id="0" name=""/>
        <dsp:cNvSpPr/>
      </dsp:nvSpPr>
      <dsp:spPr>
        <a:xfrm>
          <a:off x="4305023" y="2037168"/>
          <a:ext cx="4608278" cy="153675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Semi-structured Interview</a:t>
          </a:r>
        </a:p>
      </dsp:txBody>
      <dsp:txXfrm>
        <a:off x="4350033" y="2082178"/>
        <a:ext cx="4518258" cy="14467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E6A10-8FBA-4369-A57F-391D815B39E7}" type="datetimeFigureOut">
              <a:rPr lang="en-US" smtClean="0"/>
              <a:t>3/14/2026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4AC4D-82EF-48B1-AB03-2E11457E7906}" type="slidenum">
              <a:rPr lang="en-US" smtClean="0"/>
              <a:t>‹#›</a:t>
            </a:fld>
            <a:endParaRPr lang="en-US"/>
          </a:p>
        </p:txBody>
      </p:sp>
    </p:spTree>
    <p:extLst>
      <p:ext uri="{BB962C8B-B14F-4D97-AF65-F5344CB8AC3E}">
        <p14:creationId xmlns:p14="http://schemas.microsoft.com/office/powerpoint/2010/main" val="4086273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4AC4D-82EF-48B1-AB03-2E11457E7906}" type="slidenum">
              <a:rPr lang="en-US" smtClean="0"/>
              <a:t>1</a:t>
            </a:fld>
            <a:endParaRPr lang="en-US"/>
          </a:p>
        </p:txBody>
      </p:sp>
    </p:spTree>
    <p:extLst>
      <p:ext uri="{BB962C8B-B14F-4D97-AF65-F5344CB8AC3E}">
        <p14:creationId xmlns:p14="http://schemas.microsoft.com/office/powerpoint/2010/main" val="377695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37665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3160483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6C38DE-41ED-4C8D-BC52-C4BCF1CE2BF9}"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4068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99D391-C382-474C-8279-EA988CFCA8FA}"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26401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99D391-C382-474C-8279-EA988CFCA8FA}"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6C38DE-41ED-4C8D-BC52-C4BCF1CE2BF9}"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5072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399D391-C382-474C-8279-EA988CFCA8FA}"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153205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1844791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279329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422617660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99D391-C382-474C-8279-EA988CFCA8FA}" type="datetimeFigureOut">
              <a:rPr lang="en-US" smtClean="0"/>
              <a:t>3/14/2026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855128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99D391-C382-474C-8279-EA988CFCA8FA}"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3265471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9D391-C382-474C-8279-EA988CFCA8FA}" type="datetimeFigureOut">
              <a:rPr lang="en-US" smtClean="0"/>
              <a:t>3/14/2026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49181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99D391-C382-474C-8279-EA988CFCA8FA}" type="datetimeFigureOut">
              <a:rPr lang="en-US" smtClean="0"/>
              <a:t>3/14/2026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270261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9D391-C382-474C-8279-EA988CFCA8FA}" type="datetimeFigureOut">
              <a:rPr lang="en-US" smtClean="0"/>
              <a:t>3/14/2026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293217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9D391-C382-474C-8279-EA988CFCA8FA}"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59310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99D391-C382-474C-8279-EA988CFCA8FA}" type="datetimeFigureOut">
              <a:rPr lang="en-US" smtClean="0"/>
              <a:t>3/14/2026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6C38DE-41ED-4C8D-BC52-C4BCF1CE2BF9}" type="slidenum">
              <a:rPr lang="en-US" smtClean="0"/>
              <a:t>‹#›</a:t>
            </a:fld>
            <a:endParaRPr lang="en-US"/>
          </a:p>
        </p:txBody>
      </p:sp>
    </p:spTree>
    <p:extLst>
      <p:ext uri="{BB962C8B-B14F-4D97-AF65-F5344CB8AC3E}">
        <p14:creationId xmlns:p14="http://schemas.microsoft.com/office/powerpoint/2010/main" val="395830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399D391-C382-474C-8279-EA988CFCA8FA}" type="datetimeFigureOut">
              <a:rPr lang="en-US" smtClean="0"/>
              <a:t>3/14/2026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6C38DE-41ED-4C8D-BC52-C4BCF1CE2BF9}" type="slidenum">
              <a:rPr lang="en-US" smtClean="0"/>
              <a:t>‹#›</a:t>
            </a:fld>
            <a:endParaRPr lang="en-US"/>
          </a:p>
        </p:txBody>
      </p:sp>
    </p:spTree>
    <p:extLst>
      <p:ext uri="{BB962C8B-B14F-4D97-AF65-F5344CB8AC3E}">
        <p14:creationId xmlns:p14="http://schemas.microsoft.com/office/powerpoint/2010/main" val="331221306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53469/jsshl.2023.06(05).14" TargetMode="External"/><Relationship Id="rId2" Type="http://schemas.openxmlformats.org/officeDocument/2006/relationships/hyperlink" Target="https://doi.org/10.1371/journal.pone.0201710" TargetMode="External"/><Relationship Id="rId1" Type="http://schemas.openxmlformats.org/officeDocument/2006/relationships/slideLayout" Target="../slideLayouts/slideLayout2.xml"/><Relationship Id="rId4" Type="http://schemas.openxmlformats.org/officeDocument/2006/relationships/hyperlink" Target="https://doi.org/10.21747/0874-2375/afr40a7"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0/01434632.2024.2442054" TargetMode="External"/><Relationship Id="rId2" Type="http://schemas.openxmlformats.org/officeDocument/2006/relationships/hyperlink" Target="https://journals.openedition.org/anneemaghreb/1372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C406-DE1F-8E0E-2556-C8FD325F5EB3}"/>
              </a:ext>
            </a:extLst>
          </p:cNvPr>
          <p:cNvSpPr>
            <a:spLocks noGrp="1"/>
          </p:cNvSpPr>
          <p:nvPr>
            <p:ph type="ctrTitle"/>
          </p:nvPr>
        </p:nvSpPr>
        <p:spPr>
          <a:xfrm>
            <a:off x="1561515" y="2013524"/>
            <a:ext cx="10255347" cy="2262781"/>
          </a:xfrm>
        </p:spPr>
        <p:txBody>
          <a:bodyPr>
            <a:normAutofit fontScale="90000"/>
          </a:bodyPr>
          <a:lstStyle/>
          <a:p>
            <a:pPr algn="ctr"/>
            <a:r>
              <a:rPr lang="en-US" sz="4000" kern="100" dirty="0">
                <a:latin typeface="Times New Roman" panose="02020603050405020304" pitchFamily="18" charset="0"/>
                <a:ea typeface="Calibri" panose="020F0502020204030204" pitchFamily="34" charset="0"/>
                <a:cs typeface="Arial" panose="020B0604020202020204" pitchFamily="34" charset="0"/>
              </a:rPr>
              <a:t>Challenges of teaching </a:t>
            </a:r>
            <a:r>
              <a:rPr lang="en-US" sz="4000" kern="100" dirty="0" err="1">
                <a:latin typeface="Times New Roman" panose="02020603050405020304" pitchFamily="18" charset="0"/>
                <a:ea typeface="Calibri" panose="020F0502020204030204" pitchFamily="34" charset="0"/>
                <a:cs typeface="Arial" panose="020B0604020202020204" pitchFamily="34" charset="0"/>
              </a:rPr>
              <a:t>Hassaniya</a:t>
            </a:r>
            <a:r>
              <a:rPr lang="en-US" sz="4000" kern="100" dirty="0">
                <a:latin typeface="Times New Roman" panose="02020603050405020304" pitchFamily="18" charset="0"/>
                <a:ea typeface="Calibri" panose="020F0502020204030204" pitchFamily="34" charset="0"/>
                <a:cs typeface="Arial" panose="020B0604020202020204" pitchFamily="34" charset="0"/>
              </a:rPr>
              <a:t> as a heritage language in the diaspora: Mauritanian families in France and Spain as a case study.</a:t>
            </a:r>
            <a:br>
              <a:rPr lang="en-US" sz="4000" b="1" kern="100" dirty="0">
                <a:effectLst/>
                <a:latin typeface="Times New Roman" panose="02020603050405020304" pitchFamily="18" charset="0"/>
                <a:ea typeface="Calibri" panose="020F0502020204030204" pitchFamily="34" charset="0"/>
                <a:cs typeface="Arial" panose="020B0604020202020204" pitchFamily="34" charset="0"/>
              </a:rPr>
            </a:br>
            <a:r>
              <a:rPr lang="en-US" sz="4000" b="1" kern="100" dirty="0">
                <a:effectLst/>
                <a:latin typeface="Times New Roman" panose="02020603050405020304" pitchFamily="18" charset="0"/>
                <a:ea typeface="Calibri" panose="020F0502020204030204" pitchFamily="34" charset="0"/>
                <a:cs typeface="Arial" panose="020B0604020202020204" pitchFamily="34" charset="0"/>
              </a:rPr>
              <a:t>  </a:t>
            </a:r>
            <a:endParaRPr lang="en-US" sz="8800" dirty="0"/>
          </a:p>
        </p:txBody>
      </p:sp>
      <p:sp>
        <p:nvSpPr>
          <p:cNvPr id="3" name="Subtitle 2">
            <a:extLst>
              <a:ext uri="{FF2B5EF4-FFF2-40B4-BE49-F238E27FC236}">
                <a16:creationId xmlns:a16="http://schemas.microsoft.com/office/drawing/2014/main" id="{3927BEDB-B298-90B4-3314-8D527A7EEB67}"/>
              </a:ext>
            </a:extLst>
          </p:cNvPr>
          <p:cNvSpPr>
            <a:spLocks noGrp="1"/>
          </p:cNvSpPr>
          <p:nvPr>
            <p:ph type="subTitle" idx="1"/>
          </p:nvPr>
        </p:nvSpPr>
        <p:spPr>
          <a:xfrm>
            <a:off x="2231488" y="4312871"/>
            <a:ext cx="8915399" cy="1126283"/>
          </a:xfrm>
        </p:spPr>
        <p:txBody>
          <a:bodyPr>
            <a:normAutofit lnSpcReduction="10000"/>
          </a:bodyPr>
          <a:lstStyle/>
          <a:p>
            <a:r>
              <a:rPr lang="en-US" sz="1800"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Ould Ehine H’Meide</a:t>
            </a:r>
          </a:p>
          <a:p>
            <a:r>
              <a:rPr lang="en-US" sz="1800"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Ph.D. student </a:t>
            </a:r>
          </a:p>
          <a:p>
            <a:r>
              <a:rPr lang="en-US" sz="1800" b="1" kern="100" dirty="0">
                <a:solidFill>
                  <a:schemeClr val="tx1"/>
                </a:solidFill>
                <a:effectLst/>
                <a:latin typeface="Times New Roman" panose="02020603050405020304" pitchFamily="18" charset="0"/>
                <a:ea typeface="Calibri" panose="020F0502020204030204" pitchFamily="34" charset="0"/>
                <a:cs typeface="Arial" panose="020B0604020202020204" pitchFamily="34" charset="0"/>
              </a:rPr>
              <a:t>Faculty of Philology, University of Belgrade</a:t>
            </a:r>
          </a:p>
        </p:txBody>
      </p:sp>
      <p:pic>
        <p:nvPicPr>
          <p:cNvPr id="1026" name="Picture 2" descr="University of Belgrade Faculty of Philology - Wikipedia">
            <a:extLst>
              <a:ext uri="{FF2B5EF4-FFF2-40B4-BE49-F238E27FC236}">
                <a16:creationId xmlns:a16="http://schemas.microsoft.com/office/drawing/2014/main" id="{F8C15FCD-16DC-BD8E-925F-FE55DF3675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0160" y="410748"/>
            <a:ext cx="1291467" cy="12914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partners – EC-VPL">
            <a:extLst>
              <a:ext uri="{FF2B5EF4-FFF2-40B4-BE49-F238E27FC236}">
                <a16:creationId xmlns:a16="http://schemas.microsoft.com/office/drawing/2014/main" id="{7E4D4D97-DA87-F2F7-6D12-346F39AC2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373" y="410748"/>
            <a:ext cx="3717680" cy="11017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87E0F0-1875-22C7-85B8-10184521F1AF}"/>
              </a:ext>
            </a:extLst>
          </p:cNvPr>
          <p:cNvSpPr txBox="1"/>
          <p:nvPr/>
        </p:nvSpPr>
        <p:spPr>
          <a:xfrm>
            <a:off x="1941342" y="5800921"/>
            <a:ext cx="10016196" cy="646331"/>
          </a:xfrm>
          <a:prstGeom prst="rect">
            <a:avLst/>
          </a:prstGeom>
          <a:noFill/>
        </p:spPr>
        <p:txBody>
          <a:bodyPr wrap="square">
            <a:spAutoFit/>
          </a:bodyPr>
          <a:lstStyle/>
          <a:p>
            <a:r>
              <a:rPr lang="en-US" b="1" kern="100" dirty="0">
                <a:latin typeface="Times New Roman" panose="02020603050405020304" pitchFamily="18" charset="0"/>
                <a:cs typeface="Arial" panose="020B0604020202020204" pitchFamily="34" charset="0"/>
              </a:rPr>
              <a:t>Teaching and Learning Heritage Languages: Multilingualism, Identity, and Innovative Methods, Frankfurt University of Applied Sciences.</a:t>
            </a:r>
          </a:p>
        </p:txBody>
      </p:sp>
    </p:spTree>
    <p:extLst>
      <p:ext uri="{BB962C8B-B14F-4D97-AF65-F5344CB8AC3E}">
        <p14:creationId xmlns:p14="http://schemas.microsoft.com/office/powerpoint/2010/main" val="368456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5D5A-800E-4C00-AE23-270B7286BD54}"/>
              </a:ext>
            </a:extLst>
          </p:cNvPr>
          <p:cNvSpPr>
            <a:spLocks noGrp="1"/>
          </p:cNvSpPr>
          <p:nvPr>
            <p:ph type="title"/>
          </p:nvPr>
        </p:nvSpPr>
        <p:spPr>
          <a:xfrm>
            <a:off x="1594388" y="376460"/>
            <a:ext cx="10235662" cy="1280890"/>
          </a:xfrm>
        </p:spPr>
        <p:txBody>
          <a:bodyPr>
            <a:normAutofit/>
          </a:bodyPr>
          <a:lstStyle/>
          <a:p>
            <a:r>
              <a:rPr lang="en-US" sz="2800" b="1" dirty="0"/>
              <a:t>The challenges and strategies in teaching heritage language </a:t>
            </a:r>
          </a:p>
        </p:txBody>
      </p:sp>
      <p:sp>
        <p:nvSpPr>
          <p:cNvPr id="3" name="Content Placeholder 2">
            <a:extLst>
              <a:ext uri="{FF2B5EF4-FFF2-40B4-BE49-F238E27FC236}">
                <a16:creationId xmlns:a16="http://schemas.microsoft.com/office/drawing/2014/main" id="{3DE12CDA-B654-4157-BDA5-C970A773022B}"/>
              </a:ext>
            </a:extLst>
          </p:cNvPr>
          <p:cNvSpPr>
            <a:spLocks noGrp="1"/>
          </p:cNvSpPr>
          <p:nvPr>
            <p:ph idx="1"/>
          </p:nvPr>
        </p:nvSpPr>
        <p:spPr>
          <a:xfrm>
            <a:off x="1685925" y="1175378"/>
            <a:ext cx="10077450" cy="5473071"/>
          </a:xfrm>
        </p:spPr>
        <p:txBody>
          <a:bodyPr>
            <a:normAutofit/>
          </a:bodyPr>
          <a:lstStyle/>
          <a:p>
            <a:r>
              <a:rPr lang="en-US" sz="2400" dirty="0">
                <a:solidFill>
                  <a:schemeClr val="tx1"/>
                </a:solidFill>
                <a:latin typeface="+mj-lt"/>
                <a:cs typeface="Times New Roman" panose="02020603050405020304" pitchFamily="18" charset="0"/>
              </a:rPr>
              <a:t>Common challenges in teaching heritage languages include limited resources, instructional hours, and community involvement. </a:t>
            </a:r>
          </a:p>
          <a:p>
            <a:pPr marL="0" indent="0" algn="r">
              <a:buNone/>
            </a:pPr>
            <a:r>
              <a:rPr lang="en-US" sz="2400" dirty="0">
                <a:solidFill>
                  <a:schemeClr val="accent1"/>
                </a:solidFill>
                <a:latin typeface="+mj-lt"/>
                <a:cs typeface="Times New Roman" panose="02020603050405020304" pitchFamily="18" charset="0"/>
              </a:rPr>
              <a:t>                                                                                                    (</a:t>
            </a:r>
            <a:r>
              <a:rPr lang="en-US" sz="2400" dirty="0" err="1">
                <a:solidFill>
                  <a:schemeClr val="accent1"/>
                </a:solidFill>
                <a:latin typeface="+mj-lt"/>
                <a:cs typeface="Times New Roman" panose="02020603050405020304" pitchFamily="18" charset="0"/>
              </a:rPr>
              <a:t>Goginava</a:t>
            </a:r>
            <a:r>
              <a:rPr lang="en-US" sz="2400" dirty="0">
                <a:solidFill>
                  <a:schemeClr val="accent1"/>
                </a:solidFill>
                <a:latin typeface="+mj-lt"/>
                <a:cs typeface="Times New Roman" panose="02020603050405020304" pitchFamily="18" charset="0"/>
              </a:rPr>
              <a:t>, 2024).</a:t>
            </a:r>
          </a:p>
          <a:p>
            <a:r>
              <a:rPr lang="en-US" sz="2400" dirty="0">
                <a:solidFill>
                  <a:schemeClr val="tx1"/>
                </a:solidFill>
                <a:latin typeface="+mj-lt"/>
                <a:cs typeface="Times New Roman" panose="02020603050405020304" pitchFamily="18" charset="0"/>
              </a:rPr>
              <a:t>When HLs are not supported through the school system with resources and the creation of bilingual programs, the fluency in these languages tend to be lost at the early years of schooling.                                           </a:t>
            </a:r>
          </a:p>
          <a:p>
            <a:pPr marL="0" indent="0" algn="r">
              <a:buNone/>
            </a:pPr>
            <a:r>
              <a:rPr lang="en-US" sz="2400" dirty="0">
                <a:solidFill>
                  <a:schemeClr val="accent1"/>
                </a:solidFill>
                <a:latin typeface="+mj-lt"/>
                <a:cs typeface="Times New Roman" panose="02020603050405020304" pitchFamily="18" charset="0"/>
              </a:rPr>
              <a:t>                                                  ( </a:t>
            </a:r>
            <a:r>
              <a:rPr lang="en-US" sz="2400" dirty="0" err="1">
                <a:solidFill>
                  <a:schemeClr val="accent1"/>
                </a:solidFill>
                <a:latin typeface="+mj-lt"/>
                <a:cs typeface="Times New Roman" panose="02020603050405020304" pitchFamily="18" charset="0"/>
              </a:rPr>
              <a:t>Sehlaoui</a:t>
            </a:r>
            <a:r>
              <a:rPr lang="en-US" sz="2400" dirty="0">
                <a:solidFill>
                  <a:schemeClr val="accent1"/>
                </a:solidFill>
                <a:latin typeface="+mj-lt"/>
                <a:cs typeface="Times New Roman" panose="02020603050405020304" pitchFamily="18" charset="0"/>
              </a:rPr>
              <a:t> &amp; Mousa, 2016, p.36). </a:t>
            </a:r>
          </a:p>
          <a:p>
            <a:endParaRPr lang="en-US" sz="2000" dirty="0">
              <a:solidFill>
                <a:schemeClr val="tx1"/>
              </a:solidFill>
              <a:latin typeface="+mj-lt"/>
              <a:cs typeface="Times New Roman" panose="02020603050405020304" pitchFamily="18" charset="0"/>
            </a:endParaRPr>
          </a:p>
          <a:p>
            <a:endParaRPr lang="en-US" sz="2000" dirty="0">
              <a:solidFill>
                <a:schemeClr val="tx1"/>
              </a:solidFill>
              <a:latin typeface="+mj-lt"/>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4C9F-AADB-1F9E-829D-C09F38110D36}"/>
              </a:ext>
            </a:extLst>
          </p:cNvPr>
          <p:cNvSpPr>
            <a:spLocks noGrp="1"/>
          </p:cNvSpPr>
          <p:nvPr>
            <p:ph type="title"/>
          </p:nvPr>
        </p:nvSpPr>
        <p:spPr>
          <a:xfrm>
            <a:off x="1945884" y="106830"/>
            <a:ext cx="8911687" cy="867065"/>
          </a:xfrm>
        </p:spPr>
        <p:txBody>
          <a:bodyPr/>
          <a:lstStyle/>
          <a:p>
            <a:r>
              <a:rPr lang="en-US" b="1" dirty="0">
                <a:solidFill>
                  <a:schemeClr val="tx1"/>
                </a:solidFill>
                <a:latin typeface="Times New Roman" panose="02020603050405020304" pitchFamily="18" charset="0"/>
                <a:cs typeface="Times New Roman" panose="02020603050405020304" pitchFamily="18" charset="0"/>
              </a:rPr>
              <a:t>Strategies in Maintaining HL</a:t>
            </a:r>
          </a:p>
        </p:txBody>
      </p:sp>
      <p:sp>
        <p:nvSpPr>
          <p:cNvPr id="3" name="Content Placeholder 2">
            <a:extLst>
              <a:ext uri="{FF2B5EF4-FFF2-40B4-BE49-F238E27FC236}">
                <a16:creationId xmlns:a16="http://schemas.microsoft.com/office/drawing/2014/main" id="{AC543411-6E64-45C7-FA92-5D1FC08C03C3}"/>
              </a:ext>
            </a:extLst>
          </p:cNvPr>
          <p:cNvSpPr>
            <a:spLocks noGrp="1"/>
          </p:cNvSpPr>
          <p:nvPr>
            <p:ph idx="1"/>
          </p:nvPr>
        </p:nvSpPr>
        <p:spPr>
          <a:xfrm>
            <a:off x="1695888" y="973895"/>
            <a:ext cx="10191311" cy="5908063"/>
          </a:xfrm>
        </p:spPr>
        <p:txBody>
          <a:bodyPr>
            <a:noAutofit/>
          </a:bodyPr>
          <a:lstStyle/>
          <a:p>
            <a:r>
              <a:rPr lang="en-US" sz="2000" dirty="0">
                <a:solidFill>
                  <a:schemeClr val="tx1"/>
                </a:solidFill>
                <a:latin typeface="+mj-lt"/>
                <a:cs typeface="Times New Roman" panose="02020603050405020304" pitchFamily="18" charset="0"/>
              </a:rPr>
              <a:t>Adopting One-parent-one-language (OPOL) </a:t>
            </a:r>
            <a:r>
              <a:rPr lang="en-US" sz="2000" dirty="0">
                <a:solidFill>
                  <a:schemeClr val="accent1"/>
                </a:solidFill>
                <a:latin typeface="+mj-lt"/>
                <a:cs typeface="Times New Roman" panose="02020603050405020304" pitchFamily="18" charset="0"/>
              </a:rPr>
              <a:t>(Döpke,1992; De </a:t>
            </a:r>
            <a:r>
              <a:rPr lang="en-US" sz="2000" dirty="0" err="1">
                <a:solidFill>
                  <a:schemeClr val="accent1"/>
                </a:solidFill>
                <a:latin typeface="+mj-lt"/>
                <a:cs typeface="Times New Roman" panose="02020603050405020304" pitchFamily="18" charset="0"/>
              </a:rPr>
              <a:t>Houwer</a:t>
            </a:r>
            <a:r>
              <a:rPr lang="en-US" sz="2000" dirty="0">
                <a:solidFill>
                  <a:schemeClr val="accent1"/>
                </a:solidFill>
                <a:latin typeface="+mj-lt"/>
                <a:cs typeface="Times New Roman" panose="02020603050405020304" pitchFamily="18" charset="0"/>
              </a:rPr>
              <a:t> ,2007). </a:t>
            </a:r>
            <a:endParaRPr lang="en-US" sz="2000" dirty="0">
              <a:solidFill>
                <a:schemeClr val="tx1"/>
              </a:solidFill>
              <a:latin typeface="+mj-lt"/>
              <a:cs typeface="Times New Roman" panose="02020603050405020304" pitchFamily="18" charset="0"/>
            </a:endParaRPr>
          </a:p>
          <a:p>
            <a:r>
              <a:rPr lang="en-US" sz="2000" dirty="0">
                <a:solidFill>
                  <a:schemeClr val="tx1"/>
                </a:solidFill>
                <a:latin typeface="+mj-lt"/>
                <a:cs typeface="Times New Roman" panose="02020603050405020304" pitchFamily="18" charset="0"/>
              </a:rPr>
              <a:t>Minority language at home (MLAH) method. </a:t>
            </a:r>
            <a:r>
              <a:rPr lang="en-US" sz="2000" dirty="0">
                <a:solidFill>
                  <a:schemeClr val="tx1"/>
                </a:solidFill>
                <a:latin typeface="+mj-lt"/>
              </a:rPr>
              <a:t>In this strategy, both parents speak the family’s minority language exclusively at home. </a:t>
            </a:r>
            <a:r>
              <a:rPr lang="en-US" sz="2000" dirty="0">
                <a:solidFill>
                  <a:schemeClr val="accent1"/>
                </a:solidFill>
                <a:latin typeface="+mj-lt"/>
              </a:rPr>
              <a:t>(De </a:t>
            </a:r>
            <a:r>
              <a:rPr lang="en-US" sz="2000" dirty="0" err="1">
                <a:solidFill>
                  <a:schemeClr val="accent1"/>
                </a:solidFill>
                <a:latin typeface="+mj-lt"/>
              </a:rPr>
              <a:t>Houwer</a:t>
            </a:r>
            <a:r>
              <a:rPr lang="en-US" sz="2000" dirty="0">
                <a:solidFill>
                  <a:schemeClr val="accent1"/>
                </a:solidFill>
                <a:latin typeface="+mj-lt"/>
              </a:rPr>
              <a:t>, 2007; </a:t>
            </a:r>
            <a:r>
              <a:rPr lang="en-US" sz="2000" dirty="0" err="1">
                <a:solidFill>
                  <a:schemeClr val="accent1"/>
                </a:solidFill>
                <a:latin typeface="+mj-lt"/>
              </a:rPr>
              <a:t>Kumpulainen</a:t>
            </a:r>
            <a:r>
              <a:rPr lang="en-US" sz="2000" dirty="0">
                <a:solidFill>
                  <a:schemeClr val="accent1"/>
                </a:solidFill>
                <a:latin typeface="+mj-lt"/>
              </a:rPr>
              <a:t>, 2020). </a:t>
            </a:r>
            <a:endParaRPr lang="en-US" sz="2000" dirty="0">
              <a:solidFill>
                <a:schemeClr val="tx1"/>
              </a:solidFill>
              <a:latin typeface="+mj-lt"/>
            </a:endParaRPr>
          </a:p>
          <a:p>
            <a:r>
              <a:rPr lang="en-US" sz="2000" dirty="0" err="1">
                <a:solidFill>
                  <a:srgbClr val="000000"/>
                </a:solidFill>
                <a:effectLst/>
                <a:latin typeface="+mj-lt"/>
                <a:ea typeface="Times New Roman" panose="02020603050405020304" pitchFamily="18" charset="0"/>
              </a:rPr>
              <a:t>Attaallah</a:t>
            </a:r>
            <a:r>
              <a:rPr lang="en-US" sz="2000" dirty="0">
                <a:solidFill>
                  <a:srgbClr val="000000"/>
                </a:solidFill>
                <a:effectLst/>
                <a:latin typeface="+mj-lt"/>
                <a:ea typeface="Times New Roman" panose="02020603050405020304" pitchFamily="18" charset="0"/>
              </a:rPr>
              <a:t> (2020) explores the language ideologies and practices of Arabic-speaking immigrant parents in Sweden regarding the maintenance of their children’s HL including: </a:t>
            </a:r>
          </a:p>
          <a:p>
            <a:pPr>
              <a:buFont typeface="+mj-lt"/>
              <a:buAutoNum type="alphaLcPeriod"/>
            </a:pPr>
            <a:r>
              <a:rPr lang="en-US" dirty="0">
                <a:solidFill>
                  <a:srgbClr val="000000"/>
                </a:solidFill>
                <a:latin typeface="+mj-lt"/>
              </a:rPr>
              <a:t>Role-playing and storytelling, </a:t>
            </a:r>
          </a:p>
          <a:p>
            <a:pPr>
              <a:buFont typeface="+mj-lt"/>
              <a:buAutoNum type="alphaLcPeriod"/>
            </a:pPr>
            <a:r>
              <a:rPr lang="en-US" dirty="0">
                <a:solidFill>
                  <a:srgbClr val="000000"/>
                </a:solidFill>
                <a:latin typeface="+mj-lt"/>
              </a:rPr>
              <a:t>Attending a complementary school</a:t>
            </a:r>
          </a:p>
          <a:p>
            <a:pPr>
              <a:buFont typeface="+mj-lt"/>
              <a:buAutoNum type="alphaLcPeriod"/>
            </a:pPr>
            <a:r>
              <a:rPr lang="en-US" dirty="0">
                <a:solidFill>
                  <a:srgbClr val="000000"/>
                </a:solidFill>
                <a:latin typeface="+mj-lt"/>
              </a:rPr>
              <a:t>Participating in cultural and social gatherings for Arabic-speaking immigrants.</a:t>
            </a:r>
          </a:p>
          <a:p>
            <a:pPr marL="0" indent="0">
              <a:buNone/>
            </a:pPr>
            <a:endParaRPr lang="en-US" dirty="0">
              <a:solidFill>
                <a:srgbClr val="000000"/>
              </a:solidFill>
              <a:latin typeface="+mj-lt"/>
            </a:endParaRPr>
          </a:p>
          <a:p>
            <a:r>
              <a:rPr lang="en-US" sz="1800" dirty="0">
                <a:solidFill>
                  <a:srgbClr val="000000"/>
                </a:solidFill>
                <a:effectLst/>
                <a:latin typeface="Times New Roman" panose="02020603050405020304" pitchFamily="18" charset="0"/>
                <a:ea typeface="Times New Roman" panose="02020603050405020304" pitchFamily="18" charset="0"/>
              </a:rPr>
              <a:t>Preserving </a:t>
            </a:r>
            <a:r>
              <a:rPr lang="en-US" sz="1800" dirty="0" err="1">
                <a:solidFill>
                  <a:srgbClr val="000000"/>
                </a:solidFill>
                <a:effectLst/>
                <a:latin typeface="Times New Roman" panose="02020603050405020304" pitchFamily="18" charset="0"/>
                <a:ea typeface="Times New Roman" panose="02020603050405020304" pitchFamily="18" charset="0"/>
              </a:rPr>
              <a:t>Hassaniya</a:t>
            </a:r>
            <a:r>
              <a:rPr lang="en-US" sz="1800" dirty="0">
                <a:solidFill>
                  <a:srgbClr val="000000"/>
                </a:solidFill>
                <a:effectLst/>
                <a:latin typeface="Times New Roman" panose="02020603050405020304" pitchFamily="18" charset="0"/>
                <a:ea typeface="Times New Roman" panose="02020603050405020304" pitchFamily="18" charset="0"/>
              </a:rPr>
              <a:t> as a heritage language has received scant attention in existing research, which highlights a significant gap in the literature.</a:t>
            </a:r>
          </a:p>
          <a:p>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168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14E0FF0-4AA0-45F3-BC83-DC83F779F4D1}"/>
              </a:ext>
            </a:extLst>
          </p:cNvPr>
          <p:cNvGraphicFramePr/>
          <p:nvPr>
            <p:extLst>
              <p:ext uri="{D42A27DB-BD31-4B8C-83A1-F6EECF244321}">
                <p14:modId xmlns:p14="http://schemas.microsoft.com/office/powerpoint/2010/main" val="1463241015"/>
              </p:ext>
            </p:extLst>
          </p:nvPr>
        </p:nvGraphicFramePr>
        <p:xfrm>
          <a:off x="2992975" y="2788555"/>
          <a:ext cx="8911687" cy="128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14573DF8-869C-4473-B6F7-0F207DBD28C4}"/>
              </a:ext>
            </a:extLst>
          </p:cNvPr>
          <p:cNvGrpSpPr/>
          <p:nvPr/>
        </p:nvGrpSpPr>
        <p:grpSpPr>
          <a:xfrm>
            <a:off x="1644508" y="2788555"/>
            <a:ext cx="8902984" cy="1280890"/>
            <a:chOff x="4351" y="0"/>
            <a:chExt cx="8902984" cy="1280890"/>
          </a:xfrm>
        </p:grpSpPr>
        <p:sp>
          <p:nvSpPr>
            <p:cNvPr id="6" name="Arrow: Chevron 5">
              <a:extLst>
                <a:ext uri="{FF2B5EF4-FFF2-40B4-BE49-F238E27FC236}">
                  <a16:creationId xmlns:a16="http://schemas.microsoft.com/office/drawing/2014/main" id="{C362C34E-0F0D-4799-AB73-5F3EB7A2D983}"/>
                </a:ext>
              </a:extLst>
            </p:cNvPr>
            <p:cNvSpPr/>
            <p:nvPr/>
          </p:nvSpPr>
          <p:spPr>
            <a:xfrm>
              <a:off x="4351" y="0"/>
              <a:ext cx="8902984" cy="12808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Arrow: Chevron 4">
              <a:extLst>
                <a:ext uri="{FF2B5EF4-FFF2-40B4-BE49-F238E27FC236}">
                  <a16:creationId xmlns:a16="http://schemas.microsoft.com/office/drawing/2014/main" id="{B8F7FBD1-CC20-458D-8C6A-3393E372FFE6}"/>
                </a:ext>
              </a:extLst>
            </p:cNvPr>
            <p:cNvSpPr txBox="1"/>
            <p:nvPr/>
          </p:nvSpPr>
          <p:spPr>
            <a:xfrm>
              <a:off x="644796" y="0"/>
              <a:ext cx="7622094" cy="1280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3600" dirty="0">
                  <a:latin typeface="+mj-lt"/>
                </a:rPr>
                <a:t>Research design</a:t>
              </a:r>
              <a:endParaRPr lang="en-US" sz="900" kern="1200" dirty="0">
                <a:latin typeface="+mj-lt"/>
              </a:endParaRPr>
            </a:p>
          </p:txBody>
        </p:sp>
      </p:grpSp>
    </p:spTree>
    <p:extLst>
      <p:ext uri="{BB962C8B-B14F-4D97-AF65-F5344CB8AC3E}">
        <p14:creationId xmlns:p14="http://schemas.microsoft.com/office/powerpoint/2010/main" val="46035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0E34-A257-4269-8819-34D66EAA3F55}"/>
              </a:ext>
            </a:extLst>
          </p:cNvPr>
          <p:cNvSpPr>
            <a:spLocks noGrp="1"/>
          </p:cNvSpPr>
          <p:nvPr>
            <p:ph type="title"/>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Research design</a:t>
            </a:r>
            <a:endParaRPr lang="en-US" dirty="0"/>
          </a:p>
        </p:txBody>
      </p:sp>
      <p:graphicFrame>
        <p:nvGraphicFramePr>
          <p:cNvPr id="4" name="Content Placeholder 5">
            <a:extLst>
              <a:ext uri="{FF2B5EF4-FFF2-40B4-BE49-F238E27FC236}">
                <a16:creationId xmlns:a16="http://schemas.microsoft.com/office/drawing/2014/main" id="{24E8E1AF-61ED-49FD-A72F-169A29E46010}"/>
              </a:ext>
            </a:extLst>
          </p:cNvPr>
          <p:cNvGraphicFramePr>
            <a:graphicFrameLocks noGrp="1"/>
          </p:cNvGraphicFramePr>
          <p:nvPr>
            <p:ph idx="1"/>
            <p:extLst>
              <p:ext uri="{D42A27DB-BD31-4B8C-83A1-F6EECF244321}">
                <p14:modId xmlns:p14="http://schemas.microsoft.com/office/powerpoint/2010/main" val="1982103158"/>
              </p:ext>
            </p:extLst>
          </p:nvPr>
        </p:nvGraphicFramePr>
        <p:xfrm>
          <a:off x="2674938" y="1704975"/>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786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73A9-6947-4E55-49BF-71813C036547}"/>
              </a:ext>
            </a:extLst>
          </p:cNvPr>
          <p:cNvSpPr>
            <a:spLocks noGrp="1"/>
          </p:cNvSpPr>
          <p:nvPr>
            <p:ph type="title"/>
          </p:nvPr>
        </p:nvSpPr>
        <p:spPr>
          <a:xfrm>
            <a:off x="1964275" y="624110"/>
            <a:ext cx="8911687" cy="923336"/>
          </a:xfrm>
        </p:spPr>
        <p:txBody>
          <a:bodyPr/>
          <a:lstStyle/>
          <a:p>
            <a:r>
              <a:rPr lang="en-US" sz="3600" b="1" dirty="0">
                <a:solidFill>
                  <a:schemeClr val="tx1"/>
                </a:solidFill>
                <a:latin typeface="Times New Roman" panose="02020603050405020304" pitchFamily="18" charset="0"/>
                <a:cs typeface="Times New Roman" panose="02020603050405020304" pitchFamily="18" charset="0"/>
              </a:rPr>
              <a:t>Snowball sampling</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2732EE2-BF92-28A8-0056-4F55FAC69DD7}"/>
              </a:ext>
            </a:extLst>
          </p:cNvPr>
          <p:cNvSpPr>
            <a:spLocks noGrp="1"/>
          </p:cNvSpPr>
          <p:nvPr>
            <p:ph idx="1"/>
          </p:nvPr>
        </p:nvSpPr>
        <p:spPr>
          <a:xfrm>
            <a:off x="1533378" y="1547446"/>
            <a:ext cx="9967521" cy="4686444"/>
          </a:xfrm>
        </p:spPr>
        <p:txBody>
          <a:bodyPr>
            <a:normAutofit/>
          </a:bodyPr>
          <a:lstStyle/>
          <a:p>
            <a:r>
              <a:rPr lang="en-US" sz="2600" dirty="0">
                <a:solidFill>
                  <a:schemeClr val="tx1"/>
                </a:solidFill>
                <a:latin typeface="Times New Roman" panose="02020603050405020304" pitchFamily="18" charset="0"/>
                <a:cs typeface="Times New Roman" panose="02020603050405020304" pitchFamily="18" charset="0"/>
              </a:rPr>
              <a:t>Snowball sampling </a:t>
            </a:r>
          </a:p>
          <a:p>
            <a:pPr marL="0" indent="0">
              <a:buNone/>
            </a:pPr>
            <a:r>
              <a:rPr lang="en-US" sz="2800" dirty="0">
                <a:solidFill>
                  <a:srgbClr val="000000"/>
                </a:solidFill>
                <a:latin typeface="+mj-lt"/>
              </a:rPr>
              <a:t>U</a:t>
            </a:r>
            <a:r>
              <a:rPr lang="en-US" sz="2800" b="0" i="0" dirty="0">
                <a:solidFill>
                  <a:srgbClr val="000000"/>
                </a:solidFill>
                <a:effectLst/>
                <a:latin typeface="+mj-lt"/>
              </a:rPr>
              <a:t>seful technique if you know little about the group or communities you wish to study, as you need only to make contact with a few individuals, who can then direct you to the other members of the group.</a:t>
            </a:r>
            <a:endParaRPr lang="en-US" sz="2600" dirty="0">
              <a:solidFill>
                <a:schemeClr val="tx1"/>
              </a:solidFill>
              <a:latin typeface="Times New Roman" panose="02020603050405020304" pitchFamily="18" charset="0"/>
              <a:cs typeface="Times New Roman" panose="02020603050405020304" pitchFamily="18" charset="0"/>
            </a:endParaRPr>
          </a:p>
          <a:p>
            <a:pPr marL="0" indent="0" algn="r">
              <a:buNone/>
            </a:pPr>
            <a:r>
              <a:rPr lang="it-IT" sz="2400" dirty="0">
                <a:solidFill>
                  <a:schemeClr val="accent1"/>
                </a:solidFill>
                <a:latin typeface="+mj-lt"/>
              </a:rPr>
              <a:t>(Tamleh et all. 2024; </a:t>
            </a:r>
            <a:r>
              <a:rPr lang="en-US" sz="2400" dirty="0" err="1">
                <a:solidFill>
                  <a:schemeClr val="accent1"/>
                </a:solidFill>
                <a:effectLst/>
                <a:latin typeface="+mj-lt"/>
                <a:ea typeface="Times New Roman" panose="02020603050405020304" pitchFamily="18" charset="0"/>
              </a:rPr>
              <a:t>Kirchherr</a:t>
            </a:r>
            <a:r>
              <a:rPr lang="en-US" sz="2400" dirty="0">
                <a:solidFill>
                  <a:schemeClr val="accent1"/>
                </a:solidFill>
                <a:latin typeface="+mj-lt"/>
                <a:ea typeface="Times New Roman" panose="02020603050405020304" pitchFamily="18" charset="0"/>
              </a:rPr>
              <a:t> </a:t>
            </a:r>
            <a:r>
              <a:rPr lang="en-US" sz="2400" dirty="0">
                <a:solidFill>
                  <a:schemeClr val="accent1"/>
                </a:solidFill>
                <a:effectLst/>
                <a:latin typeface="+mj-lt"/>
                <a:ea typeface="Times New Roman" panose="02020603050405020304" pitchFamily="18" charset="0"/>
              </a:rPr>
              <a:t>&amp; Charles, 2018; Li, 2023). </a:t>
            </a:r>
            <a:endParaRPr lang="en-US" sz="2400" dirty="0">
              <a:solidFill>
                <a:schemeClr val="accent1"/>
              </a:solidFill>
              <a:latin typeface="+mj-lt"/>
              <a:cs typeface="Times New Roman" panose="02020603050405020304" pitchFamily="18" charset="0"/>
            </a:endParaRPr>
          </a:p>
          <a:p>
            <a:endParaRPr lang="en-US" dirty="0"/>
          </a:p>
        </p:txBody>
      </p:sp>
    </p:spTree>
    <p:extLst>
      <p:ext uri="{BB962C8B-B14F-4D97-AF65-F5344CB8AC3E}">
        <p14:creationId xmlns:p14="http://schemas.microsoft.com/office/powerpoint/2010/main" val="397320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A8AB-2ABA-475F-A18B-8B6A2D41D60E}"/>
              </a:ext>
            </a:extLst>
          </p:cNvPr>
          <p:cNvSpPr>
            <a:spLocks noGrp="1"/>
          </p:cNvSpPr>
          <p:nvPr>
            <p:ph type="title"/>
          </p:nvPr>
        </p:nvSpPr>
        <p:spPr/>
        <p:txBody>
          <a:bodyPr>
            <a:normAutofit/>
          </a:bodyPr>
          <a:lstStyle/>
          <a:p>
            <a:r>
              <a:rPr lang="en-US" sz="3200" b="1" dirty="0"/>
              <a:t>Research focus</a:t>
            </a:r>
          </a:p>
        </p:txBody>
      </p:sp>
      <p:sp>
        <p:nvSpPr>
          <p:cNvPr id="3" name="Content Placeholder 2">
            <a:extLst>
              <a:ext uri="{FF2B5EF4-FFF2-40B4-BE49-F238E27FC236}">
                <a16:creationId xmlns:a16="http://schemas.microsoft.com/office/drawing/2014/main" id="{A5853478-5F40-491E-9D33-63A45E1D73D0}"/>
              </a:ext>
            </a:extLst>
          </p:cNvPr>
          <p:cNvSpPr>
            <a:spLocks noGrp="1"/>
          </p:cNvSpPr>
          <p:nvPr>
            <p:ph idx="1"/>
          </p:nvPr>
        </p:nvSpPr>
        <p:spPr>
          <a:xfrm>
            <a:off x="2285474" y="1718303"/>
            <a:ext cx="9526588" cy="1577347"/>
          </a:xfrm>
        </p:spPr>
        <p:txBody>
          <a:bodyPr>
            <a:normAutofit/>
          </a:bodyPr>
          <a:lstStyle/>
          <a:p>
            <a:pPr marL="0" marR="0">
              <a:lnSpc>
                <a:spcPct val="107000"/>
              </a:lnSpc>
              <a:spcBef>
                <a:spcPts val="0"/>
              </a:spcBef>
              <a:spcAft>
                <a:spcPts val="800"/>
              </a:spcAft>
            </a:pPr>
            <a:r>
              <a:rPr lang="en-US" sz="2400" b="0" i="0" dirty="0">
                <a:solidFill>
                  <a:srgbClr val="1C1C1C"/>
                </a:solidFill>
                <a:effectLst/>
                <a:latin typeface="+mj-lt"/>
              </a:rPr>
              <a:t>The focus group for this study consists of </a:t>
            </a:r>
            <a:r>
              <a:rPr lang="en-US" sz="2400" b="0" i="0" dirty="0">
                <a:solidFill>
                  <a:srgbClr val="000000"/>
                </a:solidFill>
                <a:effectLst/>
                <a:latin typeface="+mj-lt"/>
                <a:ea typeface="Calibri" panose="020F0502020204030204" pitchFamily="34" charset="0"/>
                <a:cs typeface="Arial" panose="020B0604020202020204" pitchFamily="34" charset="0"/>
              </a:rPr>
              <a:t>the </a:t>
            </a:r>
            <a:r>
              <a:rPr lang="en-US" sz="24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parents who were born and raised in Mauritania but emigrated abroad, where their children were born.</a:t>
            </a:r>
          </a:p>
          <a:p>
            <a:pPr marL="0" marR="0" indent="0">
              <a:lnSpc>
                <a:spcPct val="107000"/>
              </a:lnSpc>
              <a:spcBef>
                <a:spcPts val="0"/>
              </a:spcBef>
              <a:spcAft>
                <a:spcPts val="800"/>
              </a:spcAft>
              <a:buNone/>
            </a:pPr>
            <a:endParaRPr lang="en-US" dirty="0"/>
          </a:p>
        </p:txBody>
      </p:sp>
    </p:spTree>
    <p:extLst>
      <p:ext uri="{BB962C8B-B14F-4D97-AF65-F5344CB8AC3E}">
        <p14:creationId xmlns:p14="http://schemas.microsoft.com/office/powerpoint/2010/main" val="291352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5FE0-1AD6-40E5-8E51-AA3EE96F8370}"/>
              </a:ext>
            </a:extLst>
          </p:cNvPr>
          <p:cNvSpPr>
            <a:spLocks noGrp="1"/>
          </p:cNvSpPr>
          <p:nvPr>
            <p:ph type="title"/>
          </p:nvPr>
        </p:nvSpPr>
        <p:spPr/>
        <p:txBody>
          <a:bodyPr>
            <a:normAutofit/>
          </a:bodyPr>
          <a:lstStyle/>
          <a:p>
            <a:r>
              <a:rPr lang="en-US" sz="3200" b="1" dirty="0"/>
              <a:t>Research hypothesis </a:t>
            </a:r>
          </a:p>
        </p:txBody>
      </p:sp>
      <p:sp>
        <p:nvSpPr>
          <p:cNvPr id="3" name="Content Placeholder 2">
            <a:extLst>
              <a:ext uri="{FF2B5EF4-FFF2-40B4-BE49-F238E27FC236}">
                <a16:creationId xmlns:a16="http://schemas.microsoft.com/office/drawing/2014/main" id="{F5D99412-F278-4D5E-B7B1-9C76CB4B2EBD}"/>
              </a:ext>
            </a:extLst>
          </p:cNvPr>
          <p:cNvSpPr>
            <a:spLocks noGrp="1"/>
          </p:cNvSpPr>
          <p:nvPr>
            <p:ph idx="1"/>
          </p:nvPr>
        </p:nvSpPr>
        <p:spPr>
          <a:xfrm>
            <a:off x="2114550" y="1264554"/>
            <a:ext cx="9390062" cy="5174345"/>
          </a:xfrm>
        </p:spPr>
        <p:txBody>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Mauritanian families living in France and Spain adopt </a:t>
            </a:r>
            <a:r>
              <a:rPr lang="en-US" sz="2400" dirty="0">
                <a:solidFill>
                  <a:prstClr val="black"/>
                </a:solidFill>
                <a:latin typeface="Times New Roman" panose="02020603050405020304" pitchFamily="18" charset="0"/>
                <a:cs typeface="Times New Roman" panose="02020603050405020304" pitchFamily="18" charset="0"/>
              </a:rPr>
              <a:t>various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strategies, such as regular communication in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Hassaniya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home and cultural storytelling, to maintain their heritage language for their children.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They teach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Hassaniya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to their children using books, social media platforms, and by attending community gatherings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If the families do not use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Hassaniya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with their children in the host country, they will not be able to maintain the heritage language and preserve their cultural identity.</a:t>
            </a:r>
          </a:p>
          <a:p>
            <a:endParaRPr lang="en-US" dirty="0"/>
          </a:p>
        </p:txBody>
      </p:sp>
    </p:spTree>
    <p:extLst>
      <p:ext uri="{BB962C8B-B14F-4D97-AF65-F5344CB8AC3E}">
        <p14:creationId xmlns:p14="http://schemas.microsoft.com/office/powerpoint/2010/main" val="3390814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326B5-F9DF-F97C-B47D-4596EBFF3440}"/>
              </a:ext>
            </a:extLst>
          </p:cNvPr>
          <p:cNvSpPr>
            <a:spLocks noGrp="1"/>
          </p:cNvSpPr>
          <p:nvPr>
            <p:ph type="title"/>
          </p:nvPr>
        </p:nvSpPr>
        <p:spPr>
          <a:xfrm>
            <a:off x="2311571" y="173944"/>
            <a:ext cx="8911687" cy="726388"/>
          </a:xfrm>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rPr>
              <a:t>	Research questions and objectives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6890EE-D147-2F02-AABA-15F392B15220}"/>
              </a:ext>
            </a:extLst>
          </p:cNvPr>
          <p:cNvSpPr>
            <a:spLocks noGrp="1"/>
          </p:cNvSpPr>
          <p:nvPr>
            <p:ph idx="1"/>
          </p:nvPr>
        </p:nvSpPr>
        <p:spPr>
          <a:xfrm>
            <a:off x="1685925" y="795557"/>
            <a:ext cx="10506075" cy="5783724"/>
          </a:xfrm>
        </p:spPr>
        <p:txBody>
          <a:bodyPr>
            <a:noAutofit/>
          </a:bodyPr>
          <a:lstStyle/>
          <a:p>
            <a:endParaRPr lang="en-US" sz="2400">
              <a:solidFill>
                <a:schemeClr val="tx1"/>
              </a:solidFill>
              <a:latin typeface="Times New Roman" panose="02020603050405020304" pitchFamily="18" charset="0"/>
              <a:cs typeface="Times New Roman" panose="02020603050405020304" pitchFamily="18" charset="0"/>
            </a:endParaRPr>
          </a:p>
          <a:p>
            <a:r>
              <a:rPr lang="en-US" sz="2400">
                <a:solidFill>
                  <a:schemeClr val="tx1"/>
                </a:solidFill>
                <a:latin typeface="Times New Roman" panose="02020603050405020304" pitchFamily="18" charset="0"/>
                <a:cs typeface="Times New Roman" panose="02020603050405020304" pitchFamily="18" charset="0"/>
              </a:rPr>
              <a:t>1</a:t>
            </a:r>
            <a:r>
              <a:rPr lang="en-US" sz="2400" dirty="0">
                <a:solidFill>
                  <a:schemeClr val="tx1"/>
                </a:solidFill>
                <a:latin typeface="Times New Roman" panose="02020603050405020304" pitchFamily="18" charset="0"/>
                <a:cs typeface="Times New Roman" panose="02020603050405020304" pitchFamily="18" charset="0"/>
              </a:rPr>
              <a:t>) What strategies do Mauritanian families adopt to maintain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as a heritage language and cultural identity for their children?</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To identify and analyze the strategies Mauritanian families use to maintain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as a heritage language cultural identity for their children.</a:t>
            </a:r>
          </a:p>
          <a:p>
            <a:r>
              <a:rPr lang="en-US" sz="2400" dirty="0">
                <a:solidFill>
                  <a:schemeClr val="tx1"/>
                </a:solidFill>
                <a:latin typeface="Times New Roman" panose="02020603050405020304" pitchFamily="18" charset="0"/>
                <a:cs typeface="Times New Roman" panose="02020603050405020304" pitchFamily="18" charset="0"/>
              </a:rPr>
              <a:t>3) What are the main challenges they face in maintaining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as a heritage language for their children in France and Spain?</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  To examine the main challenges they face in maintaining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as their children’</a:t>
            </a:r>
            <a:r>
              <a:rPr lang="en-US" sz="1800" b="0" i="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9843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3B231C-6D45-4D4A-A17F-7C8214A4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312" y="2677407"/>
            <a:ext cx="5522375" cy="3161418"/>
          </a:xfrm>
          <a:prstGeom prst="rect">
            <a:avLst/>
          </a:prstGeom>
        </p:spPr>
      </p:pic>
      <p:sp>
        <p:nvSpPr>
          <p:cNvPr id="2" name="Title 1">
            <a:extLst>
              <a:ext uri="{FF2B5EF4-FFF2-40B4-BE49-F238E27FC236}">
                <a16:creationId xmlns:a16="http://schemas.microsoft.com/office/drawing/2014/main" id="{9EAE7ADE-BE6B-4B5C-85DB-8043BF5405E5}"/>
              </a:ext>
            </a:extLst>
          </p:cNvPr>
          <p:cNvSpPr>
            <a:spLocks noGrp="1"/>
          </p:cNvSpPr>
          <p:nvPr>
            <p:ph type="title"/>
          </p:nvPr>
        </p:nvSpPr>
        <p:spPr>
          <a:xfrm>
            <a:off x="2592925" y="624110"/>
            <a:ext cx="8911687" cy="690340"/>
          </a:xfrm>
        </p:spPr>
        <p:txBody>
          <a:bodyPr>
            <a:normAutofit/>
          </a:bodyPr>
          <a:lstStyle/>
          <a:p>
            <a:r>
              <a:rPr lang="en-US" sz="2400" b="1" dirty="0"/>
              <a:t>Work in progress </a:t>
            </a:r>
          </a:p>
        </p:txBody>
      </p:sp>
      <p:sp>
        <p:nvSpPr>
          <p:cNvPr id="3" name="Content Placeholder 2">
            <a:extLst>
              <a:ext uri="{FF2B5EF4-FFF2-40B4-BE49-F238E27FC236}">
                <a16:creationId xmlns:a16="http://schemas.microsoft.com/office/drawing/2014/main" id="{3CB52D15-63B1-47EF-8AFA-342547628D68}"/>
              </a:ext>
            </a:extLst>
          </p:cNvPr>
          <p:cNvSpPr>
            <a:spLocks noGrp="1"/>
          </p:cNvSpPr>
          <p:nvPr>
            <p:ph idx="1"/>
          </p:nvPr>
        </p:nvSpPr>
        <p:spPr>
          <a:xfrm>
            <a:off x="2246312" y="1175378"/>
            <a:ext cx="9640888" cy="5530221"/>
          </a:xfrm>
        </p:spPr>
        <p:txBody>
          <a:bodyPr>
            <a:normAutofit/>
          </a:bodyPr>
          <a:lstStyle/>
          <a:p>
            <a:r>
              <a:rPr lang="en-US" sz="2200" dirty="0">
                <a:solidFill>
                  <a:schemeClr val="tx1"/>
                </a:solidFill>
                <a:latin typeface="+mj-lt"/>
              </a:rPr>
              <a:t>Pilot study </a:t>
            </a:r>
          </a:p>
          <a:p>
            <a:r>
              <a:rPr lang="en-US" sz="2200" dirty="0">
                <a:solidFill>
                  <a:schemeClr val="tx1"/>
                </a:solidFill>
                <a:latin typeface="+mj-lt"/>
              </a:rPr>
              <a:t>Questionnaire has been redistributed</a:t>
            </a:r>
          </a:p>
          <a:p>
            <a:endParaRPr lang="en-US" sz="2200" dirty="0">
              <a:solidFill>
                <a:schemeClr val="tx1"/>
              </a:solidFill>
              <a:latin typeface="+mj-lt"/>
            </a:endParaRPr>
          </a:p>
          <a:p>
            <a:endParaRPr lang="en-US" sz="2200" dirty="0">
              <a:solidFill>
                <a:schemeClr val="tx1"/>
              </a:solidFill>
              <a:latin typeface="+mj-lt"/>
            </a:endParaRPr>
          </a:p>
          <a:p>
            <a:endParaRPr lang="en-US" dirty="0"/>
          </a:p>
          <a:p>
            <a:endParaRPr lang="en-US" dirty="0"/>
          </a:p>
          <a:p>
            <a:endParaRPr lang="en-US" dirty="0"/>
          </a:p>
        </p:txBody>
      </p:sp>
    </p:spTree>
    <p:extLst>
      <p:ext uri="{BB962C8B-B14F-4D97-AF65-F5344CB8AC3E}">
        <p14:creationId xmlns:p14="http://schemas.microsoft.com/office/powerpoint/2010/main" val="390878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479A02C-E90F-4F00-8928-35D2A5A317DB}"/>
              </a:ext>
            </a:extLst>
          </p:cNvPr>
          <p:cNvGrpSpPr/>
          <p:nvPr/>
        </p:nvGrpSpPr>
        <p:grpSpPr>
          <a:xfrm>
            <a:off x="1644508" y="2788555"/>
            <a:ext cx="8902984" cy="1280890"/>
            <a:chOff x="4351" y="0"/>
            <a:chExt cx="8902984" cy="1280890"/>
          </a:xfrm>
        </p:grpSpPr>
        <p:sp>
          <p:nvSpPr>
            <p:cNvPr id="5" name="Arrow: Chevron 4">
              <a:extLst>
                <a:ext uri="{FF2B5EF4-FFF2-40B4-BE49-F238E27FC236}">
                  <a16:creationId xmlns:a16="http://schemas.microsoft.com/office/drawing/2014/main" id="{0F1DBB12-0D4F-4D6D-B9B3-CDF90EEB954D}"/>
                </a:ext>
              </a:extLst>
            </p:cNvPr>
            <p:cNvSpPr/>
            <p:nvPr/>
          </p:nvSpPr>
          <p:spPr>
            <a:xfrm>
              <a:off x="4351" y="0"/>
              <a:ext cx="8902984" cy="1280890"/>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Arrow: Chevron 4">
              <a:extLst>
                <a:ext uri="{FF2B5EF4-FFF2-40B4-BE49-F238E27FC236}">
                  <a16:creationId xmlns:a16="http://schemas.microsoft.com/office/drawing/2014/main" id="{4DDFD176-5A5C-4F1D-BCA7-756D6E9F7902}"/>
                </a:ext>
              </a:extLst>
            </p:cNvPr>
            <p:cNvSpPr txBox="1"/>
            <p:nvPr/>
          </p:nvSpPr>
          <p:spPr>
            <a:xfrm>
              <a:off x="644796" y="0"/>
              <a:ext cx="7622094" cy="1280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8014" tIns="36005" rIns="36005" bIns="36005" numCol="1" spcCol="1270" anchor="ctr" anchorCtr="0">
              <a:noAutofit/>
            </a:bodyPr>
            <a:lstStyle/>
            <a:p>
              <a:pPr marL="0" lvl="0" indent="0" algn="ctr" defTabSz="1200150">
                <a:lnSpc>
                  <a:spcPct val="90000"/>
                </a:lnSpc>
                <a:spcBef>
                  <a:spcPct val="0"/>
                </a:spcBef>
                <a:spcAft>
                  <a:spcPct val="35000"/>
                </a:spcAft>
                <a:buNone/>
              </a:pPr>
              <a:r>
                <a:rPr lang="en-US" sz="3600" b="1" dirty="0">
                  <a:latin typeface="+mj-lt"/>
                </a:rPr>
                <a:t>Initial findings</a:t>
              </a:r>
              <a:endParaRPr lang="en-US" sz="900" b="1" kern="1200" dirty="0">
                <a:latin typeface="+mj-lt"/>
              </a:endParaRPr>
            </a:p>
          </p:txBody>
        </p:sp>
      </p:grpSp>
    </p:spTree>
    <p:extLst>
      <p:ext uri="{BB962C8B-B14F-4D97-AF65-F5344CB8AC3E}">
        <p14:creationId xmlns:p14="http://schemas.microsoft.com/office/powerpoint/2010/main" val="107796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DC207-70B6-4CE6-B92F-1A6177930B6D}"/>
              </a:ext>
            </a:extLst>
          </p:cNvPr>
          <p:cNvSpPr>
            <a:spLocks noGrp="1"/>
          </p:cNvSpPr>
          <p:nvPr>
            <p:ph type="title"/>
          </p:nvPr>
        </p:nvSpPr>
        <p:spPr>
          <a:xfrm>
            <a:off x="2431000" y="109760"/>
            <a:ext cx="8911687" cy="680815"/>
          </a:xfrm>
        </p:spPr>
        <p:txBody>
          <a:bodyPr/>
          <a:lstStyle/>
          <a:p>
            <a:r>
              <a:rPr lang="en-US" b="1" dirty="0"/>
              <a:t>Table of Contents</a:t>
            </a:r>
          </a:p>
        </p:txBody>
      </p:sp>
      <p:graphicFrame>
        <p:nvGraphicFramePr>
          <p:cNvPr id="4" name="Content Placeholder 11">
            <a:extLst>
              <a:ext uri="{FF2B5EF4-FFF2-40B4-BE49-F238E27FC236}">
                <a16:creationId xmlns:a16="http://schemas.microsoft.com/office/drawing/2014/main" id="{342CFC98-88C4-40ED-A403-52A9438A343D}"/>
              </a:ext>
            </a:extLst>
          </p:cNvPr>
          <p:cNvGraphicFramePr>
            <a:graphicFrameLocks noGrp="1"/>
          </p:cNvGraphicFramePr>
          <p:nvPr>
            <p:ph idx="1"/>
            <p:extLst>
              <p:ext uri="{D42A27DB-BD31-4B8C-83A1-F6EECF244321}">
                <p14:modId xmlns:p14="http://schemas.microsoft.com/office/powerpoint/2010/main" val="506951851"/>
              </p:ext>
            </p:extLst>
          </p:nvPr>
        </p:nvGraphicFramePr>
        <p:xfrm>
          <a:off x="1209675" y="1288367"/>
          <a:ext cx="10687049" cy="5988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74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5D84D4-D16B-4E00-9BC2-457BEB0E8CEC}"/>
              </a:ext>
            </a:extLst>
          </p:cNvPr>
          <p:cNvPicPr>
            <a:picLocks noChangeAspect="1"/>
          </p:cNvPicPr>
          <p:nvPr/>
        </p:nvPicPr>
        <p:blipFill rotWithShape="1">
          <a:blip r:embed="rId2">
            <a:extLst>
              <a:ext uri="{28A0092B-C50C-407E-A947-70E740481C1C}">
                <a14:useLocalDpi xmlns:a14="http://schemas.microsoft.com/office/drawing/2010/main" val="0"/>
              </a:ext>
            </a:extLst>
          </a:blip>
          <a:srcRect l="13442" r="22484" b="8560"/>
          <a:stretch/>
        </p:blipFill>
        <p:spPr>
          <a:xfrm>
            <a:off x="8734424" y="185462"/>
            <a:ext cx="2486025" cy="1902255"/>
          </a:xfrm>
          <a:prstGeom prst="rect">
            <a:avLst/>
          </a:prstGeom>
        </p:spPr>
      </p:pic>
      <p:sp>
        <p:nvSpPr>
          <p:cNvPr id="3" name="Content Placeholder 2">
            <a:extLst>
              <a:ext uri="{FF2B5EF4-FFF2-40B4-BE49-F238E27FC236}">
                <a16:creationId xmlns:a16="http://schemas.microsoft.com/office/drawing/2014/main" id="{7D247F0C-57FA-4DDE-9351-1C6151E5A3F7}"/>
              </a:ext>
            </a:extLst>
          </p:cNvPr>
          <p:cNvSpPr>
            <a:spLocks noGrp="1"/>
          </p:cNvSpPr>
          <p:nvPr>
            <p:ph idx="1"/>
          </p:nvPr>
        </p:nvSpPr>
        <p:spPr>
          <a:xfrm>
            <a:off x="2046287" y="1886448"/>
            <a:ext cx="8915400" cy="3777622"/>
          </a:xfrm>
        </p:spPr>
        <p:txBody>
          <a:bodyPr>
            <a:normAutofit fontScale="92500"/>
          </a:bodyPr>
          <a:lstStyle/>
          <a:p>
            <a:r>
              <a:rPr lang="en-US" sz="1800" dirty="0">
                <a:solidFill>
                  <a:schemeClr val="tx1"/>
                </a:solidFill>
                <a:latin typeface="+mj-lt"/>
              </a:rPr>
              <a:t>Initial findings indicate that the Mauritanian family in Spain has two children. The elder was born in Mauritania and is 12 years old, while the younger was born in Spain and is 9 years old.</a:t>
            </a:r>
          </a:p>
          <a:p>
            <a:r>
              <a:rPr lang="en-US" sz="1800" dirty="0">
                <a:solidFill>
                  <a:schemeClr val="tx1"/>
                </a:solidFill>
                <a:latin typeface="+mj-lt"/>
              </a:rPr>
              <a:t>The parents’ background: Mauritanian, first generation – aged 35-44</a:t>
            </a:r>
          </a:p>
          <a:p>
            <a:r>
              <a:rPr lang="en-US" sz="1800" dirty="0">
                <a:solidFill>
                  <a:schemeClr val="tx1"/>
                </a:solidFill>
                <a:latin typeface="+mj-lt"/>
              </a:rPr>
              <a:t>Educational background: Both have a baccalaureate degree </a:t>
            </a:r>
          </a:p>
          <a:p>
            <a:r>
              <a:rPr lang="en-US" sz="1800" dirty="0">
                <a:solidFill>
                  <a:schemeClr val="tx1"/>
                </a:solidFill>
                <a:latin typeface="+mj-lt"/>
              </a:rPr>
              <a:t>Current country of stay: Madrid, Spain, for 6-10 years now</a:t>
            </a:r>
            <a:r>
              <a:rPr lang="en-US" dirty="0">
                <a:solidFill>
                  <a:schemeClr val="tx1"/>
                </a:solidFill>
                <a:latin typeface="+mj-lt"/>
              </a:rPr>
              <a:t>. </a:t>
            </a:r>
            <a:r>
              <a:rPr lang="en-US" sz="1800" dirty="0">
                <a:solidFill>
                  <a:schemeClr val="tx1"/>
                </a:solidFill>
                <a:latin typeface="+mj-lt"/>
              </a:rPr>
              <a:t>However, they are unsure whether they will return to Mauritania.</a:t>
            </a:r>
          </a:p>
          <a:p>
            <a:r>
              <a:rPr lang="en-US" sz="1800" dirty="0">
                <a:solidFill>
                  <a:schemeClr val="tx1"/>
                </a:solidFill>
                <a:latin typeface="+mj-lt"/>
              </a:rPr>
              <a:t>Reason </a:t>
            </a:r>
            <a:r>
              <a:rPr lang="en-US" dirty="0">
                <a:solidFill>
                  <a:schemeClr val="tx1"/>
                </a:solidFill>
                <a:latin typeface="+mj-lt"/>
              </a:rPr>
              <a:t>of im</a:t>
            </a:r>
            <a:r>
              <a:rPr lang="en-US" sz="1800" dirty="0">
                <a:solidFill>
                  <a:schemeClr val="tx1"/>
                </a:solidFill>
                <a:latin typeface="+mj-lt"/>
              </a:rPr>
              <a:t>migration:  better live conditions </a:t>
            </a:r>
          </a:p>
          <a:p>
            <a:r>
              <a:rPr lang="en-US" sz="1800" dirty="0">
                <a:solidFill>
                  <a:schemeClr val="tx1"/>
                </a:solidFill>
                <a:latin typeface="+mj-lt"/>
              </a:rPr>
              <a:t>Languages: They speak </a:t>
            </a:r>
            <a:r>
              <a:rPr lang="en-US" sz="1800" dirty="0" err="1">
                <a:solidFill>
                  <a:schemeClr val="tx1"/>
                </a:solidFill>
                <a:latin typeface="+mj-lt"/>
              </a:rPr>
              <a:t>Hassaniya</a:t>
            </a:r>
            <a:r>
              <a:rPr lang="en-US" sz="1800" dirty="0">
                <a:solidFill>
                  <a:schemeClr val="tx1"/>
                </a:solidFill>
                <a:latin typeface="+mj-lt"/>
              </a:rPr>
              <a:t> as their native language and Arabic as their second language.</a:t>
            </a:r>
          </a:p>
          <a:p>
            <a:r>
              <a:rPr lang="en-US" sz="1800" dirty="0">
                <a:solidFill>
                  <a:schemeClr val="tx1"/>
                </a:solidFill>
                <a:latin typeface="+mj-lt"/>
              </a:rPr>
              <a:t>Father : French B1, English A2, and Spanish B1</a:t>
            </a:r>
          </a:p>
          <a:p>
            <a:r>
              <a:rPr lang="en-US" sz="1800" dirty="0">
                <a:solidFill>
                  <a:schemeClr val="tx1"/>
                </a:solidFill>
                <a:latin typeface="+mj-lt"/>
              </a:rPr>
              <a:t>Mother: French A2, English A2, and Spanish B1</a:t>
            </a:r>
          </a:p>
          <a:p>
            <a:endParaRPr lang="en-US" dirty="0"/>
          </a:p>
        </p:txBody>
      </p:sp>
    </p:spTree>
    <p:extLst>
      <p:ext uri="{BB962C8B-B14F-4D97-AF65-F5344CB8AC3E}">
        <p14:creationId xmlns:p14="http://schemas.microsoft.com/office/powerpoint/2010/main" val="445132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1F289-FDD7-4AAF-B83C-A6A9DFCD88DF}"/>
              </a:ext>
            </a:extLst>
          </p:cNvPr>
          <p:cNvSpPr>
            <a:spLocks noGrp="1"/>
          </p:cNvSpPr>
          <p:nvPr>
            <p:ph idx="1"/>
          </p:nvPr>
        </p:nvSpPr>
        <p:spPr>
          <a:xfrm>
            <a:off x="2055812" y="1038224"/>
            <a:ext cx="8915400" cy="4219575"/>
          </a:xfrm>
        </p:spPr>
        <p:txBody>
          <a:bodyPr>
            <a:normAutofit/>
          </a:bodyPr>
          <a:lstStyle/>
          <a:p>
            <a:r>
              <a:rPr lang="en-US" sz="2000" dirty="0">
                <a:solidFill>
                  <a:schemeClr val="tx1"/>
                </a:solidFill>
                <a:latin typeface="+mj-lt"/>
              </a:rPr>
              <a:t>The elder speaks </a:t>
            </a:r>
            <a:r>
              <a:rPr lang="en-US" sz="2000" dirty="0" err="1">
                <a:solidFill>
                  <a:schemeClr val="tx1"/>
                </a:solidFill>
                <a:latin typeface="+mj-lt"/>
              </a:rPr>
              <a:t>Hassaniya</a:t>
            </a:r>
            <a:r>
              <a:rPr lang="en-US" sz="2000" dirty="0">
                <a:solidFill>
                  <a:schemeClr val="tx1"/>
                </a:solidFill>
                <a:latin typeface="+mj-lt"/>
              </a:rPr>
              <a:t> better than the younger child, but he mixes it with Spanish. However, the younger one is better at Spanish. He is good at speaking and listening in </a:t>
            </a:r>
            <a:r>
              <a:rPr lang="en-US" sz="2000" dirty="0" err="1">
                <a:solidFill>
                  <a:schemeClr val="tx1"/>
                </a:solidFill>
                <a:latin typeface="+mj-lt"/>
              </a:rPr>
              <a:t>Hassaniya</a:t>
            </a:r>
            <a:r>
              <a:rPr lang="en-US" sz="2000" dirty="0">
                <a:solidFill>
                  <a:schemeClr val="tx1"/>
                </a:solidFill>
                <a:latin typeface="+mj-lt"/>
              </a:rPr>
              <a:t>  if the topic is familiar to him.</a:t>
            </a:r>
          </a:p>
          <a:p>
            <a:r>
              <a:rPr lang="en-US" sz="2000" b="1" dirty="0">
                <a:solidFill>
                  <a:schemeClr val="tx1"/>
                </a:solidFill>
                <a:latin typeface="+mj-lt"/>
              </a:rPr>
              <a:t>Motivation for preserving </a:t>
            </a:r>
            <a:r>
              <a:rPr lang="en-US" sz="2000" b="1" dirty="0" err="1">
                <a:solidFill>
                  <a:schemeClr val="tx1"/>
                </a:solidFill>
                <a:latin typeface="+mj-lt"/>
              </a:rPr>
              <a:t>Hassaniya</a:t>
            </a:r>
            <a:endParaRPr lang="en-US" sz="2000" dirty="0">
              <a:solidFill>
                <a:schemeClr val="tx1"/>
              </a:solidFill>
              <a:latin typeface="+mj-lt"/>
            </a:endParaRPr>
          </a:p>
          <a:p>
            <a:r>
              <a:rPr lang="en-US" sz="2000" dirty="0">
                <a:solidFill>
                  <a:schemeClr val="tx1"/>
                </a:solidFill>
                <a:latin typeface="+mj-lt"/>
              </a:rPr>
              <a:t>A symbol of identity and culture, power, prestige, and religion.</a:t>
            </a:r>
          </a:p>
          <a:p>
            <a:r>
              <a:rPr lang="en-US" sz="2000" dirty="0">
                <a:solidFill>
                  <a:schemeClr val="tx1"/>
                </a:solidFill>
                <a:latin typeface="+mj-lt"/>
              </a:rPr>
              <a:t>to preserve their cultural attachment /ethnic identity.</a:t>
            </a:r>
          </a:p>
        </p:txBody>
      </p:sp>
    </p:spTree>
    <p:extLst>
      <p:ext uri="{BB962C8B-B14F-4D97-AF65-F5344CB8AC3E}">
        <p14:creationId xmlns:p14="http://schemas.microsoft.com/office/powerpoint/2010/main" val="208624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C9B2-7E1A-4140-863A-9C6A93C80D7D}"/>
              </a:ext>
            </a:extLst>
          </p:cNvPr>
          <p:cNvSpPr>
            <a:spLocks noGrp="1"/>
          </p:cNvSpPr>
          <p:nvPr>
            <p:ph type="title"/>
          </p:nvPr>
        </p:nvSpPr>
        <p:spPr>
          <a:xfrm>
            <a:off x="752475" y="0"/>
            <a:ext cx="10199687" cy="1280890"/>
          </a:xfrm>
        </p:spPr>
        <p:txBody>
          <a:bodyPr/>
          <a:lstStyle/>
          <a:p>
            <a:r>
              <a:rPr lang="en-US" dirty="0">
                <a:solidFill>
                  <a:schemeClr val="tx1"/>
                </a:solidFill>
              </a:rPr>
              <a:t>Family strategies in maintaining </a:t>
            </a:r>
            <a:r>
              <a:rPr lang="en-US" dirty="0" err="1">
                <a:solidFill>
                  <a:schemeClr val="tx1"/>
                </a:solidFill>
              </a:rPr>
              <a:t>Hassaniya</a:t>
            </a:r>
            <a:r>
              <a:rPr lang="en-US" dirty="0">
                <a:solidFill>
                  <a:schemeClr val="tx1"/>
                </a:solidFill>
              </a:rPr>
              <a:t>: At home.</a:t>
            </a:r>
          </a:p>
        </p:txBody>
      </p:sp>
      <p:sp>
        <p:nvSpPr>
          <p:cNvPr id="3" name="Content Placeholder 2">
            <a:extLst>
              <a:ext uri="{FF2B5EF4-FFF2-40B4-BE49-F238E27FC236}">
                <a16:creationId xmlns:a16="http://schemas.microsoft.com/office/drawing/2014/main" id="{C7DA0B52-2D31-4419-AA00-0989D9F20ECF}"/>
              </a:ext>
            </a:extLst>
          </p:cNvPr>
          <p:cNvSpPr>
            <a:spLocks noGrp="1"/>
          </p:cNvSpPr>
          <p:nvPr>
            <p:ph idx="1"/>
          </p:nvPr>
        </p:nvSpPr>
        <p:spPr>
          <a:xfrm>
            <a:off x="2293936" y="1280890"/>
            <a:ext cx="9440863" cy="5117786"/>
          </a:xfrm>
        </p:spPr>
        <p:txBody>
          <a:bodyPr>
            <a:normAutofit/>
          </a:bodyPr>
          <a:lstStyle/>
          <a:p>
            <a:r>
              <a:rPr lang="en-US" sz="2000" dirty="0">
                <a:solidFill>
                  <a:schemeClr val="tx1"/>
                </a:solidFill>
                <a:latin typeface="+mj-lt"/>
              </a:rPr>
              <a:t>They established “Only </a:t>
            </a:r>
            <a:r>
              <a:rPr lang="en-US" sz="2000" dirty="0" err="1">
                <a:solidFill>
                  <a:schemeClr val="tx1"/>
                </a:solidFill>
                <a:latin typeface="+mj-lt"/>
              </a:rPr>
              <a:t>Hassaniya</a:t>
            </a:r>
            <a:r>
              <a:rPr lang="en-US" sz="2000" dirty="0">
                <a:solidFill>
                  <a:schemeClr val="tx1"/>
                </a:solidFill>
                <a:latin typeface="+mj-lt"/>
              </a:rPr>
              <a:t> at home strategy”, particularly with the younger child.</a:t>
            </a:r>
          </a:p>
          <a:p>
            <a:r>
              <a:rPr lang="en-US" sz="2000" dirty="0">
                <a:solidFill>
                  <a:schemeClr val="tx1"/>
                </a:solidFill>
                <a:latin typeface="+mj-lt"/>
              </a:rPr>
              <a:t>They agreed that their children use </a:t>
            </a:r>
            <a:r>
              <a:rPr lang="en-US" sz="2000" dirty="0" err="1">
                <a:solidFill>
                  <a:schemeClr val="tx1"/>
                </a:solidFill>
                <a:latin typeface="+mj-lt"/>
              </a:rPr>
              <a:t>Hassaniya</a:t>
            </a:r>
            <a:r>
              <a:rPr lang="en-US" sz="2000" dirty="0">
                <a:solidFill>
                  <a:schemeClr val="tx1"/>
                </a:solidFill>
                <a:latin typeface="+mj-lt"/>
              </a:rPr>
              <a:t> regularly </a:t>
            </a:r>
          </a:p>
          <a:p>
            <a:pPr marL="457200" indent="-457200">
              <a:buFont typeface="+mj-lt"/>
              <a:buAutoNum type="alphaLcPeriod"/>
            </a:pPr>
            <a:r>
              <a:rPr lang="en-US" sz="2000" dirty="0">
                <a:solidFill>
                  <a:schemeClr val="tx1"/>
                </a:solidFill>
                <a:latin typeface="+mj-lt"/>
              </a:rPr>
              <a:t>During family gatherings and meals.</a:t>
            </a:r>
          </a:p>
          <a:p>
            <a:pPr marL="457200" indent="-457200">
              <a:buFont typeface="+mj-lt"/>
              <a:buAutoNum type="alphaLcPeriod"/>
            </a:pPr>
            <a:r>
              <a:rPr lang="en-US" sz="2000" dirty="0">
                <a:solidFill>
                  <a:schemeClr val="tx1"/>
                </a:solidFill>
                <a:latin typeface="+mj-lt"/>
              </a:rPr>
              <a:t>with parents and elders at home, </a:t>
            </a:r>
          </a:p>
          <a:p>
            <a:pPr marL="457200" indent="-457200">
              <a:buFont typeface="+mj-lt"/>
              <a:buAutoNum type="alphaLcPeriod"/>
            </a:pPr>
            <a:r>
              <a:rPr lang="en-US" sz="2000" dirty="0">
                <a:solidFill>
                  <a:schemeClr val="tx1"/>
                </a:solidFill>
                <a:latin typeface="+mj-lt"/>
              </a:rPr>
              <a:t>with relatives in-person or online.</a:t>
            </a:r>
          </a:p>
          <a:p>
            <a:pPr marL="457200" indent="-457200">
              <a:buFont typeface="+mj-lt"/>
              <a:buAutoNum type="alphaLcPeriod"/>
            </a:pPr>
            <a:r>
              <a:rPr lang="en-US" sz="2000" dirty="0">
                <a:solidFill>
                  <a:schemeClr val="tx1"/>
                </a:solidFill>
                <a:latin typeface="+mj-lt"/>
              </a:rPr>
              <a:t>They correct them by modeling</a:t>
            </a:r>
          </a:p>
          <a:p>
            <a:pPr marL="457200" indent="-457200">
              <a:buFont typeface="+mj-lt"/>
              <a:buAutoNum type="alphaLcPeriod"/>
            </a:pPr>
            <a:r>
              <a:rPr lang="en-US" sz="2000" dirty="0">
                <a:solidFill>
                  <a:schemeClr val="tx1"/>
                </a:solidFill>
                <a:latin typeface="+mj-lt"/>
              </a:rPr>
              <a:t>Play local games with them.</a:t>
            </a:r>
          </a:p>
          <a:p>
            <a:pPr marL="457200" indent="-457200">
              <a:buFont typeface="+mj-lt"/>
              <a:buAutoNum type="alphaLcPeriod"/>
            </a:pPr>
            <a:r>
              <a:rPr lang="en-US" sz="2000" dirty="0">
                <a:solidFill>
                  <a:schemeClr val="tx1"/>
                </a:solidFill>
                <a:latin typeface="+mj-lt"/>
              </a:rPr>
              <a:t>Celebrate Mauritanian traditions, holidays, or ceremonies.</a:t>
            </a:r>
          </a:p>
          <a:p>
            <a:pPr marL="457200" indent="-457200">
              <a:buFont typeface="+mj-lt"/>
              <a:buAutoNum type="alphaLcPeriod"/>
            </a:pPr>
            <a:r>
              <a:rPr lang="en-US" sz="2000" dirty="0">
                <a:solidFill>
                  <a:schemeClr val="tx1"/>
                </a:solidFill>
                <a:latin typeface="+mj-lt"/>
              </a:rPr>
              <a:t>Cook traditional Mauritanian food together.</a:t>
            </a:r>
          </a:p>
          <a:p>
            <a:pPr marL="457200" indent="-457200">
              <a:buFont typeface="+mj-lt"/>
              <a:buAutoNum type="alphaLcPeriod"/>
            </a:pPr>
            <a:r>
              <a:rPr lang="en-US" sz="2000" dirty="0">
                <a:solidFill>
                  <a:schemeClr val="tx1"/>
                </a:solidFill>
                <a:latin typeface="+mj-lt"/>
              </a:rPr>
              <a:t>Travel to Mauritania and visit family there.</a:t>
            </a:r>
          </a:p>
          <a:p>
            <a:endParaRPr lang="en-US" dirty="0"/>
          </a:p>
        </p:txBody>
      </p:sp>
    </p:spTree>
    <p:extLst>
      <p:ext uri="{BB962C8B-B14F-4D97-AF65-F5344CB8AC3E}">
        <p14:creationId xmlns:p14="http://schemas.microsoft.com/office/powerpoint/2010/main" val="190178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834D-ED92-4D8A-90AB-286E65EAAB67}"/>
              </a:ext>
            </a:extLst>
          </p:cNvPr>
          <p:cNvSpPr>
            <a:spLocks noGrp="1"/>
          </p:cNvSpPr>
          <p:nvPr>
            <p:ph type="title"/>
          </p:nvPr>
        </p:nvSpPr>
        <p:spPr>
          <a:xfrm>
            <a:off x="2592925" y="624110"/>
            <a:ext cx="8911687" cy="890365"/>
          </a:xfrm>
        </p:spPr>
        <p:txBody>
          <a:bodyPr/>
          <a:lstStyle/>
          <a:p>
            <a:r>
              <a:rPr lang="en-US" dirty="0"/>
              <a:t>Outside home</a:t>
            </a:r>
          </a:p>
        </p:txBody>
      </p:sp>
      <p:sp>
        <p:nvSpPr>
          <p:cNvPr id="3" name="Content Placeholder 2">
            <a:extLst>
              <a:ext uri="{FF2B5EF4-FFF2-40B4-BE49-F238E27FC236}">
                <a16:creationId xmlns:a16="http://schemas.microsoft.com/office/drawing/2014/main" id="{B3059EB1-CD4E-4D0A-886E-7FF285BB4FDD}"/>
              </a:ext>
            </a:extLst>
          </p:cNvPr>
          <p:cNvSpPr>
            <a:spLocks noGrp="1"/>
          </p:cNvSpPr>
          <p:nvPr>
            <p:ph idx="1"/>
          </p:nvPr>
        </p:nvSpPr>
        <p:spPr>
          <a:xfrm>
            <a:off x="2217737" y="1428750"/>
            <a:ext cx="8915400" cy="2990850"/>
          </a:xfrm>
        </p:spPr>
        <p:txBody>
          <a:bodyPr/>
          <a:lstStyle/>
          <a:p>
            <a:r>
              <a:rPr lang="en-US" sz="2400" dirty="0">
                <a:latin typeface="+mj-lt"/>
              </a:rPr>
              <a:t>At the mosque.</a:t>
            </a:r>
          </a:p>
          <a:p>
            <a:r>
              <a:rPr lang="en-US" sz="2400" dirty="0">
                <a:latin typeface="+mj-lt"/>
              </a:rPr>
              <a:t>Attending the </a:t>
            </a:r>
            <a:r>
              <a:rPr lang="en-US" sz="2400" b="0" i="0" dirty="0">
                <a:solidFill>
                  <a:srgbClr val="1F1F1F"/>
                </a:solidFill>
                <a:effectLst/>
                <a:latin typeface="+mj-lt"/>
              </a:rPr>
              <a:t>community events where </a:t>
            </a:r>
            <a:r>
              <a:rPr lang="en-US" sz="2400" b="0" i="0" dirty="0" err="1">
                <a:solidFill>
                  <a:srgbClr val="1F1F1F"/>
                </a:solidFill>
                <a:effectLst/>
                <a:latin typeface="+mj-lt"/>
              </a:rPr>
              <a:t>Hassaniya</a:t>
            </a:r>
            <a:r>
              <a:rPr lang="en-US" sz="2400" b="0" i="0" dirty="0">
                <a:solidFill>
                  <a:srgbClr val="1F1F1F"/>
                </a:solidFill>
                <a:effectLst/>
                <a:latin typeface="+mj-lt"/>
              </a:rPr>
              <a:t> is spoken.</a:t>
            </a:r>
          </a:p>
          <a:p>
            <a:r>
              <a:rPr lang="en-US" sz="2400" b="0" i="0" dirty="0">
                <a:solidFill>
                  <a:srgbClr val="1F1F1F"/>
                </a:solidFill>
                <a:effectLst/>
                <a:latin typeface="+mj-lt"/>
              </a:rPr>
              <a:t>They want their children to integrate and be a part of the community.</a:t>
            </a:r>
          </a:p>
          <a:p>
            <a:endParaRPr lang="en-US" dirty="0"/>
          </a:p>
        </p:txBody>
      </p:sp>
    </p:spTree>
    <p:extLst>
      <p:ext uri="{BB962C8B-B14F-4D97-AF65-F5344CB8AC3E}">
        <p14:creationId xmlns:p14="http://schemas.microsoft.com/office/powerpoint/2010/main" val="1661137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E43071-7775-4BAC-91B1-E64E9A5E56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3626" y="3123679"/>
            <a:ext cx="7144747" cy="3734321"/>
          </a:xfrm>
          <a:prstGeom prst="rect">
            <a:avLst/>
          </a:prstGeom>
        </p:spPr>
      </p:pic>
      <p:sp>
        <p:nvSpPr>
          <p:cNvPr id="2" name="Title 1">
            <a:extLst>
              <a:ext uri="{FF2B5EF4-FFF2-40B4-BE49-F238E27FC236}">
                <a16:creationId xmlns:a16="http://schemas.microsoft.com/office/drawing/2014/main" id="{11B31311-AD05-41F4-8BEA-E5EF76BCF8D7}"/>
              </a:ext>
            </a:extLst>
          </p:cNvPr>
          <p:cNvSpPr>
            <a:spLocks noGrp="1"/>
          </p:cNvSpPr>
          <p:nvPr>
            <p:ph type="title"/>
          </p:nvPr>
        </p:nvSpPr>
        <p:spPr>
          <a:xfrm>
            <a:off x="2592925" y="624110"/>
            <a:ext cx="8911687" cy="957040"/>
          </a:xfrm>
        </p:spPr>
        <p:txBody>
          <a:bodyPr>
            <a:normAutofit/>
          </a:bodyPr>
          <a:lstStyle/>
          <a:p>
            <a:r>
              <a:rPr lang="en-US" sz="3200" b="1" dirty="0"/>
              <a:t>The challenges </a:t>
            </a:r>
          </a:p>
        </p:txBody>
      </p:sp>
      <p:sp>
        <p:nvSpPr>
          <p:cNvPr id="3" name="Content Placeholder 2">
            <a:extLst>
              <a:ext uri="{FF2B5EF4-FFF2-40B4-BE49-F238E27FC236}">
                <a16:creationId xmlns:a16="http://schemas.microsoft.com/office/drawing/2014/main" id="{EEE87543-5D4A-4694-93D0-3F3FFE2EDC99}"/>
              </a:ext>
            </a:extLst>
          </p:cNvPr>
          <p:cNvSpPr>
            <a:spLocks noGrp="1"/>
          </p:cNvSpPr>
          <p:nvPr>
            <p:ph idx="1"/>
          </p:nvPr>
        </p:nvSpPr>
        <p:spPr>
          <a:xfrm>
            <a:off x="2379662" y="1540189"/>
            <a:ext cx="8915400" cy="3777622"/>
          </a:xfrm>
        </p:spPr>
        <p:txBody>
          <a:bodyPr/>
          <a:lstStyle/>
          <a:p>
            <a:r>
              <a:rPr lang="en-US" sz="2000" dirty="0">
                <a:solidFill>
                  <a:schemeClr val="tx1"/>
                </a:solidFill>
                <a:latin typeface="+mj-lt"/>
              </a:rPr>
              <a:t>Lack of </a:t>
            </a:r>
            <a:r>
              <a:rPr lang="en-US" sz="2000" dirty="0" err="1">
                <a:solidFill>
                  <a:schemeClr val="tx1"/>
                </a:solidFill>
                <a:latin typeface="+mj-lt"/>
              </a:rPr>
              <a:t>Hassaniya</a:t>
            </a:r>
            <a:r>
              <a:rPr lang="en-US" sz="2000" dirty="0">
                <a:solidFill>
                  <a:schemeClr val="tx1"/>
                </a:solidFill>
                <a:latin typeface="+mj-lt"/>
              </a:rPr>
              <a:t> educational resources </a:t>
            </a:r>
          </a:p>
          <a:p>
            <a:r>
              <a:rPr lang="en-US" sz="2000" dirty="0">
                <a:solidFill>
                  <a:schemeClr val="tx1"/>
                </a:solidFill>
                <a:latin typeface="+mj-lt"/>
              </a:rPr>
              <a:t>Lack of support from the local institutions. </a:t>
            </a:r>
          </a:p>
          <a:p>
            <a:endParaRPr lang="en-US" dirty="0"/>
          </a:p>
        </p:txBody>
      </p:sp>
    </p:spTree>
    <p:extLst>
      <p:ext uri="{BB962C8B-B14F-4D97-AF65-F5344CB8AC3E}">
        <p14:creationId xmlns:p14="http://schemas.microsoft.com/office/powerpoint/2010/main" val="346393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653B-BAC0-4F80-A737-FE2F1360A440}"/>
              </a:ext>
            </a:extLst>
          </p:cNvPr>
          <p:cNvSpPr>
            <a:spLocks noGrp="1"/>
          </p:cNvSpPr>
          <p:nvPr>
            <p:ph type="title"/>
          </p:nvPr>
        </p:nvSpPr>
        <p:spPr>
          <a:xfrm>
            <a:off x="2171701" y="624110"/>
            <a:ext cx="9332912" cy="1280890"/>
          </a:xfrm>
        </p:spPr>
        <p:txBody>
          <a:bodyPr>
            <a:normAutofit/>
          </a:bodyPr>
          <a:lstStyle/>
          <a:p>
            <a:r>
              <a:rPr lang="en-US" sz="2800" b="1" dirty="0"/>
              <a:t>Recommendations for teaching </a:t>
            </a:r>
            <a:r>
              <a:rPr lang="en-US" sz="2800" b="1" dirty="0" err="1"/>
              <a:t>Hassaniya</a:t>
            </a:r>
            <a:r>
              <a:rPr lang="en-US" sz="2800" b="1" dirty="0"/>
              <a:t> as HL</a:t>
            </a:r>
          </a:p>
        </p:txBody>
      </p:sp>
      <p:sp>
        <p:nvSpPr>
          <p:cNvPr id="3" name="Content Placeholder 2">
            <a:extLst>
              <a:ext uri="{FF2B5EF4-FFF2-40B4-BE49-F238E27FC236}">
                <a16:creationId xmlns:a16="http://schemas.microsoft.com/office/drawing/2014/main" id="{E8D3DB1E-13BC-4CEE-A9B7-3BC5F6641A3E}"/>
              </a:ext>
            </a:extLst>
          </p:cNvPr>
          <p:cNvSpPr>
            <a:spLocks noGrp="1"/>
          </p:cNvSpPr>
          <p:nvPr>
            <p:ph idx="1"/>
          </p:nvPr>
        </p:nvSpPr>
        <p:spPr>
          <a:xfrm>
            <a:off x="2589212" y="1666875"/>
            <a:ext cx="8915400" cy="3777622"/>
          </a:xfrm>
        </p:spPr>
        <p:txBody>
          <a:bodyPr>
            <a:normAutofit/>
          </a:bodyPr>
          <a:lstStyle/>
          <a:p>
            <a:pPr marL="0" indent="0">
              <a:buNone/>
            </a:pPr>
            <a:endParaRPr lang="en-US" sz="2000" dirty="0">
              <a:solidFill>
                <a:schemeClr val="tx1"/>
              </a:solidFill>
              <a:latin typeface="+mj-lt"/>
            </a:endParaRPr>
          </a:p>
          <a:p>
            <a:r>
              <a:rPr lang="en-US" sz="2000" dirty="0">
                <a:solidFill>
                  <a:schemeClr val="tx1"/>
                </a:solidFill>
                <a:latin typeface="+mj-lt"/>
              </a:rPr>
              <a:t>Lessons in </a:t>
            </a:r>
            <a:r>
              <a:rPr lang="en-US" sz="2000" dirty="0" err="1">
                <a:solidFill>
                  <a:schemeClr val="tx1"/>
                </a:solidFill>
                <a:latin typeface="+mj-lt"/>
              </a:rPr>
              <a:t>Hassaniya</a:t>
            </a:r>
            <a:r>
              <a:rPr lang="en-US" sz="2000" dirty="0">
                <a:solidFill>
                  <a:schemeClr val="tx1"/>
                </a:solidFill>
                <a:latin typeface="+mj-lt"/>
              </a:rPr>
              <a:t> organized by an institution, a </a:t>
            </a:r>
            <a:r>
              <a:rPr lang="en-US" sz="2000" dirty="0" err="1">
                <a:solidFill>
                  <a:schemeClr val="tx1"/>
                </a:solidFill>
                <a:latin typeface="+mj-lt"/>
              </a:rPr>
              <a:t>Hassaniya</a:t>
            </a:r>
            <a:r>
              <a:rPr lang="en-US" sz="2000" dirty="0">
                <a:solidFill>
                  <a:schemeClr val="tx1"/>
                </a:solidFill>
                <a:latin typeface="+mj-lt"/>
              </a:rPr>
              <a:t> community , and by private teachers.</a:t>
            </a:r>
          </a:p>
          <a:p>
            <a:r>
              <a:rPr lang="en-US" sz="2000" dirty="0">
                <a:solidFill>
                  <a:schemeClr val="tx1"/>
                </a:solidFill>
                <a:latin typeface="+mj-lt"/>
              </a:rPr>
              <a:t>Language-learning platform in </a:t>
            </a:r>
            <a:r>
              <a:rPr lang="en-US" sz="2000" dirty="0" err="1">
                <a:solidFill>
                  <a:schemeClr val="tx1"/>
                </a:solidFill>
                <a:latin typeface="+mj-lt"/>
              </a:rPr>
              <a:t>Hassaniya</a:t>
            </a:r>
            <a:r>
              <a:rPr lang="en-US" sz="2000" dirty="0">
                <a:solidFill>
                  <a:schemeClr val="tx1"/>
                </a:solidFill>
                <a:latin typeface="+mj-lt"/>
              </a:rPr>
              <a:t>.</a:t>
            </a:r>
          </a:p>
          <a:p>
            <a:r>
              <a:rPr lang="en-US" sz="2000" dirty="0">
                <a:solidFill>
                  <a:schemeClr val="tx1"/>
                </a:solidFill>
                <a:latin typeface="+mj-lt"/>
              </a:rPr>
              <a:t>Game application  in </a:t>
            </a:r>
            <a:r>
              <a:rPr lang="en-US" sz="2000" dirty="0" err="1">
                <a:solidFill>
                  <a:schemeClr val="tx1"/>
                </a:solidFill>
                <a:latin typeface="+mj-lt"/>
              </a:rPr>
              <a:t>Hassaniya</a:t>
            </a:r>
            <a:r>
              <a:rPr lang="en-US" sz="2000" dirty="0">
                <a:solidFill>
                  <a:schemeClr val="tx1"/>
                </a:solidFill>
                <a:latin typeface="+mj-lt"/>
              </a:rPr>
              <a:t>.</a:t>
            </a:r>
          </a:p>
          <a:p>
            <a:r>
              <a:rPr lang="en-US" sz="2000" dirty="0">
                <a:solidFill>
                  <a:schemeClr val="tx1"/>
                </a:solidFill>
                <a:latin typeface="+mj-lt"/>
              </a:rPr>
              <a:t>Applications for learning </a:t>
            </a:r>
            <a:r>
              <a:rPr lang="en-US" sz="2000" dirty="0" err="1">
                <a:solidFill>
                  <a:schemeClr val="tx1"/>
                </a:solidFill>
                <a:latin typeface="+mj-lt"/>
              </a:rPr>
              <a:t>Hassaniya</a:t>
            </a:r>
            <a:r>
              <a:rPr lang="en-US" sz="2000" dirty="0">
                <a:solidFill>
                  <a:schemeClr val="tx1"/>
                </a:solidFill>
                <a:latin typeface="+mj-lt"/>
              </a:rPr>
              <a:t>.</a:t>
            </a:r>
          </a:p>
        </p:txBody>
      </p:sp>
    </p:spTree>
    <p:extLst>
      <p:ext uri="{BB962C8B-B14F-4D97-AF65-F5344CB8AC3E}">
        <p14:creationId xmlns:p14="http://schemas.microsoft.com/office/powerpoint/2010/main" val="3652666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1DB5-0903-D77F-1B56-FC35567C114D}"/>
              </a:ext>
            </a:extLst>
          </p:cNvPr>
          <p:cNvSpPr>
            <a:spLocks noGrp="1"/>
          </p:cNvSpPr>
          <p:nvPr>
            <p:ph type="title"/>
          </p:nvPr>
        </p:nvSpPr>
        <p:spPr>
          <a:xfrm>
            <a:off x="2592925" y="624110"/>
            <a:ext cx="8911687" cy="951472"/>
          </a:xfrm>
        </p:spPr>
        <p:txBody>
          <a:bodyPr>
            <a:normAutofit/>
          </a:bodyPr>
          <a:lstStyle/>
          <a:p>
            <a:r>
              <a:rPr lang="en-US" sz="3200" b="1" dirty="0">
                <a:latin typeface="Times New Roman" panose="02020603050405020304" pitchFamily="18" charset="0"/>
                <a:cs typeface="Times New Roman" panose="02020603050405020304" pitchFamily="18" charset="0"/>
              </a:rPr>
              <a:t>Potential findings </a:t>
            </a:r>
          </a:p>
        </p:txBody>
      </p:sp>
      <p:sp>
        <p:nvSpPr>
          <p:cNvPr id="3" name="Content Placeholder 2">
            <a:extLst>
              <a:ext uri="{FF2B5EF4-FFF2-40B4-BE49-F238E27FC236}">
                <a16:creationId xmlns:a16="http://schemas.microsoft.com/office/drawing/2014/main" id="{2594352C-30F8-F45B-21FF-36392DBD8665}"/>
              </a:ext>
            </a:extLst>
          </p:cNvPr>
          <p:cNvSpPr>
            <a:spLocks noGrp="1"/>
          </p:cNvSpPr>
          <p:nvPr>
            <p:ph idx="1"/>
          </p:nvPr>
        </p:nvSpPr>
        <p:spPr>
          <a:xfrm>
            <a:off x="2153113" y="1575581"/>
            <a:ext cx="9480868" cy="4167993"/>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Inform the teaching of national languages like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a:t>
            </a:r>
          </a:p>
          <a:p>
            <a:r>
              <a:rPr lang="en-US" sz="2400" dirty="0">
                <a:solidFill>
                  <a:schemeClr val="tx1"/>
                </a:solidFill>
                <a:latin typeface="Times New Roman" panose="02020603050405020304" pitchFamily="18" charset="0"/>
                <a:cs typeface="Times New Roman" panose="02020603050405020304" pitchFamily="18" charset="0"/>
              </a:rPr>
              <a:t>Draw policymakers' and practitioners' attention to the challenges of maintaining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as HL, and raise awareness of possible programs to teach and preserve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in the diaspora..</a:t>
            </a:r>
          </a:p>
          <a:p>
            <a:pPr marL="0" indent="0">
              <a:buNone/>
            </a:pPr>
            <a:endParaRPr lang="en-US" dirty="0"/>
          </a:p>
        </p:txBody>
      </p:sp>
    </p:spTree>
    <p:extLst>
      <p:ext uri="{BB962C8B-B14F-4D97-AF65-F5344CB8AC3E}">
        <p14:creationId xmlns:p14="http://schemas.microsoft.com/office/powerpoint/2010/main" val="4084259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8DDEB-DEEC-249C-081B-C38B19BED4CE}"/>
              </a:ext>
            </a:extLst>
          </p:cNvPr>
          <p:cNvSpPr>
            <a:spLocks noGrp="1"/>
          </p:cNvSpPr>
          <p:nvPr>
            <p:ph type="title"/>
          </p:nvPr>
        </p:nvSpPr>
        <p:spPr>
          <a:xfrm>
            <a:off x="2592925" y="624110"/>
            <a:ext cx="8911687" cy="604615"/>
          </a:xfrm>
        </p:spPr>
        <p:txBody>
          <a:bodyPr>
            <a:normAutofit fontScale="90000"/>
          </a:bodyPr>
          <a:lstStyle/>
          <a:p>
            <a:r>
              <a:rPr lang="en-US" b="1" dirty="0">
                <a:solidFill>
                  <a:schemeClr val="tx1"/>
                </a:solidFill>
              </a:rPr>
              <a:t>References </a:t>
            </a:r>
          </a:p>
        </p:txBody>
      </p:sp>
      <p:sp>
        <p:nvSpPr>
          <p:cNvPr id="3" name="Content Placeholder 2">
            <a:extLst>
              <a:ext uri="{FF2B5EF4-FFF2-40B4-BE49-F238E27FC236}">
                <a16:creationId xmlns:a16="http://schemas.microsoft.com/office/drawing/2014/main" id="{5B9F1FAF-1A63-65B8-6FE8-BB1CD054B55A}"/>
              </a:ext>
            </a:extLst>
          </p:cNvPr>
          <p:cNvSpPr>
            <a:spLocks noGrp="1"/>
          </p:cNvSpPr>
          <p:nvPr>
            <p:ph idx="1"/>
          </p:nvPr>
        </p:nvSpPr>
        <p:spPr>
          <a:xfrm>
            <a:off x="1722436" y="1540189"/>
            <a:ext cx="9478963" cy="4546286"/>
          </a:xfrm>
        </p:spPr>
        <p:txBody>
          <a:bodyPr>
            <a:normAutofit fontScale="77500" lnSpcReduction="20000"/>
          </a:bodyPr>
          <a:lstStyle/>
          <a:p>
            <a:pPr marL="0">
              <a:lnSpc>
                <a:spcPct val="107000"/>
              </a:lnSpc>
              <a:spcBef>
                <a:spcPts val="0"/>
              </a:spcBef>
            </a:pPr>
            <a:r>
              <a:rPr lang="en-US" sz="1800" dirty="0">
                <a:effectLst/>
                <a:latin typeface="Times New Roman" panose="02020603050405020304" pitchFamily="18" charset="0"/>
                <a:ea typeface="Calibri" panose="020F0502020204030204" pitchFamily="34" charset="0"/>
                <a:cs typeface="Arial" panose="020B0604020202020204" pitchFamily="34" charset="0"/>
              </a:rPr>
              <a:t>Abd El Aziz, Z. (2018). </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 Contrastive Study Between English and </a:t>
            </a:r>
            <a:r>
              <a:rPr lang="en-US" sz="1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Hassaniya</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The System of Adjectives. </a:t>
            </a:r>
            <a:r>
              <a:rPr lang="en-US" sz="180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Unpublished Master's Thesis, University of Cheikh Anta Diop of Dakar</a:t>
            </a:r>
            <a:r>
              <a:rPr lang="en-US" b="1">
                <a:solidFill>
                  <a:srgbClr val="000000"/>
                </a:solidFill>
                <a:latin typeface="Times New Roman" panose="02020603050405020304" pitchFamily="18" charset="0"/>
                <a:ea typeface="Calibri" panose="020F0502020204030204" pitchFamily="34" charset="0"/>
                <a:cs typeface="Arial" panose="020B0604020202020204" pitchFamily="34" charset="0"/>
              </a:rPr>
              <a:t>.</a:t>
            </a:r>
            <a:endParaRPr lang="en-US" sz="180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07000"/>
              </a:lnSpc>
              <a:spcBef>
                <a:spcPts val="0"/>
              </a:spcBef>
              <a:spcAft>
                <a:spcPts val="0"/>
              </a:spcAft>
            </a:pPr>
            <a:r>
              <a:rPr lang="en-US" sz="1800" dirty="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De </a:t>
            </a:r>
            <a:r>
              <a:rPr lang="en-US" sz="1800" dirty="0" err="1">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Houwer</a:t>
            </a:r>
            <a:r>
              <a:rPr lang="en-US" sz="1800" dirty="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 A. (2007). Parental language input patterns and children’s bilingual use. </a:t>
            </a:r>
            <a:r>
              <a:rPr lang="en-US" sz="1800" i="1" dirty="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Applied Psycholinguistics</a:t>
            </a:r>
            <a:r>
              <a:rPr lang="en-US" sz="1800" dirty="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28</a:t>
            </a:r>
            <a:r>
              <a:rPr lang="en-US" sz="1800" dirty="0">
                <a:solidFill>
                  <a:srgbClr val="242021"/>
                </a:solidFill>
                <a:effectLst/>
                <a:latin typeface="Times New Roman" panose="02020603050405020304" pitchFamily="18" charset="0"/>
                <a:ea typeface="Times New Roman" panose="02020603050405020304" pitchFamily="18" charset="0"/>
                <a:cs typeface="Arial" panose="020B0604020202020204" pitchFamily="34" charset="0"/>
              </a:rPr>
              <a:t>(3), 411–424. doi:10.1017/S014271640707022</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Döpke</a:t>
            </a:r>
            <a:r>
              <a:rPr lang="en-US" sz="1800" dirty="0">
                <a:effectLst/>
                <a:latin typeface="Times New Roman" panose="02020603050405020304" pitchFamily="18" charset="0"/>
                <a:ea typeface="Calibri" panose="020F0502020204030204" pitchFamily="34" charset="0"/>
                <a:cs typeface="Arial" panose="020B0604020202020204" pitchFamily="34" charset="0"/>
              </a:rPr>
              <a:t>, S. (1992). One parent one language: An interactional approach. Amsterdam: John Benjamins.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Goginava</a:t>
            </a:r>
            <a:r>
              <a:rPr lang="en-US" sz="1800" dirty="0">
                <a:effectLst/>
                <a:latin typeface="Times New Roman" panose="02020603050405020304" pitchFamily="18" charset="0"/>
                <a:ea typeface="Calibri" panose="020F0502020204030204" pitchFamily="34" charset="0"/>
                <a:cs typeface="Arial" panose="020B0604020202020204" pitchFamily="34" charset="0"/>
              </a:rPr>
              <a:t>, L. (2024). Exploring best practices and challenges of teaching heritage language in complementary schools: a review of literature.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Kirchherr</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J., &amp; Charles, K. (2018). Enhancing the sample diversity of snowball samples: Recommendations from a research project on anti-dam movements in Southeast Asia. </a:t>
            </a:r>
            <a:r>
              <a:rPr lang="en-US" sz="1800" i="1" dirty="0" err="1">
                <a:effectLst/>
                <a:latin typeface="Times New Roman" panose="02020603050405020304" pitchFamily="18" charset="0"/>
                <a:ea typeface="Times New Roman" panose="02020603050405020304" pitchFamily="18" charset="0"/>
                <a:cs typeface="Arial" panose="020B0604020202020204" pitchFamily="34" charset="0"/>
              </a:rPr>
              <a:t>PLoS</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ONE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13</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(8). </a:t>
            </a:r>
            <a:r>
              <a:rPr lang="en-US"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2"/>
              </a:rPr>
              <a:t>https://doi.org/10.1371/journal.pone.0201710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Kumpulainen</a:t>
            </a:r>
            <a:r>
              <a:rPr lang="en-US" sz="1800" dirty="0">
                <a:effectLst/>
                <a:latin typeface="Times New Roman" panose="02020603050405020304" pitchFamily="18" charset="0"/>
                <a:ea typeface="Calibri" panose="020F0502020204030204" pitchFamily="34" charset="0"/>
                <a:cs typeface="Arial" panose="020B0604020202020204" pitchFamily="34" charset="0"/>
              </a:rPr>
              <a:t>, H. (2020). Family Language Policy: A Qualitative Case Study on the Implicit and Explicit Practices in a Finnish Multilingual Family.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Jurnal</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Ilmu</a:t>
            </a:r>
            <a:r>
              <a:rPr lang="en-US" sz="1800" dirty="0">
                <a:effectLst/>
                <a:latin typeface="Times New Roman" panose="02020603050405020304" pitchFamily="18" charset="0"/>
                <a:ea typeface="Calibri" panose="020F0502020204030204" pitchFamily="34" charset="0"/>
                <a:cs typeface="Arial" panose="020B0604020202020204" pitchFamily="34" charset="0"/>
              </a:rPr>
              <a:t> Pendidikan, 7(2).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Li, Y. (2023). An Empirical Study of Heritage Language Users—Taking the Performance of Three Generation of Xi’an Hui People as An Example.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Journal of Social Science Humanities and Literature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6</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(5). </a:t>
            </a:r>
            <a:r>
              <a:rPr lang="en-US"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3"/>
              </a:rPr>
              <a:t>https://doi.org/10.53469/jsshl.2023.06(05).14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Montrul</a:t>
            </a:r>
            <a:r>
              <a:rPr lang="en-US" sz="1800" dirty="0">
                <a:effectLst/>
                <a:latin typeface="Times New Roman" panose="02020603050405020304" pitchFamily="18" charset="0"/>
                <a:ea typeface="Calibri" panose="020F0502020204030204" pitchFamily="34" charset="0"/>
                <a:cs typeface="Arial" panose="020B0604020202020204" pitchFamily="34" charset="0"/>
              </a:rPr>
              <a:t>, S., &amp;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Polinsky</a:t>
            </a:r>
            <a:r>
              <a:rPr lang="en-US" sz="1800" dirty="0">
                <a:effectLst/>
                <a:latin typeface="Times New Roman" panose="02020603050405020304" pitchFamily="18" charset="0"/>
                <a:ea typeface="Calibri" panose="020F0502020204030204" pitchFamily="34" charset="0"/>
                <a:cs typeface="Arial" panose="020B0604020202020204" pitchFamily="34" charset="0"/>
              </a:rPr>
              <a:t>, M. (2021). Introduction: Heritage Languages, Heritage Speakers, Heritage Linguistics. In S.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Montrul</a:t>
            </a:r>
            <a:r>
              <a:rPr lang="en-US" sz="1800" dirty="0">
                <a:effectLst/>
                <a:latin typeface="Times New Roman" panose="02020603050405020304" pitchFamily="18" charset="0"/>
                <a:ea typeface="Calibri" panose="020F0502020204030204" pitchFamily="34" charset="0"/>
                <a:cs typeface="Arial" panose="020B0604020202020204" pitchFamily="34" charset="0"/>
              </a:rPr>
              <a:t> &amp; M.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Polinsky</a:t>
            </a:r>
            <a:r>
              <a:rPr lang="en-US" sz="1800" dirty="0">
                <a:effectLst/>
                <a:latin typeface="Times New Roman" panose="02020603050405020304" pitchFamily="18" charset="0"/>
                <a:ea typeface="Calibri" panose="020F0502020204030204" pitchFamily="34" charset="0"/>
                <a:cs typeface="Arial" panose="020B0604020202020204" pitchFamily="34" charset="0"/>
              </a:rPr>
              <a:t> (Eds.), The Cambridge Handbook of Heritage Languages and Linguistics (pp. 1–10). chapter, Cambridge: Cambridge University Press.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dirty="0" err="1">
                <a:latin typeface="Times New Roman" panose="02020603050405020304" pitchFamily="18" charset="0"/>
                <a:ea typeface="Calibri" panose="020F0502020204030204" pitchFamily="34" charset="0"/>
                <a:cs typeface="Arial" panose="020B0604020202020204" pitchFamily="34" charset="0"/>
              </a:rPr>
              <a:t>Moulaye</a:t>
            </a:r>
            <a:r>
              <a:rPr lang="en-US" dirty="0">
                <a:latin typeface="Times New Roman" panose="02020603050405020304" pitchFamily="18" charset="0"/>
                <a:ea typeface="Calibri" panose="020F0502020204030204" pitchFamily="34" charset="0"/>
                <a:cs typeface="Arial" panose="020B0604020202020204" pitchFamily="34" charset="0"/>
              </a:rPr>
              <a:t>, E. H. (2019). Language policy and identity in multilingual and multicultural setting: Mauritania as a case study. </a:t>
            </a:r>
            <a:r>
              <a:rPr lang="fr-FR" dirty="0" err="1">
                <a:latin typeface="Times New Roman" panose="02020603050405020304" pitchFamily="18" charset="0"/>
                <a:ea typeface="Calibri" panose="020F0502020204030204" pitchFamily="34" charset="0"/>
                <a:cs typeface="Arial" panose="020B0604020202020204" pitchFamily="34" charset="0"/>
              </a:rPr>
              <a:t>Published</a:t>
            </a:r>
            <a:r>
              <a:rPr lang="fr-FR" dirty="0">
                <a:latin typeface="Times New Roman" panose="02020603050405020304" pitchFamily="18" charset="0"/>
                <a:ea typeface="Calibri" panose="020F0502020204030204" pitchFamily="34" charset="0"/>
                <a:cs typeface="Arial" panose="020B0604020202020204" pitchFamily="34" charset="0"/>
              </a:rPr>
              <a:t> Doctoral </a:t>
            </a:r>
            <a:r>
              <a:rPr lang="fr-FR" dirty="0" err="1">
                <a:latin typeface="Times New Roman" panose="02020603050405020304" pitchFamily="18" charset="0"/>
                <a:ea typeface="Calibri" panose="020F0502020204030204" pitchFamily="34" charset="0"/>
                <a:cs typeface="Arial" panose="020B0604020202020204" pitchFamily="34" charset="0"/>
              </a:rPr>
              <a:t>Thesis.Faculté</a:t>
            </a:r>
            <a:r>
              <a:rPr lang="fr-FR" dirty="0">
                <a:latin typeface="Times New Roman" panose="02020603050405020304" pitchFamily="18" charset="0"/>
                <a:ea typeface="Calibri" panose="020F0502020204030204" pitchFamily="34" charset="0"/>
                <a:cs typeface="Arial" panose="020B0604020202020204" pitchFamily="34" charset="0"/>
              </a:rPr>
              <a:t> des Lettres et des Sciences Humaines - Saïs-, Fès.</a:t>
            </a:r>
            <a:endParaRPr lang="en-US" dirty="0">
              <a:latin typeface="Times New Roman" panose="02020603050405020304" pitchFamily="18"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Naciri-Azzouz</a:t>
            </a:r>
            <a:r>
              <a:rPr lang="en-US" sz="1800" dirty="0">
                <a:effectLst/>
                <a:latin typeface="Times New Roman" panose="02020603050405020304" pitchFamily="18" charset="0"/>
                <a:ea typeface="Calibri" panose="020F0502020204030204" pitchFamily="34" charset="0"/>
                <a:cs typeface="Arial" panose="020B0604020202020204" pitchFamily="34" charset="0"/>
              </a:rPr>
              <a:t>, A. (2019). A brief overview of national languages in Mauritania. </a:t>
            </a:r>
            <a:r>
              <a:rPr lang="fr-FR" sz="1800" i="1" dirty="0" err="1">
                <a:effectLst/>
                <a:latin typeface="Times New Roman" panose="02020603050405020304" pitchFamily="18" charset="0"/>
                <a:ea typeface="Calibri" panose="020F0502020204030204" pitchFamily="34" charset="0"/>
                <a:cs typeface="Arial" panose="020B0604020202020204" pitchFamily="34" charset="0"/>
              </a:rPr>
              <a:t>Africana</a:t>
            </a:r>
            <a:r>
              <a:rPr lang="fr-FR" sz="1800" i="1" dirty="0">
                <a:effectLst/>
                <a:latin typeface="Times New Roman" panose="02020603050405020304" pitchFamily="18" charset="0"/>
                <a:ea typeface="Calibri" panose="020F0502020204030204" pitchFamily="34" charset="0"/>
                <a:cs typeface="Arial" panose="020B0604020202020204" pitchFamily="34" charset="0"/>
              </a:rPr>
              <a:t> Studia, 40, Article 7</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4"/>
              </a:rPr>
              <a:t>https://doi.org/10.21747/0874-2375/afr40a7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5500" dirty="0">
              <a:latin typeface="+mj-lt"/>
            </a:endParaRPr>
          </a:p>
          <a:p>
            <a:endParaRPr lang="en-US" i="1" dirty="0"/>
          </a:p>
          <a:p>
            <a:endParaRPr lang="en-US" dirty="0"/>
          </a:p>
          <a:p>
            <a:endParaRPr lang="en-US" dirty="0"/>
          </a:p>
        </p:txBody>
      </p:sp>
    </p:spTree>
    <p:extLst>
      <p:ext uri="{BB962C8B-B14F-4D97-AF65-F5344CB8AC3E}">
        <p14:creationId xmlns:p14="http://schemas.microsoft.com/office/powerpoint/2010/main" val="2254555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14276-9340-4D37-9958-5CD37158A446}"/>
              </a:ext>
            </a:extLst>
          </p:cNvPr>
          <p:cNvSpPr>
            <a:spLocks noGrp="1"/>
          </p:cNvSpPr>
          <p:nvPr>
            <p:ph idx="1"/>
          </p:nvPr>
        </p:nvSpPr>
        <p:spPr>
          <a:xfrm>
            <a:off x="2114550" y="695325"/>
            <a:ext cx="9723437" cy="5905500"/>
          </a:xfrm>
        </p:spPr>
        <p:txBody>
          <a:bodyPr>
            <a:normAutofit fontScale="85000" lnSpcReduction="10000"/>
          </a:bodyPr>
          <a:lstStyle/>
          <a:p>
            <a:pPr marL="0" marR="0">
              <a:lnSpc>
                <a:spcPct val="107000"/>
              </a:lnSpc>
              <a:spcBef>
                <a:spcPts val="0"/>
              </a:spcBef>
              <a:spcAft>
                <a:spcPts val="0"/>
              </a:spcAft>
            </a:pP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Ould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Abdellahi</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C., S. (2014) A Study of the Attitudes and Motivations of Mauritanian Learners toward the Learning of French and English: The Case of the Secondary School. </a:t>
            </a:r>
            <a:r>
              <a:rPr lang="fr-FR" sz="1800" dirty="0" err="1">
                <a:solidFill>
                  <a:srgbClr val="000000"/>
                </a:solidFill>
                <a:effectLst/>
                <a:latin typeface="TimesNewRomanPSMT"/>
                <a:ea typeface="Times New Roman" panose="02020603050405020304" pitchFamily="18" charset="0"/>
                <a:cs typeface="Times New Roman" panose="02020603050405020304" pitchFamily="18" charset="0"/>
              </a:rPr>
              <a:t>Universite</a:t>
            </a:r>
            <a:r>
              <a:rPr lang="fr-FR" sz="1800" dirty="0">
                <a:solidFill>
                  <a:srgbClr val="000000"/>
                </a:solidFill>
                <a:effectLst/>
                <a:latin typeface="TimesNewRomanPSMT"/>
                <a:ea typeface="Times New Roman" panose="02020603050405020304" pitchFamily="18" charset="0"/>
                <a:cs typeface="Times New Roman" panose="02020603050405020304" pitchFamily="18" charset="0"/>
              </a:rPr>
              <a:t> Gaston Berger De Saint-Louis.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FR" sz="1800" dirty="0">
                <a:solidFill>
                  <a:srgbClr val="000000"/>
                </a:solidFill>
                <a:effectLst/>
                <a:latin typeface="TimesNewRomanPSMT"/>
                <a:ea typeface="Times New Roman" panose="02020603050405020304" pitchFamily="18" charset="0"/>
                <a:cs typeface="Times New Roman" panose="02020603050405020304" pitchFamily="18" charset="0"/>
              </a:rPr>
              <a:t>Ould Ahmed, S.,M. (2012). </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Aspects of Bilingualism in a Mauritanian Context: Nouakchott University as a Case Study.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Aboubekr</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Belkaid</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 University - </a:t>
            </a:r>
            <a:r>
              <a:rPr lang="en-US" sz="1800" dirty="0" err="1">
                <a:solidFill>
                  <a:srgbClr val="000000"/>
                </a:solidFill>
                <a:effectLst/>
                <a:latin typeface="TimesNewRomanPSMT"/>
                <a:ea typeface="Times New Roman" panose="02020603050405020304" pitchFamily="18" charset="0"/>
                <a:cs typeface="Times New Roman" panose="02020603050405020304" pitchFamily="18" charset="0"/>
              </a:rPr>
              <a:t>Tlemcen</a:t>
            </a:r>
            <a:r>
              <a:rPr lang="en-US" sz="1800" dirty="0">
                <a:solidFill>
                  <a:srgbClr val="000000"/>
                </a:solidFill>
                <a:effectLst/>
                <a:latin typeface="TimesNewRomanPSMT"/>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Ould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Brahim</a:t>
            </a:r>
            <a:r>
              <a:rPr lang="en-US" sz="1800" dirty="0">
                <a:effectLst/>
                <a:latin typeface="Times New Roman" panose="02020603050405020304" pitchFamily="18" charset="0"/>
                <a:ea typeface="Calibri" panose="020F0502020204030204" pitchFamily="34" charset="0"/>
                <a:cs typeface="Arial" panose="020B0604020202020204" pitchFamily="34" charset="0"/>
              </a:rPr>
              <a:t>, E. (2024). Narratives of an exodus. Local discourses on the largest wave of Mauritanian immigration to the United States.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L’Année</a:t>
            </a:r>
            <a:r>
              <a:rPr lang="en-US" sz="1800" dirty="0">
                <a:effectLst/>
                <a:latin typeface="Times New Roman" panose="02020603050405020304" pitchFamily="18" charset="0"/>
                <a:ea typeface="Calibri" panose="020F0502020204030204" pitchFamily="34" charset="0"/>
                <a:cs typeface="Arial" panose="020B0604020202020204" pitchFamily="34" charset="0"/>
              </a:rPr>
              <a:t> du Maghreb, (32).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Ould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Brahim</a:t>
            </a:r>
            <a:r>
              <a:rPr lang="en-US" sz="1800" dirty="0">
                <a:effectLst/>
                <a:latin typeface="Times New Roman" panose="02020603050405020304" pitchFamily="18" charset="0"/>
                <a:ea typeface="Calibri" panose="020F0502020204030204" pitchFamily="34" charset="0"/>
                <a:cs typeface="Arial" panose="020B0604020202020204" pitchFamily="34" charset="0"/>
              </a:rPr>
              <a:t>, E. (2024).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Narratives of an exodus: Local discourses on the largest wave of Mauritanian immigration to the United States</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L’Année du Maghreb, 32</a:t>
            </a:r>
            <a:r>
              <a:rPr lang="fr-FR"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Retrieved February 17, 2026, from </a:t>
            </a:r>
            <a:r>
              <a:rPr lang="en-US" sz="18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2"/>
              </a:rPr>
              <a:t>https://journals.openedition.org/anneemaghreb/13728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0" i="0" dirty="0">
                <a:solidFill>
                  <a:srgbClr val="000000"/>
                </a:solidFill>
                <a:effectLst/>
                <a:latin typeface="TimesNewRomanPSMT"/>
                <a:ea typeface="Calibri" panose="020F0502020204030204" pitchFamily="34" charset="0"/>
                <a:cs typeface="Arial" panose="020B0604020202020204" pitchFamily="34" charset="0"/>
              </a:rPr>
              <a:t>Paul, C. &amp; </a:t>
            </a:r>
            <a:r>
              <a:rPr lang="en-US" sz="1800" b="0" i="0" dirty="0" err="1">
                <a:solidFill>
                  <a:srgbClr val="000000"/>
                </a:solidFill>
                <a:effectLst/>
                <a:latin typeface="TimesNewRomanPSMT"/>
                <a:ea typeface="Calibri" panose="020F0502020204030204" pitchFamily="34" charset="0"/>
                <a:cs typeface="Arial" panose="020B0604020202020204" pitchFamily="34" charset="0"/>
              </a:rPr>
              <a:t>Rafuls</a:t>
            </a:r>
            <a:r>
              <a:rPr lang="en-US" sz="1800" b="0" i="0" dirty="0">
                <a:solidFill>
                  <a:srgbClr val="000000"/>
                </a:solidFill>
                <a:effectLst/>
                <a:latin typeface="TimesNewRomanPSMT"/>
                <a:ea typeface="Calibri" panose="020F0502020204030204" pitchFamily="34" charset="0"/>
                <a:cs typeface="Arial" panose="020B0604020202020204" pitchFamily="34" charset="0"/>
              </a:rPr>
              <a:t>, M. (2009). United States Peace Corps Islamic Republic of Mauritania Training Program- Language component: </a:t>
            </a:r>
            <a:r>
              <a:rPr lang="en-US" sz="1800" b="0" i="0" dirty="0" err="1">
                <a:solidFill>
                  <a:srgbClr val="000000"/>
                </a:solidFill>
                <a:effectLst/>
                <a:latin typeface="TimesNewRomanPSMT"/>
                <a:ea typeface="Calibri" panose="020F0502020204030204" pitchFamily="34" charset="0"/>
                <a:cs typeface="Arial" panose="020B0604020202020204" pitchFamily="34" charset="0"/>
              </a:rPr>
              <a:t>Hassaniya</a:t>
            </a:r>
            <a:r>
              <a:rPr lang="en-US" sz="1800" b="0" i="0" dirty="0">
                <a:solidFill>
                  <a:srgbClr val="000000"/>
                </a:solidFill>
                <a:effectLst/>
                <a:latin typeface="TimesNewRomanPSMT"/>
                <a:ea typeface="Calibri" panose="020F0502020204030204" pitchFamily="34" charset="0"/>
                <a:cs typeface="Arial" panose="020B0604020202020204" pitchFamily="34" charset="0"/>
              </a:rPr>
              <a:t> Trainee Book.</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Sagimin</a:t>
            </a:r>
            <a:r>
              <a:rPr lang="en-US" sz="1800" dirty="0">
                <a:effectLst/>
                <a:latin typeface="Times New Roman" panose="02020603050405020304" pitchFamily="18" charset="0"/>
                <a:ea typeface="Calibri" panose="020F0502020204030204" pitchFamily="34" charset="0"/>
                <a:cs typeface="Arial" panose="020B0604020202020204" pitchFamily="34" charset="0"/>
              </a:rPr>
              <a:t>, E. M.(2020) Family language policy and heritage language maintenance among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sundanesse</a:t>
            </a:r>
            <a:r>
              <a:rPr lang="en-US" sz="1800" dirty="0">
                <a:effectLst/>
                <a:latin typeface="Times New Roman" panose="02020603050405020304" pitchFamily="18" charset="0"/>
                <a:ea typeface="Calibri" panose="020F0502020204030204" pitchFamily="34" charset="0"/>
                <a:cs typeface="Arial" panose="020B0604020202020204" pitchFamily="34" charset="0"/>
              </a:rPr>
              <a:t> parents.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Konferensi</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Linguistik</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Tahunan</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Atma</a:t>
            </a:r>
            <a:r>
              <a:rPr lang="en-US" sz="1800" dirty="0">
                <a:effectLst/>
                <a:latin typeface="Times New Roman" panose="02020603050405020304" pitchFamily="18" charset="0"/>
                <a:ea typeface="Calibri" panose="020F0502020204030204" pitchFamily="34" charset="0"/>
                <a:cs typeface="Arial" panose="020B0604020202020204" pitchFamily="34" charset="0"/>
              </a:rPr>
              <a:t> Jaya 18</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Arial" panose="020B0604020202020204" pitchFamily="34" charset="0"/>
              </a:rPr>
              <a:t>Sehlaoui</a:t>
            </a:r>
            <a:r>
              <a:rPr lang="en-US" sz="1800" dirty="0">
                <a:effectLst/>
                <a:latin typeface="Times New Roman" panose="02020603050405020304" pitchFamily="18" charset="0"/>
                <a:ea typeface="Calibri" panose="020F0502020204030204" pitchFamily="34" charset="0"/>
                <a:cs typeface="Arial" panose="020B0604020202020204" pitchFamily="34" charset="0"/>
              </a:rPr>
              <a:t>, A. S., &amp; Mousa, R. (2016). Parents’ Perceptions of Heritage Languages in the Mid-West: Facing the Challenge of Losing One’s Native Language in Kansas. The Advocate, 23(2), 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Arial" panose="020B0604020202020204" pitchFamily="34" charset="0"/>
              </a:rPr>
              <a:t>Taine-Cheikh ,C. 2007). “The urbanization of Mauritania. Historical context and contemporary developments”. In C.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iller</a:t>
            </a:r>
            <a:r>
              <a:rPr lang="en-US" sz="1800" dirty="0">
                <a:effectLst/>
                <a:latin typeface="Times New Roman" panose="02020603050405020304" pitchFamily="18" charset="0"/>
                <a:ea typeface="Calibri" panose="020F0502020204030204" pitchFamily="34" charset="0"/>
                <a:cs typeface="Arial" panose="020B0604020202020204" pitchFamily="34" charset="0"/>
              </a:rPr>
              <a:t> E. Al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Wer</a:t>
            </a:r>
            <a:r>
              <a:rPr lang="en-US" sz="1800" dirty="0">
                <a:effectLst/>
                <a:latin typeface="Times New Roman" panose="02020603050405020304" pitchFamily="18" charset="0"/>
                <a:ea typeface="Calibri" panose="020F0502020204030204" pitchFamily="34" charset="0"/>
                <a:cs typeface="Arial" panose="020B0604020202020204" pitchFamily="34" charset="0"/>
              </a:rPr>
              <a:t> D.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Caubet</a:t>
            </a:r>
            <a:r>
              <a:rPr lang="en-US" sz="1800" dirty="0">
                <a:effectLst/>
                <a:latin typeface="Times New Roman" panose="02020603050405020304" pitchFamily="18" charset="0"/>
                <a:ea typeface="Calibri" panose="020F0502020204030204" pitchFamily="34" charset="0"/>
                <a:cs typeface="Arial" panose="020B0604020202020204" pitchFamily="34" charset="0"/>
              </a:rPr>
              <a:t> &amp; J. Watson (Eds.), Arabic the city. Issues in dialect contact and language variation (pp. 35-54). London-New York: Routledge.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Tamleh</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H., Rutten, G., &amp; </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Parafita</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Couto, M. del C. (2024). Language ideologies guiding language practices and management strategies: a study of family language policy among Iranian families in The Netherlands.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Journal of Multilingual and Multicultural Development</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3"/>
              </a:rPr>
              <a:t>https://doi.org/10.1080/01434632.2024.2442054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495053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D8FE-24F3-9F2F-B28B-94C8C0B8961B}"/>
              </a:ext>
            </a:extLst>
          </p:cNvPr>
          <p:cNvSpPr>
            <a:spLocks noGrp="1"/>
          </p:cNvSpPr>
          <p:nvPr>
            <p:ph type="title"/>
          </p:nvPr>
        </p:nvSpPr>
        <p:spPr/>
        <p:txBody>
          <a:bodyPr>
            <a:normAutofit/>
          </a:bodyPr>
          <a:lstStyle/>
          <a:p>
            <a:endParaRPr lang="en-US" dirty="0"/>
          </a:p>
        </p:txBody>
      </p:sp>
      <p:sp>
        <p:nvSpPr>
          <p:cNvPr id="3" name="Content Placeholder 2">
            <a:extLst>
              <a:ext uri="{FF2B5EF4-FFF2-40B4-BE49-F238E27FC236}">
                <a16:creationId xmlns:a16="http://schemas.microsoft.com/office/drawing/2014/main" id="{8B4C68C9-A22F-EBD6-989E-1B6145AFD6C8}"/>
              </a:ext>
            </a:extLst>
          </p:cNvPr>
          <p:cNvSpPr>
            <a:spLocks noGrp="1"/>
          </p:cNvSpPr>
          <p:nvPr>
            <p:ph idx="1"/>
          </p:nvPr>
        </p:nvSpPr>
        <p:spPr/>
        <p:txBody>
          <a:bodyPr>
            <a:normAutofit/>
          </a:bodyPr>
          <a:lstStyle/>
          <a:p>
            <a:pPr marL="0" indent="0" algn="ctr">
              <a:buNone/>
            </a:pPr>
            <a:r>
              <a:rPr lang="en-US" sz="4400" b="1" dirty="0">
                <a:solidFill>
                  <a:schemeClr val="tx1"/>
                </a:solidFill>
                <a:latin typeface="+mj-lt"/>
              </a:rPr>
              <a:t>Thank you!</a:t>
            </a:r>
            <a:br>
              <a:rPr lang="en-US" sz="4400" b="1" dirty="0">
                <a:solidFill>
                  <a:schemeClr val="tx1"/>
                </a:solidFill>
                <a:latin typeface="+mj-lt"/>
              </a:rPr>
            </a:br>
            <a:r>
              <a:rPr lang="en-US" sz="4400" b="1" dirty="0" err="1">
                <a:solidFill>
                  <a:schemeClr val="tx1"/>
                </a:solidFill>
                <a:latin typeface="+mj-lt"/>
              </a:rPr>
              <a:t>Danke</a:t>
            </a:r>
            <a:r>
              <a:rPr lang="en-US" sz="4400" b="1" dirty="0">
                <a:solidFill>
                  <a:schemeClr val="tx1"/>
                </a:solidFill>
                <a:latin typeface="+mj-lt"/>
              </a:rPr>
              <a:t>!</a:t>
            </a:r>
            <a:br>
              <a:rPr lang="en-US" sz="4400" b="1" dirty="0">
                <a:solidFill>
                  <a:schemeClr val="tx1"/>
                </a:solidFill>
                <a:latin typeface="+mj-lt"/>
              </a:rPr>
            </a:br>
            <a:r>
              <a:rPr lang="en-US" sz="4400" b="1" dirty="0" err="1">
                <a:solidFill>
                  <a:schemeClr val="tx1"/>
                </a:solidFill>
                <a:latin typeface="+mj-lt"/>
              </a:rPr>
              <a:t>Shukran</a:t>
            </a:r>
            <a:r>
              <a:rPr lang="en-US" sz="4400" b="1" dirty="0">
                <a:solidFill>
                  <a:schemeClr val="tx1"/>
                </a:solidFill>
                <a:latin typeface="+mj-lt"/>
              </a:rPr>
              <a:t> ! : </a:t>
            </a:r>
            <a:r>
              <a:rPr lang="ar-SA" sz="4400" b="1" dirty="0">
                <a:solidFill>
                  <a:schemeClr val="tx1"/>
                </a:solidFill>
                <a:latin typeface="+mj-lt"/>
              </a:rPr>
              <a:t>شكرا!</a:t>
            </a:r>
            <a:r>
              <a:rPr lang="en-US" sz="4400" b="1" dirty="0">
                <a:solidFill>
                  <a:schemeClr val="tx1"/>
                </a:solidFill>
                <a:latin typeface="+mj-lt"/>
              </a:rPr>
              <a:t> </a:t>
            </a:r>
          </a:p>
          <a:p>
            <a:pPr marL="0" indent="0" algn="ctr">
              <a:buNone/>
            </a:pPr>
            <a:r>
              <a:rPr lang="en-US" sz="4400" b="0" i="0" dirty="0">
                <a:solidFill>
                  <a:srgbClr val="1F1F1F"/>
                </a:solidFill>
                <a:effectLst/>
                <a:latin typeface="Google Sans"/>
              </a:rPr>
              <a:t>ouldehinne.ahmed@gmail.com</a:t>
            </a:r>
          </a:p>
          <a:p>
            <a:endParaRPr lang="en-US" sz="4400" b="1" dirty="0">
              <a:solidFill>
                <a:schemeClr val="tx1"/>
              </a:solidFill>
              <a:latin typeface="+mj-lt"/>
            </a:endParaRPr>
          </a:p>
        </p:txBody>
      </p:sp>
    </p:spTree>
    <p:extLst>
      <p:ext uri="{BB962C8B-B14F-4D97-AF65-F5344CB8AC3E}">
        <p14:creationId xmlns:p14="http://schemas.microsoft.com/office/powerpoint/2010/main" val="1718845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E0DBB4D-AF88-47F2-802F-93B6272420B6}"/>
              </a:ext>
            </a:extLst>
          </p:cNvPr>
          <p:cNvGraphicFramePr/>
          <p:nvPr>
            <p:extLst>
              <p:ext uri="{D42A27DB-BD31-4B8C-83A1-F6EECF244321}">
                <p14:modId xmlns:p14="http://schemas.microsoft.com/office/powerpoint/2010/main" val="3476694212"/>
              </p:ext>
            </p:extLst>
          </p:nvPr>
        </p:nvGraphicFramePr>
        <p:xfrm>
          <a:off x="2440525" y="2710085"/>
          <a:ext cx="8911687" cy="1280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647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1CE3-DE9C-4379-896B-DA9C91974047}"/>
              </a:ext>
            </a:extLst>
          </p:cNvPr>
          <p:cNvSpPr>
            <a:spLocks noGrp="1"/>
          </p:cNvSpPr>
          <p:nvPr>
            <p:ph type="title"/>
          </p:nvPr>
        </p:nvSpPr>
        <p:spPr>
          <a:xfrm>
            <a:off x="1685384" y="156098"/>
            <a:ext cx="5398549" cy="1118965"/>
          </a:xfrm>
        </p:spPr>
        <p:txBody>
          <a:bodyPr>
            <a:normAutofit/>
          </a:bodyPr>
          <a:lstStyle/>
          <a:p>
            <a:r>
              <a:rPr lang="en-US" sz="2400" b="1" dirty="0"/>
              <a:t>Research context</a:t>
            </a:r>
            <a:br>
              <a:rPr lang="en-US" sz="2400" dirty="0"/>
            </a:br>
            <a:r>
              <a:rPr lang="en-US" sz="2400" dirty="0"/>
              <a:t>      </a:t>
            </a:r>
            <a:r>
              <a:rPr lang="en-US" sz="2400" dirty="0">
                <a:solidFill>
                  <a:schemeClr val="tx1"/>
                </a:solidFill>
                <a:ea typeface="+mn-ea"/>
                <a:cs typeface="Times New Roman" panose="02020603050405020304" pitchFamily="18" charset="0"/>
              </a:rPr>
              <a:t>Mauritania</a:t>
            </a:r>
            <a:endParaRPr lang="en-US" sz="2400" dirty="0"/>
          </a:p>
        </p:txBody>
      </p:sp>
      <p:sp>
        <p:nvSpPr>
          <p:cNvPr id="3" name="Content Placeholder 2">
            <a:extLst>
              <a:ext uri="{FF2B5EF4-FFF2-40B4-BE49-F238E27FC236}">
                <a16:creationId xmlns:a16="http://schemas.microsoft.com/office/drawing/2014/main" id="{19B0312F-A298-486D-92A3-4E2927CB5147}"/>
              </a:ext>
            </a:extLst>
          </p:cNvPr>
          <p:cNvSpPr>
            <a:spLocks noGrp="1"/>
          </p:cNvSpPr>
          <p:nvPr>
            <p:ph idx="1"/>
          </p:nvPr>
        </p:nvSpPr>
        <p:spPr>
          <a:xfrm>
            <a:off x="1446212" y="994805"/>
            <a:ext cx="10745788" cy="5440062"/>
          </a:xfrm>
        </p:spPr>
        <p:txBody>
          <a:bodyPr>
            <a:noAutofit/>
          </a:bodyPr>
          <a:lstStyle/>
          <a:p>
            <a:pPr marL="0" indent="0" algn="just" defTabSz="914400">
              <a:lnSpc>
                <a:spcPct val="90000"/>
              </a:lnSpc>
              <a:spcBef>
                <a:spcPts val="1200"/>
              </a:spcBef>
              <a:buClr>
                <a:srgbClr val="D34817">
                  <a:lumMod val="75000"/>
                </a:srgbClr>
              </a:buClr>
              <a:buSzPct val="85000"/>
              <a:buNone/>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Islamic Republic of Mauritania</a:t>
            </a:r>
          </a:p>
          <a:p>
            <a:pPr marL="0" indent="0" algn="just" defTabSz="914400">
              <a:lnSpc>
                <a:spcPct val="90000"/>
              </a:lnSpc>
              <a:spcBef>
                <a:spcPts val="1200"/>
              </a:spcBef>
              <a:buClr>
                <a:srgbClr val="D34817">
                  <a:lumMod val="75000"/>
                </a:srgbClr>
              </a:buClr>
              <a:buSzPct val="85000"/>
              <a:buNone/>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Location: </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Northwest of Africa</a:t>
            </a:r>
          </a:p>
          <a:p>
            <a:pPr marL="0" marR="0" lvl="0" indent="0" algn="just" defTabSz="914400" rtl="0" eaLnBrk="1" fontAlgn="auto" latinLnBrk="0" hangingPunct="1">
              <a:lnSpc>
                <a:spcPct val="90000"/>
              </a:lnSpc>
              <a:spcBef>
                <a:spcPts val="1200"/>
              </a:spcBef>
              <a:spcAft>
                <a:spcPts val="0"/>
              </a:spcAft>
              <a:buClr>
                <a:srgbClr val="D34817">
                  <a:lumMod val="75000"/>
                </a:srgbClr>
              </a:buClr>
              <a:buSzPct val="85000"/>
              <a:buNone/>
              <a:tabLst/>
              <a:defRPr/>
            </a:pPr>
            <a:r>
              <a:rPr lang="en-US" sz="2000" b="1" dirty="0">
                <a:solidFill>
                  <a:prstClr val="black"/>
                </a:solidFill>
                <a:latin typeface="Times New Roman" panose="02020603050405020304" pitchFamily="18" charset="0"/>
                <a:cs typeface="Times New Roman" panose="02020603050405020304" pitchFamily="18" charset="0"/>
              </a:rPr>
              <a:t>T</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he capital: </a:t>
            </a:r>
            <a:r>
              <a:rPr kumimoji="0" lang="en-US" sz="20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Nouakchott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indent="0" algn="just" defTabSz="914400">
              <a:lnSpc>
                <a:spcPct val="90000"/>
              </a:lnSpc>
              <a:spcBef>
                <a:spcPts val="1200"/>
              </a:spcBef>
              <a:buClr>
                <a:srgbClr val="D34817">
                  <a:lumMod val="75000"/>
                </a:srgbClr>
              </a:buClr>
              <a:buSzPct val="85000"/>
              <a:buNone/>
              <a:defRPr/>
            </a:pPr>
            <a:r>
              <a:rPr lang="en-US" sz="2000" dirty="0">
                <a:solidFill>
                  <a:srgbClr val="000000"/>
                </a:solidFill>
                <a:latin typeface="Times New Roman" panose="02020603050405020304" pitchFamily="18" charset="0"/>
                <a:ea typeface="Calibri" panose="020F0502020204030204" pitchFamily="34" charset="0"/>
              </a:rPr>
              <a:t>A member of the League of Arab States,</a:t>
            </a:r>
          </a:p>
          <a:p>
            <a:pPr marL="0" indent="0" algn="just" defTabSz="914400">
              <a:lnSpc>
                <a:spcPct val="90000"/>
              </a:lnSpc>
              <a:spcBef>
                <a:spcPts val="1200"/>
              </a:spcBef>
              <a:buClr>
                <a:srgbClr val="D34817">
                  <a:lumMod val="75000"/>
                </a:srgbClr>
              </a:buClr>
              <a:buSzPct val="85000"/>
              <a:buNone/>
              <a:defRPr/>
            </a:pPr>
            <a:r>
              <a:rPr lang="en-US" sz="2000" dirty="0">
                <a:solidFill>
                  <a:srgbClr val="000000"/>
                </a:solidFill>
                <a:latin typeface="Times New Roman" panose="02020603050405020304" pitchFamily="18" charset="0"/>
                <a:ea typeface="Calibri" panose="020F0502020204030204" pitchFamily="34" charset="0"/>
              </a:rPr>
              <a:t>Union of the Arab Maghreb and the African Union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indent="0" algn="just" defTabSz="914400">
              <a:lnSpc>
                <a:spcPct val="90000"/>
              </a:lnSpc>
              <a:spcBef>
                <a:spcPts val="1200"/>
              </a:spcBef>
              <a:buClr>
                <a:srgbClr val="D34817">
                  <a:lumMod val="75000"/>
                </a:srgbClr>
              </a:buClr>
              <a:buSzPct val="85000"/>
              <a:buNone/>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chemeClr val="accent1"/>
                </a:solidFill>
                <a:effectLst/>
                <a:uLnTx/>
                <a:uFillTx/>
                <a:latin typeface="Times New Roman" panose="02020603050405020304" pitchFamily="18" charset="0"/>
                <a:ea typeface="+mn-ea"/>
                <a:cs typeface="Times New Roman" panose="02020603050405020304" pitchFamily="18" charset="0"/>
              </a:rPr>
              <a:t>(</a:t>
            </a:r>
            <a:r>
              <a:rPr lang="en-US" sz="2000" dirty="0">
                <a:solidFill>
                  <a:schemeClr val="accent1"/>
                </a:solidFill>
                <a:latin typeface="Times New Roman" panose="02020603050405020304" pitchFamily="18" charset="0"/>
                <a:cs typeface="Times New Roman" panose="02020603050405020304" pitchFamily="18" charset="0"/>
              </a:rPr>
              <a:t>Ould </a:t>
            </a:r>
            <a:r>
              <a:rPr lang="en-US" sz="2000" dirty="0" err="1">
                <a:solidFill>
                  <a:schemeClr val="accent1"/>
                </a:solidFill>
                <a:latin typeface="Times New Roman" panose="02020603050405020304" pitchFamily="18" charset="0"/>
                <a:cs typeface="Times New Roman" panose="02020603050405020304" pitchFamily="18" charset="0"/>
              </a:rPr>
              <a:t>Abdellahi</a:t>
            </a:r>
            <a:r>
              <a:rPr lang="en-US" sz="2000" dirty="0">
                <a:solidFill>
                  <a:schemeClr val="accent1"/>
                </a:solidFill>
                <a:latin typeface="Times New Roman" panose="02020603050405020304" pitchFamily="18" charset="0"/>
                <a:cs typeface="Times New Roman" panose="02020603050405020304" pitchFamily="18" charset="0"/>
              </a:rPr>
              <a:t>, 2014)</a:t>
            </a:r>
          </a:p>
          <a:p>
            <a:pPr marL="0" indent="0" algn="just" defTabSz="914400">
              <a:lnSpc>
                <a:spcPct val="90000"/>
              </a:lnSpc>
              <a:spcBef>
                <a:spcPts val="1200"/>
              </a:spcBef>
              <a:buClr>
                <a:srgbClr val="D34817">
                  <a:lumMod val="75000"/>
                </a:srgbClr>
              </a:buClr>
              <a:buSzPct val="85000"/>
              <a:buNone/>
              <a:defRPr/>
            </a:pPr>
            <a:r>
              <a:rPr lang="en-US" sz="2000" b="1" dirty="0">
                <a:solidFill>
                  <a:prstClr val="black"/>
                </a:solidFill>
                <a:latin typeface="Times New Roman" panose="02020603050405020304" pitchFamily="18" charset="0"/>
                <a:cs typeface="Times New Roman" panose="02020603050405020304" pitchFamily="18" charset="0"/>
              </a:rPr>
              <a:t>Population: </a:t>
            </a:r>
            <a:r>
              <a:rPr lang="en-US" sz="2000" dirty="0">
                <a:solidFill>
                  <a:prstClr val="black"/>
                </a:solidFill>
                <a:latin typeface="Times New Roman" panose="02020603050405020304" pitchFamily="18" charset="0"/>
                <a:cs typeface="Times New Roman" panose="02020603050405020304" pitchFamily="18" charset="0"/>
              </a:rPr>
              <a:t>5.16</a:t>
            </a:r>
            <a:r>
              <a:rPr lang="en-US" sz="2000" b="1"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Million (World Bank, 2024)</a:t>
            </a:r>
          </a:p>
          <a:p>
            <a:pPr marL="0" indent="0" algn="just" defTabSz="914400">
              <a:lnSpc>
                <a:spcPct val="90000"/>
              </a:lnSpc>
              <a:spcBef>
                <a:spcPts val="1200"/>
              </a:spcBef>
              <a:buClr>
                <a:srgbClr val="D34817">
                  <a:lumMod val="75000"/>
                </a:srgbClr>
              </a:buClr>
              <a:buSzPct val="85000"/>
              <a:buNone/>
              <a:defRPr/>
            </a:pPr>
            <a:r>
              <a:rPr lang="en-US" sz="2000" b="1" dirty="0">
                <a:solidFill>
                  <a:prstClr val="black"/>
                </a:solidFill>
                <a:latin typeface="Times New Roman" panose="02020603050405020304" pitchFamily="18" charset="0"/>
                <a:cs typeface="Times New Roman" panose="02020603050405020304" pitchFamily="18" charset="0"/>
              </a:rPr>
              <a:t>Official languages: </a:t>
            </a:r>
            <a:r>
              <a:rPr lang="en-US" sz="2000" dirty="0">
                <a:solidFill>
                  <a:prstClr val="black"/>
                </a:solidFill>
                <a:latin typeface="Times New Roman" panose="02020603050405020304" pitchFamily="18" charset="0"/>
                <a:cs typeface="Times New Roman" panose="02020603050405020304" pitchFamily="18" charset="0"/>
              </a:rPr>
              <a:t>Arabic and French</a:t>
            </a:r>
          </a:p>
          <a:p>
            <a:pPr marL="0" indent="0" algn="just" defTabSz="914400">
              <a:lnSpc>
                <a:spcPct val="90000"/>
              </a:lnSpc>
              <a:spcBef>
                <a:spcPts val="1200"/>
              </a:spcBef>
              <a:buClr>
                <a:srgbClr val="D34817">
                  <a:lumMod val="75000"/>
                </a:srgbClr>
              </a:buClr>
              <a:buSzPct val="85000"/>
              <a:buNone/>
              <a:defRPr/>
            </a:pPr>
            <a:r>
              <a:rPr lang="en-US" sz="2000" b="1" dirty="0">
                <a:solidFill>
                  <a:prstClr val="black"/>
                </a:solidFill>
                <a:latin typeface="Times New Roman" panose="02020603050405020304" pitchFamily="18" charset="0"/>
                <a:cs typeface="Times New Roman" panose="02020603050405020304" pitchFamily="18" charset="0"/>
              </a:rPr>
              <a:t>Sociolinguistic situation: </a:t>
            </a:r>
          </a:p>
          <a:p>
            <a:pPr marL="0" indent="0" algn="just" defTabSz="914400">
              <a:lnSpc>
                <a:spcPct val="90000"/>
              </a:lnSpc>
              <a:spcBef>
                <a:spcPts val="1200"/>
              </a:spcBef>
              <a:buClr>
                <a:srgbClr val="D34817">
                  <a:lumMod val="75000"/>
                </a:srgbClr>
              </a:buClr>
              <a:buSzPct val="85000"/>
              <a:buNone/>
              <a:defRPr/>
            </a:pPr>
            <a:r>
              <a:rPr lang="en-US" sz="2000" b="1" dirty="0">
                <a:solidFill>
                  <a:prstClr val="black"/>
                </a:solidFill>
                <a:latin typeface="Times New Roman" panose="02020603050405020304" pitchFamily="18" charset="0"/>
                <a:cs typeface="Times New Roman" panose="02020603050405020304" pitchFamily="18" charset="0"/>
              </a:rPr>
              <a:t>Communities: </a:t>
            </a:r>
            <a:r>
              <a:rPr lang="en-US" sz="2000" dirty="0">
                <a:solidFill>
                  <a:prstClr val="black"/>
                </a:solidFill>
                <a:latin typeface="Times New Roman" panose="02020603050405020304" pitchFamily="18" charset="0"/>
                <a:cs typeface="Times New Roman" panose="02020603050405020304" pitchFamily="18" charset="0"/>
              </a:rPr>
              <a:t>Berber-Arabic community and Black-African one</a:t>
            </a:r>
          </a:p>
          <a:p>
            <a:pPr marL="0" indent="0" algn="just" defTabSz="914400">
              <a:lnSpc>
                <a:spcPct val="90000"/>
              </a:lnSpc>
              <a:spcBef>
                <a:spcPts val="1200"/>
              </a:spcBef>
              <a:buClr>
                <a:srgbClr val="D34817">
                  <a:lumMod val="75000"/>
                </a:srgbClr>
              </a:buClr>
              <a:buSzPct val="85000"/>
              <a:buNone/>
              <a:defRPr/>
            </a:pPr>
            <a:r>
              <a:rPr lang="en-US" sz="2000" dirty="0">
                <a:solidFill>
                  <a:prstClr val="black"/>
                </a:solidFill>
                <a:latin typeface="Times New Roman" panose="02020603050405020304" pitchFamily="18" charset="0"/>
                <a:cs typeface="Times New Roman" panose="02020603050405020304" pitchFamily="18" charset="0"/>
              </a:rPr>
              <a:t>Multiculturalism          Multilingualism </a:t>
            </a:r>
          </a:p>
          <a:p>
            <a:pPr marL="0" indent="0" algn="just" defTabSz="914400">
              <a:lnSpc>
                <a:spcPct val="90000"/>
              </a:lnSpc>
              <a:spcBef>
                <a:spcPts val="1200"/>
              </a:spcBef>
              <a:buClr>
                <a:srgbClr val="D34817">
                  <a:lumMod val="75000"/>
                </a:srgbClr>
              </a:buClr>
              <a:buSzPct val="85000"/>
              <a:buNone/>
              <a:defRPr/>
            </a:pPr>
            <a:r>
              <a:rPr lang="en-US" sz="2000" b="1" dirty="0">
                <a:solidFill>
                  <a:prstClr val="black"/>
                </a:solidFill>
                <a:latin typeface="Times New Roman" panose="02020603050405020304" pitchFamily="18" charset="0"/>
                <a:cs typeface="Times New Roman" panose="02020603050405020304" pitchFamily="18" charset="0"/>
              </a:rPr>
              <a:t>National languages</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Hassaniya</a:t>
            </a:r>
            <a:r>
              <a:rPr lang="en-US" sz="2000" dirty="0">
                <a:solidFill>
                  <a:prstClr val="black"/>
                </a:solidFill>
                <a:latin typeface="Times New Roman" panose="02020603050405020304" pitchFamily="18" charset="0"/>
                <a:cs typeface="Times New Roman" panose="02020603050405020304" pitchFamily="18" charset="0"/>
              </a:rPr>
              <a:t> (Berber-Arabic), </a:t>
            </a:r>
            <a:r>
              <a:rPr lang="en-US" sz="2000" dirty="0" err="1">
                <a:solidFill>
                  <a:prstClr val="black"/>
                </a:solidFill>
                <a:latin typeface="Times New Roman" panose="02020603050405020304" pitchFamily="18" charset="0"/>
                <a:cs typeface="Times New Roman" panose="02020603050405020304" pitchFamily="18" charset="0"/>
              </a:rPr>
              <a:t>Pulaar</a:t>
            </a:r>
            <a:r>
              <a:rPr lang="en-US" sz="2000" dirty="0">
                <a:solidFill>
                  <a:prstClr val="black"/>
                </a:solidFill>
                <a:latin typeface="Times New Roman" panose="02020603050405020304" pitchFamily="18" charset="0"/>
                <a:cs typeface="Times New Roman" panose="02020603050405020304" pitchFamily="18" charset="0"/>
              </a:rPr>
              <a:t>, Wolof and </a:t>
            </a:r>
            <a:r>
              <a:rPr lang="en-US" sz="2000" dirty="0" err="1">
                <a:solidFill>
                  <a:prstClr val="black"/>
                </a:solidFill>
                <a:latin typeface="Times New Roman" panose="02020603050405020304" pitchFamily="18" charset="0"/>
                <a:cs typeface="Times New Roman" panose="02020603050405020304" pitchFamily="18" charset="0"/>
              </a:rPr>
              <a:t>Soninké</a:t>
            </a:r>
            <a:r>
              <a:rPr lang="en-US" sz="2000" dirty="0">
                <a:solidFill>
                  <a:prstClr val="black"/>
                </a:solidFill>
                <a:latin typeface="Times New Roman" panose="02020603050405020304" pitchFamily="18" charset="0"/>
                <a:cs typeface="Times New Roman" panose="02020603050405020304" pitchFamily="18" charset="0"/>
              </a:rPr>
              <a:t> (Black-African one)</a:t>
            </a:r>
          </a:p>
          <a:p>
            <a:pPr marL="0" indent="0" algn="just" defTabSz="914400">
              <a:lnSpc>
                <a:spcPct val="90000"/>
              </a:lnSpc>
              <a:spcBef>
                <a:spcPts val="1200"/>
              </a:spcBef>
              <a:buClr>
                <a:srgbClr val="D34817">
                  <a:lumMod val="75000"/>
                </a:srgbClr>
              </a:buClr>
              <a:buSzPct val="85000"/>
              <a:buNone/>
              <a:defRPr/>
            </a:pPr>
            <a:r>
              <a:rPr lang="en-US" sz="2000" dirty="0">
                <a:solidFill>
                  <a:prstClr val="black"/>
                </a:solidFill>
                <a:latin typeface="Times New Roman" panose="02020603050405020304" pitchFamily="18" charset="0"/>
                <a:cs typeface="Times New Roman" panose="02020603050405020304" pitchFamily="18" charset="0"/>
              </a:rPr>
              <a:t>French by colonization and English as a result of globalization.  </a:t>
            </a:r>
          </a:p>
          <a:p>
            <a:pPr marL="0" indent="0" algn="r" defTabSz="914400">
              <a:lnSpc>
                <a:spcPct val="90000"/>
              </a:lnSpc>
              <a:spcBef>
                <a:spcPts val="1200"/>
              </a:spcBef>
              <a:buClr>
                <a:srgbClr val="D34817">
                  <a:lumMod val="75000"/>
                </a:srgbClr>
              </a:buClr>
              <a:buSzPct val="85000"/>
              <a:buNone/>
              <a:defRPr/>
            </a:pPr>
            <a:r>
              <a:rPr lang="en-US" sz="2000" dirty="0">
                <a:solidFill>
                  <a:schemeClr val="accent1"/>
                </a:solidFill>
                <a:latin typeface="Times New Roman" panose="02020603050405020304" pitchFamily="18" charset="0"/>
                <a:cs typeface="Times New Roman" panose="02020603050405020304" pitchFamily="18" charset="0"/>
              </a:rPr>
              <a:t>Ould Ahmed (2012)</a:t>
            </a:r>
          </a:p>
        </p:txBody>
      </p:sp>
      <p:pic>
        <p:nvPicPr>
          <p:cNvPr id="4" name="Picture 3">
            <a:extLst>
              <a:ext uri="{FF2B5EF4-FFF2-40B4-BE49-F238E27FC236}">
                <a16:creationId xmlns:a16="http://schemas.microsoft.com/office/drawing/2014/main" id="{28EB0646-C519-40A3-976B-9B318BD668C9}"/>
              </a:ext>
            </a:extLst>
          </p:cNvPr>
          <p:cNvPicPr>
            <a:picLocks noChangeAspect="1"/>
          </p:cNvPicPr>
          <p:nvPr/>
        </p:nvPicPr>
        <p:blipFill rotWithShape="1">
          <a:blip r:embed="rId2"/>
          <a:srcRect r="2099" b="1230"/>
          <a:stretch/>
        </p:blipFill>
        <p:spPr>
          <a:xfrm>
            <a:off x="7324725" y="220091"/>
            <a:ext cx="4626483" cy="3332734"/>
          </a:xfrm>
          <a:prstGeom prst="rect">
            <a:avLst/>
          </a:prstGeom>
          <a:ln w="28575">
            <a:solidFill>
              <a:srgbClr val="92D050"/>
            </a:solidFill>
          </a:ln>
        </p:spPr>
      </p:pic>
      <p:pic>
        <p:nvPicPr>
          <p:cNvPr id="5" name="Picture 4">
            <a:extLst>
              <a:ext uri="{FF2B5EF4-FFF2-40B4-BE49-F238E27FC236}">
                <a16:creationId xmlns:a16="http://schemas.microsoft.com/office/drawing/2014/main" id="{9D837300-DD8F-482B-B989-A1F784E8485F}"/>
              </a:ext>
            </a:extLst>
          </p:cNvPr>
          <p:cNvPicPr>
            <a:picLocks noChangeAspect="1"/>
          </p:cNvPicPr>
          <p:nvPr/>
        </p:nvPicPr>
        <p:blipFill>
          <a:blip r:embed="rId3"/>
          <a:stretch>
            <a:fillRect/>
          </a:stretch>
        </p:blipFill>
        <p:spPr>
          <a:xfrm>
            <a:off x="4082770" y="548021"/>
            <a:ext cx="603776" cy="403020"/>
          </a:xfrm>
          <a:prstGeom prst="rect">
            <a:avLst/>
          </a:prstGeom>
        </p:spPr>
      </p:pic>
      <p:sp>
        <p:nvSpPr>
          <p:cNvPr id="8" name="Arrow: Right 7">
            <a:extLst>
              <a:ext uri="{FF2B5EF4-FFF2-40B4-BE49-F238E27FC236}">
                <a16:creationId xmlns:a16="http://schemas.microsoft.com/office/drawing/2014/main" id="{0B7F22B7-F0B9-49BC-A164-B87DD614B868}"/>
              </a:ext>
            </a:extLst>
          </p:cNvPr>
          <p:cNvSpPr/>
          <p:nvPr/>
        </p:nvSpPr>
        <p:spPr>
          <a:xfrm>
            <a:off x="3409950" y="5353050"/>
            <a:ext cx="323850" cy="190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276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21BC-C6C5-400E-BF22-45AEFD8A1C7C}"/>
              </a:ext>
            </a:extLst>
          </p:cNvPr>
          <p:cNvSpPr>
            <a:spLocks noGrp="1"/>
          </p:cNvSpPr>
          <p:nvPr>
            <p:ph type="title"/>
          </p:nvPr>
        </p:nvSpPr>
        <p:spPr>
          <a:xfrm>
            <a:off x="2497675" y="128810"/>
            <a:ext cx="8911687" cy="1280890"/>
          </a:xfrm>
        </p:spPr>
        <p:txBody>
          <a:bodyPr/>
          <a:lstStyle/>
          <a:p>
            <a:r>
              <a:rPr lang="en-US" sz="3600" b="1" dirty="0"/>
              <a:t>Language policy in Mauritania</a:t>
            </a:r>
            <a:endParaRPr lang="en-US" b="1" dirty="0"/>
          </a:p>
        </p:txBody>
      </p:sp>
      <p:sp>
        <p:nvSpPr>
          <p:cNvPr id="3" name="Content Placeholder 2">
            <a:extLst>
              <a:ext uri="{FF2B5EF4-FFF2-40B4-BE49-F238E27FC236}">
                <a16:creationId xmlns:a16="http://schemas.microsoft.com/office/drawing/2014/main" id="{8E299FCF-F61B-478B-8B9C-36E91E3200FF}"/>
              </a:ext>
            </a:extLst>
          </p:cNvPr>
          <p:cNvSpPr>
            <a:spLocks noGrp="1"/>
          </p:cNvSpPr>
          <p:nvPr>
            <p:ph idx="1"/>
          </p:nvPr>
        </p:nvSpPr>
        <p:spPr>
          <a:xfrm>
            <a:off x="1712911" y="895350"/>
            <a:ext cx="9993313" cy="5562600"/>
          </a:xfrm>
        </p:spPr>
        <p:txBody>
          <a:bodyPr>
            <a:normAutofit/>
          </a:bodyPr>
          <a:lstStyle/>
          <a:p>
            <a:r>
              <a:rPr lang="en-US" sz="2600" dirty="0">
                <a:solidFill>
                  <a:srgbClr val="000000"/>
                </a:solidFill>
                <a:latin typeface="Times New Roman" panose="02020603050405020304" pitchFamily="18" charset="0"/>
                <a:ea typeface="Calibri" panose="020F0502020204030204" pitchFamily="34" charset="0"/>
              </a:rPr>
              <a:t>Moulay (2019) and </a:t>
            </a:r>
            <a:r>
              <a:rPr lang="en-US" sz="2600" dirty="0" err="1">
                <a:solidFill>
                  <a:srgbClr val="000000"/>
                </a:solidFill>
                <a:latin typeface="Times New Roman" panose="02020603050405020304" pitchFamily="18" charset="0"/>
                <a:ea typeface="Calibri" panose="020F0502020204030204" pitchFamily="34" charset="0"/>
              </a:rPr>
              <a:t>Naciri-Azzouz</a:t>
            </a:r>
            <a:r>
              <a:rPr lang="en-US" sz="2600" dirty="0">
                <a:solidFill>
                  <a:srgbClr val="000000"/>
                </a:solidFill>
                <a:latin typeface="Times New Roman" panose="02020603050405020304" pitchFamily="18" charset="0"/>
                <a:ea typeface="Calibri" panose="020F0502020204030204" pitchFamily="34" charset="0"/>
              </a:rPr>
              <a:t> (2023) described language policy in Mauritania as a complex multilingual issue.</a:t>
            </a:r>
          </a:p>
          <a:p>
            <a:r>
              <a:rPr lang="en-US" sz="2600" dirty="0">
                <a:solidFill>
                  <a:srgbClr val="000000"/>
                </a:solidFill>
                <a:latin typeface="Times New Roman" panose="02020603050405020304" pitchFamily="18" charset="0"/>
                <a:ea typeface="Calibri" panose="020F0502020204030204" pitchFamily="34" charset="0"/>
              </a:rPr>
              <a:t>Ethnic tensions between the Berber-Arabic and the Black-African communities.</a:t>
            </a:r>
          </a:p>
          <a:p>
            <a:pPr marL="0" indent="0" algn="r">
              <a:buNone/>
            </a:pPr>
            <a:r>
              <a:rPr lang="en-US" sz="2600" dirty="0">
                <a:solidFill>
                  <a:schemeClr val="accent1"/>
                </a:solidFill>
                <a:latin typeface="Times New Roman" panose="02020603050405020304" pitchFamily="18" charset="0"/>
                <a:ea typeface="Calibri" panose="020F0502020204030204" pitchFamily="34" charset="0"/>
              </a:rPr>
              <a:t>Moulay (2019,p.2)</a:t>
            </a:r>
          </a:p>
          <a:p>
            <a:r>
              <a:rPr lang="en-US" sz="2600" dirty="0">
                <a:solidFill>
                  <a:srgbClr val="000000"/>
                </a:solidFill>
                <a:latin typeface="Times New Roman" panose="02020603050405020304" pitchFamily="18" charset="0"/>
                <a:ea typeface="Calibri" panose="020F0502020204030204" pitchFamily="34" charset="0"/>
              </a:rPr>
              <a:t>French and Arabic are used in the educational system.</a:t>
            </a:r>
          </a:p>
          <a:p>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Hassaniya</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Pulaar</a:t>
            </a:r>
            <a:r>
              <a:rPr lang="en-US" sz="2600" dirty="0">
                <a:solidFill>
                  <a:srgbClr val="000000"/>
                </a:solidFill>
                <a:latin typeface="Times New Roman" panose="02020603050405020304" pitchFamily="18" charset="0"/>
                <a:ea typeface="Calibri" panose="020F0502020204030204" pitchFamily="34" charset="0"/>
              </a:rPr>
              <a:t>, Soninke, and Wolof have not been widely codified despite their role in everyday communication, including the media.</a:t>
            </a:r>
          </a:p>
          <a:p>
            <a:pPr marL="0" indent="0" algn="r">
              <a:buNone/>
            </a:pPr>
            <a:r>
              <a:rPr lang="en-US" sz="2600" dirty="0">
                <a:solidFill>
                  <a:schemeClr val="accent1"/>
                </a:solidFill>
                <a:latin typeface="Times New Roman" panose="02020603050405020304" pitchFamily="18" charset="0"/>
                <a:ea typeface="Calibri" panose="020F0502020204030204" pitchFamily="34" charset="0"/>
              </a:rPr>
              <a:t>                                                                    </a:t>
            </a:r>
            <a:r>
              <a:rPr lang="en-US" sz="2600" dirty="0">
                <a:solidFill>
                  <a:schemeClr val="accent1"/>
                </a:solidFill>
                <a:effectLst/>
                <a:latin typeface="Times New Roman" panose="02020603050405020304" pitchFamily="18" charset="0"/>
                <a:ea typeface="Calibri" panose="020F0502020204030204" pitchFamily="34" charset="0"/>
              </a:rPr>
              <a:t> </a:t>
            </a:r>
            <a:r>
              <a:rPr lang="en-US" sz="2600" dirty="0">
                <a:solidFill>
                  <a:schemeClr val="accent1"/>
                </a:solidFill>
                <a:latin typeface="Times New Roman" panose="02020603050405020304" pitchFamily="18" charset="0"/>
                <a:ea typeface="Calibri" panose="020F0502020204030204" pitchFamily="34" charset="0"/>
              </a:rPr>
              <a:t>(</a:t>
            </a:r>
            <a:r>
              <a:rPr lang="en-US" sz="2600" dirty="0" err="1">
                <a:solidFill>
                  <a:schemeClr val="accent1"/>
                </a:solidFill>
                <a:latin typeface="Times New Roman" panose="02020603050405020304" pitchFamily="18" charset="0"/>
                <a:ea typeface="Calibri" panose="020F0502020204030204" pitchFamily="34" charset="0"/>
              </a:rPr>
              <a:t>Naciri-Azzouz</a:t>
            </a:r>
            <a:r>
              <a:rPr lang="en-US" sz="2600" dirty="0">
                <a:solidFill>
                  <a:schemeClr val="accent1"/>
                </a:solidFill>
                <a:latin typeface="Times New Roman" panose="02020603050405020304" pitchFamily="18" charset="0"/>
                <a:ea typeface="Calibri" panose="020F0502020204030204" pitchFamily="34" charset="0"/>
              </a:rPr>
              <a:t>, 2023,p.96).</a:t>
            </a:r>
          </a:p>
          <a:p>
            <a:endParaRPr lang="en-US" dirty="0"/>
          </a:p>
        </p:txBody>
      </p:sp>
    </p:spTree>
    <p:extLst>
      <p:ext uri="{BB962C8B-B14F-4D97-AF65-F5344CB8AC3E}">
        <p14:creationId xmlns:p14="http://schemas.microsoft.com/office/powerpoint/2010/main" val="377213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5E056-1997-8080-81E2-E5140D88B1C9}"/>
              </a:ext>
            </a:extLst>
          </p:cNvPr>
          <p:cNvSpPr>
            <a:spLocks noGrp="1"/>
          </p:cNvSpPr>
          <p:nvPr>
            <p:ph type="title"/>
          </p:nvPr>
        </p:nvSpPr>
        <p:spPr>
          <a:xfrm>
            <a:off x="2241233" y="203981"/>
            <a:ext cx="8911687" cy="965540"/>
          </a:xfrm>
        </p:spPr>
        <p:txBody>
          <a:bodyPr>
            <a:normAutofit/>
          </a:bodyPr>
          <a:lstStyle/>
          <a:p>
            <a:r>
              <a:rPr lang="en-US" sz="2800" b="1" dirty="0" err="1">
                <a:solidFill>
                  <a:schemeClr val="tx1"/>
                </a:solidFill>
                <a:latin typeface="Times New Roman" panose="02020603050405020304" pitchFamily="18" charset="0"/>
                <a:cs typeface="Times New Roman" panose="02020603050405020304" pitchFamily="18" charset="0"/>
              </a:rPr>
              <a:t>Hassaniya</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8BD15C4-E899-3FC5-5BEF-9A76A520CF6E}"/>
              </a:ext>
            </a:extLst>
          </p:cNvPr>
          <p:cNvSpPr>
            <a:spLocks noGrp="1"/>
          </p:cNvSpPr>
          <p:nvPr>
            <p:ph idx="1"/>
          </p:nvPr>
        </p:nvSpPr>
        <p:spPr>
          <a:xfrm>
            <a:off x="1730326" y="1169521"/>
            <a:ext cx="10241280" cy="5400092"/>
          </a:xfrm>
        </p:spPr>
        <p:txBody>
          <a:bodyPr>
            <a:noAutofit/>
          </a:bodyPr>
          <a:lstStyle/>
          <a:p>
            <a:r>
              <a:rPr lang="en-US" sz="2400" dirty="0" err="1">
                <a:solidFill>
                  <a:schemeClr val="tx1"/>
                </a:solidFill>
                <a:latin typeface="Times New Roman" panose="02020603050405020304" pitchFamily="18" charset="0"/>
                <a:cs typeface="Times New Roman" panose="02020603050405020304" pitchFamily="18" charset="0"/>
              </a:rPr>
              <a:t>Ḥassaniya</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err="1">
                <a:solidFill>
                  <a:schemeClr val="tx1"/>
                </a:solidFill>
                <a:latin typeface="Times New Roman" panose="02020603050405020304" pitchFamily="18" charset="0"/>
                <a:cs typeface="Times New Roman" panose="02020603050405020304" pitchFamily="18" charset="0"/>
              </a:rPr>
              <a:t>klām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əl-Bīđ̣ān</a:t>
            </a:r>
            <a:r>
              <a:rPr lang="en-US" sz="2400" dirty="0">
                <a:solidFill>
                  <a:schemeClr val="tx1"/>
                </a:solidFill>
                <a:latin typeface="Times New Roman" panose="02020603050405020304" pitchFamily="18" charset="0"/>
                <a:cs typeface="Times New Roman" panose="02020603050405020304" pitchFamily="18" charset="0"/>
              </a:rPr>
              <a:t> ‘language of the Whites’), as defined by Taine-Cheikh (2007, p. 240), “is the mother tongue of the Arabic-speaking population of the western Sahara, especially the Moors (</a:t>
            </a:r>
            <a:r>
              <a:rPr lang="en-US" sz="2400" dirty="0" err="1">
                <a:solidFill>
                  <a:schemeClr val="tx1"/>
                </a:solidFill>
                <a:latin typeface="Times New Roman" panose="02020603050405020304" pitchFamily="18" charset="0"/>
                <a:cs typeface="Times New Roman" panose="02020603050405020304" pitchFamily="18" charset="0"/>
              </a:rPr>
              <a:t>Bīđ̣ān</a:t>
            </a:r>
            <a:r>
              <a:rPr lang="en-US" sz="2400" dirty="0">
                <a:solidFill>
                  <a:schemeClr val="tx1"/>
                </a:solidFill>
                <a:latin typeface="Times New Roman" panose="02020603050405020304" pitchFamily="18" charset="0"/>
                <a:cs typeface="Times New Roman" panose="02020603050405020304" pitchFamily="18" charset="0"/>
              </a:rPr>
              <a:t>) of Mauretania (sic)”.</a:t>
            </a:r>
          </a:p>
          <a:p>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is not an official, written language. However, it can be transcribed perfectly with the Arabic alphabet, and it has 29 letters”. </a:t>
            </a:r>
          </a:p>
          <a:p>
            <a:pPr marL="0" indent="0" algn="r">
              <a:buNone/>
            </a:pPr>
            <a:r>
              <a:rPr lang="en-US" sz="2400" dirty="0">
                <a:solidFill>
                  <a:schemeClr val="accent1"/>
                </a:solidFill>
                <a:latin typeface="Times New Roman" panose="02020603050405020304" pitchFamily="18" charset="0"/>
                <a:cs typeface="Times New Roman" panose="02020603050405020304" pitchFamily="18" charset="0"/>
              </a:rPr>
              <a:t>Paul &amp; </a:t>
            </a:r>
            <a:r>
              <a:rPr lang="en-US" sz="2400" dirty="0" err="1">
                <a:solidFill>
                  <a:schemeClr val="accent1"/>
                </a:solidFill>
                <a:latin typeface="Times New Roman" panose="02020603050405020304" pitchFamily="18" charset="0"/>
                <a:cs typeface="Times New Roman" panose="02020603050405020304" pitchFamily="18" charset="0"/>
              </a:rPr>
              <a:t>Rafuls</a:t>
            </a:r>
            <a:r>
              <a:rPr lang="en-US" sz="2400" dirty="0">
                <a:solidFill>
                  <a:schemeClr val="accent1"/>
                </a:solidFill>
                <a:latin typeface="Times New Roman" panose="02020603050405020304" pitchFamily="18" charset="0"/>
                <a:cs typeface="Times New Roman" panose="02020603050405020304" pitchFamily="18" charset="0"/>
              </a:rPr>
              <a:t> (2009,p. 1 )</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The name </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is derived from the name of the Arab tribes called “Beni Hassan” who settled in a part of Africa, which is now known as Mauritania, at the end of the 18th century.</a:t>
            </a:r>
          </a:p>
          <a:p>
            <a:pPr marL="0" indent="0" algn="r">
              <a:buNone/>
            </a:pPr>
            <a:r>
              <a:rPr lang="en-US" sz="2400" dirty="0">
                <a:solidFill>
                  <a:schemeClr val="accent1"/>
                </a:solidFill>
                <a:latin typeface="Times New Roman" panose="02020603050405020304" pitchFamily="18" charset="0"/>
                <a:cs typeface="Times New Roman" panose="02020603050405020304" pitchFamily="18" charset="0"/>
              </a:rPr>
              <a:t>(Abd El Aziz, 2018, p.14).</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87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3260-A984-4D49-9D45-4191010E6ED3}"/>
              </a:ext>
            </a:extLst>
          </p:cNvPr>
          <p:cNvSpPr>
            <a:spLocks noGrp="1"/>
          </p:cNvSpPr>
          <p:nvPr>
            <p:ph type="title"/>
          </p:nvPr>
        </p:nvSpPr>
        <p:spPr/>
        <p:txBody>
          <a:bodyPr>
            <a:normAutofit/>
          </a:bodyPr>
          <a:lstStyle/>
          <a:p>
            <a:r>
              <a:rPr lang="en-US" sz="2800" b="1" dirty="0"/>
              <a:t>Areal distribution and the use of </a:t>
            </a:r>
            <a:r>
              <a:rPr lang="en-US" sz="2800" b="1" dirty="0" err="1"/>
              <a:t>Hassaniya</a:t>
            </a:r>
            <a:r>
              <a:rPr lang="en-US" sz="2800" b="1" dirty="0"/>
              <a:t> </a:t>
            </a:r>
          </a:p>
        </p:txBody>
      </p:sp>
      <p:sp>
        <p:nvSpPr>
          <p:cNvPr id="3" name="Content Placeholder 2">
            <a:extLst>
              <a:ext uri="{FF2B5EF4-FFF2-40B4-BE49-F238E27FC236}">
                <a16:creationId xmlns:a16="http://schemas.microsoft.com/office/drawing/2014/main" id="{989D643B-2114-4DBD-B4C0-00BD4C57F442}"/>
              </a:ext>
            </a:extLst>
          </p:cNvPr>
          <p:cNvSpPr>
            <a:spLocks noGrp="1"/>
          </p:cNvSpPr>
          <p:nvPr>
            <p:ph idx="1"/>
          </p:nvPr>
        </p:nvSpPr>
        <p:spPr>
          <a:xfrm>
            <a:off x="1638299" y="1540188"/>
            <a:ext cx="10239375" cy="5146362"/>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a:t>
            </a:r>
            <a:r>
              <a:rPr lang="en-US" sz="2400" dirty="0" err="1">
                <a:solidFill>
                  <a:schemeClr val="tx1"/>
                </a:solidFill>
                <a:latin typeface="Times New Roman" panose="02020603050405020304" pitchFamily="18" charset="0"/>
                <a:cs typeface="Times New Roman" panose="02020603050405020304" pitchFamily="18" charset="0"/>
              </a:rPr>
              <a:t>Hassaniya</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err="1">
                <a:solidFill>
                  <a:schemeClr val="tx1"/>
                </a:solidFill>
                <a:latin typeface="Times New Roman" panose="02020603050405020304" pitchFamily="18" charset="0"/>
                <a:cs typeface="Times New Roman" panose="02020603050405020304" pitchFamily="18" charset="0"/>
              </a:rPr>
              <a:t>Klaam</a:t>
            </a:r>
            <a:r>
              <a:rPr lang="en-US" sz="2400" dirty="0">
                <a:solidFill>
                  <a:schemeClr val="tx1"/>
                </a:solidFill>
                <a:latin typeface="Times New Roman" panose="02020603050405020304" pitchFamily="18" charset="0"/>
                <a:cs typeface="Times New Roman" panose="02020603050405020304" pitchFamily="18" charset="0"/>
              </a:rPr>
              <a:t> El </a:t>
            </a:r>
            <a:r>
              <a:rPr lang="en-US" sz="2400" dirty="0" err="1">
                <a:solidFill>
                  <a:schemeClr val="tx1"/>
                </a:solidFill>
                <a:latin typeface="Times New Roman" panose="02020603050405020304" pitchFamily="18" charset="0"/>
                <a:cs typeface="Times New Roman" panose="02020603050405020304" pitchFamily="18" charset="0"/>
              </a:rPr>
              <a:t>bidhaan</a:t>
            </a:r>
            <a:r>
              <a:rPr lang="en-US" sz="2400" dirty="0">
                <a:solidFill>
                  <a:schemeClr val="tx1"/>
                </a:solidFill>
                <a:latin typeface="Times New Roman" panose="02020603050405020304" pitchFamily="18" charset="0"/>
                <a:cs typeface="Times New Roman" panose="02020603050405020304" pitchFamily="18" charset="0"/>
              </a:rPr>
              <a:t>” is an Arabic dialect which is mostly spoken in Mauritania and Western Sahara. It is also spoken in some regions of Algeria, Libya, Morocco, Mali, Niger, </a:t>
            </a:r>
            <a:r>
              <a:rPr lang="en-US" sz="2400">
                <a:solidFill>
                  <a:schemeClr val="tx1"/>
                </a:solidFill>
                <a:latin typeface="Times New Roman" panose="02020603050405020304" pitchFamily="18" charset="0"/>
                <a:cs typeface="Times New Roman" panose="02020603050405020304" pitchFamily="18" charset="0"/>
              </a:rPr>
              <a:t>and Senegal”.</a:t>
            </a:r>
            <a:endParaRPr lang="en-US" sz="2400" dirty="0">
              <a:solidFill>
                <a:schemeClr val="tx1"/>
              </a:solidFill>
              <a:latin typeface="Times New Roman" panose="02020603050405020304" pitchFamily="18" charset="0"/>
              <a:cs typeface="Times New Roman" panose="02020603050405020304" pitchFamily="18" charset="0"/>
            </a:endParaRPr>
          </a:p>
          <a:p>
            <a:pPr marL="0" indent="0" algn="r">
              <a:buNone/>
            </a:pPr>
            <a:r>
              <a:rPr lang="en-US" sz="2400" dirty="0">
                <a:solidFill>
                  <a:schemeClr val="accent1"/>
                </a:solidFill>
                <a:latin typeface="Times New Roman" panose="02020603050405020304" pitchFamily="18" charset="0"/>
                <a:cs typeface="Times New Roman" panose="02020603050405020304" pitchFamily="18" charset="0"/>
              </a:rPr>
              <a:t>Abd El Aziz, (2018, p.14)</a:t>
            </a:r>
          </a:p>
          <a:p>
            <a:r>
              <a:rPr lang="en-US" sz="2400" dirty="0">
                <a:solidFill>
                  <a:schemeClr val="tx1"/>
                </a:solidFill>
                <a:latin typeface="Times New Roman" panose="02020603050405020304" pitchFamily="18" charset="0"/>
                <a:ea typeface="Times New Roman" panose="02020603050405020304" pitchFamily="18" charset="0"/>
              </a:rPr>
              <a:t>L</a:t>
            </a:r>
            <a:r>
              <a:rPr lang="en-US" sz="2400" dirty="0">
                <a:solidFill>
                  <a:schemeClr val="tx1"/>
                </a:solidFill>
                <a:effectLst/>
                <a:latin typeface="Times New Roman" panose="02020603050405020304" pitchFamily="18" charset="0"/>
                <a:ea typeface="Times New Roman" panose="02020603050405020304" pitchFamily="18" charset="0"/>
              </a:rPr>
              <a:t>ow variety of Arabic</a:t>
            </a:r>
            <a:r>
              <a:rPr lang="en-US" sz="2400" dirty="0">
                <a:solidFill>
                  <a:schemeClr val="tx1"/>
                </a:solidFill>
                <a:latin typeface="Times New Roman" panose="02020603050405020304" pitchFamily="18" charset="0"/>
                <a:ea typeface="Times New Roman" panose="02020603050405020304" pitchFamily="18" charset="0"/>
              </a:rPr>
              <a:t>.</a:t>
            </a:r>
          </a:p>
          <a:p>
            <a:r>
              <a:rPr lang="en-US" sz="2400" dirty="0">
                <a:solidFill>
                  <a:schemeClr val="tx1"/>
                </a:solidFill>
                <a:latin typeface="Times New Roman" panose="02020603050405020304" pitchFamily="18" charset="0"/>
                <a:ea typeface="Times New Roman" panose="02020603050405020304" pitchFamily="18" charset="0"/>
              </a:rPr>
              <a:t>H</a:t>
            </a:r>
            <a:r>
              <a:rPr lang="en-US" sz="2400" dirty="0">
                <a:solidFill>
                  <a:schemeClr val="tx1"/>
                </a:solidFill>
                <a:effectLst/>
                <a:latin typeface="Times New Roman" panose="02020603050405020304" pitchFamily="18" charset="0"/>
                <a:ea typeface="Times New Roman" panose="02020603050405020304" pitchFamily="18" charset="0"/>
              </a:rPr>
              <a:t>ome and in social circles. </a:t>
            </a:r>
          </a:p>
          <a:p>
            <a:r>
              <a:rPr lang="en-US" sz="2400" dirty="0">
                <a:solidFill>
                  <a:schemeClr val="tx1"/>
                </a:solidFill>
                <a:effectLst/>
                <a:latin typeface="Times New Roman" panose="02020603050405020304" pitchFamily="18" charset="0"/>
                <a:ea typeface="Times New Roman" panose="02020603050405020304" pitchFamily="18" charset="0"/>
              </a:rPr>
              <a:t>It is employed in casual conversations, folktales, poetry, and music, but it serves as a vehicle of culture. </a:t>
            </a:r>
          </a:p>
          <a:p>
            <a:r>
              <a:rPr lang="en-US" sz="2400" dirty="0">
                <a:solidFill>
                  <a:schemeClr val="tx1"/>
                </a:solidFill>
                <a:effectLst/>
                <a:latin typeface="Times New Roman" panose="02020603050405020304" pitchFamily="18" charset="0"/>
                <a:ea typeface="Times New Roman" panose="02020603050405020304" pitchFamily="18" charset="0"/>
              </a:rPr>
              <a:t>Although it is neither standardized nor codified, it is used for formal advertisements, TV shows (and YouTube), radio programs, and magazines.</a:t>
            </a:r>
          </a:p>
          <a:p>
            <a:pPr marL="0" indent="0" algn="r">
              <a:buNone/>
            </a:pPr>
            <a:r>
              <a:rPr lang="es-ES" sz="2400" dirty="0">
                <a:solidFill>
                  <a:schemeClr val="accent1"/>
                </a:solidFill>
                <a:effectLst/>
                <a:latin typeface="Times New Roman" panose="02020603050405020304" pitchFamily="18" charset="0"/>
                <a:ea typeface="Times New Roman" panose="02020603050405020304" pitchFamily="18" charset="0"/>
              </a:rPr>
              <a:t>                                                                          (Abd El </a:t>
            </a:r>
            <a:r>
              <a:rPr lang="es-ES" sz="2400" dirty="0" err="1">
                <a:solidFill>
                  <a:schemeClr val="accent1"/>
                </a:solidFill>
                <a:effectLst/>
                <a:latin typeface="Times New Roman" panose="02020603050405020304" pitchFamily="18" charset="0"/>
                <a:ea typeface="Times New Roman" panose="02020603050405020304" pitchFamily="18" charset="0"/>
              </a:rPr>
              <a:t>Aziz</a:t>
            </a:r>
            <a:r>
              <a:rPr lang="es-ES" sz="2400" dirty="0">
                <a:solidFill>
                  <a:schemeClr val="accent1"/>
                </a:solidFill>
                <a:effectLst/>
                <a:latin typeface="Times New Roman" panose="02020603050405020304" pitchFamily="18" charset="0"/>
                <a:ea typeface="Times New Roman" panose="02020603050405020304" pitchFamily="18" charset="0"/>
              </a:rPr>
              <a:t>, 2018; Moulay, 2019)</a:t>
            </a:r>
            <a:endParaRPr lang="en-US" sz="2400" dirty="0">
              <a:solidFill>
                <a:schemeClr val="accent1"/>
              </a:solidFill>
              <a:effectLst/>
              <a:latin typeface="Times New Roman" panose="02020603050405020304" pitchFamily="18" charset="0"/>
              <a:ea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7409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98CA-3A4C-4E78-BB0B-D4C7E075705A}"/>
              </a:ext>
            </a:extLst>
          </p:cNvPr>
          <p:cNvSpPr>
            <a:spLocks noGrp="1"/>
          </p:cNvSpPr>
          <p:nvPr>
            <p:ph type="title"/>
          </p:nvPr>
        </p:nvSpPr>
        <p:spPr/>
        <p:txBody>
          <a:bodyPr/>
          <a:lstStyle/>
          <a:p>
            <a:r>
              <a:rPr lang="en-US" b="1" dirty="0"/>
              <a:t>Literature review : Heritage language </a:t>
            </a:r>
            <a:endParaRPr lang="en-US" dirty="0"/>
          </a:p>
        </p:txBody>
      </p:sp>
      <p:sp>
        <p:nvSpPr>
          <p:cNvPr id="3" name="Content Placeholder 2">
            <a:extLst>
              <a:ext uri="{FF2B5EF4-FFF2-40B4-BE49-F238E27FC236}">
                <a16:creationId xmlns:a16="http://schemas.microsoft.com/office/drawing/2014/main" id="{33C6BB4A-1CE5-4CBB-BAC2-5FAE8DF3E2D1}"/>
              </a:ext>
            </a:extLst>
          </p:cNvPr>
          <p:cNvSpPr>
            <a:spLocks noGrp="1"/>
          </p:cNvSpPr>
          <p:nvPr>
            <p:ph idx="1"/>
          </p:nvPr>
        </p:nvSpPr>
        <p:spPr>
          <a:xfrm>
            <a:off x="2244724" y="1352550"/>
            <a:ext cx="9259888" cy="5191125"/>
          </a:xfrm>
        </p:spPr>
        <p:txBody>
          <a:bodyPr>
            <a:normAutofit/>
          </a:bodyPr>
          <a:lstStyle/>
          <a:p>
            <a:r>
              <a:rPr lang="en-US" sz="2400" dirty="0">
                <a:solidFill>
                  <a:schemeClr val="tx1"/>
                </a:solidFill>
                <a:latin typeface="+mj-lt"/>
              </a:rPr>
              <a:t>Heritage languages are minority languages learned in a bilingual or multilingual environment. They include languages in diaspora spoken by immigrants and their children. </a:t>
            </a:r>
            <a:r>
              <a:rPr lang="en-US" sz="2400" dirty="0" err="1">
                <a:solidFill>
                  <a:schemeClr val="accent1"/>
                </a:solidFill>
                <a:latin typeface="+mj-lt"/>
              </a:rPr>
              <a:t>Montrul</a:t>
            </a:r>
            <a:r>
              <a:rPr lang="en-US" sz="2400" dirty="0">
                <a:solidFill>
                  <a:schemeClr val="accent1"/>
                </a:solidFill>
                <a:latin typeface="+mj-lt"/>
              </a:rPr>
              <a:t> &amp; </a:t>
            </a:r>
            <a:r>
              <a:rPr lang="en-US" sz="2400" dirty="0" err="1">
                <a:solidFill>
                  <a:schemeClr val="accent1"/>
                </a:solidFill>
                <a:latin typeface="+mj-lt"/>
              </a:rPr>
              <a:t>Polinsky</a:t>
            </a:r>
            <a:r>
              <a:rPr lang="en-US" sz="2400" dirty="0">
                <a:solidFill>
                  <a:schemeClr val="accent1"/>
                </a:solidFill>
                <a:latin typeface="+mj-lt"/>
              </a:rPr>
              <a:t>, (2021,p.1).</a:t>
            </a:r>
          </a:p>
          <a:p>
            <a:endParaRPr lang="en-US" dirty="0"/>
          </a:p>
        </p:txBody>
      </p:sp>
    </p:spTree>
    <p:extLst>
      <p:ext uri="{BB962C8B-B14F-4D97-AF65-F5344CB8AC3E}">
        <p14:creationId xmlns:p14="http://schemas.microsoft.com/office/powerpoint/2010/main" val="396650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A33DA-1932-42D8-B6FA-DDF2AF81F81D}"/>
              </a:ext>
            </a:extLst>
          </p:cNvPr>
          <p:cNvSpPr>
            <a:spLocks noGrp="1"/>
          </p:cNvSpPr>
          <p:nvPr>
            <p:ph type="title"/>
          </p:nvPr>
        </p:nvSpPr>
        <p:spPr/>
        <p:txBody>
          <a:bodyPr/>
          <a:lstStyle/>
          <a:p>
            <a:r>
              <a:rPr lang="en-US" b="1" dirty="0"/>
              <a:t>Heritage language maintenance </a:t>
            </a:r>
          </a:p>
        </p:txBody>
      </p:sp>
      <p:sp>
        <p:nvSpPr>
          <p:cNvPr id="3" name="Content Placeholder 2">
            <a:extLst>
              <a:ext uri="{FF2B5EF4-FFF2-40B4-BE49-F238E27FC236}">
                <a16:creationId xmlns:a16="http://schemas.microsoft.com/office/drawing/2014/main" id="{5C98C6FF-FC2A-423A-BAA8-EECB4A690A13}"/>
              </a:ext>
            </a:extLst>
          </p:cNvPr>
          <p:cNvSpPr>
            <a:spLocks noGrp="1"/>
          </p:cNvSpPr>
          <p:nvPr>
            <p:ph idx="1"/>
          </p:nvPr>
        </p:nvSpPr>
        <p:spPr>
          <a:xfrm>
            <a:off x="1638300" y="1540188"/>
            <a:ext cx="9753600" cy="4993961"/>
          </a:xfrm>
        </p:spPr>
        <p:txBody>
          <a:bodyPr>
            <a:norm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Researchers in the field of heritage language maintenance have advocated that minority languages should be preserved and developed for a linguistically and culturally diverse world (Park &amp; Sarkar, 2007, p. 224). </a:t>
            </a:r>
          </a:p>
          <a:p>
            <a:pPr algn="just"/>
            <a:r>
              <a:rPr lang="en-US" sz="2000" dirty="0">
                <a:solidFill>
                  <a:schemeClr val="tx1"/>
                </a:solidFill>
                <a:latin typeface="Times New Roman" panose="02020603050405020304" pitchFamily="18" charset="0"/>
                <a:cs typeface="Times New Roman" panose="02020603050405020304" pitchFamily="18" charset="0"/>
              </a:rPr>
              <a:t>Many researchers have focused on families’ beliefs and attitudes toward maintaining their heritage language in diasporic communities (</a:t>
            </a:r>
            <a:r>
              <a:rPr lang="en-US" sz="2000" dirty="0" err="1">
                <a:solidFill>
                  <a:schemeClr val="tx1"/>
                </a:solidFill>
                <a:latin typeface="Times New Roman" panose="02020603050405020304" pitchFamily="18" charset="0"/>
                <a:cs typeface="Times New Roman" panose="02020603050405020304" pitchFamily="18" charset="0"/>
              </a:rPr>
              <a:t>Curdt</a:t>
            </a:r>
            <a:r>
              <a:rPr lang="en-US" sz="2000" dirty="0">
                <a:solidFill>
                  <a:schemeClr val="tx1"/>
                </a:solidFill>
                <a:latin typeface="Times New Roman" panose="02020603050405020304" pitchFamily="18" charset="0"/>
                <a:cs typeface="Times New Roman" panose="02020603050405020304" pitchFamily="18" charset="0"/>
              </a:rPr>
              <a:t>-Christiansen &amp; Hancock, 2014; Lee et al., 2015; Jovanović, </a:t>
            </a:r>
            <a:r>
              <a:rPr lang="en-US" sz="2000" dirty="0" err="1">
                <a:solidFill>
                  <a:schemeClr val="tx1"/>
                </a:solidFill>
                <a:latin typeface="Times New Roman" panose="02020603050405020304" pitchFamily="18" charset="0"/>
                <a:cs typeface="Times New Roman" panose="02020603050405020304" pitchFamily="18" charset="0"/>
              </a:rPr>
              <a:t>Kojadinović</a:t>
            </a:r>
            <a:r>
              <a:rPr lang="en-US" sz="2000" dirty="0">
                <a:solidFill>
                  <a:schemeClr val="tx1"/>
                </a:solidFill>
                <a:latin typeface="Times New Roman" panose="02020603050405020304" pitchFamily="18" charset="0"/>
                <a:cs typeface="Times New Roman" panose="02020603050405020304" pitchFamily="18" charset="0"/>
              </a:rPr>
              <a:t> &amp; </a:t>
            </a:r>
            <a:r>
              <a:rPr lang="en-US" sz="2000" dirty="0" err="1">
                <a:solidFill>
                  <a:schemeClr val="tx1"/>
                </a:solidFill>
                <a:latin typeface="Times New Roman" panose="02020603050405020304" pitchFamily="18" charset="0"/>
                <a:cs typeface="Times New Roman" panose="02020603050405020304" pitchFamily="18" charset="0"/>
              </a:rPr>
              <a:t>Portmann</a:t>
            </a:r>
            <a:r>
              <a:rPr lang="en-US" sz="2000" dirty="0">
                <a:solidFill>
                  <a:schemeClr val="tx1"/>
                </a:solidFill>
                <a:latin typeface="Times New Roman" panose="02020603050405020304" pitchFamily="18" charset="0"/>
                <a:cs typeface="Times New Roman" panose="02020603050405020304" pitchFamily="18" charset="0"/>
              </a:rPr>
              <a:t>, 2024).</a:t>
            </a:r>
          </a:p>
          <a:p>
            <a:pPr algn="just"/>
            <a:r>
              <a:rPr lang="en-US" sz="2000" dirty="0">
                <a:solidFill>
                  <a:schemeClr val="tx1"/>
                </a:solidFill>
                <a:latin typeface="Times New Roman" panose="02020603050405020304" pitchFamily="18" charset="0"/>
                <a:cs typeface="Times New Roman" panose="02020603050405020304" pitchFamily="18" charset="0"/>
              </a:rPr>
              <a:t>Studies have shown that in 2019, Mauritanians living abroad were about 128,506, and the emigrant stock was 2.84% in the same year. The 5 top destination countries for Mauritanians were </a:t>
            </a:r>
            <a:r>
              <a:rPr lang="en-US" sz="2000" dirty="0">
                <a:solidFill>
                  <a:schemeClr val="accent1"/>
                </a:solidFill>
                <a:latin typeface="Times New Roman" panose="02020603050405020304" pitchFamily="18" charset="0"/>
                <a:cs typeface="Times New Roman" panose="02020603050405020304" pitchFamily="18" charset="0"/>
              </a:rPr>
              <a:t>Senegal (46,518), Mali (23,331), France (19,563), Ivory Coast (12,661), </a:t>
            </a:r>
            <a:r>
              <a:rPr lang="en-US" sz="2000" dirty="0">
                <a:solidFill>
                  <a:schemeClr val="tx1"/>
                </a:solidFill>
                <a:latin typeface="Times New Roman" panose="02020603050405020304" pitchFamily="18" charset="0"/>
                <a:cs typeface="Times New Roman" panose="02020603050405020304" pitchFamily="18" charset="0"/>
              </a:rPr>
              <a:t>and </a:t>
            </a:r>
            <a:r>
              <a:rPr lang="en-US" sz="2000" dirty="0">
                <a:solidFill>
                  <a:schemeClr val="accent1"/>
                </a:solidFill>
                <a:latin typeface="Times New Roman" panose="02020603050405020304" pitchFamily="18" charset="0"/>
                <a:cs typeface="Times New Roman" panose="02020603050405020304" pitchFamily="18" charset="0"/>
              </a:rPr>
              <a:t>Spain (8,781) </a:t>
            </a:r>
            <a:r>
              <a:rPr lang="en-US" sz="2000" dirty="0">
                <a:solidFill>
                  <a:schemeClr val="tx1"/>
                </a:solidFill>
                <a:latin typeface="Times New Roman" panose="02020603050405020304" pitchFamily="18" charset="0"/>
                <a:cs typeface="Times New Roman" panose="02020603050405020304" pitchFamily="18" charset="0"/>
              </a:rPr>
              <a:t>(Migrants &amp; Refugees Section, 2022), and recently the </a:t>
            </a:r>
            <a:r>
              <a:rPr lang="en-US" sz="2000" dirty="0">
                <a:solidFill>
                  <a:schemeClr val="accent1"/>
                </a:solidFill>
                <a:latin typeface="Times New Roman" panose="02020603050405020304" pitchFamily="18" charset="0"/>
                <a:cs typeface="Times New Roman" panose="02020603050405020304" pitchFamily="18" charset="0"/>
              </a:rPr>
              <a:t>USA (15,263) </a:t>
            </a:r>
            <a:r>
              <a:rPr lang="en-US" sz="2000" dirty="0">
                <a:solidFill>
                  <a:schemeClr val="tx1"/>
                </a:solidFill>
                <a:latin typeface="Times New Roman" panose="02020603050405020304" pitchFamily="18" charset="0"/>
                <a:cs typeface="Times New Roman" panose="02020603050405020304" pitchFamily="18" charset="0"/>
              </a:rPr>
              <a:t>(Ould </a:t>
            </a:r>
            <a:r>
              <a:rPr lang="en-US" sz="2000" dirty="0" err="1">
                <a:solidFill>
                  <a:schemeClr val="tx1"/>
                </a:solidFill>
                <a:latin typeface="Times New Roman" panose="02020603050405020304" pitchFamily="18" charset="0"/>
                <a:cs typeface="Times New Roman" panose="02020603050405020304" pitchFamily="18" charset="0"/>
              </a:rPr>
              <a:t>Brahim</a:t>
            </a:r>
            <a:r>
              <a:rPr lang="en-US" sz="2000" dirty="0">
                <a:solidFill>
                  <a:schemeClr val="tx1"/>
                </a:solidFill>
                <a:latin typeface="Times New Roman" panose="02020603050405020304" pitchFamily="18" charset="0"/>
                <a:cs typeface="Times New Roman" panose="02020603050405020304" pitchFamily="18" charset="0"/>
              </a:rPr>
              <a:t>, 2024). </a:t>
            </a:r>
          </a:p>
        </p:txBody>
      </p:sp>
    </p:spTree>
    <p:extLst>
      <p:ext uri="{BB962C8B-B14F-4D97-AF65-F5344CB8AC3E}">
        <p14:creationId xmlns:p14="http://schemas.microsoft.com/office/powerpoint/2010/main" val="312198471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3994</TotalTime>
  <Words>2419</Words>
  <Application>Microsoft Office PowerPoint</Application>
  <PresentationFormat>Widescreen</PresentationFormat>
  <Paragraphs>178</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Google Sans</vt:lpstr>
      <vt:lpstr>Times New Roman</vt:lpstr>
      <vt:lpstr>TimesNewRomanPSMT</vt:lpstr>
      <vt:lpstr>Wingdings 3</vt:lpstr>
      <vt:lpstr>Wisp</vt:lpstr>
      <vt:lpstr>Challenges of teaching Hassaniya as a heritage language in the diaspora: Mauritanian families in France and Spain as a case study.   </vt:lpstr>
      <vt:lpstr>Table of Contents</vt:lpstr>
      <vt:lpstr>PowerPoint Presentation</vt:lpstr>
      <vt:lpstr>Research context       Mauritania</vt:lpstr>
      <vt:lpstr>Language policy in Mauritania</vt:lpstr>
      <vt:lpstr>Hassaniya</vt:lpstr>
      <vt:lpstr>Areal distribution and the use of Hassaniya </vt:lpstr>
      <vt:lpstr>Literature review : Heritage language </vt:lpstr>
      <vt:lpstr>Heritage language maintenance </vt:lpstr>
      <vt:lpstr>The challenges and strategies in teaching heritage language </vt:lpstr>
      <vt:lpstr>Strategies in Maintaining HL</vt:lpstr>
      <vt:lpstr>PowerPoint Presentation</vt:lpstr>
      <vt:lpstr>Research design</vt:lpstr>
      <vt:lpstr>Snowball sampling</vt:lpstr>
      <vt:lpstr>Research focus</vt:lpstr>
      <vt:lpstr>Research hypothesis </vt:lpstr>
      <vt:lpstr> Research questions and objectives </vt:lpstr>
      <vt:lpstr>Work in progress </vt:lpstr>
      <vt:lpstr>PowerPoint Presentation</vt:lpstr>
      <vt:lpstr>PowerPoint Presentation</vt:lpstr>
      <vt:lpstr>PowerPoint Presentation</vt:lpstr>
      <vt:lpstr>Family strategies in maintaining Hassaniya: At home.</vt:lpstr>
      <vt:lpstr>Outside home</vt:lpstr>
      <vt:lpstr>The challenges </vt:lpstr>
      <vt:lpstr>Recommendations for teaching Hassaniya as HL</vt:lpstr>
      <vt:lpstr>Potential findings </vt:lpstr>
      <vt:lpstr>References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Family Strategies and Language Policy in Maintaining the Heritage Language among Mauritanian Paired Families Living Abroad as a Case Study.</dc:title>
  <dc:creator>Ould Ehine H'Meide</dc:creator>
  <cp:lastModifiedBy>Ould Ehine H'Meide</cp:lastModifiedBy>
  <cp:revision>600</cp:revision>
  <dcterms:created xsi:type="dcterms:W3CDTF">2024-07-07T22:11:44Z</dcterms:created>
  <dcterms:modified xsi:type="dcterms:W3CDTF">2026-03-14T21:09:25Z</dcterms:modified>
</cp:coreProperties>
</file>