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78" r:id="rId4"/>
    <p:sldId id="279" r:id="rId5"/>
    <p:sldId id="268" r:id="rId6"/>
    <p:sldId id="269" r:id="rId7"/>
    <p:sldId id="270" r:id="rId8"/>
    <p:sldId id="271" r:id="rId9"/>
    <p:sldId id="272" r:id="rId10"/>
    <p:sldId id="273" r:id="rId11"/>
    <p:sldId id="274" r:id="rId12"/>
    <p:sldId id="276" r:id="rId13"/>
    <p:sldId id="275" r:id="rId14"/>
    <p:sldId id="257" r:id="rId15"/>
    <p:sldId id="258" r:id="rId16"/>
    <p:sldId id="259" r:id="rId17"/>
    <p:sldId id="267" r:id="rId18"/>
    <p:sldId id="260" r:id="rId19"/>
    <p:sldId id="261" r:id="rId20"/>
    <p:sldId id="262" r:id="rId21"/>
    <p:sldId id="263" r:id="rId22"/>
    <p:sldId id="264" r:id="rId23"/>
    <p:sldId id="265" r:id="rId24"/>
    <p:sldId id="266" r:id="rId25"/>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662"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08D7C88B-F9EB-4D4B-BEA6-0020155C76F6}" type="datetimeFigureOut">
              <a:rPr lang="de-DE" smtClean="0"/>
              <a:pPr/>
              <a:t>14.06.2022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C19E3A0-5EE5-4BED-AE18-97398583AF04}" type="slidenum">
              <a:rPr lang="de-DE" smtClean="0"/>
              <a:pPr/>
              <a:t>‹Nr.›</a:t>
            </a:fld>
            <a:endParaRPr lang="de-DE"/>
          </a:p>
        </p:txBody>
      </p:sp>
    </p:spTree>
    <p:extLst>
      <p:ext uri="{BB962C8B-B14F-4D97-AF65-F5344CB8AC3E}">
        <p14:creationId xmlns:p14="http://schemas.microsoft.com/office/powerpoint/2010/main" val="1195534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08D7C88B-F9EB-4D4B-BEA6-0020155C76F6}" type="datetimeFigureOut">
              <a:rPr lang="de-DE" smtClean="0"/>
              <a:pPr/>
              <a:t>14.06.2022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C19E3A0-5EE5-4BED-AE18-97398583AF04}" type="slidenum">
              <a:rPr lang="de-DE" smtClean="0"/>
              <a:pPr/>
              <a:t>‹Nr.›</a:t>
            </a:fld>
            <a:endParaRPr lang="de-DE"/>
          </a:p>
        </p:txBody>
      </p:sp>
    </p:spTree>
    <p:extLst>
      <p:ext uri="{BB962C8B-B14F-4D97-AF65-F5344CB8AC3E}">
        <p14:creationId xmlns:p14="http://schemas.microsoft.com/office/powerpoint/2010/main" val="42422426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08D7C88B-F9EB-4D4B-BEA6-0020155C76F6}" type="datetimeFigureOut">
              <a:rPr lang="de-DE" smtClean="0"/>
              <a:pPr/>
              <a:t>14.06.2022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C19E3A0-5EE5-4BED-AE18-97398583AF04}" type="slidenum">
              <a:rPr lang="de-DE" smtClean="0"/>
              <a:pPr/>
              <a:t>‹Nr.›</a:t>
            </a:fld>
            <a:endParaRPr lang="de-DE"/>
          </a:p>
        </p:txBody>
      </p:sp>
    </p:spTree>
    <p:extLst>
      <p:ext uri="{BB962C8B-B14F-4D97-AF65-F5344CB8AC3E}">
        <p14:creationId xmlns:p14="http://schemas.microsoft.com/office/powerpoint/2010/main" val="3644865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08D7C88B-F9EB-4D4B-BEA6-0020155C76F6}" type="datetimeFigureOut">
              <a:rPr lang="de-DE" smtClean="0"/>
              <a:pPr/>
              <a:t>14.06.2022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C19E3A0-5EE5-4BED-AE18-97398583AF04}" type="slidenum">
              <a:rPr lang="de-DE" smtClean="0"/>
              <a:pPr/>
              <a:t>‹Nr.›</a:t>
            </a:fld>
            <a:endParaRPr lang="de-DE"/>
          </a:p>
        </p:txBody>
      </p:sp>
    </p:spTree>
    <p:extLst>
      <p:ext uri="{BB962C8B-B14F-4D97-AF65-F5344CB8AC3E}">
        <p14:creationId xmlns:p14="http://schemas.microsoft.com/office/powerpoint/2010/main" val="1207746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08D7C88B-F9EB-4D4B-BEA6-0020155C76F6}" type="datetimeFigureOut">
              <a:rPr lang="de-DE" smtClean="0"/>
              <a:pPr/>
              <a:t>14.06.2022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C19E3A0-5EE5-4BED-AE18-97398583AF04}" type="slidenum">
              <a:rPr lang="de-DE" smtClean="0"/>
              <a:pPr/>
              <a:t>‹Nr.›</a:t>
            </a:fld>
            <a:endParaRPr lang="de-DE"/>
          </a:p>
        </p:txBody>
      </p:sp>
    </p:spTree>
    <p:extLst>
      <p:ext uri="{BB962C8B-B14F-4D97-AF65-F5344CB8AC3E}">
        <p14:creationId xmlns:p14="http://schemas.microsoft.com/office/powerpoint/2010/main" val="1712734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08D7C88B-F9EB-4D4B-BEA6-0020155C76F6}" type="datetimeFigureOut">
              <a:rPr lang="de-DE" smtClean="0"/>
              <a:pPr/>
              <a:t>14.06.2022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C19E3A0-5EE5-4BED-AE18-97398583AF04}" type="slidenum">
              <a:rPr lang="de-DE" smtClean="0"/>
              <a:pPr/>
              <a:t>‹Nr.›</a:t>
            </a:fld>
            <a:endParaRPr lang="de-DE"/>
          </a:p>
        </p:txBody>
      </p:sp>
    </p:spTree>
    <p:extLst>
      <p:ext uri="{BB962C8B-B14F-4D97-AF65-F5344CB8AC3E}">
        <p14:creationId xmlns:p14="http://schemas.microsoft.com/office/powerpoint/2010/main" val="3208431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08D7C88B-F9EB-4D4B-BEA6-0020155C76F6}" type="datetimeFigureOut">
              <a:rPr lang="de-DE" smtClean="0"/>
              <a:pPr/>
              <a:t>14.06.2022</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9C19E3A0-5EE5-4BED-AE18-97398583AF04}" type="slidenum">
              <a:rPr lang="de-DE" smtClean="0"/>
              <a:pPr/>
              <a:t>‹Nr.›</a:t>
            </a:fld>
            <a:endParaRPr lang="de-DE"/>
          </a:p>
        </p:txBody>
      </p:sp>
    </p:spTree>
    <p:extLst>
      <p:ext uri="{BB962C8B-B14F-4D97-AF65-F5344CB8AC3E}">
        <p14:creationId xmlns:p14="http://schemas.microsoft.com/office/powerpoint/2010/main" val="1510475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08D7C88B-F9EB-4D4B-BEA6-0020155C76F6}" type="datetimeFigureOut">
              <a:rPr lang="de-DE" smtClean="0"/>
              <a:pPr/>
              <a:t>14.06.2022</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9C19E3A0-5EE5-4BED-AE18-97398583AF04}" type="slidenum">
              <a:rPr lang="de-DE" smtClean="0"/>
              <a:pPr/>
              <a:t>‹Nr.›</a:t>
            </a:fld>
            <a:endParaRPr lang="de-DE"/>
          </a:p>
        </p:txBody>
      </p:sp>
    </p:spTree>
    <p:extLst>
      <p:ext uri="{BB962C8B-B14F-4D97-AF65-F5344CB8AC3E}">
        <p14:creationId xmlns:p14="http://schemas.microsoft.com/office/powerpoint/2010/main" val="1962317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08D7C88B-F9EB-4D4B-BEA6-0020155C76F6}" type="datetimeFigureOut">
              <a:rPr lang="de-DE" smtClean="0"/>
              <a:pPr/>
              <a:t>14.06.2022</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9C19E3A0-5EE5-4BED-AE18-97398583AF04}" type="slidenum">
              <a:rPr lang="de-DE" smtClean="0"/>
              <a:pPr/>
              <a:t>‹Nr.›</a:t>
            </a:fld>
            <a:endParaRPr lang="de-DE"/>
          </a:p>
        </p:txBody>
      </p:sp>
    </p:spTree>
    <p:extLst>
      <p:ext uri="{BB962C8B-B14F-4D97-AF65-F5344CB8AC3E}">
        <p14:creationId xmlns:p14="http://schemas.microsoft.com/office/powerpoint/2010/main" val="1373338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08D7C88B-F9EB-4D4B-BEA6-0020155C76F6}" type="datetimeFigureOut">
              <a:rPr lang="de-DE" smtClean="0"/>
              <a:pPr/>
              <a:t>14.06.2022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C19E3A0-5EE5-4BED-AE18-97398583AF04}" type="slidenum">
              <a:rPr lang="de-DE" smtClean="0"/>
              <a:pPr/>
              <a:t>‹Nr.›</a:t>
            </a:fld>
            <a:endParaRPr lang="de-DE"/>
          </a:p>
        </p:txBody>
      </p:sp>
    </p:spTree>
    <p:extLst>
      <p:ext uri="{BB962C8B-B14F-4D97-AF65-F5344CB8AC3E}">
        <p14:creationId xmlns:p14="http://schemas.microsoft.com/office/powerpoint/2010/main" val="3038923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08D7C88B-F9EB-4D4B-BEA6-0020155C76F6}" type="datetimeFigureOut">
              <a:rPr lang="de-DE" smtClean="0"/>
              <a:pPr/>
              <a:t>14.06.2022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C19E3A0-5EE5-4BED-AE18-97398583AF04}" type="slidenum">
              <a:rPr lang="de-DE" smtClean="0"/>
              <a:pPr/>
              <a:t>‹Nr.›</a:t>
            </a:fld>
            <a:endParaRPr lang="de-DE"/>
          </a:p>
        </p:txBody>
      </p:sp>
    </p:spTree>
    <p:extLst>
      <p:ext uri="{BB962C8B-B14F-4D97-AF65-F5344CB8AC3E}">
        <p14:creationId xmlns:p14="http://schemas.microsoft.com/office/powerpoint/2010/main" val="1287959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D7C88B-F9EB-4D4B-BEA6-0020155C76F6}" type="datetimeFigureOut">
              <a:rPr lang="de-DE" smtClean="0"/>
              <a:pPr/>
              <a:t>14.06.2022</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19E3A0-5EE5-4BED-AE18-97398583AF04}" type="slidenum">
              <a:rPr lang="de-DE" smtClean="0"/>
              <a:pPr/>
              <a:t>‹Nr.›</a:t>
            </a:fld>
            <a:endParaRPr lang="de-DE"/>
          </a:p>
        </p:txBody>
      </p:sp>
    </p:spTree>
    <p:extLst>
      <p:ext uri="{BB962C8B-B14F-4D97-AF65-F5344CB8AC3E}">
        <p14:creationId xmlns:p14="http://schemas.microsoft.com/office/powerpoint/2010/main" val="836950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de-DE" altLang="de-DE" dirty="0" err="1"/>
              <a:t>Presenting</a:t>
            </a:r>
            <a:r>
              <a:rPr lang="de-DE" altLang="de-DE" dirty="0"/>
              <a:t> in English:</a:t>
            </a:r>
            <a:br>
              <a:rPr lang="de-DE" altLang="de-DE" dirty="0"/>
            </a:br>
            <a:r>
              <a:rPr lang="de-DE" altLang="de-DE" dirty="0" err="1"/>
              <a:t>Section</a:t>
            </a:r>
            <a:r>
              <a:rPr lang="de-DE" altLang="de-DE" dirty="0"/>
              <a:t> 1</a:t>
            </a:r>
            <a:endParaRPr lang="de-DE" dirty="0"/>
          </a:p>
        </p:txBody>
      </p:sp>
      <p:sp>
        <p:nvSpPr>
          <p:cNvPr id="3" name="Untertitel 2"/>
          <p:cNvSpPr>
            <a:spLocks noGrp="1"/>
          </p:cNvSpPr>
          <p:nvPr>
            <p:ph type="subTitle" idx="1"/>
          </p:nvPr>
        </p:nvSpPr>
        <p:spPr/>
        <p:txBody>
          <a:bodyPr/>
          <a:lstStyle/>
          <a:p>
            <a:r>
              <a:rPr lang="de-DE" dirty="0"/>
              <a:t>Dr. J Slawney</a:t>
            </a:r>
          </a:p>
        </p:txBody>
      </p:sp>
    </p:spTree>
    <p:extLst>
      <p:ext uri="{BB962C8B-B14F-4D97-AF65-F5344CB8AC3E}">
        <p14:creationId xmlns:p14="http://schemas.microsoft.com/office/powerpoint/2010/main" val="26151702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Examples</a:t>
            </a:r>
            <a:r>
              <a:rPr lang="de-DE" dirty="0"/>
              <a:t> </a:t>
            </a:r>
            <a:r>
              <a:rPr lang="de-DE" dirty="0" err="1"/>
              <a:t>of</a:t>
            </a:r>
            <a:r>
              <a:rPr lang="de-DE" dirty="0"/>
              <a:t> Bad Public </a:t>
            </a:r>
            <a:r>
              <a:rPr lang="de-DE" dirty="0" err="1"/>
              <a:t>Speaking</a:t>
            </a:r>
            <a:endParaRPr lang="de-DE" dirty="0"/>
          </a:p>
        </p:txBody>
      </p:sp>
      <p:sp>
        <p:nvSpPr>
          <p:cNvPr id="3" name="Inhaltsplatzhalter 2"/>
          <p:cNvSpPr>
            <a:spLocks noGrp="1"/>
          </p:cNvSpPr>
          <p:nvPr>
            <p:ph idx="1"/>
          </p:nvPr>
        </p:nvSpPr>
        <p:spPr/>
        <p:txBody>
          <a:bodyPr/>
          <a:lstStyle/>
          <a:p>
            <a:pPr marL="0" indent="0">
              <a:buNone/>
            </a:pPr>
            <a:r>
              <a:rPr lang="de-DE" dirty="0" err="1"/>
              <a:t>We</a:t>
            </a:r>
            <a:r>
              <a:rPr lang="de-DE" dirty="0"/>
              <a:t> will </a:t>
            </a:r>
            <a:r>
              <a:rPr lang="de-DE" dirty="0" err="1"/>
              <a:t>now</a:t>
            </a:r>
            <a:r>
              <a:rPr lang="de-DE" dirty="0"/>
              <a:t> </a:t>
            </a:r>
            <a:r>
              <a:rPr lang="de-DE" dirty="0" err="1"/>
              <a:t>watch</a:t>
            </a:r>
            <a:r>
              <a:rPr lang="de-DE" dirty="0"/>
              <a:t> different </a:t>
            </a:r>
            <a:r>
              <a:rPr lang="de-DE" dirty="0" err="1"/>
              <a:t>examples</a:t>
            </a:r>
            <a:r>
              <a:rPr lang="de-DE" dirty="0"/>
              <a:t> </a:t>
            </a:r>
            <a:r>
              <a:rPr lang="de-DE" dirty="0" err="1"/>
              <a:t>of</a:t>
            </a:r>
            <a:r>
              <a:rPr lang="de-DE" dirty="0"/>
              <a:t> </a:t>
            </a:r>
            <a:r>
              <a:rPr lang="de-DE" dirty="0" err="1"/>
              <a:t>bad</a:t>
            </a:r>
            <a:r>
              <a:rPr lang="de-DE" dirty="0"/>
              <a:t> </a:t>
            </a:r>
            <a:r>
              <a:rPr lang="de-DE" dirty="0" err="1"/>
              <a:t>public</a:t>
            </a:r>
            <a:r>
              <a:rPr lang="de-DE" dirty="0"/>
              <a:t> </a:t>
            </a:r>
            <a:r>
              <a:rPr lang="de-DE" dirty="0" err="1"/>
              <a:t>speaking</a:t>
            </a:r>
            <a:r>
              <a:rPr lang="de-DE" dirty="0"/>
              <a:t>.</a:t>
            </a:r>
          </a:p>
          <a:p>
            <a:pPr marL="0" indent="0">
              <a:buNone/>
            </a:pPr>
            <a:r>
              <a:rPr lang="de-DE" dirty="0"/>
              <a:t>Watch </a:t>
            </a:r>
            <a:r>
              <a:rPr lang="de-DE" dirty="0" err="1"/>
              <a:t>and</a:t>
            </a:r>
            <a:r>
              <a:rPr lang="de-DE" dirty="0"/>
              <a:t> </a:t>
            </a:r>
            <a:r>
              <a:rPr lang="de-DE" dirty="0" err="1"/>
              <a:t>list</a:t>
            </a:r>
            <a:r>
              <a:rPr lang="de-DE" dirty="0"/>
              <a:t> </a:t>
            </a:r>
            <a:r>
              <a:rPr lang="de-DE" dirty="0" err="1"/>
              <a:t>the</a:t>
            </a:r>
            <a:r>
              <a:rPr lang="de-DE" dirty="0"/>
              <a:t> </a:t>
            </a:r>
            <a:r>
              <a:rPr lang="de-DE" dirty="0" err="1"/>
              <a:t>things</a:t>
            </a:r>
            <a:r>
              <a:rPr lang="de-DE" dirty="0"/>
              <a:t> </a:t>
            </a:r>
            <a:r>
              <a:rPr lang="de-DE" dirty="0" err="1"/>
              <a:t>that</a:t>
            </a:r>
            <a:r>
              <a:rPr lang="de-DE" dirty="0"/>
              <a:t> </a:t>
            </a:r>
            <a:r>
              <a:rPr lang="de-DE" dirty="0" err="1"/>
              <a:t>make</a:t>
            </a:r>
            <a:r>
              <a:rPr lang="de-DE" dirty="0"/>
              <a:t> </a:t>
            </a:r>
            <a:r>
              <a:rPr lang="de-DE" dirty="0" err="1"/>
              <a:t>the</a:t>
            </a:r>
            <a:r>
              <a:rPr lang="de-DE" dirty="0"/>
              <a:t> </a:t>
            </a:r>
            <a:r>
              <a:rPr lang="de-DE" dirty="0" err="1"/>
              <a:t>presentation</a:t>
            </a:r>
            <a:r>
              <a:rPr lang="de-DE" dirty="0"/>
              <a:t> </a:t>
            </a:r>
            <a:r>
              <a:rPr lang="de-DE" dirty="0" err="1"/>
              <a:t>bad</a:t>
            </a:r>
            <a:r>
              <a:rPr lang="de-DE" dirty="0"/>
              <a:t>.</a:t>
            </a:r>
          </a:p>
          <a:p>
            <a:pPr marL="0" indent="0">
              <a:buNone/>
            </a:pPr>
            <a:r>
              <a:rPr lang="de-DE" dirty="0" err="1"/>
              <a:t>We</a:t>
            </a:r>
            <a:r>
              <a:rPr lang="de-DE" dirty="0"/>
              <a:t> will </a:t>
            </a:r>
            <a:r>
              <a:rPr lang="de-DE" dirty="0" err="1"/>
              <a:t>discuss</a:t>
            </a:r>
            <a:r>
              <a:rPr lang="de-DE" dirty="0"/>
              <a:t> </a:t>
            </a:r>
            <a:r>
              <a:rPr lang="de-DE" dirty="0" err="1"/>
              <a:t>each</a:t>
            </a:r>
            <a:r>
              <a:rPr lang="de-DE" dirty="0"/>
              <a:t> </a:t>
            </a:r>
            <a:r>
              <a:rPr lang="de-DE" dirty="0" err="1"/>
              <a:t>example</a:t>
            </a:r>
            <a:r>
              <a:rPr lang="de-DE" dirty="0"/>
              <a:t> </a:t>
            </a:r>
            <a:r>
              <a:rPr lang="de-DE" dirty="0" err="1"/>
              <a:t>at</a:t>
            </a:r>
            <a:r>
              <a:rPr lang="de-DE" dirty="0"/>
              <a:t> </a:t>
            </a:r>
            <a:r>
              <a:rPr lang="de-DE" dirty="0" err="1"/>
              <a:t>the</a:t>
            </a:r>
            <a:r>
              <a:rPr lang="de-DE" dirty="0"/>
              <a:t> end </a:t>
            </a:r>
            <a:r>
              <a:rPr lang="de-DE" dirty="0" err="1"/>
              <a:t>of</a:t>
            </a:r>
            <a:r>
              <a:rPr lang="de-DE" dirty="0"/>
              <a:t> </a:t>
            </a:r>
            <a:r>
              <a:rPr lang="de-DE" dirty="0" err="1"/>
              <a:t>its</a:t>
            </a:r>
            <a:r>
              <a:rPr lang="de-DE" dirty="0"/>
              <a:t> </a:t>
            </a:r>
            <a:r>
              <a:rPr lang="de-DE" dirty="0" err="1"/>
              <a:t>video</a:t>
            </a:r>
            <a:r>
              <a:rPr lang="de-DE" dirty="0"/>
              <a:t>.</a:t>
            </a:r>
          </a:p>
        </p:txBody>
      </p:sp>
    </p:spTree>
    <p:extLst>
      <p:ext uri="{BB962C8B-B14F-4D97-AF65-F5344CB8AC3E}">
        <p14:creationId xmlns:p14="http://schemas.microsoft.com/office/powerpoint/2010/main" val="41051287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a:t>
            </a:r>
            <a:r>
              <a:rPr lang="de-DE" dirty="0" err="1"/>
              <a:t>Good</a:t>
            </a:r>
            <a:r>
              <a:rPr lang="de-DE" dirty="0"/>
              <a:t> </a:t>
            </a:r>
            <a:r>
              <a:rPr lang="de-DE" dirty="0" err="1"/>
              <a:t>Example</a:t>
            </a:r>
            <a:r>
              <a:rPr lang="de-DE" dirty="0"/>
              <a:t> </a:t>
            </a:r>
            <a:r>
              <a:rPr lang="de-DE" dirty="0" err="1"/>
              <a:t>of</a:t>
            </a:r>
            <a:r>
              <a:rPr lang="de-DE" dirty="0"/>
              <a:t> Public </a:t>
            </a:r>
            <a:r>
              <a:rPr lang="de-DE" dirty="0" err="1"/>
              <a:t>Speaking</a:t>
            </a:r>
            <a:endParaRPr lang="de-DE" dirty="0"/>
          </a:p>
        </p:txBody>
      </p:sp>
      <p:sp>
        <p:nvSpPr>
          <p:cNvPr id="3" name="Inhaltsplatzhalter 2"/>
          <p:cNvSpPr>
            <a:spLocks noGrp="1"/>
          </p:cNvSpPr>
          <p:nvPr>
            <p:ph idx="1"/>
          </p:nvPr>
        </p:nvSpPr>
        <p:spPr/>
        <p:txBody>
          <a:bodyPr/>
          <a:lstStyle/>
          <a:p>
            <a:pPr marL="0" indent="0">
              <a:buNone/>
            </a:pPr>
            <a:r>
              <a:rPr lang="de-DE" dirty="0" err="1"/>
              <a:t>We</a:t>
            </a:r>
            <a:r>
              <a:rPr lang="de-DE" dirty="0"/>
              <a:t> will </a:t>
            </a:r>
            <a:r>
              <a:rPr lang="de-DE" dirty="0" err="1"/>
              <a:t>now</a:t>
            </a:r>
            <a:r>
              <a:rPr lang="de-DE" dirty="0"/>
              <a:t> </a:t>
            </a:r>
            <a:r>
              <a:rPr lang="de-DE" dirty="0" err="1"/>
              <a:t>watch</a:t>
            </a:r>
            <a:r>
              <a:rPr lang="de-DE" dirty="0"/>
              <a:t> </a:t>
            </a:r>
            <a:r>
              <a:rPr lang="de-DE" dirty="0" err="1"/>
              <a:t>one</a:t>
            </a:r>
            <a:r>
              <a:rPr lang="de-DE" dirty="0"/>
              <a:t> </a:t>
            </a:r>
            <a:r>
              <a:rPr lang="de-DE" dirty="0" err="1"/>
              <a:t>of</a:t>
            </a:r>
            <a:r>
              <a:rPr lang="de-DE" dirty="0"/>
              <a:t> </a:t>
            </a:r>
            <a:r>
              <a:rPr lang="de-DE" dirty="0" err="1"/>
              <a:t>the</a:t>
            </a:r>
            <a:r>
              <a:rPr lang="de-DE" dirty="0"/>
              <a:t> </a:t>
            </a:r>
            <a:r>
              <a:rPr lang="de-DE" dirty="0" err="1"/>
              <a:t>most</a:t>
            </a:r>
            <a:r>
              <a:rPr lang="de-DE" dirty="0"/>
              <a:t> </a:t>
            </a:r>
            <a:r>
              <a:rPr lang="de-DE" dirty="0" err="1"/>
              <a:t>famous</a:t>
            </a:r>
            <a:r>
              <a:rPr lang="de-DE" dirty="0"/>
              <a:t> </a:t>
            </a:r>
            <a:r>
              <a:rPr lang="de-DE" dirty="0" err="1"/>
              <a:t>examples</a:t>
            </a:r>
            <a:r>
              <a:rPr lang="de-DE" dirty="0"/>
              <a:t> </a:t>
            </a:r>
            <a:r>
              <a:rPr lang="de-DE" dirty="0" err="1"/>
              <a:t>of</a:t>
            </a:r>
            <a:r>
              <a:rPr lang="de-DE" dirty="0"/>
              <a:t> </a:t>
            </a:r>
            <a:r>
              <a:rPr lang="de-DE" dirty="0" err="1"/>
              <a:t>good</a:t>
            </a:r>
            <a:r>
              <a:rPr lang="de-DE" dirty="0"/>
              <a:t> </a:t>
            </a:r>
            <a:r>
              <a:rPr lang="de-DE" dirty="0" err="1"/>
              <a:t>public</a:t>
            </a:r>
            <a:r>
              <a:rPr lang="de-DE" dirty="0"/>
              <a:t> </a:t>
            </a:r>
            <a:r>
              <a:rPr lang="de-DE" dirty="0" err="1"/>
              <a:t>speaking</a:t>
            </a:r>
            <a:r>
              <a:rPr lang="de-DE" dirty="0"/>
              <a:t>: Steve Jobs‘ </a:t>
            </a:r>
            <a:r>
              <a:rPr lang="de-DE" dirty="0" err="1"/>
              <a:t>presentation</a:t>
            </a:r>
            <a:r>
              <a:rPr lang="de-DE" dirty="0"/>
              <a:t> </a:t>
            </a:r>
            <a:r>
              <a:rPr lang="de-DE" dirty="0" err="1"/>
              <a:t>of</a:t>
            </a:r>
            <a:r>
              <a:rPr lang="de-DE" dirty="0"/>
              <a:t> </a:t>
            </a:r>
            <a:r>
              <a:rPr lang="de-DE" dirty="0" err="1"/>
              <a:t>the</a:t>
            </a:r>
            <a:r>
              <a:rPr lang="de-DE" dirty="0"/>
              <a:t> </a:t>
            </a:r>
            <a:r>
              <a:rPr lang="de-DE" dirty="0" err="1"/>
              <a:t>first</a:t>
            </a:r>
            <a:r>
              <a:rPr lang="de-DE" dirty="0"/>
              <a:t> </a:t>
            </a:r>
            <a:r>
              <a:rPr lang="de-DE" dirty="0" err="1"/>
              <a:t>iPhone</a:t>
            </a:r>
            <a:r>
              <a:rPr lang="de-DE" dirty="0"/>
              <a:t> </a:t>
            </a:r>
            <a:r>
              <a:rPr lang="de-DE" dirty="0" err="1"/>
              <a:t>to</a:t>
            </a:r>
            <a:r>
              <a:rPr lang="de-DE" dirty="0"/>
              <a:t> </a:t>
            </a:r>
            <a:r>
              <a:rPr lang="de-DE" dirty="0" err="1"/>
              <a:t>MacWorld</a:t>
            </a:r>
            <a:r>
              <a:rPr lang="de-DE" dirty="0"/>
              <a:t> 2007.</a:t>
            </a:r>
          </a:p>
          <a:p>
            <a:pPr marL="0" indent="0">
              <a:buNone/>
            </a:pPr>
            <a:r>
              <a:rPr lang="de-DE" dirty="0" err="1"/>
              <a:t>What</a:t>
            </a:r>
            <a:r>
              <a:rPr lang="de-DE" dirty="0"/>
              <a:t> </a:t>
            </a:r>
            <a:r>
              <a:rPr lang="de-DE" dirty="0" err="1"/>
              <a:t>makes</a:t>
            </a:r>
            <a:r>
              <a:rPr lang="de-DE" dirty="0"/>
              <a:t> </a:t>
            </a:r>
            <a:r>
              <a:rPr lang="de-DE" dirty="0" err="1"/>
              <a:t>this</a:t>
            </a:r>
            <a:r>
              <a:rPr lang="de-DE" dirty="0"/>
              <a:t> </a:t>
            </a:r>
            <a:r>
              <a:rPr lang="de-DE" dirty="0" err="1"/>
              <a:t>presentation</a:t>
            </a:r>
            <a:r>
              <a:rPr lang="de-DE" dirty="0"/>
              <a:t> </a:t>
            </a:r>
            <a:r>
              <a:rPr lang="de-DE" dirty="0" err="1"/>
              <a:t>good</a:t>
            </a:r>
            <a:r>
              <a:rPr lang="de-DE" dirty="0"/>
              <a:t>?  </a:t>
            </a:r>
          </a:p>
          <a:p>
            <a:pPr marL="0" indent="0">
              <a:buNone/>
            </a:pPr>
            <a:r>
              <a:rPr lang="de-DE" dirty="0"/>
              <a:t>SJ </a:t>
            </a:r>
            <a:r>
              <a:rPr lang="de-DE" dirty="0" err="1"/>
              <a:t>is</a:t>
            </a:r>
            <a:r>
              <a:rPr lang="de-DE" dirty="0"/>
              <a:t> </a:t>
            </a:r>
            <a:r>
              <a:rPr lang="de-DE" dirty="0" err="1"/>
              <a:t>often</a:t>
            </a:r>
            <a:r>
              <a:rPr lang="de-DE" dirty="0"/>
              <a:t> </a:t>
            </a:r>
            <a:r>
              <a:rPr lang="de-DE" dirty="0" err="1"/>
              <a:t>used</a:t>
            </a:r>
            <a:r>
              <a:rPr lang="de-DE" dirty="0"/>
              <a:t> </a:t>
            </a:r>
            <a:r>
              <a:rPr lang="de-DE" dirty="0" err="1"/>
              <a:t>as</a:t>
            </a:r>
            <a:r>
              <a:rPr lang="de-DE" dirty="0"/>
              <a:t> a </a:t>
            </a:r>
            <a:r>
              <a:rPr lang="de-DE" dirty="0" err="1"/>
              <a:t>good</a:t>
            </a:r>
            <a:r>
              <a:rPr lang="de-DE" dirty="0"/>
              <a:t> </a:t>
            </a:r>
            <a:r>
              <a:rPr lang="de-DE" dirty="0" err="1"/>
              <a:t>example</a:t>
            </a:r>
            <a:r>
              <a:rPr lang="de-DE" dirty="0"/>
              <a:t> </a:t>
            </a:r>
            <a:r>
              <a:rPr lang="de-DE" dirty="0" err="1"/>
              <a:t>of</a:t>
            </a:r>
            <a:r>
              <a:rPr lang="de-DE" dirty="0"/>
              <a:t> </a:t>
            </a:r>
            <a:r>
              <a:rPr lang="de-DE" dirty="0" err="1"/>
              <a:t>public</a:t>
            </a:r>
            <a:r>
              <a:rPr lang="de-DE" dirty="0"/>
              <a:t> </a:t>
            </a:r>
            <a:r>
              <a:rPr lang="de-DE" dirty="0" err="1"/>
              <a:t>speaking</a:t>
            </a:r>
            <a:r>
              <a:rPr lang="de-DE" dirty="0"/>
              <a:t>, </a:t>
            </a:r>
            <a:r>
              <a:rPr lang="de-DE" dirty="0" err="1"/>
              <a:t>why</a:t>
            </a:r>
            <a:r>
              <a:rPr lang="de-DE" dirty="0"/>
              <a:t> </a:t>
            </a:r>
            <a:r>
              <a:rPr lang="de-DE" dirty="0" err="1"/>
              <a:t>is</a:t>
            </a:r>
            <a:r>
              <a:rPr lang="de-DE" dirty="0"/>
              <a:t> </a:t>
            </a:r>
            <a:r>
              <a:rPr lang="de-DE" dirty="0" err="1"/>
              <a:t>that</a:t>
            </a:r>
            <a:r>
              <a:rPr lang="de-DE" dirty="0"/>
              <a:t>?</a:t>
            </a:r>
          </a:p>
        </p:txBody>
      </p:sp>
    </p:spTree>
    <p:extLst>
      <p:ext uri="{BB962C8B-B14F-4D97-AF65-F5344CB8AC3E}">
        <p14:creationId xmlns:p14="http://schemas.microsoft.com/office/powerpoint/2010/main" val="36837147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Sample </a:t>
            </a:r>
            <a:r>
              <a:rPr lang="de-DE" dirty="0" err="1"/>
              <a:t>Presentations</a:t>
            </a:r>
            <a:r>
              <a:rPr lang="de-DE" dirty="0"/>
              <a:t> in </a:t>
            </a:r>
            <a:r>
              <a:rPr lang="de-DE" dirty="0" err="1"/>
              <a:t>Finance</a:t>
            </a:r>
            <a:endParaRPr lang="de-DE" dirty="0"/>
          </a:p>
        </p:txBody>
      </p:sp>
      <p:sp>
        <p:nvSpPr>
          <p:cNvPr id="3" name="Inhaltsplatzhalter 2"/>
          <p:cNvSpPr>
            <a:spLocks noGrp="1"/>
          </p:cNvSpPr>
          <p:nvPr>
            <p:ph idx="1"/>
          </p:nvPr>
        </p:nvSpPr>
        <p:spPr/>
        <p:txBody>
          <a:bodyPr>
            <a:normAutofit fontScale="77500" lnSpcReduction="20000"/>
          </a:bodyPr>
          <a:lstStyle/>
          <a:p>
            <a:pPr marL="0" indent="0">
              <a:buNone/>
            </a:pPr>
            <a:r>
              <a:rPr lang="de-DE" dirty="0" err="1"/>
              <a:t>We</a:t>
            </a:r>
            <a:r>
              <a:rPr lang="de-DE" dirty="0"/>
              <a:t> will </a:t>
            </a:r>
            <a:r>
              <a:rPr lang="de-DE" dirty="0" err="1"/>
              <a:t>watch</a:t>
            </a:r>
            <a:r>
              <a:rPr lang="de-DE" dirty="0"/>
              <a:t> </a:t>
            </a:r>
            <a:r>
              <a:rPr lang="de-DE" dirty="0" err="1"/>
              <a:t>four</a:t>
            </a:r>
            <a:r>
              <a:rPr lang="de-DE" dirty="0"/>
              <a:t> (4) sample </a:t>
            </a:r>
            <a:r>
              <a:rPr lang="de-DE" dirty="0" err="1"/>
              <a:t>presentations</a:t>
            </a:r>
            <a:r>
              <a:rPr lang="de-DE" dirty="0"/>
              <a:t> </a:t>
            </a:r>
            <a:r>
              <a:rPr lang="de-DE" dirty="0" err="1"/>
              <a:t>from</a:t>
            </a:r>
            <a:r>
              <a:rPr lang="de-DE" dirty="0"/>
              <a:t> </a:t>
            </a:r>
            <a:r>
              <a:rPr lang="de-DE" dirty="0" err="1"/>
              <a:t>four</a:t>
            </a:r>
            <a:r>
              <a:rPr lang="de-DE" dirty="0"/>
              <a:t> different </a:t>
            </a:r>
            <a:r>
              <a:rPr lang="de-DE" dirty="0" err="1"/>
              <a:t>celebrities</a:t>
            </a:r>
            <a:r>
              <a:rPr lang="de-DE" dirty="0"/>
              <a:t> in </a:t>
            </a:r>
            <a:r>
              <a:rPr lang="de-DE" dirty="0" err="1"/>
              <a:t>the</a:t>
            </a:r>
            <a:r>
              <a:rPr lang="de-DE" dirty="0"/>
              <a:t> </a:t>
            </a:r>
            <a:r>
              <a:rPr lang="de-DE" dirty="0" err="1"/>
              <a:t>investment</a:t>
            </a:r>
            <a:r>
              <a:rPr lang="de-DE" dirty="0"/>
              <a:t> </a:t>
            </a:r>
            <a:r>
              <a:rPr lang="de-DE" dirty="0" err="1"/>
              <a:t>and</a:t>
            </a:r>
            <a:r>
              <a:rPr lang="de-DE" dirty="0"/>
              <a:t> </a:t>
            </a:r>
            <a:r>
              <a:rPr lang="de-DE" dirty="0" err="1"/>
              <a:t>finance</a:t>
            </a:r>
            <a:r>
              <a:rPr lang="de-DE" dirty="0"/>
              <a:t> </a:t>
            </a:r>
            <a:r>
              <a:rPr lang="de-DE" dirty="0" err="1"/>
              <a:t>community</a:t>
            </a:r>
            <a:r>
              <a:rPr lang="de-DE" dirty="0"/>
              <a:t>: </a:t>
            </a:r>
            <a:r>
              <a:rPr lang="de-DE" dirty="0" err="1"/>
              <a:t>Chamath</a:t>
            </a:r>
            <a:r>
              <a:rPr lang="de-DE" dirty="0"/>
              <a:t> </a:t>
            </a:r>
            <a:r>
              <a:rPr lang="de-DE" dirty="0" err="1"/>
              <a:t>Palihapitiya</a:t>
            </a:r>
            <a:r>
              <a:rPr lang="de-DE" dirty="0"/>
              <a:t>, Bill </a:t>
            </a:r>
            <a:r>
              <a:rPr lang="de-DE" dirty="0" err="1"/>
              <a:t>Ackmann</a:t>
            </a:r>
            <a:r>
              <a:rPr lang="de-DE" dirty="0"/>
              <a:t>, Larry Robbins, </a:t>
            </a:r>
            <a:r>
              <a:rPr lang="de-DE" dirty="0" err="1"/>
              <a:t>and</a:t>
            </a:r>
            <a:r>
              <a:rPr lang="de-DE" dirty="0"/>
              <a:t> Kyle Bass.  The </a:t>
            </a:r>
            <a:r>
              <a:rPr lang="de-DE" dirty="0" err="1"/>
              <a:t>first</a:t>
            </a:r>
            <a:r>
              <a:rPr lang="de-DE" dirty="0"/>
              <a:t> </a:t>
            </a:r>
            <a:r>
              <a:rPr lang="de-DE" dirty="0" err="1"/>
              <a:t>three</a:t>
            </a:r>
            <a:r>
              <a:rPr lang="de-DE" dirty="0"/>
              <a:t> </a:t>
            </a:r>
            <a:r>
              <a:rPr lang="de-DE" dirty="0" err="1"/>
              <a:t>presentations</a:t>
            </a:r>
            <a:r>
              <a:rPr lang="de-DE" dirty="0"/>
              <a:t> </a:t>
            </a:r>
            <a:r>
              <a:rPr lang="de-DE" dirty="0" err="1"/>
              <a:t>are</a:t>
            </a:r>
            <a:r>
              <a:rPr lang="de-DE" dirty="0"/>
              <a:t> </a:t>
            </a:r>
            <a:r>
              <a:rPr lang="de-DE" dirty="0" err="1"/>
              <a:t>from</a:t>
            </a:r>
            <a:r>
              <a:rPr lang="de-DE" dirty="0"/>
              <a:t> </a:t>
            </a:r>
            <a:r>
              <a:rPr lang="de-DE" dirty="0" err="1"/>
              <a:t>recent</a:t>
            </a:r>
            <a:r>
              <a:rPr lang="de-DE" dirty="0"/>
              <a:t> Ira Sohn </a:t>
            </a:r>
            <a:r>
              <a:rPr lang="de-DE" dirty="0" err="1"/>
              <a:t>conferences</a:t>
            </a:r>
            <a:r>
              <a:rPr lang="de-DE" dirty="0"/>
              <a:t>, </a:t>
            </a:r>
            <a:r>
              <a:rPr lang="de-DE" dirty="0" err="1"/>
              <a:t>where</a:t>
            </a:r>
            <a:r>
              <a:rPr lang="de-DE" dirty="0"/>
              <a:t> </a:t>
            </a:r>
            <a:r>
              <a:rPr lang="de-DE" dirty="0" err="1"/>
              <a:t>investors</a:t>
            </a:r>
            <a:r>
              <a:rPr lang="de-DE" dirty="0"/>
              <a:t> </a:t>
            </a:r>
            <a:r>
              <a:rPr lang="de-DE" dirty="0" err="1"/>
              <a:t>present</a:t>
            </a:r>
            <a:r>
              <a:rPr lang="de-DE" dirty="0"/>
              <a:t> </a:t>
            </a:r>
            <a:r>
              <a:rPr lang="de-DE" dirty="0" err="1"/>
              <a:t>their</a:t>
            </a:r>
            <a:r>
              <a:rPr lang="de-DE" dirty="0"/>
              <a:t> </a:t>
            </a:r>
            <a:r>
              <a:rPr lang="de-DE" dirty="0" err="1"/>
              <a:t>best</a:t>
            </a:r>
            <a:r>
              <a:rPr lang="de-DE" dirty="0"/>
              <a:t> </a:t>
            </a:r>
            <a:r>
              <a:rPr lang="de-DE" dirty="0" err="1"/>
              <a:t>investment</a:t>
            </a:r>
            <a:r>
              <a:rPr lang="de-DE" dirty="0"/>
              <a:t> </a:t>
            </a:r>
            <a:r>
              <a:rPr lang="de-DE" dirty="0" err="1"/>
              <a:t>ideas</a:t>
            </a:r>
            <a:r>
              <a:rPr lang="de-DE" dirty="0"/>
              <a:t>.  The </a:t>
            </a:r>
            <a:r>
              <a:rPr lang="de-DE" dirty="0" err="1"/>
              <a:t>topics</a:t>
            </a:r>
            <a:r>
              <a:rPr lang="de-DE" dirty="0"/>
              <a:t> </a:t>
            </a:r>
            <a:r>
              <a:rPr lang="de-DE" dirty="0" err="1"/>
              <a:t>are</a:t>
            </a:r>
            <a:r>
              <a:rPr lang="de-DE" dirty="0"/>
              <a:t>:</a:t>
            </a:r>
          </a:p>
          <a:p>
            <a:pPr marL="0" indent="0">
              <a:buNone/>
            </a:pPr>
            <a:r>
              <a:rPr lang="de-DE" b="1" dirty="0" err="1"/>
              <a:t>Chamath</a:t>
            </a:r>
            <a:r>
              <a:rPr lang="de-DE" b="1" dirty="0"/>
              <a:t> </a:t>
            </a:r>
            <a:r>
              <a:rPr lang="de-DE" b="1" dirty="0" err="1"/>
              <a:t>Palihapitiya</a:t>
            </a:r>
            <a:r>
              <a:rPr lang="de-DE" b="1" dirty="0"/>
              <a:t>: </a:t>
            </a:r>
            <a:r>
              <a:rPr lang="de-DE" b="1" dirty="0" err="1"/>
              <a:t>Artificial</a:t>
            </a:r>
            <a:r>
              <a:rPr lang="de-DE" b="1" dirty="0"/>
              <a:t> </a:t>
            </a:r>
            <a:r>
              <a:rPr lang="de-DE" b="1" dirty="0" err="1"/>
              <a:t>Intelligence</a:t>
            </a:r>
            <a:endParaRPr lang="de-DE" b="1" dirty="0"/>
          </a:p>
          <a:p>
            <a:pPr marL="0" indent="0">
              <a:buNone/>
            </a:pPr>
            <a:r>
              <a:rPr lang="de-DE" b="1" dirty="0"/>
              <a:t>Bill </a:t>
            </a:r>
            <a:r>
              <a:rPr lang="de-DE" b="1" dirty="0" err="1"/>
              <a:t>Ackmann</a:t>
            </a:r>
            <a:r>
              <a:rPr lang="de-DE" b="1" dirty="0"/>
              <a:t>: Real Estate Development</a:t>
            </a:r>
          </a:p>
          <a:p>
            <a:pPr marL="0" indent="0">
              <a:buNone/>
            </a:pPr>
            <a:r>
              <a:rPr lang="de-DE" b="1" dirty="0"/>
              <a:t>Larry Robbins: </a:t>
            </a:r>
            <a:r>
              <a:rPr lang="de-DE" b="1" dirty="0" err="1"/>
              <a:t>Health</a:t>
            </a:r>
            <a:r>
              <a:rPr lang="de-DE" b="1" dirty="0"/>
              <a:t> Care Companies </a:t>
            </a:r>
            <a:r>
              <a:rPr lang="de-DE" b="1" dirty="0" err="1"/>
              <a:t>and</a:t>
            </a:r>
            <a:r>
              <a:rPr lang="de-DE" b="1" dirty="0"/>
              <a:t> </a:t>
            </a:r>
            <a:r>
              <a:rPr lang="de-DE" b="1" dirty="0" err="1"/>
              <a:t>Pharmaceutics</a:t>
            </a:r>
            <a:r>
              <a:rPr lang="de-DE" b="1" dirty="0"/>
              <a:t> </a:t>
            </a:r>
            <a:r>
              <a:rPr lang="de-DE" b="1" dirty="0" err="1"/>
              <a:t>Industry</a:t>
            </a:r>
            <a:endParaRPr lang="de-DE" b="1" dirty="0"/>
          </a:p>
          <a:p>
            <a:pPr marL="0" indent="0">
              <a:buNone/>
            </a:pPr>
            <a:r>
              <a:rPr lang="de-DE" b="1" dirty="0"/>
              <a:t> Kyle Bass: Global </a:t>
            </a:r>
            <a:r>
              <a:rPr lang="de-DE" b="1" dirty="0" err="1"/>
              <a:t>Sovereign</a:t>
            </a:r>
            <a:r>
              <a:rPr lang="de-DE" b="1" dirty="0"/>
              <a:t> </a:t>
            </a:r>
            <a:r>
              <a:rPr lang="de-DE" b="1" dirty="0" err="1"/>
              <a:t>Debt</a:t>
            </a:r>
            <a:r>
              <a:rPr lang="de-DE" b="1" dirty="0"/>
              <a:t> </a:t>
            </a:r>
            <a:r>
              <a:rPr lang="de-DE" b="1" dirty="0" err="1"/>
              <a:t>Crisis</a:t>
            </a:r>
            <a:r>
              <a:rPr lang="de-DE" b="1" dirty="0"/>
              <a:t>.</a:t>
            </a:r>
          </a:p>
          <a:p>
            <a:pPr marL="0" indent="0">
              <a:buNone/>
            </a:pPr>
            <a:r>
              <a:rPr lang="de-DE" dirty="0" err="1"/>
              <a:t>While</a:t>
            </a:r>
            <a:r>
              <a:rPr lang="de-DE" dirty="0"/>
              <a:t> </a:t>
            </a:r>
            <a:r>
              <a:rPr lang="de-DE" dirty="0" err="1"/>
              <a:t>watching</a:t>
            </a:r>
            <a:r>
              <a:rPr lang="de-DE" dirty="0"/>
              <a:t>, </a:t>
            </a:r>
            <a:r>
              <a:rPr lang="de-DE" dirty="0" err="1"/>
              <a:t>please</a:t>
            </a:r>
            <a:r>
              <a:rPr lang="de-DE" dirty="0"/>
              <a:t> </a:t>
            </a:r>
            <a:r>
              <a:rPr lang="de-DE" dirty="0" err="1"/>
              <a:t>take</a:t>
            </a:r>
            <a:r>
              <a:rPr lang="de-DE" dirty="0"/>
              <a:t> </a:t>
            </a:r>
            <a:r>
              <a:rPr lang="de-DE" dirty="0" err="1"/>
              <a:t>notes</a:t>
            </a:r>
            <a:r>
              <a:rPr lang="de-DE" dirty="0"/>
              <a:t> on </a:t>
            </a:r>
            <a:r>
              <a:rPr lang="de-DE" dirty="0" err="1"/>
              <a:t>the</a:t>
            </a:r>
            <a:r>
              <a:rPr lang="de-DE" dirty="0"/>
              <a:t> </a:t>
            </a:r>
            <a:r>
              <a:rPr lang="de-DE" dirty="0" err="1"/>
              <a:t>questions</a:t>
            </a:r>
            <a:r>
              <a:rPr lang="de-DE" dirty="0"/>
              <a:t> </a:t>
            </a:r>
            <a:r>
              <a:rPr lang="de-DE" dirty="0" err="1"/>
              <a:t>listed</a:t>
            </a:r>
            <a:r>
              <a:rPr lang="de-DE" dirty="0"/>
              <a:t> at </a:t>
            </a:r>
            <a:r>
              <a:rPr lang="de-DE" dirty="0" err="1"/>
              <a:t>the</a:t>
            </a:r>
            <a:r>
              <a:rPr lang="de-DE" dirty="0"/>
              <a:t> </a:t>
            </a:r>
            <a:r>
              <a:rPr lang="de-DE" dirty="0" err="1"/>
              <a:t>bottom</a:t>
            </a:r>
            <a:r>
              <a:rPr lang="de-DE" dirty="0"/>
              <a:t> </a:t>
            </a:r>
            <a:r>
              <a:rPr lang="de-DE" dirty="0" err="1"/>
              <a:t>of</a:t>
            </a:r>
            <a:r>
              <a:rPr lang="de-DE" dirty="0"/>
              <a:t> </a:t>
            </a:r>
            <a:r>
              <a:rPr lang="de-DE" dirty="0" err="1"/>
              <a:t>the</a:t>
            </a:r>
            <a:r>
              <a:rPr lang="de-DE" dirty="0"/>
              <a:t> </a:t>
            </a:r>
            <a:r>
              <a:rPr lang="de-DE" dirty="0" err="1"/>
              <a:t>viewing</a:t>
            </a:r>
            <a:r>
              <a:rPr lang="de-DE" dirty="0"/>
              <a:t> </a:t>
            </a:r>
            <a:r>
              <a:rPr lang="de-DE" dirty="0" err="1"/>
              <a:t>worksheet</a:t>
            </a:r>
            <a:r>
              <a:rPr lang="de-DE" dirty="0"/>
              <a:t>.</a:t>
            </a:r>
          </a:p>
        </p:txBody>
      </p:sp>
    </p:spTree>
    <p:extLst>
      <p:ext uri="{BB962C8B-B14F-4D97-AF65-F5344CB8AC3E}">
        <p14:creationId xmlns:p14="http://schemas.microsoft.com/office/powerpoint/2010/main" val="9248674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1.1 </a:t>
            </a:r>
            <a:r>
              <a:rPr lang="de-DE" dirty="0" err="1"/>
              <a:t>Introductions</a:t>
            </a:r>
            <a:r>
              <a:rPr lang="de-DE" dirty="0"/>
              <a:t> (p 10) </a:t>
            </a:r>
          </a:p>
        </p:txBody>
      </p:sp>
      <p:sp>
        <p:nvSpPr>
          <p:cNvPr id="3" name="Inhaltsplatzhalter 2"/>
          <p:cNvSpPr>
            <a:spLocks noGrp="1"/>
          </p:cNvSpPr>
          <p:nvPr>
            <p:ph idx="1"/>
          </p:nvPr>
        </p:nvSpPr>
        <p:spPr/>
        <p:txBody>
          <a:bodyPr/>
          <a:lstStyle/>
          <a:p>
            <a:pPr marL="0" indent="0">
              <a:buNone/>
            </a:pPr>
            <a:r>
              <a:rPr lang="de-DE" dirty="0" err="1"/>
              <a:t>We</a:t>
            </a:r>
            <a:r>
              <a:rPr lang="de-DE" dirty="0"/>
              <a:t> will </a:t>
            </a:r>
            <a:r>
              <a:rPr lang="de-DE" dirty="0" err="1"/>
              <a:t>now</a:t>
            </a:r>
            <a:r>
              <a:rPr lang="de-DE" dirty="0"/>
              <a:t> </a:t>
            </a:r>
            <a:r>
              <a:rPr lang="de-DE" dirty="0" err="1"/>
              <a:t>work</a:t>
            </a:r>
            <a:r>
              <a:rPr lang="de-DE" dirty="0"/>
              <a:t> </a:t>
            </a:r>
            <a:r>
              <a:rPr lang="de-DE" dirty="0" err="1"/>
              <a:t>through</a:t>
            </a:r>
            <a:r>
              <a:rPr lang="de-DE" dirty="0"/>
              <a:t> </a:t>
            </a:r>
            <a:r>
              <a:rPr lang="de-DE" dirty="0" err="1"/>
              <a:t>some</a:t>
            </a:r>
            <a:r>
              <a:rPr lang="de-DE" dirty="0"/>
              <a:t> </a:t>
            </a:r>
            <a:r>
              <a:rPr lang="de-DE" dirty="0" err="1"/>
              <a:t>practical</a:t>
            </a:r>
            <a:r>
              <a:rPr lang="de-DE" dirty="0"/>
              <a:t> </a:t>
            </a:r>
            <a:r>
              <a:rPr lang="de-DE" dirty="0" err="1"/>
              <a:t>exercises</a:t>
            </a:r>
            <a:r>
              <a:rPr lang="de-DE" dirty="0"/>
              <a:t> on </a:t>
            </a:r>
            <a:r>
              <a:rPr lang="de-DE" dirty="0" err="1"/>
              <a:t>presentations</a:t>
            </a:r>
            <a:r>
              <a:rPr lang="de-DE" dirty="0"/>
              <a:t> .  These </a:t>
            </a:r>
            <a:r>
              <a:rPr lang="de-DE" dirty="0" err="1"/>
              <a:t>are</a:t>
            </a:r>
            <a:r>
              <a:rPr lang="de-DE" dirty="0"/>
              <a:t> </a:t>
            </a:r>
            <a:r>
              <a:rPr lang="de-DE" dirty="0" err="1"/>
              <a:t>found</a:t>
            </a:r>
            <a:r>
              <a:rPr lang="de-DE" dirty="0"/>
              <a:t> in </a:t>
            </a:r>
            <a:r>
              <a:rPr lang="de-DE" dirty="0" err="1"/>
              <a:t>the</a:t>
            </a:r>
            <a:r>
              <a:rPr lang="de-DE" dirty="0"/>
              <a:t> back </a:t>
            </a:r>
            <a:r>
              <a:rPr lang="de-DE" dirty="0" err="1"/>
              <a:t>of</a:t>
            </a:r>
            <a:r>
              <a:rPr lang="de-DE" dirty="0"/>
              <a:t> </a:t>
            </a:r>
            <a:r>
              <a:rPr lang="de-DE" dirty="0" err="1"/>
              <a:t>your</a:t>
            </a:r>
            <a:r>
              <a:rPr lang="de-DE" dirty="0"/>
              <a:t> </a:t>
            </a:r>
            <a:r>
              <a:rPr lang="de-DE" dirty="0" err="1"/>
              <a:t>script</a:t>
            </a:r>
            <a:r>
              <a:rPr lang="de-DE" dirty="0"/>
              <a:t> in </a:t>
            </a:r>
            <a:r>
              <a:rPr lang="de-DE" dirty="0" err="1"/>
              <a:t>the</a:t>
            </a:r>
            <a:r>
              <a:rPr lang="de-DE" dirty="0"/>
              <a:t> „</a:t>
            </a:r>
            <a:r>
              <a:rPr lang="de-DE" dirty="0" err="1"/>
              <a:t>Presenting</a:t>
            </a:r>
            <a:r>
              <a:rPr lang="de-DE" dirty="0"/>
              <a:t> in English“ </a:t>
            </a:r>
            <a:r>
              <a:rPr lang="de-DE" dirty="0" err="1"/>
              <a:t>materials</a:t>
            </a:r>
            <a:r>
              <a:rPr lang="de-DE" dirty="0"/>
              <a:t>.  </a:t>
            </a:r>
          </a:p>
          <a:p>
            <a:pPr marL="0" indent="0">
              <a:buNone/>
            </a:pPr>
            <a:r>
              <a:rPr lang="de-DE" dirty="0" err="1"/>
              <a:t>We</a:t>
            </a:r>
            <a:r>
              <a:rPr lang="de-DE" dirty="0"/>
              <a:t> will </a:t>
            </a:r>
            <a:r>
              <a:rPr lang="de-DE" dirty="0" err="1"/>
              <a:t>start</a:t>
            </a:r>
            <a:r>
              <a:rPr lang="de-DE" dirty="0"/>
              <a:t> </a:t>
            </a:r>
            <a:r>
              <a:rPr lang="de-DE" dirty="0" err="1"/>
              <a:t>with</a:t>
            </a:r>
            <a:r>
              <a:rPr lang="de-DE" dirty="0"/>
              <a:t> </a:t>
            </a:r>
            <a:r>
              <a:rPr lang="de-DE" dirty="0" err="1"/>
              <a:t>two</a:t>
            </a:r>
            <a:r>
              <a:rPr lang="de-DE" dirty="0"/>
              <a:t> (2) different </a:t>
            </a:r>
            <a:r>
              <a:rPr lang="de-DE" dirty="0" err="1"/>
              <a:t>ways</a:t>
            </a:r>
            <a:r>
              <a:rPr lang="de-DE" dirty="0"/>
              <a:t> </a:t>
            </a:r>
            <a:r>
              <a:rPr lang="de-DE" dirty="0" err="1"/>
              <a:t>of</a:t>
            </a:r>
            <a:r>
              <a:rPr lang="de-DE" dirty="0"/>
              <a:t> </a:t>
            </a:r>
            <a:r>
              <a:rPr lang="de-DE" dirty="0" err="1"/>
              <a:t>making</a:t>
            </a:r>
            <a:r>
              <a:rPr lang="de-DE" dirty="0"/>
              <a:t> an </a:t>
            </a:r>
            <a:r>
              <a:rPr lang="de-DE" dirty="0" err="1"/>
              <a:t>introduction</a:t>
            </a:r>
            <a:r>
              <a:rPr lang="de-DE" dirty="0"/>
              <a:t>, </a:t>
            </a:r>
            <a:r>
              <a:rPr lang="de-DE" dirty="0" err="1"/>
              <a:t>one</a:t>
            </a:r>
            <a:r>
              <a:rPr lang="de-DE" dirty="0"/>
              <a:t> formal, </a:t>
            </a:r>
            <a:r>
              <a:rPr lang="de-DE" dirty="0" err="1"/>
              <a:t>another</a:t>
            </a:r>
            <a:r>
              <a:rPr lang="de-DE" dirty="0"/>
              <a:t> informal.  This </a:t>
            </a:r>
            <a:r>
              <a:rPr lang="de-DE" dirty="0" err="1"/>
              <a:t>is</a:t>
            </a:r>
            <a:r>
              <a:rPr lang="de-DE" dirty="0"/>
              <a:t> </a:t>
            </a:r>
            <a:r>
              <a:rPr lang="de-DE" dirty="0" err="1"/>
              <a:t>found</a:t>
            </a:r>
            <a:r>
              <a:rPr lang="de-DE" dirty="0"/>
              <a:t> on </a:t>
            </a:r>
            <a:r>
              <a:rPr lang="de-DE" dirty="0" err="1"/>
              <a:t>page</a:t>
            </a:r>
            <a:r>
              <a:rPr lang="de-DE" dirty="0"/>
              <a:t> 10.</a:t>
            </a:r>
          </a:p>
        </p:txBody>
      </p:sp>
    </p:spTree>
    <p:extLst>
      <p:ext uri="{BB962C8B-B14F-4D97-AF65-F5344CB8AC3E}">
        <p14:creationId xmlns:p14="http://schemas.microsoft.com/office/powerpoint/2010/main" val="9692592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b="1" dirty="0"/>
              <a:t>1.2 Stating Your Purpose 1</a:t>
            </a:r>
            <a:br>
              <a:rPr lang="de-DE" dirty="0"/>
            </a:br>
            <a:endParaRPr lang="de-DE" dirty="0"/>
          </a:p>
        </p:txBody>
      </p:sp>
      <p:sp>
        <p:nvSpPr>
          <p:cNvPr id="3" name="Inhaltsplatzhalter 2"/>
          <p:cNvSpPr>
            <a:spLocks noGrp="1"/>
          </p:cNvSpPr>
          <p:nvPr>
            <p:ph idx="1"/>
          </p:nvPr>
        </p:nvSpPr>
        <p:spPr/>
        <p:txBody>
          <a:bodyPr>
            <a:normAutofit fontScale="55000" lnSpcReduction="20000"/>
          </a:bodyPr>
          <a:lstStyle/>
          <a:p>
            <a:r>
              <a:rPr lang="en-GB" b="1" dirty="0"/>
              <a:t>(1) talking</a:t>
            </a:r>
            <a:endParaRPr lang="de-DE" dirty="0"/>
          </a:p>
          <a:p>
            <a:r>
              <a:rPr lang="en-GB" b="1" dirty="0"/>
              <a:t>(1) filling</a:t>
            </a:r>
            <a:endParaRPr lang="de-DE" dirty="0"/>
          </a:p>
          <a:p>
            <a:r>
              <a:rPr lang="en-GB" b="1" dirty="0"/>
              <a:t>(1) highlight</a:t>
            </a:r>
            <a:endParaRPr lang="de-DE" dirty="0"/>
          </a:p>
          <a:p>
            <a:r>
              <a:rPr lang="en-GB" b="1" dirty="0"/>
              <a:t>(2) telling</a:t>
            </a:r>
            <a:endParaRPr lang="de-DE" dirty="0"/>
          </a:p>
          <a:p>
            <a:r>
              <a:rPr lang="en-GB" b="1" dirty="0"/>
              <a:t>(2) making</a:t>
            </a:r>
            <a:endParaRPr lang="de-DE" dirty="0"/>
          </a:p>
          <a:p>
            <a:r>
              <a:rPr lang="en-GB" b="1" dirty="0"/>
              <a:t>(2) put</a:t>
            </a:r>
            <a:endParaRPr lang="de-DE" dirty="0"/>
          </a:p>
          <a:p>
            <a:r>
              <a:rPr lang="en-GB" b="1" dirty="0"/>
              <a:t>(3) showing</a:t>
            </a:r>
            <a:endParaRPr lang="de-DE" dirty="0"/>
          </a:p>
          <a:p>
            <a:r>
              <a:rPr lang="en-GB" b="1" dirty="0"/>
              <a:t>(3) outlining</a:t>
            </a:r>
            <a:endParaRPr lang="de-DE" dirty="0"/>
          </a:p>
          <a:p>
            <a:r>
              <a:rPr lang="en-GB" b="1" dirty="0"/>
              <a:t>(3) talk</a:t>
            </a:r>
            <a:endParaRPr lang="de-DE" dirty="0"/>
          </a:p>
          <a:p>
            <a:r>
              <a:rPr lang="en-GB" b="1" dirty="0"/>
              <a:t>(4) taking</a:t>
            </a:r>
            <a:endParaRPr lang="de-DE" dirty="0"/>
          </a:p>
          <a:p>
            <a:r>
              <a:rPr lang="en-GB" b="1" dirty="0"/>
              <a:t>(4) giving</a:t>
            </a:r>
            <a:endParaRPr lang="de-DE" dirty="0"/>
          </a:p>
          <a:p>
            <a:r>
              <a:rPr lang="en-GB" b="1" dirty="0"/>
              <a:t>(4) make</a:t>
            </a:r>
            <a:endParaRPr lang="de-DE" dirty="0"/>
          </a:p>
          <a:p>
            <a:r>
              <a:rPr lang="en-GB" b="1" dirty="0"/>
              <a:t>(5) reporting</a:t>
            </a:r>
            <a:endParaRPr lang="de-DE" dirty="0"/>
          </a:p>
          <a:p>
            <a:r>
              <a:rPr lang="en-GB" b="1" dirty="0"/>
              <a:t>(5) bringing</a:t>
            </a:r>
            <a:endParaRPr lang="de-DE" dirty="0"/>
          </a:p>
          <a:p>
            <a:r>
              <a:rPr lang="en-GB" b="1" dirty="0"/>
              <a:t>(5) discuss</a:t>
            </a:r>
            <a:endParaRPr lang="de-DE" dirty="0"/>
          </a:p>
          <a:p>
            <a:pPr marL="0" indent="0">
              <a:buNone/>
            </a:pPr>
            <a:endParaRPr lang="de-DE" dirty="0"/>
          </a:p>
        </p:txBody>
      </p:sp>
    </p:spTree>
    <p:extLst>
      <p:ext uri="{BB962C8B-B14F-4D97-AF65-F5344CB8AC3E}">
        <p14:creationId xmlns:p14="http://schemas.microsoft.com/office/powerpoint/2010/main" val="40019522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b="1" dirty="0"/>
              <a:t>1.3 Stating Your Purpose 2</a:t>
            </a:r>
            <a:br>
              <a:rPr lang="de-DE" dirty="0"/>
            </a:br>
            <a:endParaRPr lang="de-DE" dirty="0"/>
          </a:p>
        </p:txBody>
      </p:sp>
      <p:sp>
        <p:nvSpPr>
          <p:cNvPr id="3" name="Inhaltsplatzhalter 2"/>
          <p:cNvSpPr>
            <a:spLocks noGrp="1"/>
          </p:cNvSpPr>
          <p:nvPr>
            <p:ph idx="1"/>
          </p:nvPr>
        </p:nvSpPr>
        <p:spPr/>
        <p:txBody>
          <a:bodyPr>
            <a:normAutofit fontScale="62500" lnSpcReduction="20000"/>
          </a:bodyPr>
          <a:lstStyle/>
          <a:p>
            <a:r>
              <a:rPr lang="en-GB" b="1" dirty="0"/>
              <a:t>(2) stressing</a:t>
            </a:r>
            <a:endParaRPr lang="de-DE" dirty="0"/>
          </a:p>
          <a:p>
            <a:r>
              <a:rPr lang="en-GB" b="1" dirty="0"/>
              <a:t>(3) putting forward</a:t>
            </a:r>
            <a:endParaRPr lang="de-DE" dirty="0"/>
          </a:p>
          <a:p>
            <a:r>
              <a:rPr lang="en-GB" b="1" dirty="0"/>
              <a:t>(4) dealing with</a:t>
            </a:r>
            <a:endParaRPr lang="de-DE" dirty="0"/>
          </a:p>
          <a:p>
            <a:r>
              <a:rPr lang="en-GB" b="1" dirty="0"/>
              <a:t>(5) raising</a:t>
            </a:r>
            <a:endParaRPr lang="de-DE" dirty="0"/>
          </a:p>
          <a:p>
            <a:r>
              <a:rPr lang="en-GB" b="1" dirty="0"/>
              <a:t>(6) looking at</a:t>
            </a:r>
            <a:endParaRPr lang="de-DE" dirty="0"/>
          </a:p>
          <a:p>
            <a:r>
              <a:rPr lang="en-GB" b="1" dirty="0"/>
              <a:t>(7) focus</a:t>
            </a:r>
            <a:endParaRPr lang="de-DE" dirty="0"/>
          </a:p>
          <a:p>
            <a:r>
              <a:rPr lang="en-GB" b="1" dirty="0"/>
              <a:t>(8) sets out</a:t>
            </a:r>
            <a:endParaRPr lang="de-DE" dirty="0"/>
          </a:p>
          <a:p>
            <a:r>
              <a:rPr lang="en-GB" b="1" dirty="0"/>
              <a:t>(9) suggesting</a:t>
            </a:r>
            <a:endParaRPr lang="de-DE" dirty="0"/>
          </a:p>
          <a:p>
            <a:r>
              <a:rPr lang="en-GB" b="1" dirty="0"/>
              <a:t>(10) turn</a:t>
            </a:r>
            <a:endParaRPr lang="de-DE" dirty="0"/>
          </a:p>
          <a:p>
            <a:r>
              <a:rPr lang="en-GB" b="1" dirty="0"/>
              <a:t>(11) spell out</a:t>
            </a:r>
            <a:endParaRPr lang="de-DE" dirty="0"/>
          </a:p>
          <a:p>
            <a:r>
              <a:rPr lang="en-GB" b="1" dirty="0"/>
              <a:t>(12) address</a:t>
            </a:r>
            <a:endParaRPr lang="de-DE" dirty="0"/>
          </a:p>
          <a:p>
            <a:r>
              <a:rPr lang="en-GB" b="1" dirty="0"/>
              <a:t>(13) get across</a:t>
            </a:r>
            <a:endParaRPr lang="de-DE" dirty="0"/>
          </a:p>
          <a:p>
            <a:r>
              <a:rPr lang="en-GB" b="1" dirty="0"/>
              <a:t>(14) underline</a:t>
            </a:r>
            <a:endParaRPr lang="de-DE" dirty="0"/>
          </a:p>
          <a:p>
            <a:r>
              <a:rPr lang="en-GB" b="1" dirty="0"/>
              <a:t>(15) come to</a:t>
            </a:r>
            <a:endParaRPr lang="de-DE" dirty="0"/>
          </a:p>
          <a:p>
            <a:endParaRPr lang="de-DE" dirty="0"/>
          </a:p>
        </p:txBody>
      </p:sp>
    </p:spTree>
    <p:extLst>
      <p:ext uri="{BB962C8B-B14F-4D97-AF65-F5344CB8AC3E}">
        <p14:creationId xmlns:p14="http://schemas.microsoft.com/office/powerpoint/2010/main" val="11899754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b="1" dirty="0"/>
              <a:t>1.4 Effective Openings</a:t>
            </a:r>
            <a:br>
              <a:rPr lang="de-DE" dirty="0"/>
            </a:br>
            <a:endParaRPr lang="de-DE" dirty="0"/>
          </a:p>
        </p:txBody>
      </p:sp>
      <p:sp>
        <p:nvSpPr>
          <p:cNvPr id="3" name="Inhaltsplatzhalter 2"/>
          <p:cNvSpPr>
            <a:spLocks noGrp="1"/>
          </p:cNvSpPr>
          <p:nvPr>
            <p:ph idx="1"/>
          </p:nvPr>
        </p:nvSpPr>
        <p:spPr/>
        <p:txBody>
          <a:bodyPr/>
          <a:lstStyle/>
          <a:p>
            <a:pPr marL="0" indent="0">
              <a:buNone/>
            </a:pPr>
            <a:endParaRPr lang="en-GB" b="1" dirty="0"/>
          </a:p>
          <a:p>
            <a:pPr marL="0" indent="0">
              <a:buNone/>
            </a:pPr>
            <a:r>
              <a:rPr lang="en-GB" b="1" dirty="0"/>
              <a:t>Problems: 2, 6, 8</a:t>
            </a:r>
          </a:p>
          <a:p>
            <a:endParaRPr lang="de-DE" dirty="0"/>
          </a:p>
          <a:p>
            <a:pPr marL="0" indent="0">
              <a:buNone/>
            </a:pPr>
            <a:r>
              <a:rPr lang="en-GB" b="1" dirty="0"/>
              <a:t>Amazing facts 1, 3, 5, 7</a:t>
            </a:r>
          </a:p>
          <a:p>
            <a:endParaRPr lang="de-DE" dirty="0"/>
          </a:p>
          <a:p>
            <a:pPr marL="0" indent="0">
              <a:buNone/>
            </a:pPr>
            <a:r>
              <a:rPr lang="en-GB" b="1" dirty="0"/>
              <a:t>Stories: 4, 9</a:t>
            </a:r>
            <a:endParaRPr lang="de-DE" dirty="0"/>
          </a:p>
          <a:p>
            <a:pPr marL="0" indent="0">
              <a:buNone/>
            </a:pPr>
            <a:endParaRPr lang="de-DE" dirty="0"/>
          </a:p>
        </p:txBody>
      </p:sp>
    </p:spTree>
    <p:extLst>
      <p:ext uri="{BB962C8B-B14F-4D97-AF65-F5344CB8AC3E}">
        <p14:creationId xmlns:p14="http://schemas.microsoft.com/office/powerpoint/2010/main" val="39617865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1.4 </a:t>
            </a:r>
            <a:r>
              <a:rPr lang="de-DE" dirty="0" err="1"/>
              <a:t>Effective</a:t>
            </a:r>
            <a:r>
              <a:rPr lang="de-DE" dirty="0"/>
              <a:t> </a:t>
            </a:r>
            <a:r>
              <a:rPr lang="de-DE" dirty="0" err="1"/>
              <a:t>Openings</a:t>
            </a:r>
            <a:endParaRPr lang="de-DE" dirty="0"/>
          </a:p>
        </p:txBody>
      </p:sp>
      <p:sp>
        <p:nvSpPr>
          <p:cNvPr id="3" name="Inhaltsplatzhalter 2"/>
          <p:cNvSpPr>
            <a:spLocks noGrp="1"/>
          </p:cNvSpPr>
          <p:nvPr>
            <p:ph idx="1"/>
          </p:nvPr>
        </p:nvSpPr>
        <p:spPr/>
        <p:txBody>
          <a:bodyPr>
            <a:normAutofit lnSpcReduction="10000"/>
          </a:bodyPr>
          <a:lstStyle/>
          <a:p>
            <a:pPr marL="0" indent="0">
              <a:buNone/>
            </a:pPr>
            <a:r>
              <a:rPr lang="de-DE" dirty="0" err="1"/>
              <a:t>Use</a:t>
            </a:r>
            <a:r>
              <a:rPr lang="de-DE" dirty="0"/>
              <a:t> </a:t>
            </a:r>
            <a:r>
              <a:rPr lang="de-DE" dirty="0" err="1"/>
              <a:t>the</a:t>
            </a:r>
            <a:r>
              <a:rPr lang="de-DE" dirty="0"/>
              <a:t> </a:t>
            </a:r>
            <a:r>
              <a:rPr lang="de-DE" dirty="0" err="1"/>
              <a:t>frames</a:t>
            </a:r>
            <a:r>
              <a:rPr lang="de-DE" dirty="0"/>
              <a:t> </a:t>
            </a:r>
            <a:r>
              <a:rPr lang="de-DE" dirty="0" err="1"/>
              <a:t>for</a:t>
            </a:r>
            <a:r>
              <a:rPr lang="de-DE" dirty="0"/>
              <a:t> </a:t>
            </a:r>
            <a:r>
              <a:rPr lang="de-DE" dirty="0" err="1"/>
              <a:t>the</a:t>
            </a:r>
            <a:r>
              <a:rPr lang="de-DE" dirty="0"/>
              <a:t> </a:t>
            </a:r>
            <a:r>
              <a:rPr lang="de-DE" dirty="0" err="1"/>
              <a:t>three</a:t>
            </a:r>
            <a:r>
              <a:rPr lang="de-DE" dirty="0"/>
              <a:t> different </a:t>
            </a:r>
            <a:r>
              <a:rPr lang="de-DE" dirty="0" err="1"/>
              <a:t>effective</a:t>
            </a:r>
            <a:r>
              <a:rPr lang="de-DE" dirty="0"/>
              <a:t> </a:t>
            </a:r>
            <a:r>
              <a:rPr lang="de-DE" dirty="0" err="1"/>
              <a:t>openings</a:t>
            </a:r>
            <a:r>
              <a:rPr lang="de-DE" dirty="0"/>
              <a:t> </a:t>
            </a:r>
            <a:r>
              <a:rPr lang="de-DE" dirty="0" err="1"/>
              <a:t>techniques</a:t>
            </a:r>
            <a:r>
              <a:rPr lang="de-DE" dirty="0"/>
              <a:t> on p. 15 </a:t>
            </a:r>
            <a:r>
              <a:rPr lang="de-DE" dirty="0" err="1"/>
              <a:t>to</a:t>
            </a:r>
            <a:r>
              <a:rPr lang="de-DE" dirty="0"/>
              <a:t> </a:t>
            </a:r>
            <a:r>
              <a:rPr lang="de-DE" dirty="0" err="1"/>
              <a:t>prepare</a:t>
            </a:r>
            <a:r>
              <a:rPr lang="de-DE" dirty="0"/>
              <a:t> an </a:t>
            </a:r>
            <a:r>
              <a:rPr lang="de-DE" dirty="0" err="1"/>
              <a:t>opening</a:t>
            </a:r>
            <a:r>
              <a:rPr lang="de-DE" dirty="0"/>
              <a:t> </a:t>
            </a:r>
            <a:r>
              <a:rPr lang="de-DE" dirty="0" err="1"/>
              <a:t>with</a:t>
            </a:r>
            <a:r>
              <a:rPr lang="de-DE" dirty="0"/>
              <a:t> </a:t>
            </a:r>
            <a:r>
              <a:rPr lang="de-DE" dirty="0" err="1"/>
              <a:t>one</a:t>
            </a:r>
            <a:r>
              <a:rPr lang="de-DE" dirty="0"/>
              <a:t> (1) </a:t>
            </a:r>
            <a:r>
              <a:rPr lang="de-DE" dirty="0" err="1"/>
              <a:t>of</a:t>
            </a:r>
            <a:r>
              <a:rPr lang="de-DE" dirty="0"/>
              <a:t> </a:t>
            </a:r>
            <a:r>
              <a:rPr lang="de-DE" dirty="0" err="1"/>
              <a:t>the</a:t>
            </a:r>
            <a:r>
              <a:rPr lang="de-DE" dirty="0"/>
              <a:t> </a:t>
            </a:r>
            <a:r>
              <a:rPr lang="de-DE" dirty="0" err="1"/>
              <a:t>three</a:t>
            </a:r>
            <a:r>
              <a:rPr lang="de-DE" dirty="0"/>
              <a:t> </a:t>
            </a:r>
            <a:r>
              <a:rPr lang="de-DE" dirty="0" err="1"/>
              <a:t>main</a:t>
            </a:r>
            <a:r>
              <a:rPr lang="de-DE" dirty="0"/>
              <a:t> </a:t>
            </a:r>
            <a:r>
              <a:rPr lang="de-DE" dirty="0" err="1"/>
              <a:t>techniques</a:t>
            </a:r>
            <a:r>
              <a:rPr lang="de-DE" dirty="0"/>
              <a:t>.</a:t>
            </a:r>
          </a:p>
          <a:p>
            <a:pPr marL="0" indent="0">
              <a:buNone/>
            </a:pPr>
            <a:r>
              <a:rPr lang="de-DE" dirty="0" err="1"/>
              <a:t>Whatever</a:t>
            </a:r>
            <a:r>
              <a:rPr lang="de-DE" dirty="0"/>
              <a:t> </a:t>
            </a:r>
            <a:r>
              <a:rPr lang="de-DE" dirty="0" err="1"/>
              <a:t>technique</a:t>
            </a:r>
            <a:r>
              <a:rPr lang="de-DE" dirty="0"/>
              <a:t> </a:t>
            </a:r>
            <a:r>
              <a:rPr lang="de-DE" dirty="0" err="1"/>
              <a:t>you</a:t>
            </a:r>
            <a:r>
              <a:rPr lang="de-DE" dirty="0"/>
              <a:t> </a:t>
            </a:r>
            <a:r>
              <a:rPr lang="de-DE" dirty="0" err="1"/>
              <a:t>choose</a:t>
            </a:r>
            <a:r>
              <a:rPr lang="de-DE" dirty="0"/>
              <a:t>, </a:t>
            </a:r>
            <a:r>
              <a:rPr lang="de-DE" dirty="0" err="1"/>
              <a:t>prepare</a:t>
            </a:r>
            <a:r>
              <a:rPr lang="de-DE" dirty="0"/>
              <a:t> </a:t>
            </a:r>
            <a:r>
              <a:rPr lang="de-DE" dirty="0" err="1"/>
              <a:t>your</a:t>
            </a:r>
            <a:r>
              <a:rPr lang="de-DE" dirty="0"/>
              <a:t> </a:t>
            </a:r>
            <a:r>
              <a:rPr lang="de-DE" dirty="0" err="1"/>
              <a:t>opening</a:t>
            </a:r>
            <a:r>
              <a:rPr lang="de-DE" dirty="0"/>
              <a:t> </a:t>
            </a:r>
            <a:r>
              <a:rPr lang="de-DE" dirty="0" err="1"/>
              <a:t>carefully</a:t>
            </a:r>
            <a:r>
              <a:rPr lang="de-DE" dirty="0"/>
              <a:t> </a:t>
            </a:r>
            <a:r>
              <a:rPr lang="de-DE" dirty="0" err="1"/>
              <a:t>for</a:t>
            </a:r>
            <a:r>
              <a:rPr lang="de-DE" dirty="0"/>
              <a:t> oral </a:t>
            </a:r>
            <a:r>
              <a:rPr lang="de-DE" dirty="0" err="1"/>
              <a:t>presentation</a:t>
            </a:r>
            <a:r>
              <a:rPr lang="de-DE" dirty="0"/>
              <a:t> </a:t>
            </a:r>
            <a:r>
              <a:rPr lang="de-DE" dirty="0" err="1"/>
              <a:t>to</a:t>
            </a:r>
            <a:r>
              <a:rPr lang="de-DE" dirty="0"/>
              <a:t> </a:t>
            </a:r>
            <a:r>
              <a:rPr lang="de-DE" dirty="0" err="1"/>
              <a:t>the</a:t>
            </a:r>
            <a:r>
              <a:rPr lang="de-DE" dirty="0"/>
              <a:t> </a:t>
            </a:r>
            <a:r>
              <a:rPr lang="de-DE" dirty="0" err="1"/>
              <a:t>class</a:t>
            </a:r>
            <a:r>
              <a:rPr lang="de-DE" dirty="0"/>
              <a:t> </a:t>
            </a:r>
            <a:r>
              <a:rPr lang="de-DE" dirty="0" err="1"/>
              <a:t>later</a:t>
            </a:r>
            <a:r>
              <a:rPr lang="de-DE" dirty="0"/>
              <a:t>.</a:t>
            </a:r>
          </a:p>
          <a:p>
            <a:pPr marL="0" indent="0">
              <a:buNone/>
            </a:pPr>
            <a:r>
              <a:rPr lang="de-DE" dirty="0" err="1"/>
              <a:t>You</a:t>
            </a:r>
            <a:r>
              <a:rPr lang="de-DE" dirty="0"/>
              <a:t> </a:t>
            </a:r>
            <a:r>
              <a:rPr lang="de-DE" dirty="0" err="1"/>
              <a:t>should</a:t>
            </a:r>
            <a:r>
              <a:rPr lang="de-DE" dirty="0"/>
              <a:t> </a:t>
            </a:r>
            <a:r>
              <a:rPr lang="de-DE" dirty="0" err="1"/>
              <a:t>always</a:t>
            </a:r>
            <a:r>
              <a:rPr lang="de-DE" dirty="0"/>
              <a:t> </a:t>
            </a:r>
            <a:r>
              <a:rPr lang="de-DE" dirty="0" err="1"/>
              <a:t>know</a:t>
            </a:r>
            <a:r>
              <a:rPr lang="de-DE" dirty="0"/>
              <a:t> </a:t>
            </a:r>
            <a:r>
              <a:rPr lang="de-DE" dirty="0" err="1"/>
              <a:t>exactly</a:t>
            </a:r>
            <a:r>
              <a:rPr lang="de-DE" dirty="0"/>
              <a:t> </a:t>
            </a:r>
            <a:r>
              <a:rPr lang="de-DE" dirty="0" err="1"/>
              <a:t>how</a:t>
            </a:r>
            <a:r>
              <a:rPr lang="de-DE" dirty="0"/>
              <a:t> </a:t>
            </a:r>
            <a:r>
              <a:rPr lang="de-DE" dirty="0" err="1"/>
              <a:t>you</a:t>
            </a:r>
            <a:r>
              <a:rPr lang="de-DE" dirty="0"/>
              <a:t> </a:t>
            </a:r>
            <a:r>
              <a:rPr lang="de-DE" dirty="0" err="1"/>
              <a:t>are</a:t>
            </a:r>
            <a:r>
              <a:rPr lang="de-DE" dirty="0"/>
              <a:t> </a:t>
            </a:r>
            <a:r>
              <a:rPr lang="de-DE" dirty="0" err="1"/>
              <a:t>going</a:t>
            </a:r>
            <a:r>
              <a:rPr lang="de-DE" dirty="0"/>
              <a:t> </a:t>
            </a:r>
            <a:r>
              <a:rPr lang="de-DE" dirty="0" err="1"/>
              <a:t>to</a:t>
            </a:r>
            <a:r>
              <a:rPr lang="de-DE" dirty="0"/>
              <a:t> </a:t>
            </a:r>
            <a:r>
              <a:rPr lang="de-DE" dirty="0" err="1"/>
              <a:t>start</a:t>
            </a:r>
            <a:r>
              <a:rPr lang="de-DE" dirty="0"/>
              <a:t>.  </a:t>
            </a:r>
          </a:p>
        </p:txBody>
      </p:sp>
    </p:spTree>
    <p:extLst>
      <p:ext uri="{BB962C8B-B14F-4D97-AF65-F5344CB8AC3E}">
        <p14:creationId xmlns:p14="http://schemas.microsoft.com/office/powerpoint/2010/main" val="24862115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b="1" dirty="0"/>
              <a:t>1.5 Signposting Task 1</a:t>
            </a:r>
            <a:br>
              <a:rPr lang="de-DE" dirty="0"/>
            </a:br>
            <a:endParaRPr lang="de-DE" dirty="0"/>
          </a:p>
        </p:txBody>
      </p:sp>
      <p:sp>
        <p:nvSpPr>
          <p:cNvPr id="3" name="Inhaltsplatzhalter 2"/>
          <p:cNvSpPr>
            <a:spLocks noGrp="1"/>
          </p:cNvSpPr>
          <p:nvPr>
            <p:ph idx="1"/>
          </p:nvPr>
        </p:nvSpPr>
        <p:spPr/>
        <p:txBody>
          <a:bodyPr>
            <a:normAutofit fontScale="85000" lnSpcReduction="20000"/>
          </a:bodyPr>
          <a:lstStyle/>
          <a:p>
            <a:pPr marL="0" indent="0">
              <a:buNone/>
            </a:pPr>
            <a:r>
              <a:rPr lang="en-GB" b="1" dirty="0"/>
              <a:t>Task 1</a:t>
            </a:r>
            <a:endParaRPr lang="de-DE" dirty="0"/>
          </a:p>
          <a:p>
            <a:pPr marL="514350" lvl="0" indent="-514350">
              <a:buAutoNum type="arabicParenR"/>
            </a:pPr>
            <a:r>
              <a:rPr lang="en-GB" b="1" dirty="0"/>
              <a:t>to move on (to your next point)</a:t>
            </a:r>
            <a:endParaRPr lang="de-DE" dirty="0"/>
          </a:p>
          <a:p>
            <a:pPr marL="514350" lvl="0" indent="-514350">
              <a:buAutoNum type="arabicParenR"/>
            </a:pPr>
            <a:r>
              <a:rPr lang="en-GB" b="1" dirty="0"/>
              <a:t>to turn to (last year’s figures)</a:t>
            </a:r>
            <a:endParaRPr lang="de-DE" dirty="0"/>
          </a:p>
          <a:p>
            <a:pPr marL="514350" lvl="0" indent="-514350">
              <a:buAutoNum type="arabicParenR"/>
            </a:pPr>
            <a:r>
              <a:rPr lang="en-GB" b="1" dirty="0"/>
              <a:t>to go back (to what I said earlier)</a:t>
            </a:r>
            <a:endParaRPr lang="de-DE" dirty="0"/>
          </a:p>
          <a:p>
            <a:pPr marL="514350" lvl="0" indent="-514350">
              <a:buAutoNum type="arabicParenR"/>
            </a:pPr>
            <a:r>
              <a:rPr lang="en-GB" b="1" dirty="0"/>
              <a:t>to recap (on the main features of the SR 125)</a:t>
            </a:r>
            <a:endParaRPr lang="de-DE" dirty="0"/>
          </a:p>
          <a:p>
            <a:pPr marL="514350" lvl="0" indent="-514350">
              <a:buAutoNum type="arabicParenR"/>
            </a:pPr>
            <a:r>
              <a:rPr lang="en-GB" b="1" dirty="0"/>
              <a:t>to expand on (this a bit more)</a:t>
            </a:r>
            <a:endParaRPr lang="de-DE" dirty="0"/>
          </a:p>
          <a:p>
            <a:pPr marL="514350" lvl="0" indent="-514350">
              <a:buAutoNum type="arabicParenR"/>
            </a:pPr>
            <a:r>
              <a:rPr lang="en-GB" b="1" dirty="0"/>
              <a:t>to elaborate on (this particular feature)</a:t>
            </a:r>
            <a:endParaRPr lang="de-DE" dirty="0"/>
          </a:p>
          <a:p>
            <a:pPr marL="514350" lvl="0" indent="-514350">
              <a:buAutoNum type="arabicParenR"/>
            </a:pPr>
            <a:r>
              <a:rPr lang="en-GB" b="1" dirty="0"/>
              <a:t>to summarize (the salient points)</a:t>
            </a:r>
            <a:endParaRPr lang="de-DE" dirty="0"/>
          </a:p>
          <a:p>
            <a:pPr marL="514350" lvl="0" indent="-514350">
              <a:buAutoNum type="arabicParenR"/>
            </a:pPr>
            <a:r>
              <a:rPr lang="en-GB" b="1" dirty="0"/>
              <a:t>to digress (just for a moment)</a:t>
            </a:r>
            <a:endParaRPr lang="de-DE" dirty="0"/>
          </a:p>
          <a:p>
            <a:pPr marL="514350" lvl="0" indent="-514350">
              <a:buAutoNum type="arabicParenR"/>
            </a:pPr>
            <a:r>
              <a:rPr lang="en-GB" b="1" dirty="0"/>
              <a:t>to conclude</a:t>
            </a:r>
            <a:endParaRPr lang="de-DE" dirty="0"/>
          </a:p>
          <a:p>
            <a:pPr marL="0" indent="0">
              <a:buNone/>
            </a:pPr>
            <a:endParaRPr lang="de-DE" dirty="0"/>
          </a:p>
        </p:txBody>
      </p:sp>
    </p:spTree>
    <p:extLst>
      <p:ext uri="{BB962C8B-B14F-4D97-AF65-F5344CB8AC3E}">
        <p14:creationId xmlns:p14="http://schemas.microsoft.com/office/powerpoint/2010/main" val="17282110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1.5 </a:t>
            </a:r>
            <a:r>
              <a:rPr lang="de-DE" dirty="0" err="1"/>
              <a:t>Signposting</a:t>
            </a:r>
            <a:r>
              <a:rPr lang="de-DE" dirty="0"/>
              <a:t> Task 2</a:t>
            </a:r>
          </a:p>
        </p:txBody>
      </p:sp>
      <p:sp>
        <p:nvSpPr>
          <p:cNvPr id="3" name="Inhaltsplatzhalter 2"/>
          <p:cNvSpPr>
            <a:spLocks noGrp="1"/>
          </p:cNvSpPr>
          <p:nvPr>
            <p:ph idx="1"/>
          </p:nvPr>
        </p:nvSpPr>
        <p:spPr/>
        <p:txBody>
          <a:bodyPr>
            <a:normAutofit fontScale="85000" lnSpcReduction="20000"/>
          </a:bodyPr>
          <a:lstStyle/>
          <a:p>
            <a:pPr marL="0" indent="0">
              <a:buNone/>
            </a:pPr>
            <a:endParaRPr lang="de-DE" dirty="0"/>
          </a:p>
          <a:p>
            <a:pPr marL="514350" lvl="0" indent="-514350">
              <a:buAutoNum type="arabicParenR"/>
            </a:pPr>
            <a:r>
              <a:rPr lang="en-GB" b="1" dirty="0"/>
              <a:t>to summarize</a:t>
            </a:r>
            <a:endParaRPr lang="de-DE" dirty="0"/>
          </a:p>
          <a:p>
            <a:pPr marL="514350" lvl="0" indent="-514350">
              <a:buAutoNum type="arabicParenR"/>
            </a:pPr>
            <a:r>
              <a:rPr lang="en-GB" b="1" dirty="0"/>
              <a:t>to conclude</a:t>
            </a:r>
            <a:endParaRPr lang="de-DE" dirty="0"/>
          </a:p>
          <a:p>
            <a:pPr marL="514350" lvl="0" indent="-514350">
              <a:buAutoNum type="arabicParenR"/>
            </a:pPr>
            <a:r>
              <a:rPr lang="en-GB" b="1" dirty="0"/>
              <a:t>to elaborate (on)</a:t>
            </a:r>
            <a:endParaRPr lang="de-DE" dirty="0"/>
          </a:p>
          <a:p>
            <a:pPr marL="514350" lvl="0" indent="-514350">
              <a:buAutoNum type="arabicParenR"/>
            </a:pPr>
            <a:r>
              <a:rPr lang="en-GB" b="1" dirty="0"/>
              <a:t>to expand (on)</a:t>
            </a:r>
            <a:endParaRPr lang="de-DE" dirty="0"/>
          </a:p>
          <a:p>
            <a:pPr marL="514350" lvl="0" indent="-514350">
              <a:buAutoNum type="arabicParenR"/>
            </a:pPr>
            <a:r>
              <a:rPr lang="en-GB" b="1" dirty="0"/>
              <a:t>to recap (on)</a:t>
            </a:r>
            <a:endParaRPr lang="de-DE" dirty="0"/>
          </a:p>
          <a:p>
            <a:pPr marL="514350" lvl="0" indent="-514350">
              <a:buAutoNum type="arabicParenR"/>
            </a:pPr>
            <a:r>
              <a:rPr lang="en-GB" b="1" dirty="0"/>
              <a:t>to go back (to)</a:t>
            </a:r>
            <a:endParaRPr lang="de-DE" dirty="0"/>
          </a:p>
          <a:p>
            <a:pPr marL="514350" lvl="0" indent="-514350">
              <a:buAutoNum type="arabicParenR"/>
            </a:pPr>
            <a:r>
              <a:rPr lang="en-GB" b="1" dirty="0"/>
              <a:t>to move on</a:t>
            </a:r>
            <a:endParaRPr lang="de-DE" dirty="0"/>
          </a:p>
          <a:p>
            <a:pPr marL="514350" lvl="0" indent="-514350">
              <a:buAutoNum type="arabicParenR"/>
            </a:pPr>
            <a:r>
              <a:rPr lang="en-GB" b="1" dirty="0"/>
              <a:t>to digress</a:t>
            </a:r>
            <a:endParaRPr lang="de-DE" dirty="0"/>
          </a:p>
          <a:p>
            <a:pPr marL="514350" lvl="0" indent="-514350">
              <a:buAutoNum type="arabicParenR"/>
            </a:pPr>
            <a:r>
              <a:rPr lang="en-GB" b="1" dirty="0"/>
              <a:t>to turn to</a:t>
            </a:r>
            <a:endParaRPr lang="de-DE" dirty="0"/>
          </a:p>
          <a:p>
            <a:pPr marL="0" indent="0">
              <a:buNone/>
            </a:pPr>
            <a:endParaRPr lang="de-DE" dirty="0"/>
          </a:p>
        </p:txBody>
      </p:sp>
    </p:spTree>
    <p:extLst>
      <p:ext uri="{BB962C8B-B14F-4D97-AF65-F5344CB8AC3E}">
        <p14:creationId xmlns:p14="http://schemas.microsoft.com/office/powerpoint/2010/main" val="959167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90ED2E-8D0F-4F62-8233-452F6417AE93}"/>
              </a:ext>
            </a:extLst>
          </p:cNvPr>
          <p:cNvSpPr>
            <a:spLocks noGrp="1"/>
          </p:cNvSpPr>
          <p:nvPr>
            <p:ph type="title"/>
          </p:nvPr>
        </p:nvSpPr>
        <p:spPr/>
        <p:txBody>
          <a:bodyPr>
            <a:normAutofit fontScale="90000"/>
          </a:bodyPr>
          <a:lstStyle/>
          <a:p>
            <a:r>
              <a:rPr lang="de-DE" dirty="0" err="1"/>
              <a:t>Moodle</a:t>
            </a:r>
            <a:r>
              <a:rPr lang="de-DE" dirty="0"/>
              <a:t> </a:t>
            </a:r>
            <a:r>
              <a:rPr lang="de-DE" dirty="0" err="1"/>
              <a:t>Sign</a:t>
            </a:r>
            <a:r>
              <a:rPr lang="de-DE" dirty="0"/>
              <a:t>-Up </a:t>
            </a:r>
            <a:r>
              <a:rPr lang="de-DE" dirty="0" err="1"/>
              <a:t>Platform</a:t>
            </a:r>
            <a:r>
              <a:rPr lang="de-DE" dirty="0"/>
              <a:t> </a:t>
            </a:r>
            <a:r>
              <a:rPr lang="de-DE" dirty="0" err="1"/>
              <a:t>for</a:t>
            </a:r>
            <a:r>
              <a:rPr lang="de-DE" dirty="0"/>
              <a:t> </a:t>
            </a:r>
            <a:r>
              <a:rPr lang="de-DE" dirty="0" err="1"/>
              <a:t>Presentation</a:t>
            </a:r>
            <a:r>
              <a:rPr lang="de-DE" dirty="0"/>
              <a:t> Appointment</a:t>
            </a:r>
          </a:p>
        </p:txBody>
      </p:sp>
      <p:sp>
        <p:nvSpPr>
          <p:cNvPr id="3" name="Inhaltsplatzhalter 2">
            <a:extLst>
              <a:ext uri="{FF2B5EF4-FFF2-40B4-BE49-F238E27FC236}">
                <a16:creationId xmlns:a16="http://schemas.microsoft.com/office/drawing/2014/main" id="{A83357E0-B114-40EA-BB4B-E1139D316156}"/>
              </a:ext>
            </a:extLst>
          </p:cNvPr>
          <p:cNvSpPr>
            <a:spLocks noGrp="1"/>
          </p:cNvSpPr>
          <p:nvPr>
            <p:ph idx="1"/>
          </p:nvPr>
        </p:nvSpPr>
        <p:spPr/>
        <p:txBody>
          <a:bodyPr>
            <a:normAutofit fontScale="92500" lnSpcReduction="20000"/>
          </a:bodyPr>
          <a:lstStyle/>
          <a:p>
            <a:pPr marL="0" indent="0">
              <a:buNone/>
            </a:pPr>
            <a:r>
              <a:rPr lang="en-US" dirty="0"/>
              <a:t>On Moodle you can sign-up for a day to give your Presentation for “Academic Skills”  </a:t>
            </a:r>
          </a:p>
          <a:p>
            <a:pPr marL="0" indent="0">
              <a:buNone/>
            </a:pPr>
            <a:r>
              <a:rPr lang="en-US" dirty="0"/>
              <a:t>Three days are available as days on which you can give a presentations in class (4-409) between 11.45 and 15.45 using the classroom technology.  </a:t>
            </a:r>
          </a:p>
          <a:p>
            <a:pPr marL="0" indent="0">
              <a:buNone/>
            </a:pPr>
            <a:r>
              <a:rPr lang="en-US" dirty="0"/>
              <a:t>Presentations should be on a topic of your choice in engineering, IT or business and no longer than 12 Minutes per person.  There will be questions after each presentation, if possible. </a:t>
            </a:r>
          </a:p>
          <a:p>
            <a:pPr marL="0" indent="0">
              <a:buNone/>
            </a:pPr>
            <a:r>
              <a:rPr lang="en-US" dirty="0"/>
              <a:t>Given time constraints, only one person can sign up for each 15-Minute session for presentations.</a:t>
            </a:r>
          </a:p>
        </p:txBody>
      </p:sp>
    </p:spTree>
    <p:extLst>
      <p:ext uri="{BB962C8B-B14F-4D97-AF65-F5344CB8AC3E}">
        <p14:creationId xmlns:p14="http://schemas.microsoft.com/office/powerpoint/2010/main" val="33372762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b="1" dirty="0"/>
              <a:t>1.5 Signposting Task 3</a:t>
            </a:r>
            <a:br>
              <a:rPr lang="de-DE" dirty="0"/>
            </a:br>
            <a:endParaRPr lang="de-DE" dirty="0"/>
          </a:p>
        </p:txBody>
      </p:sp>
      <p:sp>
        <p:nvSpPr>
          <p:cNvPr id="3" name="Inhaltsplatzhalter 2"/>
          <p:cNvSpPr>
            <a:spLocks noGrp="1"/>
          </p:cNvSpPr>
          <p:nvPr>
            <p:ph idx="1"/>
          </p:nvPr>
        </p:nvSpPr>
        <p:spPr/>
        <p:txBody>
          <a:bodyPr>
            <a:normAutofit fontScale="77500" lnSpcReduction="20000"/>
          </a:bodyPr>
          <a:lstStyle/>
          <a:p>
            <a:pPr marL="0" lvl="0" indent="0">
              <a:buNone/>
            </a:pPr>
            <a:r>
              <a:rPr lang="en-GB" b="1" dirty="0"/>
              <a:t>2) To expand on the figures for last year</a:t>
            </a:r>
            <a:endParaRPr lang="de-DE" dirty="0"/>
          </a:p>
          <a:p>
            <a:pPr marL="0" lvl="0" indent="0">
              <a:buNone/>
            </a:pPr>
            <a:r>
              <a:rPr lang="de-DE" b="1" dirty="0"/>
              <a:t>3) </a:t>
            </a:r>
            <a:r>
              <a:rPr lang="en-GB" b="1" dirty="0"/>
              <a:t>I’d like to recap on the main points</a:t>
            </a:r>
            <a:endParaRPr lang="de-DE" dirty="0"/>
          </a:p>
          <a:p>
            <a:pPr marL="0" lvl="0" indent="0">
              <a:buNone/>
            </a:pPr>
            <a:r>
              <a:rPr lang="en-GB" b="1" dirty="0"/>
              <a:t>4) Let’s go back to the question of clinical research methods</a:t>
            </a:r>
            <a:endParaRPr lang="de-DE" dirty="0"/>
          </a:p>
          <a:p>
            <a:pPr marL="0" lvl="0" indent="0">
              <a:buNone/>
            </a:pPr>
            <a:r>
              <a:rPr lang="en-GB" b="1" dirty="0"/>
              <a:t>5) To digress for a moment, let’s consider the alternatives</a:t>
            </a:r>
            <a:endParaRPr lang="de-DE" dirty="0"/>
          </a:p>
          <a:p>
            <a:pPr marL="0" lvl="0" indent="0">
              <a:buNone/>
            </a:pPr>
            <a:r>
              <a:rPr lang="en-GB" b="1" dirty="0"/>
              <a:t>6) Going back for a moment to the situation last year</a:t>
            </a:r>
            <a:endParaRPr lang="de-DE" dirty="0"/>
          </a:p>
          <a:p>
            <a:pPr marL="0" lvl="0" indent="0">
              <a:buNone/>
            </a:pPr>
            <a:r>
              <a:rPr lang="en-GB" b="1" dirty="0"/>
              <a:t>7) Let’s turn now to our targets for the next five years</a:t>
            </a:r>
            <a:endParaRPr lang="de-DE" dirty="0"/>
          </a:p>
          <a:p>
            <a:pPr marL="0" lvl="0" indent="0">
              <a:buNone/>
            </a:pPr>
            <a:r>
              <a:rPr lang="en-GB" b="1" dirty="0"/>
              <a:t>8) I’d like to turn now to our projections to the year 2005</a:t>
            </a:r>
            <a:endParaRPr lang="de-DE" dirty="0"/>
          </a:p>
          <a:p>
            <a:pPr marL="0" lvl="0" indent="0">
              <a:buNone/>
            </a:pPr>
            <a:r>
              <a:rPr lang="en-GB" b="1" dirty="0"/>
              <a:t>9) To go back to the main reason for our collaboration with the Germans</a:t>
            </a:r>
            <a:endParaRPr lang="de-DE" dirty="0"/>
          </a:p>
          <a:p>
            <a:pPr marL="0" indent="0">
              <a:buNone/>
            </a:pPr>
            <a:endParaRPr lang="de-DE" dirty="0"/>
          </a:p>
        </p:txBody>
      </p:sp>
    </p:spTree>
    <p:extLst>
      <p:ext uri="{BB962C8B-B14F-4D97-AF65-F5344CB8AC3E}">
        <p14:creationId xmlns:p14="http://schemas.microsoft.com/office/powerpoint/2010/main" val="5526540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b="1" dirty="0"/>
              <a:t>1.5 Signposting Task 3</a:t>
            </a:r>
            <a:endParaRPr lang="de-DE" dirty="0"/>
          </a:p>
        </p:txBody>
      </p:sp>
      <p:sp>
        <p:nvSpPr>
          <p:cNvPr id="3" name="Inhaltsplatzhalter 2"/>
          <p:cNvSpPr>
            <a:spLocks noGrp="1"/>
          </p:cNvSpPr>
          <p:nvPr>
            <p:ph idx="1"/>
          </p:nvPr>
        </p:nvSpPr>
        <p:spPr/>
        <p:txBody>
          <a:bodyPr>
            <a:normAutofit fontScale="85000" lnSpcReduction="20000"/>
          </a:bodyPr>
          <a:lstStyle/>
          <a:p>
            <a:pPr marL="0" lvl="0" indent="0">
              <a:buNone/>
            </a:pPr>
            <a:r>
              <a:rPr lang="en-GB" b="1" dirty="0"/>
              <a:t>10) I’d like to expand on that a little before we move on.</a:t>
            </a:r>
            <a:endParaRPr lang="de-DE" dirty="0"/>
          </a:p>
          <a:p>
            <a:pPr marL="0" lvl="0" indent="0">
              <a:buNone/>
            </a:pPr>
            <a:r>
              <a:rPr lang="de-DE" b="1" dirty="0"/>
              <a:t>11) </a:t>
            </a:r>
            <a:r>
              <a:rPr lang="en-GB" b="1" dirty="0"/>
              <a:t>Let’s go back for a moment to what we were discussing earlier</a:t>
            </a:r>
            <a:endParaRPr lang="de-DE" dirty="0"/>
          </a:p>
          <a:p>
            <a:pPr marL="0" lvl="0" indent="0">
              <a:buNone/>
            </a:pPr>
            <a:r>
              <a:rPr lang="en-GB" b="1" dirty="0"/>
              <a:t>12) Let me expand on some of the main points in our proposal</a:t>
            </a:r>
            <a:endParaRPr lang="de-DE" dirty="0"/>
          </a:p>
          <a:p>
            <a:pPr marL="0" lvl="0" indent="0">
              <a:buNone/>
            </a:pPr>
            <a:r>
              <a:rPr lang="en-GB" b="1" dirty="0"/>
              <a:t>13) To elaborate on that a little for those of you who aren’t familiar with Russian business practices.</a:t>
            </a:r>
            <a:endParaRPr lang="de-DE" dirty="0"/>
          </a:p>
          <a:p>
            <a:pPr marL="0" lvl="0" indent="0">
              <a:buNone/>
            </a:pPr>
            <a:r>
              <a:rPr lang="en-GB" b="1" dirty="0"/>
              <a:t>14) If I could just move on to some of the problems we face in Central and Latin America</a:t>
            </a:r>
            <a:endParaRPr lang="de-DE" dirty="0"/>
          </a:p>
          <a:p>
            <a:pPr marL="0" lvl="0" indent="0">
              <a:buNone/>
            </a:pPr>
            <a:r>
              <a:rPr lang="en-GB" b="1" dirty="0"/>
              <a:t>15) I’d like to conclude, if I may, by repeating what I said at the beginning of this presentation.</a:t>
            </a:r>
            <a:endParaRPr lang="de-DE" dirty="0"/>
          </a:p>
          <a:p>
            <a:pPr marL="0" indent="0">
              <a:buNone/>
            </a:pPr>
            <a:endParaRPr lang="de-DE" dirty="0"/>
          </a:p>
        </p:txBody>
      </p:sp>
    </p:spTree>
    <p:extLst>
      <p:ext uri="{BB962C8B-B14F-4D97-AF65-F5344CB8AC3E}">
        <p14:creationId xmlns:p14="http://schemas.microsoft.com/office/powerpoint/2010/main" val="36453458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1.6 </a:t>
            </a:r>
            <a:r>
              <a:rPr lang="de-DE" dirty="0" err="1"/>
              <a:t>Survival</a:t>
            </a:r>
            <a:r>
              <a:rPr lang="de-DE" dirty="0"/>
              <a:t> </a:t>
            </a:r>
            <a:r>
              <a:rPr lang="de-DE" dirty="0" err="1"/>
              <a:t>Tactics</a:t>
            </a:r>
            <a:endParaRPr lang="de-DE" dirty="0"/>
          </a:p>
        </p:txBody>
      </p:sp>
      <p:sp>
        <p:nvSpPr>
          <p:cNvPr id="3" name="Inhaltsplatzhalter 2"/>
          <p:cNvSpPr>
            <a:spLocks noGrp="1"/>
          </p:cNvSpPr>
          <p:nvPr>
            <p:ph idx="1"/>
          </p:nvPr>
        </p:nvSpPr>
        <p:spPr/>
        <p:txBody>
          <a:bodyPr>
            <a:normAutofit fontScale="92500" lnSpcReduction="20000"/>
          </a:bodyPr>
          <a:lstStyle/>
          <a:p>
            <a:pPr marL="0" indent="0">
              <a:buNone/>
            </a:pPr>
            <a:r>
              <a:rPr lang="en-GB" b="1" dirty="0"/>
              <a:t>Task 1</a:t>
            </a:r>
            <a:endParaRPr lang="de-DE" dirty="0"/>
          </a:p>
          <a:p>
            <a:pPr marL="514350" lvl="0" indent="-514350">
              <a:buAutoNum type="arabicParenR"/>
            </a:pPr>
            <a:r>
              <a:rPr lang="en-GB" b="1" dirty="0"/>
              <a:t>C</a:t>
            </a:r>
            <a:endParaRPr lang="de-DE" dirty="0"/>
          </a:p>
          <a:p>
            <a:pPr marL="514350" lvl="0" indent="-514350">
              <a:buAutoNum type="arabicParenR"/>
            </a:pPr>
            <a:r>
              <a:rPr lang="en-GB" b="1" dirty="0"/>
              <a:t>A</a:t>
            </a:r>
            <a:endParaRPr lang="de-DE" dirty="0"/>
          </a:p>
          <a:p>
            <a:pPr marL="514350" lvl="0" indent="-514350">
              <a:buAutoNum type="arabicParenR"/>
            </a:pPr>
            <a:r>
              <a:rPr lang="en-GB" b="1" dirty="0"/>
              <a:t>D</a:t>
            </a:r>
            <a:endParaRPr lang="de-DE" dirty="0"/>
          </a:p>
          <a:p>
            <a:pPr marL="514350" lvl="0" indent="-514350">
              <a:buAutoNum type="arabicParenR"/>
            </a:pPr>
            <a:r>
              <a:rPr lang="en-GB" b="1" dirty="0"/>
              <a:t>B</a:t>
            </a:r>
            <a:endParaRPr lang="de-DE" dirty="0"/>
          </a:p>
          <a:p>
            <a:pPr marL="514350" lvl="0" indent="-514350">
              <a:buAutoNum type="arabicParenR"/>
            </a:pPr>
            <a:r>
              <a:rPr lang="en-GB" b="1" dirty="0"/>
              <a:t>H</a:t>
            </a:r>
            <a:endParaRPr lang="de-DE" dirty="0"/>
          </a:p>
          <a:p>
            <a:pPr marL="514350" lvl="0" indent="-514350">
              <a:buAutoNum type="arabicParenR"/>
            </a:pPr>
            <a:r>
              <a:rPr lang="en-GB" b="1" dirty="0"/>
              <a:t>G</a:t>
            </a:r>
            <a:endParaRPr lang="de-DE" dirty="0"/>
          </a:p>
          <a:p>
            <a:pPr marL="514350" lvl="0" indent="-514350">
              <a:buAutoNum type="arabicParenR"/>
            </a:pPr>
            <a:r>
              <a:rPr lang="en-GB" b="1" dirty="0"/>
              <a:t>F</a:t>
            </a:r>
            <a:endParaRPr lang="de-DE" dirty="0"/>
          </a:p>
          <a:p>
            <a:pPr marL="514350" lvl="0" indent="-514350">
              <a:buAutoNum type="arabicParenR"/>
            </a:pPr>
            <a:r>
              <a:rPr lang="en-GB" b="1" dirty="0"/>
              <a:t>e</a:t>
            </a:r>
            <a:endParaRPr lang="de-DE" dirty="0"/>
          </a:p>
        </p:txBody>
      </p:sp>
    </p:spTree>
    <p:extLst>
      <p:ext uri="{BB962C8B-B14F-4D97-AF65-F5344CB8AC3E}">
        <p14:creationId xmlns:p14="http://schemas.microsoft.com/office/powerpoint/2010/main" val="17670514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1.6 </a:t>
            </a:r>
            <a:r>
              <a:rPr lang="de-DE" dirty="0" err="1"/>
              <a:t>Survival</a:t>
            </a:r>
            <a:r>
              <a:rPr lang="de-DE" dirty="0"/>
              <a:t> </a:t>
            </a:r>
            <a:r>
              <a:rPr lang="de-DE" dirty="0" err="1"/>
              <a:t>Tactics</a:t>
            </a:r>
            <a:endParaRPr lang="de-DE" dirty="0"/>
          </a:p>
        </p:txBody>
      </p:sp>
      <p:sp>
        <p:nvSpPr>
          <p:cNvPr id="3" name="Inhaltsplatzhalter 2"/>
          <p:cNvSpPr>
            <a:spLocks noGrp="1"/>
          </p:cNvSpPr>
          <p:nvPr>
            <p:ph idx="1"/>
          </p:nvPr>
        </p:nvSpPr>
        <p:spPr/>
        <p:txBody>
          <a:bodyPr>
            <a:normAutofit fontScale="92500" lnSpcReduction="20000"/>
          </a:bodyPr>
          <a:lstStyle/>
          <a:p>
            <a:pPr marL="0" indent="0">
              <a:buNone/>
            </a:pPr>
            <a:r>
              <a:rPr lang="de-DE" b="1" dirty="0"/>
              <a:t>Task 2</a:t>
            </a:r>
            <a:r>
              <a:rPr lang="en-GB" b="1" dirty="0"/>
              <a:t> </a:t>
            </a:r>
            <a:endParaRPr lang="de-DE" dirty="0"/>
          </a:p>
          <a:p>
            <a:pPr marL="0" lvl="0" indent="0">
              <a:buNone/>
            </a:pPr>
            <a:r>
              <a:rPr lang="en-GB" b="1" dirty="0"/>
              <a:t>1) Sorry, what I meant is this.</a:t>
            </a:r>
            <a:endParaRPr lang="de-DE" dirty="0"/>
          </a:p>
          <a:p>
            <a:pPr marL="0" lvl="0" indent="0">
              <a:buNone/>
            </a:pPr>
            <a:r>
              <a:rPr lang="en-GB" b="1" dirty="0"/>
              <a:t>2) So, let’s just recap on that.</a:t>
            </a:r>
            <a:endParaRPr lang="de-DE" dirty="0"/>
          </a:p>
          <a:p>
            <a:pPr marL="0" lvl="0" indent="0">
              <a:buNone/>
            </a:pPr>
            <a:r>
              <a:rPr lang="en-GB" b="1" dirty="0"/>
              <a:t>3) Sorry, I should just mention one thing.</a:t>
            </a:r>
            <a:endParaRPr lang="de-DE" dirty="0"/>
          </a:p>
          <a:p>
            <a:pPr marL="0" lvl="0" indent="0">
              <a:buNone/>
            </a:pPr>
            <a:r>
              <a:rPr lang="en-GB" b="1" dirty="0"/>
              <a:t>4) So, basically what I’m saying is this.</a:t>
            </a:r>
            <a:endParaRPr lang="de-DE" dirty="0"/>
          </a:p>
          <a:p>
            <a:pPr marL="0" lvl="0" indent="0">
              <a:buNone/>
            </a:pPr>
            <a:r>
              <a:rPr lang="en-GB" b="1" dirty="0"/>
              <a:t>5) Sorry, perhaps I didn’t make that quite clear.</a:t>
            </a:r>
            <a:endParaRPr lang="de-DE" dirty="0"/>
          </a:p>
          <a:p>
            <a:pPr marL="0" lvl="0" indent="0">
              <a:buNone/>
            </a:pPr>
            <a:r>
              <a:rPr lang="en-GB" b="1" dirty="0"/>
              <a:t>6) Sorry, what’s the word I’m looking for?</a:t>
            </a:r>
            <a:endParaRPr lang="de-DE" dirty="0"/>
          </a:p>
          <a:p>
            <a:pPr marL="0" lvl="0" indent="0">
              <a:buNone/>
            </a:pPr>
            <a:r>
              <a:rPr lang="en-GB" b="1" dirty="0"/>
              <a:t>7) Sorry, let me rephrase that. </a:t>
            </a:r>
            <a:endParaRPr lang="de-DE" dirty="0"/>
          </a:p>
          <a:p>
            <a:pPr marL="0" lvl="0" indent="0">
              <a:buNone/>
            </a:pPr>
            <a:r>
              <a:rPr lang="en-GB" b="1" dirty="0"/>
              <a:t>8) So, just to give you the main points here.</a:t>
            </a:r>
            <a:endParaRPr lang="de-DE" dirty="0"/>
          </a:p>
          <a:p>
            <a:pPr marL="0" indent="0">
              <a:buNone/>
            </a:pPr>
            <a:endParaRPr lang="de-DE" dirty="0"/>
          </a:p>
        </p:txBody>
      </p:sp>
    </p:spTree>
    <p:extLst>
      <p:ext uri="{BB962C8B-B14F-4D97-AF65-F5344CB8AC3E}">
        <p14:creationId xmlns:p14="http://schemas.microsoft.com/office/powerpoint/2010/main" val="574957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endParaRPr lang="de-DE"/>
          </a:p>
        </p:txBody>
      </p:sp>
    </p:spTree>
    <p:extLst>
      <p:ext uri="{BB962C8B-B14F-4D97-AF65-F5344CB8AC3E}">
        <p14:creationId xmlns:p14="http://schemas.microsoft.com/office/powerpoint/2010/main" val="2095299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3A3D5B3-E4A0-4785-909A-C8C0DA92AB97}"/>
              </a:ext>
            </a:extLst>
          </p:cNvPr>
          <p:cNvSpPr>
            <a:spLocks noGrp="1"/>
          </p:cNvSpPr>
          <p:nvPr>
            <p:ph type="title"/>
          </p:nvPr>
        </p:nvSpPr>
        <p:spPr/>
        <p:txBody>
          <a:bodyPr/>
          <a:lstStyle/>
          <a:p>
            <a:r>
              <a:rPr lang="de-DE" dirty="0" err="1"/>
              <a:t>Moodle</a:t>
            </a:r>
            <a:r>
              <a:rPr lang="de-DE" dirty="0"/>
              <a:t> Slide Upload </a:t>
            </a:r>
            <a:r>
              <a:rPr lang="de-DE" dirty="0" err="1"/>
              <a:t>Platform</a:t>
            </a:r>
            <a:endParaRPr lang="de-DE" dirty="0"/>
          </a:p>
        </p:txBody>
      </p:sp>
      <p:sp>
        <p:nvSpPr>
          <p:cNvPr id="3" name="Inhaltsplatzhalter 2">
            <a:extLst>
              <a:ext uri="{FF2B5EF4-FFF2-40B4-BE49-F238E27FC236}">
                <a16:creationId xmlns:a16="http://schemas.microsoft.com/office/drawing/2014/main" id="{ECA7F06F-E986-455E-B390-8B1F95D60811}"/>
              </a:ext>
            </a:extLst>
          </p:cNvPr>
          <p:cNvSpPr>
            <a:spLocks noGrp="1"/>
          </p:cNvSpPr>
          <p:nvPr>
            <p:ph idx="1"/>
          </p:nvPr>
        </p:nvSpPr>
        <p:spPr/>
        <p:txBody>
          <a:bodyPr/>
          <a:lstStyle/>
          <a:p>
            <a:pPr marL="0" indent="0">
              <a:buNone/>
            </a:pPr>
            <a:r>
              <a:rPr lang="en-US" dirty="0"/>
              <a:t>An  upload platform is provided for your convenience on Moodle to store you're visuals (PP slides, etc.) on a reliable cloud storage center for quick downloading in the classroom when you give your presentation.</a:t>
            </a:r>
            <a:endParaRPr lang="de-DE" dirty="0"/>
          </a:p>
        </p:txBody>
      </p:sp>
    </p:spTree>
    <p:extLst>
      <p:ext uri="{BB962C8B-B14F-4D97-AF65-F5344CB8AC3E}">
        <p14:creationId xmlns:p14="http://schemas.microsoft.com/office/powerpoint/2010/main" val="1535039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8F61D7-F6B9-4718-AEEE-330AE615EF07}"/>
              </a:ext>
            </a:extLst>
          </p:cNvPr>
          <p:cNvSpPr>
            <a:spLocks noGrp="1"/>
          </p:cNvSpPr>
          <p:nvPr>
            <p:ph type="title"/>
          </p:nvPr>
        </p:nvSpPr>
        <p:spPr/>
        <p:txBody>
          <a:bodyPr>
            <a:normAutofit fontScale="90000"/>
          </a:bodyPr>
          <a:lstStyle/>
          <a:p>
            <a:r>
              <a:rPr lang="de-DE" dirty="0"/>
              <a:t>Today: </a:t>
            </a:r>
            <a:r>
              <a:rPr lang="de-DE" dirty="0" err="1"/>
              <a:t>Presentation</a:t>
            </a:r>
            <a:r>
              <a:rPr lang="de-DE" dirty="0"/>
              <a:t> Skills Workshop Session</a:t>
            </a:r>
          </a:p>
        </p:txBody>
      </p:sp>
      <p:sp>
        <p:nvSpPr>
          <p:cNvPr id="3" name="Inhaltsplatzhalter 2">
            <a:extLst>
              <a:ext uri="{FF2B5EF4-FFF2-40B4-BE49-F238E27FC236}">
                <a16:creationId xmlns:a16="http://schemas.microsoft.com/office/drawing/2014/main" id="{1095CF51-03DD-4408-AB99-B15FE735C88F}"/>
              </a:ext>
            </a:extLst>
          </p:cNvPr>
          <p:cNvSpPr>
            <a:spLocks noGrp="1"/>
          </p:cNvSpPr>
          <p:nvPr>
            <p:ph idx="1"/>
          </p:nvPr>
        </p:nvSpPr>
        <p:spPr/>
        <p:txBody>
          <a:bodyPr>
            <a:normAutofit fontScale="70000" lnSpcReduction="20000"/>
          </a:bodyPr>
          <a:lstStyle/>
          <a:p>
            <a:pPr marL="0" indent="0">
              <a:buNone/>
            </a:pPr>
            <a:r>
              <a:rPr lang="en-US" dirty="0"/>
              <a:t>Today is a Presentation Skills Workshop session. </a:t>
            </a:r>
          </a:p>
          <a:p>
            <a:pPr marL="0" indent="0">
              <a:buNone/>
            </a:pPr>
            <a:r>
              <a:rPr lang="en-US" dirty="0"/>
              <a:t>We will look at videos of various presentations, both bad and good, in business and in finance to identify what makes a good presentation. </a:t>
            </a:r>
          </a:p>
          <a:p>
            <a:pPr marL="0" indent="0">
              <a:buNone/>
            </a:pPr>
            <a:r>
              <a:rPr lang="en-US" dirty="0"/>
              <a:t>In addition, we will work through the material on presentations at the end of the script.  The Unit "Getting Started" will provide </a:t>
            </a:r>
            <a:r>
              <a:rPr lang="en-US" dirty="0" err="1"/>
              <a:t>youwith</a:t>
            </a:r>
            <a:r>
              <a:rPr lang="en-US" dirty="0"/>
              <a:t> some key language frames that you can use in your presentation for Introducing Yourself, Stating Your Purpose, Opening Your Presentation, and Signposting.  The Unit "Exploiting Visuals" will provide you with some key language for Introducing Your Visuals, Commenting on Them, Discussing Change and Development, and Analyzing Case, Effect and Purpose.  </a:t>
            </a:r>
          </a:p>
          <a:p>
            <a:pPr marL="0" indent="0">
              <a:buNone/>
            </a:pPr>
            <a:r>
              <a:rPr lang="en-US" dirty="0"/>
              <a:t>The added material on Presentations on Moodle is for your self-study use.</a:t>
            </a:r>
            <a:br>
              <a:rPr lang="en-US" dirty="0"/>
            </a:br>
            <a:endParaRPr lang="de-DE" dirty="0"/>
          </a:p>
        </p:txBody>
      </p:sp>
    </p:spTree>
    <p:extLst>
      <p:ext uri="{BB962C8B-B14F-4D97-AF65-F5344CB8AC3E}">
        <p14:creationId xmlns:p14="http://schemas.microsoft.com/office/powerpoint/2010/main" val="1595099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a:t>General Information </a:t>
            </a:r>
            <a:r>
              <a:rPr lang="de-DE" dirty="0" err="1"/>
              <a:t>about</a:t>
            </a:r>
            <a:r>
              <a:rPr lang="de-DE" dirty="0"/>
              <a:t> </a:t>
            </a:r>
            <a:r>
              <a:rPr lang="de-DE" dirty="0" err="1"/>
              <a:t>Presentations</a:t>
            </a:r>
            <a:endParaRPr lang="de-DE" dirty="0"/>
          </a:p>
        </p:txBody>
      </p:sp>
      <p:sp>
        <p:nvSpPr>
          <p:cNvPr id="3" name="Inhaltsplatzhalter 2"/>
          <p:cNvSpPr>
            <a:spLocks noGrp="1"/>
          </p:cNvSpPr>
          <p:nvPr>
            <p:ph idx="1"/>
          </p:nvPr>
        </p:nvSpPr>
        <p:spPr/>
        <p:txBody>
          <a:bodyPr>
            <a:normAutofit fontScale="77500" lnSpcReduction="20000"/>
          </a:bodyPr>
          <a:lstStyle/>
          <a:p>
            <a:pPr marL="0" indent="0">
              <a:buNone/>
            </a:pPr>
            <a:r>
              <a:rPr lang="en-US" dirty="0"/>
              <a:t>Presentations are mostly practiced by students and professionals, and they are a great way to convey ideas as well as educate and convince people. </a:t>
            </a:r>
          </a:p>
          <a:p>
            <a:pPr marL="0" indent="0">
              <a:buNone/>
            </a:pPr>
            <a:r>
              <a:rPr lang="en-US" dirty="0"/>
              <a:t>Giving a presentation is not an easy task; it requires substantial research, organization, public speaking skills, and self-confidence. </a:t>
            </a:r>
          </a:p>
          <a:p>
            <a:pPr marL="0" indent="0">
              <a:buNone/>
            </a:pPr>
            <a:r>
              <a:rPr lang="en-US" dirty="0"/>
              <a:t>A good presenter has the ability to engage his or her listeners from beginning to end and compel them to take action. </a:t>
            </a:r>
          </a:p>
          <a:p>
            <a:pPr marL="0" indent="0">
              <a:buNone/>
            </a:pPr>
            <a:r>
              <a:rPr lang="en-US" dirty="0"/>
              <a:t>Those who wish to learn presentation skills can get training from expert presenters through classes or courses, or they can follow presentation tips that are available on the Internet. </a:t>
            </a:r>
            <a:endParaRPr lang="de-DE" dirty="0"/>
          </a:p>
        </p:txBody>
      </p:sp>
    </p:spTree>
    <p:extLst>
      <p:ext uri="{BB962C8B-B14F-4D97-AF65-F5344CB8AC3E}">
        <p14:creationId xmlns:p14="http://schemas.microsoft.com/office/powerpoint/2010/main" val="3550845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Tips</a:t>
            </a:r>
            <a:r>
              <a:rPr lang="de-DE" dirty="0"/>
              <a:t>: </a:t>
            </a:r>
            <a:r>
              <a:rPr lang="de-DE" dirty="0" err="1"/>
              <a:t>Organizing</a:t>
            </a:r>
            <a:r>
              <a:rPr lang="de-DE" dirty="0"/>
              <a:t> </a:t>
            </a:r>
            <a:r>
              <a:rPr lang="de-DE" dirty="0" err="1"/>
              <a:t>Your</a:t>
            </a:r>
            <a:r>
              <a:rPr lang="de-DE" dirty="0"/>
              <a:t> </a:t>
            </a:r>
            <a:r>
              <a:rPr lang="de-DE" dirty="0" err="1"/>
              <a:t>Presentation</a:t>
            </a:r>
            <a:endParaRPr lang="de-DE" dirty="0"/>
          </a:p>
        </p:txBody>
      </p:sp>
      <p:sp>
        <p:nvSpPr>
          <p:cNvPr id="3" name="Inhaltsplatzhalter 2"/>
          <p:cNvSpPr>
            <a:spLocks noGrp="1"/>
          </p:cNvSpPr>
          <p:nvPr>
            <p:ph idx="1"/>
          </p:nvPr>
        </p:nvSpPr>
        <p:spPr/>
        <p:txBody>
          <a:bodyPr>
            <a:normAutofit fontScale="70000" lnSpcReduction="20000"/>
          </a:bodyPr>
          <a:lstStyle/>
          <a:p>
            <a:endParaRPr lang="en-US" dirty="0"/>
          </a:p>
          <a:p>
            <a:r>
              <a:rPr lang="en-US" dirty="0"/>
              <a:t>Choose an appropriate presentation structure: topical, chronological, classification by categories, problem and solution, or cause and effect.</a:t>
            </a:r>
          </a:p>
          <a:p>
            <a:r>
              <a:rPr lang="en-US" dirty="0"/>
              <a:t>Divide the body of your presentation into three to five main points.</a:t>
            </a:r>
          </a:p>
          <a:p>
            <a:r>
              <a:rPr lang="en-US" dirty="0"/>
              <a:t>The conclusion should include a summary of the main points of the presentation and leave the audience with something that is worth remembering and pondering.</a:t>
            </a:r>
          </a:p>
          <a:p>
            <a:r>
              <a:rPr lang="en-US" dirty="0"/>
              <a:t>Include questions in your presentation, which should be asked to engage the audience.</a:t>
            </a:r>
          </a:p>
          <a:p>
            <a:r>
              <a:rPr lang="en-US" dirty="0"/>
              <a:t>The final slide should contain a message thanking the audience, your contact details, and information about the availability of speaker notes, materials, and feedback tools.</a:t>
            </a:r>
          </a:p>
          <a:p>
            <a:pPr marL="0" indent="0">
              <a:buNone/>
            </a:pPr>
            <a:endParaRPr lang="de-DE" dirty="0"/>
          </a:p>
        </p:txBody>
      </p:sp>
    </p:spTree>
    <p:extLst>
      <p:ext uri="{BB962C8B-B14F-4D97-AF65-F5344CB8AC3E}">
        <p14:creationId xmlns:p14="http://schemas.microsoft.com/office/powerpoint/2010/main" val="1191812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Tips</a:t>
            </a:r>
            <a:r>
              <a:rPr lang="de-DE" dirty="0"/>
              <a:t>: Public </a:t>
            </a:r>
            <a:r>
              <a:rPr lang="de-DE" dirty="0" err="1"/>
              <a:t>Speaking</a:t>
            </a:r>
            <a:endParaRPr lang="de-DE" dirty="0"/>
          </a:p>
        </p:txBody>
      </p:sp>
      <p:sp>
        <p:nvSpPr>
          <p:cNvPr id="3" name="Inhaltsplatzhalter 2"/>
          <p:cNvSpPr>
            <a:spLocks noGrp="1"/>
          </p:cNvSpPr>
          <p:nvPr>
            <p:ph idx="1"/>
          </p:nvPr>
        </p:nvSpPr>
        <p:spPr/>
        <p:txBody>
          <a:bodyPr>
            <a:normAutofit fontScale="55000" lnSpcReduction="20000"/>
          </a:bodyPr>
          <a:lstStyle/>
          <a:p>
            <a:endParaRPr lang="en-US" dirty="0"/>
          </a:p>
          <a:p>
            <a:r>
              <a:rPr lang="en-US" dirty="0"/>
              <a:t>Avoid slang and jargon.</a:t>
            </a:r>
          </a:p>
          <a:p>
            <a:r>
              <a:rPr lang="en-US" dirty="0"/>
              <a:t>Use anecdotes and practical examples to make complicated concepts more comprehensible.</a:t>
            </a:r>
          </a:p>
          <a:p>
            <a:r>
              <a:rPr lang="en-US" dirty="0"/>
              <a:t>Speak in varying tones and pitches to give emphasis to certain words and ideas.</a:t>
            </a:r>
          </a:p>
          <a:p>
            <a:r>
              <a:rPr lang="en-US" dirty="0"/>
              <a:t>Deliver your speech slowly and clearly.</a:t>
            </a:r>
          </a:p>
          <a:p>
            <a:r>
              <a:rPr lang="en-US" dirty="0"/>
              <a:t>Make sure that the people sitting at the back can hear you clearly, but do not speak so loud that it appears as if you are shouting.</a:t>
            </a:r>
          </a:p>
          <a:p>
            <a:r>
              <a:rPr lang="en-US" dirty="0"/>
              <a:t>Maintain an upright but relaxed posture while you are speaking, and do not lean forward or backward.</a:t>
            </a:r>
          </a:p>
          <a:p>
            <a:r>
              <a:rPr lang="en-US" dirty="0"/>
              <a:t>Leave your arms on the podium or by your sides when you are not using them to make gestures.</a:t>
            </a:r>
          </a:p>
          <a:p>
            <a:r>
              <a:rPr lang="en-US" dirty="0"/>
              <a:t>When gesturing, make sure that it is natural and spontaneous.</a:t>
            </a:r>
          </a:p>
          <a:p>
            <a:r>
              <a:rPr lang="en-US" dirty="0"/>
              <a:t>Maintain eye contact with the audience.</a:t>
            </a:r>
          </a:p>
          <a:p>
            <a:r>
              <a:rPr lang="en-US" dirty="0"/>
              <a:t>Wear clothes with simple cuts and neutral tones, and make sure that they are comfortable.</a:t>
            </a:r>
          </a:p>
          <a:p>
            <a:pPr marL="0" indent="0">
              <a:buNone/>
            </a:pPr>
            <a:endParaRPr lang="de-DE" dirty="0"/>
          </a:p>
        </p:txBody>
      </p:sp>
    </p:spTree>
    <p:extLst>
      <p:ext uri="{BB962C8B-B14F-4D97-AF65-F5344CB8AC3E}">
        <p14:creationId xmlns:p14="http://schemas.microsoft.com/office/powerpoint/2010/main" val="393823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Tips</a:t>
            </a:r>
            <a:r>
              <a:rPr lang="de-DE" dirty="0"/>
              <a:t>: </a:t>
            </a:r>
            <a:r>
              <a:rPr lang="de-DE" dirty="0" err="1"/>
              <a:t>Presentation</a:t>
            </a:r>
            <a:r>
              <a:rPr lang="de-DE" dirty="0"/>
              <a:t> Design</a:t>
            </a:r>
          </a:p>
        </p:txBody>
      </p:sp>
      <p:sp>
        <p:nvSpPr>
          <p:cNvPr id="3" name="Inhaltsplatzhalter 2"/>
          <p:cNvSpPr>
            <a:spLocks noGrp="1"/>
          </p:cNvSpPr>
          <p:nvPr>
            <p:ph idx="1"/>
          </p:nvPr>
        </p:nvSpPr>
        <p:spPr/>
        <p:txBody>
          <a:bodyPr>
            <a:normAutofit fontScale="62500" lnSpcReduction="20000"/>
          </a:bodyPr>
          <a:lstStyle/>
          <a:p>
            <a:endParaRPr lang="en-US" dirty="0"/>
          </a:p>
          <a:p>
            <a:r>
              <a:rPr lang="en-US" dirty="0"/>
              <a:t>Do not overload slides with a lot of text.</a:t>
            </a:r>
          </a:p>
          <a:p>
            <a:r>
              <a:rPr lang="en-US" dirty="0"/>
              <a:t>Use the PowerPoint Notes to remind yourself what to say when a certain slide is being shown.</a:t>
            </a:r>
          </a:p>
          <a:p>
            <a:r>
              <a:rPr lang="en-US" dirty="0"/>
              <a:t>Prepare a Table of Contents slide with the “Summary Slide” feature.</a:t>
            </a:r>
          </a:p>
          <a:p>
            <a:r>
              <a:rPr lang="en-US" dirty="0"/>
              <a:t>Arrange slides according to topics.</a:t>
            </a:r>
          </a:p>
          <a:p>
            <a:r>
              <a:rPr lang="en-US" dirty="0"/>
              <a:t>Try to make the length of text lines similar throughout the slide.</a:t>
            </a:r>
          </a:p>
          <a:p>
            <a:r>
              <a:rPr lang="en-US" dirty="0"/>
              <a:t>Recommended font for slide title is San Serif, and font size should be 44.</a:t>
            </a:r>
          </a:p>
          <a:p>
            <a:r>
              <a:rPr lang="en-US" dirty="0"/>
              <a:t>Font size for subtitles should be 28 to 34, with bold font.</a:t>
            </a:r>
          </a:p>
          <a:p>
            <a:r>
              <a:rPr lang="en-US" dirty="0"/>
              <a:t>Use dark font over light background and light font over dark background to enhance clarity.</a:t>
            </a:r>
          </a:p>
          <a:p>
            <a:r>
              <a:rPr lang="en-US" dirty="0"/>
              <a:t>Use graphics only when appropriate.</a:t>
            </a:r>
          </a:p>
          <a:p>
            <a:r>
              <a:rPr lang="en-US" dirty="0"/>
              <a:t>You can press “W” or “B” to clear the screen temporarily during your presentation, and resume the presentation by pressing “Enter”.</a:t>
            </a:r>
          </a:p>
          <a:p>
            <a:pPr marL="0" indent="0">
              <a:buNone/>
            </a:pPr>
            <a:endParaRPr lang="de-DE" dirty="0"/>
          </a:p>
        </p:txBody>
      </p:sp>
    </p:spTree>
    <p:extLst>
      <p:ext uri="{BB962C8B-B14F-4D97-AF65-F5344CB8AC3E}">
        <p14:creationId xmlns:p14="http://schemas.microsoft.com/office/powerpoint/2010/main" val="20076567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Tips</a:t>
            </a:r>
            <a:r>
              <a:rPr lang="de-DE" dirty="0"/>
              <a:t>: Charts, Facts, </a:t>
            </a:r>
            <a:r>
              <a:rPr lang="de-DE" dirty="0" err="1"/>
              <a:t>Statistics</a:t>
            </a:r>
            <a:endParaRPr lang="de-DE" dirty="0"/>
          </a:p>
        </p:txBody>
      </p:sp>
      <p:sp>
        <p:nvSpPr>
          <p:cNvPr id="3" name="Inhaltsplatzhalter 2"/>
          <p:cNvSpPr>
            <a:spLocks noGrp="1"/>
          </p:cNvSpPr>
          <p:nvPr>
            <p:ph idx="1"/>
          </p:nvPr>
        </p:nvSpPr>
        <p:spPr/>
        <p:txBody>
          <a:bodyPr>
            <a:normAutofit fontScale="77500" lnSpcReduction="20000"/>
          </a:bodyPr>
          <a:lstStyle/>
          <a:p>
            <a:r>
              <a:rPr lang="en-US" dirty="0"/>
              <a:t>Use as few numbers as possible during your presentation, preferably, no more than 12 numbers, because they can cause confusion.</a:t>
            </a:r>
          </a:p>
          <a:p>
            <a:r>
              <a:rPr lang="en-US" dirty="0"/>
              <a:t>Try not to use more than one number in a sentence.</a:t>
            </a:r>
          </a:p>
          <a:p>
            <a:r>
              <a:rPr lang="en-US" dirty="0"/>
              <a:t>Round numbers up to the nearest whole number.</a:t>
            </a:r>
          </a:p>
          <a:p>
            <a:r>
              <a:rPr lang="en-US" dirty="0"/>
              <a:t>Use a smaller font to cite sources for statistics.</a:t>
            </a:r>
          </a:p>
          <a:p>
            <a:r>
              <a:rPr lang="en-US" dirty="0"/>
              <a:t>Label all your charts clearly.</a:t>
            </a:r>
          </a:p>
          <a:p>
            <a:r>
              <a:rPr lang="en-US" dirty="0"/>
              <a:t>Numbers in charts can be difficult to view and understand.  Avoid this problem through design and commenting on the visual.</a:t>
            </a:r>
          </a:p>
          <a:p>
            <a:r>
              <a:rPr lang="en-US" dirty="0"/>
              <a:t>Try to find ways other than columns and rows to present your data.</a:t>
            </a:r>
          </a:p>
          <a:p>
            <a:pPr marL="0" indent="0">
              <a:buNone/>
            </a:pPr>
            <a:endParaRPr lang="de-DE" dirty="0"/>
          </a:p>
        </p:txBody>
      </p:sp>
    </p:spTree>
    <p:extLst>
      <p:ext uri="{BB962C8B-B14F-4D97-AF65-F5344CB8AC3E}">
        <p14:creationId xmlns:p14="http://schemas.microsoft.com/office/powerpoint/2010/main" val="1106650625"/>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1847</Words>
  <Application>Microsoft Office PowerPoint</Application>
  <PresentationFormat>Bildschirmpräsentation (4:3)</PresentationFormat>
  <Paragraphs>176</Paragraphs>
  <Slides>24</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24</vt:i4>
      </vt:variant>
    </vt:vector>
  </HeadingPairs>
  <TitlesOfParts>
    <vt:vector size="27" baseType="lpstr">
      <vt:lpstr>Arial</vt:lpstr>
      <vt:lpstr>Calibri</vt:lpstr>
      <vt:lpstr>Larissa</vt:lpstr>
      <vt:lpstr>Presenting in English: Section 1</vt:lpstr>
      <vt:lpstr>Moodle Sign-Up Platform for Presentation Appointment</vt:lpstr>
      <vt:lpstr>Moodle Slide Upload Platform</vt:lpstr>
      <vt:lpstr>Today: Presentation Skills Workshop Session</vt:lpstr>
      <vt:lpstr>General Information about Presentations</vt:lpstr>
      <vt:lpstr>Tips: Organizing Your Presentation</vt:lpstr>
      <vt:lpstr>Tips: Public Speaking</vt:lpstr>
      <vt:lpstr>Tips: Presentation Design</vt:lpstr>
      <vt:lpstr>Tips: Charts, Facts, Statistics</vt:lpstr>
      <vt:lpstr>Examples of Bad Public Speaking</vt:lpstr>
      <vt:lpstr>1 Good Example of Public Speaking</vt:lpstr>
      <vt:lpstr>Sample Presentations in Finance</vt:lpstr>
      <vt:lpstr>1.1 Introductions (p 10) </vt:lpstr>
      <vt:lpstr>1.2 Stating Your Purpose 1 </vt:lpstr>
      <vt:lpstr>1.3 Stating Your Purpose 2 </vt:lpstr>
      <vt:lpstr>1.4 Effective Openings </vt:lpstr>
      <vt:lpstr>1.4 Effective Openings</vt:lpstr>
      <vt:lpstr>1.5 Signposting Task 1 </vt:lpstr>
      <vt:lpstr>1.5 Signposting Task 2</vt:lpstr>
      <vt:lpstr>1.5 Signposting Task 3 </vt:lpstr>
      <vt:lpstr>1.5 Signposting Task 3</vt:lpstr>
      <vt:lpstr>1.6 Survival Tactics</vt:lpstr>
      <vt:lpstr>1.6 Survival Tactics</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Presenting in English: Section 1</dc:title>
  <dc:creator>Slawney, James</dc:creator>
  <cp:lastModifiedBy>Slawney, James</cp:lastModifiedBy>
  <cp:revision>10</cp:revision>
  <dcterms:created xsi:type="dcterms:W3CDTF">2013-11-13T11:57:17Z</dcterms:created>
  <dcterms:modified xsi:type="dcterms:W3CDTF">2022-06-14T09:26:28Z</dcterms:modified>
</cp:coreProperties>
</file>