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043D5-B381-4DE8-9CF8-54B190D79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97A3BE-CEBB-4A19-8C6A-F969CAC72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490B1E-AA79-49D5-8DD7-4966ECE1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98C659-468D-46AB-85C5-26ECC225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3902F0-4ADE-4B6F-966D-ACE4BFB4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3DDAD-ABDF-4860-B364-91A78571C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BAB737-8055-48CA-9212-08C32C567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D0291D-2327-4D48-8190-EEBC87A0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E55387-E81C-4A26-AD65-143F8DEC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B6CDE6-34DB-42E6-AC86-A05C93D9C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48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FED70A-5B8F-49D0-A5A0-ACBBC6D40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DB6CE4-012F-4C86-BC60-B52BAAF46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4A844B-A609-4F5E-929F-AF83FEBAE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8CB179-29CE-4D7A-884E-D19C25FC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ECB717-917B-408E-9817-FB78CCA4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43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98AA4-6FEA-4E35-BC89-AB10B51E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B80AEE-C058-444D-8422-508F9177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EA5C8D-5C58-45F9-803F-064EE9B9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E0CAFC-7E9B-4EFB-B1D7-29A8528C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59DCEF-C126-465E-93FB-62222C5F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56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F31F1-FD00-4AA9-B752-301ACA3E7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F75E03-1EAA-4F9E-B4F1-364168292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8AB86B-5793-42D2-8291-FC94ADD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01B578-413B-44BE-98A6-18B179DA2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A291FF-5D02-4300-A7DD-02FE1AC8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89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A6856-852C-480D-94E4-33F17F0D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590583-3A9D-45CD-9362-D19CB5F47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62575B-306F-41CF-8411-C7ECAD84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4120B5-42A7-4054-B644-1753BEDB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BBAB6B-3EBE-4480-BE9B-32E4651E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E0A523-C707-4152-B9EB-4ABF6EAD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98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A9136-8153-4853-892D-3A4C3A77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3794AE-9F9F-49E1-BE1B-68A2AA4DE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EECC9E-C22B-43ED-A101-1599D9B24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09B96D1-679C-4545-B483-F683DED68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8B30E9-7BC9-4B37-BCD1-8A7A630B3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C62908-D160-49C1-8E87-9E568C4A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DD05F5-3B43-4E37-9D28-74784FDB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2F87F49-FC70-4E03-B0FF-4796C4E7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51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1B3CD-07F0-42DA-8B95-DBBD1B1E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B23C4A-0ED8-4C2A-ADB0-22F7BA71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17353E-DAF6-475F-BC02-257899D14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0DF23B-EAD5-4E00-BC25-A5C2B7A7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49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5E2768-01AC-4557-B5B8-E72E4FC4D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50188BD-9253-46A1-BAA9-4FA764B9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614EB5-7AF8-484D-9F4B-B8838C8E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4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A4762-079B-4C2E-980C-F774C2B8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BF96A6-E26C-4331-B5A1-BE95B47E4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3091AD-4102-4FEC-84B4-7822BCF7F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825E7F-D555-4F6F-9813-40A79EAFB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7441E9-B6A6-472F-8FB5-6060B8A7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F93A5B-985F-4008-86F0-C1584C4E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97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1A4F8F-9844-48E8-8310-6C8C7728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3A38C3-C687-4B40-BD94-ABE01A9A3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6A3EA1-4121-4B29-8420-34138F296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84AC4C-DAA7-4FDC-A350-CF566693A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A528B6-D66C-4380-B409-A3333518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B98850-5C19-4056-9D88-17AB32B5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96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1F120A-2953-4677-B366-1BE41A53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C66660-51EB-4CA3-AA9C-F30EB08A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D6E0E2-E7CF-40FA-84D2-29079B71D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74BB1-1581-4570-AE0D-6C89F38815E0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0BE5E2-6648-4364-8D0D-90AA7C05E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82D1B5-C791-4D26-B190-8A9463F18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334B-68AC-487F-9DDC-5701E3A52C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82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ple.com/environmen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50B64-71EE-4AEC-AA31-C22B9BE9F0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3</a:t>
            </a:r>
            <a:br>
              <a:rPr lang="de-DE" dirty="0"/>
            </a:br>
            <a:r>
              <a:rPr lang="de-DE" dirty="0"/>
              <a:t>Energy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53E371F-6336-41BF-99B9-469921016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 Slawney</a:t>
            </a:r>
          </a:p>
        </p:txBody>
      </p:sp>
    </p:spTree>
    <p:extLst>
      <p:ext uri="{BB962C8B-B14F-4D97-AF65-F5344CB8AC3E}">
        <p14:creationId xmlns:p14="http://schemas.microsoft.com/office/powerpoint/2010/main" val="148621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5AFA6-B8C7-4B1E-BE13-8DFF4E1D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C1 Speakers Can Do on Topic </a:t>
            </a:r>
            <a:r>
              <a:rPr lang="de-DE" dirty="0" err="1"/>
              <a:t>of</a:t>
            </a:r>
            <a:r>
              <a:rPr lang="de-DE" dirty="0"/>
              <a:t> Energy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88BA9E-07A4-40CD-8CB3-F2AA3727D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C1 </a:t>
            </a:r>
            <a:r>
              <a:rPr lang="de-DE" dirty="0" err="1"/>
              <a:t>users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English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 and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consumers</a:t>
            </a:r>
            <a:r>
              <a:rPr lang="de-DE" dirty="0"/>
              <a:t> and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aware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environmental </a:t>
            </a:r>
            <a:r>
              <a:rPr lang="de-DE" dirty="0" err="1"/>
              <a:t>issues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dwindling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fossil </a:t>
            </a:r>
            <a:r>
              <a:rPr lang="de-DE" dirty="0" err="1"/>
              <a:t>fuels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also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express </a:t>
            </a:r>
            <a:r>
              <a:rPr lang="de-DE" dirty="0" err="1"/>
              <a:t>opinions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, </a:t>
            </a:r>
            <a:r>
              <a:rPr lang="de-DE" dirty="0" err="1"/>
              <a:t>nuclear</a:t>
            </a:r>
            <a:r>
              <a:rPr lang="de-DE" dirty="0"/>
              <a:t> power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governments</a:t>
            </a:r>
            <a:r>
              <a:rPr lang="de-DE" dirty="0"/>
              <a:t>‘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policies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Finally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conservation</a:t>
            </a:r>
            <a:r>
              <a:rPr lang="de-DE" dirty="0"/>
              <a:t> and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own </a:t>
            </a:r>
            <a:r>
              <a:rPr lang="de-DE" dirty="0" err="1"/>
              <a:t>homes</a:t>
            </a:r>
            <a:r>
              <a:rPr lang="de-DE" dirty="0"/>
              <a:t> and </a:t>
            </a:r>
            <a:r>
              <a:rPr lang="de-DE" dirty="0" err="1"/>
              <a:t>lifestyles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consumption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Most </a:t>
            </a:r>
            <a:r>
              <a:rPr lang="de-DE" dirty="0" err="1"/>
              <a:t>every</a:t>
            </a:r>
            <a:r>
              <a:rPr lang="de-DE" dirty="0"/>
              <a:t> large </a:t>
            </a:r>
            <a:r>
              <a:rPr lang="de-DE" dirty="0" err="1"/>
              <a:t>tech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active</a:t>
            </a:r>
            <a:r>
              <a:rPr lang="de-DE" dirty="0"/>
              <a:t> environmental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focussed</a:t>
            </a:r>
            <a:r>
              <a:rPr lang="de-DE" dirty="0"/>
              <a:t> on </a:t>
            </a:r>
            <a:r>
              <a:rPr lang="de-DE" dirty="0" err="1"/>
              <a:t>energy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25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5C187-F55F-49D1-9B8F-A09BE610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Apple Environment Page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CBF29C-E429-4EFF-9888-AF94690A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Apple </a:t>
            </a:r>
            <a:r>
              <a:rPr lang="de-DE" dirty="0" err="1"/>
              <a:t>has</a:t>
            </a:r>
            <a:r>
              <a:rPr lang="de-DE" dirty="0"/>
              <a:t>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ambitious</a:t>
            </a:r>
            <a:r>
              <a:rPr lang="de-DE" dirty="0"/>
              <a:t> environmental </a:t>
            </a:r>
            <a:r>
              <a:rPr lang="de-DE" dirty="0" err="1"/>
              <a:t>agenda</a:t>
            </a:r>
            <a:r>
              <a:rPr lang="de-DE" dirty="0"/>
              <a:t> on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homepage</a:t>
            </a:r>
            <a:r>
              <a:rPr lang="de-DE" dirty="0"/>
              <a:t> </a:t>
            </a:r>
            <a:r>
              <a:rPr lang="de-DE" dirty="0" err="1"/>
              <a:t>encompassing</a:t>
            </a:r>
            <a:r>
              <a:rPr lang="de-DE" dirty="0"/>
              <a:t> </a:t>
            </a:r>
            <a:r>
              <a:rPr lang="de-DE" dirty="0" err="1"/>
              <a:t>almost</a:t>
            </a:r>
            <a:r>
              <a:rPr lang="de-DE" dirty="0"/>
              <a:t> all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topics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Business Brief: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https://www.apple.com/environment/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Many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environmental </a:t>
            </a:r>
            <a:r>
              <a:rPr lang="de-DE" dirty="0" err="1"/>
              <a:t>programs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environmental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touches</a:t>
            </a:r>
            <a:r>
              <a:rPr lang="de-DE" dirty="0"/>
              <a:t> on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Business Brief.</a:t>
            </a:r>
          </a:p>
        </p:txBody>
      </p:sp>
    </p:spTree>
    <p:extLst>
      <p:ext uri="{BB962C8B-B14F-4D97-AF65-F5344CB8AC3E}">
        <p14:creationId xmlns:p14="http://schemas.microsoft.com/office/powerpoint/2010/main" val="1489306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329CB-6FDA-4C27-A23B-9BD65A1A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8276E7-8A49-4491-84DC-72A6684A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commonly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a) at </a:t>
            </a:r>
            <a:r>
              <a:rPr lang="de-DE" dirty="0" err="1"/>
              <a:t>home</a:t>
            </a:r>
            <a:r>
              <a:rPr lang="de-DE" dirty="0"/>
              <a:t>, and b) at </a:t>
            </a:r>
            <a:r>
              <a:rPr lang="de-DE" dirty="0" err="1"/>
              <a:t>places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considered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a)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cleanest</a:t>
            </a:r>
            <a:r>
              <a:rPr lang="de-DE" dirty="0"/>
              <a:t>, and b)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dirtiest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extent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solar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live and </a:t>
            </a:r>
            <a:r>
              <a:rPr lang="de-DE" dirty="0" err="1"/>
              <a:t>work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live in an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wind </a:t>
            </a:r>
            <a:r>
              <a:rPr lang="de-DE" dirty="0" err="1"/>
              <a:t>turbines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? / </a:t>
            </a:r>
            <a:r>
              <a:rPr lang="de-DE" dirty="0" err="1"/>
              <a:t>Why</a:t>
            </a:r>
            <a:r>
              <a:rPr lang="de-DE" dirty="0"/>
              <a:t> not?</a:t>
            </a:r>
          </a:p>
        </p:txBody>
      </p:sp>
    </p:spTree>
    <p:extLst>
      <p:ext uri="{BB962C8B-B14F-4D97-AF65-F5344CB8AC3E}">
        <p14:creationId xmlns:p14="http://schemas.microsoft.com/office/powerpoint/2010/main" val="1197083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54F3B-F7C3-4E31-BA36-4FF1FE52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Question 2 in </a:t>
            </a:r>
            <a:r>
              <a:rPr lang="de-DE" dirty="0" err="1"/>
              <a:t>Exercise</a:t>
            </a:r>
            <a:r>
              <a:rPr lang="de-DE" dirty="0"/>
              <a:t> 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8D51C5-98F8-47BA-A131-36611CCFF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2 </a:t>
            </a:r>
          </a:p>
          <a:p>
            <a:pPr marL="514350" indent="-514350">
              <a:buAutoNum type="alphaLcParenR"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b="1" dirty="0"/>
              <a:t>cleaner</a:t>
            </a:r>
            <a:r>
              <a:rPr lang="de-DE" dirty="0"/>
              <a:t>“ </a:t>
            </a:r>
            <a:r>
              <a:rPr lang="de-DE" dirty="0" err="1"/>
              <a:t>energies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b="1" dirty="0" err="1"/>
              <a:t>renewable</a:t>
            </a:r>
            <a:r>
              <a:rPr lang="de-DE" b="1" dirty="0"/>
              <a:t> </a:t>
            </a:r>
            <a:r>
              <a:rPr lang="de-DE" b="1" dirty="0" err="1"/>
              <a:t>energy</a:t>
            </a:r>
            <a:r>
              <a:rPr lang="de-DE" b="1" dirty="0"/>
              <a:t> </a:t>
            </a:r>
            <a:r>
              <a:rPr lang="de-DE" dirty="0"/>
              <a:t>such </a:t>
            </a:r>
            <a:r>
              <a:rPr lang="de-DE" dirty="0" err="1"/>
              <a:t>as</a:t>
            </a:r>
            <a:r>
              <a:rPr lang="de-DE" dirty="0"/>
              <a:t> wind power, solar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photovoltaic</a:t>
            </a:r>
            <a:r>
              <a:rPr lang="de-DE" dirty="0"/>
              <a:t>) power, marine (</a:t>
            </a:r>
            <a:r>
              <a:rPr lang="de-DE" dirty="0" err="1"/>
              <a:t>wave</a:t>
            </a:r>
            <a:r>
              <a:rPr lang="de-DE" dirty="0"/>
              <a:t>/</a:t>
            </a:r>
            <a:r>
              <a:rPr lang="de-DE" dirty="0" err="1"/>
              <a:t>tidal</a:t>
            </a:r>
            <a:r>
              <a:rPr lang="de-DE" dirty="0"/>
              <a:t>) power, </a:t>
            </a:r>
            <a:r>
              <a:rPr lang="de-DE" dirty="0" err="1"/>
              <a:t>gases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hydrogen and </a:t>
            </a:r>
            <a:r>
              <a:rPr lang="de-DE" dirty="0" err="1"/>
              <a:t>oxygen</a:t>
            </a:r>
            <a:r>
              <a:rPr lang="de-DE" dirty="0"/>
              <a:t>, </a:t>
            </a:r>
            <a:r>
              <a:rPr lang="de-DE" dirty="0" err="1"/>
              <a:t>fuel-cell</a:t>
            </a:r>
            <a:r>
              <a:rPr lang="de-DE" dirty="0"/>
              <a:t> power, bio-</a:t>
            </a:r>
            <a:r>
              <a:rPr lang="de-DE" dirty="0" err="1"/>
              <a:t>fuels</a:t>
            </a:r>
            <a:r>
              <a:rPr lang="de-DE" dirty="0"/>
              <a:t>, also liquid gas and </a:t>
            </a:r>
            <a:r>
              <a:rPr lang="de-DE" dirty="0" err="1"/>
              <a:t>low-carbon</a:t>
            </a:r>
            <a:r>
              <a:rPr lang="de-DE" dirty="0"/>
              <a:t> </a:t>
            </a:r>
            <a:r>
              <a:rPr lang="de-DE" dirty="0" err="1"/>
              <a:t>technologies</a:t>
            </a:r>
            <a:r>
              <a:rPr lang="de-DE" dirty="0"/>
              <a:t> </a:t>
            </a:r>
            <a:r>
              <a:rPr lang="de-DE" dirty="0" err="1"/>
              <a:t>generally</a:t>
            </a:r>
            <a:r>
              <a:rPr lang="de-DE" dirty="0"/>
              <a:t>.</a:t>
            </a:r>
          </a:p>
          <a:p>
            <a:pPr marL="514350" indent="-514350">
              <a:buAutoNum type="alphaLcParenR"/>
            </a:pPr>
            <a:r>
              <a:rPr lang="de-DE" dirty="0"/>
              <a:t>„</a:t>
            </a:r>
            <a:r>
              <a:rPr lang="de-DE" b="1" dirty="0" err="1"/>
              <a:t>Dirtier</a:t>
            </a:r>
            <a:r>
              <a:rPr lang="de-DE" dirty="0"/>
              <a:t>“ </a:t>
            </a:r>
            <a:r>
              <a:rPr lang="de-DE" dirty="0" err="1"/>
              <a:t>energies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b="1" dirty="0"/>
              <a:t>fossil </a:t>
            </a:r>
            <a:r>
              <a:rPr lang="de-DE" b="1" dirty="0" err="1"/>
              <a:t>fuels</a:t>
            </a:r>
            <a:r>
              <a:rPr lang="de-DE" b="1" dirty="0"/>
              <a:t> </a:t>
            </a:r>
            <a:r>
              <a:rPr lang="de-DE" dirty="0"/>
              <a:t>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and </a:t>
            </a:r>
            <a:r>
              <a:rPr lang="de-DE" dirty="0" err="1"/>
              <a:t>coal</a:t>
            </a:r>
            <a:r>
              <a:rPr lang="de-DE" dirty="0"/>
              <a:t>: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danger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spills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Deepwater</a:t>
            </a:r>
            <a:r>
              <a:rPr lang="de-DE" dirty="0"/>
              <a:t> Horizon </a:t>
            </a:r>
            <a:r>
              <a:rPr lang="de-DE" dirty="0" err="1"/>
              <a:t>disaster</a:t>
            </a:r>
            <a:r>
              <a:rPr lang="de-DE" dirty="0"/>
              <a:t>, also </a:t>
            </a:r>
            <a:r>
              <a:rPr lang="de-DE" dirty="0" err="1"/>
              <a:t>known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BP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spill</a:t>
            </a:r>
            <a:r>
              <a:rPr lang="de-DE" dirty="0"/>
              <a:t>,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Gulf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Mexico in 2010; </a:t>
            </a:r>
            <a:r>
              <a:rPr lang="de-DE" dirty="0" err="1"/>
              <a:t>whilst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considered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 „</a:t>
            </a:r>
            <a:r>
              <a:rPr lang="de-DE" dirty="0" err="1"/>
              <a:t>dirtier</a:t>
            </a:r>
            <a:r>
              <a:rPr lang="de-DE" dirty="0"/>
              <a:t>“ </a:t>
            </a:r>
            <a:r>
              <a:rPr lang="de-DE" dirty="0" err="1"/>
              <a:t>energy</a:t>
            </a:r>
            <a:r>
              <a:rPr lang="de-DE" dirty="0"/>
              <a:t>, </a:t>
            </a:r>
            <a:r>
              <a:rPr lang="de-DE" dirty="0" err="1"/>
              <a:t>because</a:t>
            </a:r>
            <a:r>
              <a:rPr lang="de-DE" dirty="0"/>
              <a:t> CO2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thought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causes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global </a:t>
            </a:r>
            <a:r>
              <a:rPr lang="de-DE" dirty="0" err="1"/>
              <a:t>warming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The clean / </a:t>
            </a:r>
            <a:r>
              <a:rPr lang="de-DE" dirty="0" err="1"/>
              <a:t>dirty</a:t>
            </a:r>
            <a:r>
              <a:rPr lang="de-DE" dirty="0"/>
              <a:t> </a:t>
            </a:r>
            <a:r>
              <a:rPr lang="de-DE" dirty="0" err="1"/>
              <a:t>opposition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tricky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apply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gas and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285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FAF64-658B-4EAA-8BC9-C28BB939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7385C4-3587-4329-B904-3573F9F69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i="1" dirty="0"/>
              <a:t>Recording 1-18</a:t>
            </a:r>
          </a:p>
          <a:p>
            <a:pPr marL="0" indent="0">
              <a:buNone/>
            </a:pPr>
            <a:r>
              <a:rPr lang="de-DE" dirty="0"/>
              <a:t>Bloomberg New Energy Finance </a:t>
            </a:r>
            <a:r>
              <a:rPr lang="de-DE" dirty="0" err="1"/>
              <a:t>provides</a:t>
            </a:r>
            <a:r>
              <a:rPr lang="de-DE" dirty="0"/>
              <a:t> </a:t>
            </a:r>
            <a:r>
              <a:rPr lang="de-DE" dirty="0" err="1"/>
              <a:t>news</a:t>
            </a:r>
            <a:r>
              <a:rPr lang="de-DE" dirty="0"/>
              <a:t>, </a:t>
            </a:r>
            <a:r>
              <a:rPr lang="de-DE" dirty="0" err="1"/>
              <a:t>research</a:t>
            </a:r>
            <a:r>
              <a:rPr lang="de-DE" dirty="0"/>
              <a:t> and </a:t>
            </a:r>
            <a:r>
              <a:rPr lang="de-DE" dirty="0" err="1"/>
              <a:t>analysis</a:t>
            </a:r>
            <a:r>
              <a:rPr lang="de-DE" dirty="0"/>
              <a:t> on </a:t>
            </a:r>
            <a:r>
              <a:rPr lang="de-DE" dirty="0" err="1"/>
              <a:t>energy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Chief Editor, Angus </a:t>
            </a:r>
            <a:r>
              <a:rPr lang="de-DE" dirty="0" err="1"/>
              <a:t>McCrone</a:t>
            </a:r>
            <a:r>
              <a:rPr lang="de-DE" dirty="0"/>
              <a:t>,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22 </a:t>
            </a:r>
            <a:r>
              <a:rPr lang="de-DE" dirty="0" err="1"/>
              <a:t>Exercise</a:t>
            </a:r>
            <a:r>
              <a:rPr lang="de-DE" dirty="0"/>
              <a:t> B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52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12A9D-9183-4476-A70F-FEC62B88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7ED320-4B25-4920-9891-BE14FE66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Wind</a:t>
            </a:r>
          </a:p>
          <a:p>
            <a:pPr marL="514350" indent="-514350">
              <a:buAutoNum type="arabicPeriod"/>
            </a:pPr>
            <a:r>
              <a:rPr lang="de-DE" dirty="0"/>
              <a:t>Low-</a:t>
            </a:r>
            <a:r>
              <a:rPr lang="de-DE" dirty="0" err="1"/>
              <a:t>carbon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Carbon </a:t>
            </a:r>
            <a:r>
              <a:rPr lang="de-DE" dirty="0" err="1"/>
              <a:t>prices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Clean </a:t>
            </a:r>
            <a:r>
              <a:rPr lang="de-DE" dirty="0" err="1"/>
              <a:t>energy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Renewable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62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84F128-3542-45EB-A441-538701301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B6FE3B-4046-47C1-BB46-91039BDF9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i="1" dirty="0"/>
              <a:t>Recording 1-19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and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6 </a:t>
            </a:r>
            <a:r>
              <a:rPr lang="de-DE" dirty="0" err="1"/>
              <a:t>points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D on </a:t>
            </a:r>
            <a:r>
              <a:rPr lang="de-DE" dirty="0" err="1"/>
              <a:t>page</a:t>
            </a:r>
            <a:r>
              <a:rPr lang="de-DE" dirty="0"/>
              <a:t> 23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5706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2931F-8352-4755-90BB-035A325D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51359-609E-4CC0-9548-7C1A1F5A9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1, 2 4 and 6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3306932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6B228-5E53-4242-B098-DBF7A6BB2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C46576-FD9A-4629-BF9B-45FD55263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partnerships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alternative </a:t>
            </a:r>
            <a:r>
              <a:rPr lang="de-DE" dirty="0" err="1"/>
              <a:t>energy</a:t>
            </a:r>
            <a:r>
              <a:rPr lang="de-DE" dirty="0"/>
              <a:t>.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i="1" dirty="0" err="1"/>
              <a:t>cannot</a:t>
            </a:r>
            <a:r>
              <a:rPr lang="de-DE" dirty="0"/>
              <a:t> form a </a:t>
            </a:r>
            <a:r>
              <a:rPr lang="de-DE" dirty="0" err="1"/>
              <a:t>partership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in </a:t>
            </a:r>
            <a:r>
              <a:rPr lang="de-DE" b="1" dirty="0" err="1"/>
              <a:t>bold</a:t>
            </a:r>
            <a:r>
              <a:rPr lang="de-D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06419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C41FB-0E12-49ED-ADAF-4A6B37F1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949F0F-8BE2-41F0-BA03-4E9949587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Carbon</a:t>
            </a:r>
          </a:p>
          <a:p>
            <a:pPr marL="514350" indent="-514350">
              <a:buAutoNum type="arabicPeriod"/>
            </a:pPr>
            <a:r>
              <a:rPr lang="de-DE" dirty="0" err="1"/>
              <a:t>Consumption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Reduction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Turbine</a:t>
            </a:r>
          </a:p>
          <a:p>
            <a:pPr marL="514350" indent="-514350">
              <a:buAutoNum type="arabicPeriod"/>
            </a:pPr>
            <a:r>
              <a:rPr lang="de-DE" dirty="0" err="1"/>
              <a:t>Renewable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Photovoltaic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430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10F72-8C8E-4B73-93DD-ADB086CC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1B6D67-3A49-40C8-B08B-37E8994F8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Teacher </a:t>
            </a:r>
            <a:r>
              <a:rPr lang="de-DE" b="1" dirty="0"/>
              <a:t>Input</a:t>
            </a:r>
            <a:r>
              <a:rPr lang="de-DE" dirty="0"/>
              <a:t>: Business Brief</a:t>
            </a:r>
          </a:p>
          <a:p>
            <a:pPr marL="514350" indent="-514350">
              <a:buAutoNum type="arabicPeriod"/>
            </a:pPr>
            <a:r>
              <a:rPr lang="de-DE" b="1" dirty="0"/>
              <a:t>Listening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experts</a:t>
            </a:r>
            <a:r>
              <a:rPr lang="de-DE" dirty="0"/>
              <a:t> on clean </a:t>
            </a:r>
            <a:r>
              <a:rPr lang="de-DE" dirty="0" err="1"/>
              <a:t>energy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22 and 23)</a:t>
            </a:r>
          </a:p>
          <a:p>
            <a:pPr marL="514350" indent="-514350">
              <a:buAutoNum type="arabicPeriod"/>
            </a:pPr>
            <a:r>
              <a:rPr lang="de-DE" b="1" dirty="0"/>
              <a:t>Reading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policies</a:t>
            </a:r>
            <a:r>
              <a:rPr lang="de-DE" dirty="0"/>
              <a:t> in </a:t>
            </a:r>
            <a:r>
              <a:rPr lang="de-DE" dirty="0" err="1"/>
              <a:t>Norway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24 and 25)</a:t>
            </a:r>
          </a:p>
          <a:p>
            <a:pPr marL="514350" indent="-514350">
              <a:buAutoNum type="arabicPeriod"/>
            </a:pPr>
            <a:r>
              <a:rPr lang="de-DE" dirty="0"/>
              <a:t>Learning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taking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in </a:t>
            </a:r>
            <a:r>
              <a:rPr lang="de-DE" b="1" dirty="0" err="1"/>
              <a:t>meetings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26 and 27)</a:t>
            </a:r>
          </a:p>
          <a:p>
            <a:pPr marL="514350" indent="-514350">
              <a:buAutoNum type="arabicPeriod"/>
            </a:pPr>
            <a:r>
              <a:rPr lang="de-DE" dirty="0"/>
              <a:t>Learning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layout</a:t>
            </a:r>
            <a:r>
              <a:rPr lang="de-DE" dirty="0"/>
              <a:t> and </a:t>
            </a:r>
            <a:r>
              <a:rPr lang="de-DE" dirty="0" err="1"/>
              <a:t>structure</a:t>
            </a:r>
            <a:r>
              <a:rPr lang="de-DE" dirty="0"/>
              <a:t> a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b="1" dirty="0"/>
              <a:t>report</a:t>
            </a:r>
            <a:r>
              <a:rPr lang="de-DE" dirty="0"/>
              <a:t> (</a:t>
            </a:r>
            <a:r>
              <a:rPr lang="de-DE" dirty="0" err="1"/>
              <a:t>page</a:t>
            </a:r>
            <a:r>
              <a:rPr lang="de-DE" dirty="0"/>
              <a:t> 27)</a:t>
            </a:r>
          </a:p>
          <a:p>
            <a:pPr marL="514350" indent="-514350">
              <a:buAutoNum type="arabicPeriod"/>
            </a:pPr>
            <a:r>
              <a:rPr lang="de-DE" dirty="0"/>
              <a:t>Case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b="1" dirty="0" err="1"/>
              <a:t>group</a:t>
            </a:r>
            <a:r>
              <a:rPr lang="de-DE" dirty="0"/>
              <a:t> </a:t>
            </a:r>
            <a:r>
              <a:rPr lang="de-DE" b="1" dirty="0" err="1"/>
              <a:t>work</a:t>
            </a:r>
            <a:r>
              <a:rPr lang="de-DE" dirty="0"/>
              <a:t> (</a:t>
            </a:r>
            <a:r>
              <a:rPr lang="de-DE" dirty="0" err="1"/>
              <a:t>pages</a:t>
            </a:r>
            <a:r>
              <a:rPr lang="de-DE" dirty="0"/>
              <a:t> 28 and 29): </a:t>
            </a:r>
            <a:r>
              <a:rPr lang="de-DE" dirty="0" err="1"/>
              <a:t>writing</a:t>
            </a:r>
            <a:r>
              <a:rPr lang="de-DE" dirty="0"/>
              <a:t> a </a:t>
            </a:r>
            <a:r>
              <a:rPr lang="de-DE" b="1" dirty="0"/>
              <a:t>report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improving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 at </a:t>
            </a:r>
            <a:r>
              <a:rPr lang="de-DE" dirty="0" err="1"/>
              <a:t>Tumalet</a:t>
            </a:r>
            <a:r>
              <a:rPr lang="de-DE" dirty="0"/>
              <a:t> Software.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782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025E5-E57E-49BB-B1A0-9B144955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EF3ACE-905F-4906-BC8F-225470A90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/>
              <a:t>Recording 1-20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experts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asked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reduction</a:t>
            </a:r>
            <a:r>
              <a:rPr lang="de-DE" dirty="0"/>
              <a:t> in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and clean </a:t>
            </a:r>
            <a:r>
              <a:rPr lang="de-DE" dirty="0" err="1"/>
              <a:t>energy</a:t>
            </a:r>
            <a:r>
              <a:rPr lang="de-DE" dirty="0"/>
              <a:t>.  </a:t>
            </a:r>
            <a:r>
              <a:rPr lang="de-DE" dirty="0" err="1"/>
              <a:t>Choose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accurate</a:t>
            </a:r>
            <a:r>
              <a:rPr lang="de-DE" dirty="0"/>
              <a:t> </a:t>
            </a:r>
            <a:r>
              <a:rPr lang="de-DE" dirty="0" err="1"/>
              <a:t>ending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3 </a:t>
            </a:r>
            <a:r>
              <a:rPr lang="de-DE" dirty="0" err="1"/>
              <a:t>sentences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0449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4F9BE-6432-4FCB-B48E-DD2F60EF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19321A-16AF-4DFF-8310-73B012D8D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149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FC6789-CAFD-4E79-AA13-E9957DDFF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FF506-80CD-42E4-A029-046D6DF45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/>
              <a:t>Recording 1-21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giving</a:t>
            </a:r>
            <a:r>
              <a:rPr lang="de-DE" dirty="0"/>
              <a:t> </a:t>
            </a:r>
            <a:r>
              <a:rPr lang="de-DE" dirty="0" err="1"/>
              <a:t>opinions</a:t>
            </a:r>
            <a:r>
              <a:rPr lang="de-DE" dirty="0"/>
              <a:t> on </a:t>
            </a:r>
            <a:r>
              <a:rPr lang="de-DE" dirty="0" err="1"/>
              <a:t>energy</a:t>
            </a:r>
            <a:r>
              <a:rPr lang="de-DE" dirty="0"/>
              <a:t> and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6 </a:t>
            </a:r>
            <a:r>
              <a:rPr lang="de-DE" dirty="0" err="1"/>
              <a:t>sentences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G,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2444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EE8CD-6554-4EAF-AE53-D66F33FC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84B37D-E086-43AB-8FB8-3F5321F29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Speaker 1 </a:t>
            </a:r>
            <a:r>
              <a:rPr lang="de-DE" dirty="0" err="1"/>
              <a:t>thinks</a:t>
            </a:r>
            <a:r>
              <a:rPr lang="de-DE" dirty="0"/>
              <a:t> </a:t>
            </a:r>
            <a:r>
              <a:rPr lang="de-DE" b="1" dirty="0" err="1"/>
              <a:t>manufacturing</a:t>
            </a:r>
            <a:r>
              <a:rPr lang="de-DE" b="1" dirty="0"/>
              <a:t> </a:t>
            </a:r>
            <a:r>
              <a:rPr lang="de-DE" b="1" dirty="0" err="1"/>
              <a:t>companies</a:t>
            </a:r>
            <a:r>
              <a:rPr lang="de-DE" b="1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donations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offset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Speaker 2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paying</a:t>
            </a:r>
            <a:r>
              <a:rPr lang="de-DE" dirty="0"/>
              <a:t> a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b="1" dirty="0" err="1"/>
              <a:t>if</a:t>
            </a:r>
            <a:r>
              <a:rPr lang="de-DE" b="1" dirty="0"/>
              <a:t> </a:t>
            </a:r>
            <a:r>
              <a:rPr lang="de-DE" b="1" dirty="0" err="1"/>
              <a:t>taxes</a:t>
            </a:r>
            <a:r>
              <a:rPr lang="de-DE" b="1" dirty="0"/>
              <a:t> </a:t>
            </a:r>
            <a:r>
              <a:rPr lang="de-DE" b="1" dirty="0" err="1"/>
              <a:t>were</a:t>
            </a:r>
            <a:r>
              <a:rPr lang="de-DE" b="1" dirty="0"/>
              <a:t> </a:t>
            </a:r>
            <a:r>
              <a:rPr lang="de-DE" b="1" dirty="0" err="1"/>
              <a:t>reduced</a:t>
            </a:r>
            <a:r>
              <a:rPr lang="de-DE" b="1" dirty="0"/>
              <a:t> </a:t>
            </a:r>
            <a:r>
              <a:rPr lang="de-DE" b="1" dirty="0" err="1"/>
              <a:t>elsewhere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Speaker 3 </a:t>
            </a:r>
            <a:r>
              <a:rPr lang="de-DE" dirty="0" err="1"/>
              <a:t>insists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weathier</a:t>
            </a:r>
            <a:r>
              <a:rPr lang="de-DE" dirty="0"/>
              <a:t> countries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stop</a:t>
            </a:r>
            <a:r>
              <a:rPr lang="de-DE" dirty="0"/>
              <a:t> </a:t>
            </a:r>
            <a:r>
              <a:rPr lang="de-DE" b="1" dirty="0" err="1"/>
              <a:t>making</a:t>
            </a:r>
            <a:r>
              <a:rPr lang="de-DE" b="1" dirty="0"/>
              <a:t> </a:t>
            </a:r>
            <a:r>
              <a:rPr lang="de-DE" b="1" dirty="0" err="1"/>
              <a:t>demands</a:t>
            </a:r>
            <a:r>
              <a:rPr lang="de-DE" dirty="0"/>
              <a:t> on </a:t>
            </a:r>
            <a:r>
              <a:rPr lang="de-DE" dirty="0" err="1"/>
              <a:t>developing</a:t>
            </a:r>
            <a:r>
              <a:rPr lang="de-DE" dirty="0"/>
              <a:t> countries.</a:t>
            </a:r>
          </a:p>
        </p:txBody>
      </p:sp>
    </p:spTree>
    <p:extLst>
      <p:ext uri="{BB962C8B-B14F-4D97-AF65-F5344CB8AC3E}">
        <p14:creationId xmlns:p14="http://schemas.microsoft.com/office/powerpoint/2010/main" val="3897615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2C953-BD45-47CA-A9E0-9B60F812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Clean Energy (p. 23)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EBC379-31D1-4EBD-A2DE-6584A1AB7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4. Speaker3 </a:t>
            </a:r>
            <a:r>
              <a:rPr lang="de-DE" dirty="0" err="1"/>
              <a:t>points</a:t>
            </a:r>
            <a:r>
              <a:rPr lang="de-DE" dirty="0"/>
              <a:t> out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in </a:t>
            </a:r>
            <a:r>
              <a:rPr lang="de-DE" dirty="0" err="1"/>
              <a:t>developing</a:t>
            </a:r>
            <a:r>
              <a:rPr lang="de-DE" dirty="0"/>
              <a:t> countries </a:t>
            </a:r>
            <a:r>
              <a:rPr lang="de-DE" dirty="0" err="1"/>
              <a:t>stil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b="1" dirty="0"/>
              <a:t>(</a:t>
            </a:r>
            <a:r>
              <a:rPr lang="de-DE" b="1" dirty="0" err="1"/>
              <a:t>piped</a:t>
            </a:r>
            <a:r>
              <a:rPr lang="de-DE" b="1" dirty="0"/>
              <a:t>) gas and </a:t>
            </a:r>
            <a:r>
              <a:rPr lang="de-DE" b="1" dirty="0" err="1"/>
              <a:t>electricity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/>
              <a:t>Speaker 2 </a:t>
            </a:r>
            <a:r>
              <a:rPr lang="de-DE" dirty="0" err="1"/>
              <a:t>wouldn‘t</a:t>
            </a:r>
            <a:r>
              <a:rPr lang="de-DE" dirty="0"/>
              <a:t>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dirty="0" err="1"/>
              <a:t>living</a:t>
            </a:r>
            <a:r>
              <a:rPr lang="de-DE" dirty="0"/>
              <a:t> </a:t>
            </a:r>
            <a:r>
              <a:rPr lang="de-DE" dirty="0" err="1"/>
              <a:t>near</a:t>
            </a:r>
            <a:r>
              <a:rPr lang="de-DE" dirty="0"/>
              <a:t> a wind </a:t>
            </a:r>
            <a:r>
              <a:rPr lang="de-DE" dirty="0" err="1"/>
              <a:t>farm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b="1" dirty="0"/>
              <a:t>bring </a:t>
            </a:r>
            <a:r>
              <a:rPr lang="de-DE" b="1" dirty="0" err="1"/>
              <a:t>employment</a:t>
            </a:r>
            <a:r>
              <a:rPr lang="de-DE" b="1" dirty="0"/>
              <a:t> (and </a:t>
            </a:r>
            <a:r>
              <a:rPr lang="de-DE" b="1" dirty="0" err="1"/>
              <a:t>services</a:t>
            </a:r>
            <a:r>
              <a:rPr lang="de-DE" b="1" dirty="0"/>
              <a:t>)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area</a:t>
            </a:r>
            <a:r>
              <a:rPr lang="de-DE" dirty="0"/>
              <a:t>.</a:t>
            </a:r>
          </a:p>
          <a:p>
            <a:pPr marL="514350" indent="-514350">
              <a:buAutoNum type="arabicPeriod" startAt="5"/>
            </a:pPr>
            <a:r>
              <a:rPr lang="de-DE" dirty="0"/>
              <a:t>Speaker 3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wind </a:t>
            </a:r>
            <a:r>
              <a:rPr lang="de-DE" dirty="0" err="1"/>
              <a:t>turbines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living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b="1" dirty="0" err="1"/>
              <a:t>nuclear</a:t>
            </a:r>
            <a:r>
              <a:rPr lang="de-DE" b="1" dirty="0"/>
              <a:t> plant / </a:t>
            </a:r>
            <a:r>
              <a:rPr lang="de-DE" b="1" dirty="0" err="1"/>
              <a:t>nuclear</a:t>
            </a:r>
            <a:r>
              <a:rPr lang="de-DE" b="1" dirty="0"/>
              <a:t> power </a:t>
            </a:r>
            <a:r>
              <a:rPr lang="de-DE" b="1" dirty="0" err="1"/>
              <a:t>station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051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70C34-FCC9-41AB-8BC3-6144774B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„The Danger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Losing</a:t>
            </a:r>
            <a:r>
              <a:rPr lang="de-DE" dirty="0"/>
              <a:t> Touch </a:t>
            </a:r>
            <a:r>
              <a:rPr lang="de-DE" dirty="0" err="1"/>
              <a:t>with</a:t>
            </a:r>
            <a:r>
              <a:rPr lang="de-DE" dirty="0"/>
              <a:t> Reality“ (</a:t>
            </a:r>
            <a:r>
              <a:rPr lang="de-DE" dirty="0" err="1"/>
              <a:t>pages</a:t>
            </a:r>
            <a:r>
              <a:rPr lang="de-DE" dirty="0"/>
              <a:t> 24 – 25)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851212-9FEE-4EC0-A50D-E8E2401D3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40-50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First do </a:t>
            </a:r>
            <a:r>
              <a:rPr lang="de-DE" dirty="0" err="1"/>
              <a:t>exercise</a:t>
            </a:r>
            <a:r>
              <a:rPr lang="de-DE" dirty="0"/>
              <a:t> A on </a:t>
            </a:r>
            <a:r>
              <a:rPr lang="de-DE" dirty="0" err="1"/>
              <a:t>page</a:t>
            </a:r>
            <a:r>
              <a:rPr lang="de-DE" dirty="0"/>
              <a:t> 24 on </a:t>
            </a:r>
            <a:r>
              <a:rPr lang="de-DE" dirty="0" err="1"/>
              <a:t>your</a:t>
            </a:r>
            <a:r>
              <a:rPr lang="de-DE" dirty="0"/>
              <a:t> own.</a:t>
            </a:r>
          </a:p>
          <a:p>
            <a:pPr marL="0" indent="0">
              <a:buNone/>
            </a:pPr>
            <a:r>
              <a:rPr lang="de-DE" dirty="0" err="1"/>
              <a:t>Then</a:t>
            </a:r>
            <a:r>
              <a:rPr lang="de-DE" dirty="0"/>
              <a:t>,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25 „The Danger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Losing</a:t>
            </a:r>
            <a:r>
              <a:rPr lang="de-DE" dirty="0"/>
              <a:t> Touch </a:t>
            </a:r>
            <a:r>
              <a:rPr lang="de-DE" dirty="0" err="1"/>
              <a:t>With</a:t>
            </a:r>
            <a:r>
              <a:rPr lang="de-DE" dirty="0"/>
              <a:t> Reality“ </a:t>
            </a:r>
            <a:r>
              <a:rPr lang="de-DE" dirty="0" err="1"/>
              <a:t>by</a:t>
            </a:r>
            <a:r>
              <a:rPr lang="de-DE" dirty="0"/>
              <a:t> Ed Crooks and do </a:t>
            </a:r>
            <a:r>
              <a:rPr lang="de-DE" dirty="0" err="1"/>
              <a:t>exercises</a:t>
            </a:r>
            <a:r>
              <a:rPr lang="de-DE" dirty="0"/>
              <a:t> B, and C.</a:t>
            </a:r>
          </a:p>
          <a:p>
            <a:pPr marL="0" indent="0">
              <a:buNone/>
            </a:pP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time,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exercises</a:t>
            </a:r>
            <a:r>
              <a:rPr lang="de-DE" dirty="0"/>
              <a:t> D and E.</a:t>
            </a:r>
          </a:p>
        </p:txBody>
      </p:sp>
    </p:spTree>
    <p:extLst>
      <p:ext uri="{BB962C8B-B14F-4D97-AF65-F5344CB8AC3E}">
        <p14:creationId xmlns:p14="http://schemas.microsoft.com/office/powerpoint/2010/main" val="1502201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B64D2-CB61-4A6E-A699-DAE3371E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„The Danger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Losing</a:t>
            </a:r>
            <a:r>
              <a:rPr lang="de-DE" dirty="0"/>
              <a:t> Touch </a:t>
            </a:r>
            <a:r>
              <a:rPr lang="de-DE" dirty="0" err="1"/>
              <a:t>with</a:t>
            </a:r>
            <a:r>
              <a:rPr lang="de-DE" dirty="0"/>
              <a:t> Reality“ (</a:t>
            </a:r>
            <a:r>
              <a:rPr lang="de-DE" dirty="0" err="1"/>
              <a:t>pages</a:t>
            </a:r>
            <a:r>
              <a:rPr lang="de-DE" dirty="0"/>
              <a:t> 24 – 25)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91E972-90C1-47A5-A7D4-28851A54D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T. Helge Lund </a:t>
            </a:r>
            <a:r>
              <a:rPr lang="de-DE" dirty="0" err="1"/>
              <a:t>believes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true</a:t>
            </a:r>
            <a:r>
              <a:rPr lang="de-DE" dirty="0"/>
              <a:t>, and </a:t>
            </a:r>
            <a:r>
              <a:rPr lang="de-DE" dirty="0" err="1"/>
              <a:t>Norway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record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„</a:t>
            </a:r>
            <a:r>
              <a:rPr lang="de-DE" dirty="0" err="1"/>
              <a:t>curbing</a:t>
            </a:r>
            <a:r>
              <a:rPr lang="de-DE" dirty="0"/>
              <a:t>“ </a:t>
            </a:r>
            <a:r>
              <a:rPr lang="de-DE" dirty="0" err="1"/>
              <a:t>greenhouse</a:t>
            </a:r>
            <a:r>
              <a:rPr lang="de-DE" dirty="0"/>
              <a:t> gas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thefirst</a:t>
            </a:r>
            <a:r>
              <a:rPr lang="de-DE" dirty="0"/>
              <a:t> countries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pimpose</a:t>
            </a:r>
            <a:r>
              <a:rPr lang="de-DE" dirty="0"/>
              <a:t> a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F. He </a:t>
            </a:r>
            <a:r>
              <a:rPr lang="de-DE" dirty="0" err="1"/>
              <a:t>warns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unrealistic</a:t>
            </a:r>
            <a:r>
              <a:rPr lang="de-DE" dirty="0"/>
              <a:t>,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built</a:t>
            </a:r>
            <a:r>
              <a:rPr lang="de-DE" dirty="0"/>
              <a:t> on </a:t>
            </a:r>
            <a:r>
              <a:rPr lang="de-DE" dirty="0" err="1"/>
              <a:t>hydrocarbons</a:t>
            </a:r>
            <a:r>
              <a:rPr lang="de-DE" dirty="0"/>
              <a:t>.  He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it‘ll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harder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politicians</a:t>
            </a:r>
            <a:r>
              <a:rPr lang="de-DE" dirty="0"/>
              <a:t> and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realize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T. He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reality</a:t>
            </a:r>
            <a:r>
              <a:rPr lang="de-DE" dirty="0"/>
              <a:t> –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world‘s</a:t>
            </a:r>
            <a:r>
              <a:rPr lang="de-DE" dirty="0"/>
              <a:t> </a:t>
            </a:r>
            <a:r>
              <a:rPr lang="de-DE" dirty="0" err="1"/>
              <a:t>population</a:t>
            </a:r>
            <a:r>
              <a:rPr lang="de-DE" dirty="0"/>
              <a:t> will </a:t>
            </a:r>
            <a:r>
              <a:rPr lang="de-DE" dirty="0" err="1"/>
              <a:t>grow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6.8 </a:t>
            </a:r>
            <a:r>
              <a:rPr lang="de-DE" dirty="0" err="1"/>
              <a:t>billion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9 </a:t>
            </a:r>
            <a:r>
              <a:rPr lang="de-DE" dirty="0" err="1"/>
              <a:t>billion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2050, and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will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cars</a:t>
            </a:r>
            <a:r>
              <a:rPr lang="de-DE" dirty="0"/>
              <a:t> and </a:t>
            </a:r>
            <a:r>
              <a:rPr lang="de-DE" dirty="0" err="1"/>
              <a:t>domestic</a:t>
            </a:r>
            <a:r>
              <a:rPr lang="de-DE" dirty="0"/>
              <a:t> </a:t>
            </a:r>
            <a:r>
              <a:rPr lang="de-DE" dirty="0" err="1"/>
              <a:t>appliances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2997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A71EC-C9BF-4EB1-A2A3-74389CFEC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„The Danger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Losing</a:t>
            </a:r>
            <a:r>
              <a:rPr lang="de-DE" dirty="0"/>
              <a:t> Touch </a:t>
            </a:r>
            <a:r>
              <a:rPr lang="de-DE" dirty="0" err="1"/>
              <a:t>with</a:t>
            </a:r>
            <a:r>
              <a:rPr lang="de-DE" dirty="0"/>
              <a:t> Reality“ (</a:t>
            </a:r>
            <a:r>
              <a:rPr lang="de-DE" dirty="0" err="1"/>
              <a:t>pages</a:t>
            </a:r>
            <a:r>
              <a:rPr lang="de-DE" dirty="0"/>
              <a:t> 24 – 25)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A12662-AC0B-4112-927A-496CCEE47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514350" indent="-514350">
              <a:buAutoNum type="arabicPeriod" startAt="4"/>
            </a:pPr>
            <a:r>
              <a:rPr lang="de-DE" dirty="0"/>
              <a:t>F. He </a:t>
            </a:r>
            <a:r>
              <a:rPr lang="de-DE" dirty="0" err="1"/>
              <a:t>argues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  Oil and gas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far</a:t>
            </a:r>
            <a:r>
              <a:rPr lang="de-DE" dirty="0"/>
              <a:t> </a:t>
            </a:r>
            <a:r>
              <a:rPr lang="de-DE" dirty="0" err="1"/>
              <a:t>easier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extract</a:t>
            </a:r>
            <a:r>
              <a:rPr lang="de-DE" dirty="0"/>
              <a:t>, </a:t>
            </a:r>
            <a:r>
              <a:rPr lang="de-DE" dirty="0" err="1"/>
              <a:t>transport</a:t>
            </a:r>
            <a:r>
              <a:rPr lang="de-DE" dirty="0"/>
              <a:t>, </a:t>
            </a:r>
            <a:r>
              <a:rPr lang="de-DE" dirty="0" err="1"/>
              <a:t>store</a:t>
            </a:r>
            <a:r>
              <a:rPr lang="de-DE" dirty="0"/>
              <a:t> and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 </a:t>
            </a:r>
            <a:r>
              <a:rPr lang="de-DE" dirty="0" err="1"/>
              <a:t>the</a:t>
            </a:r>
            <a:r>
              <a:rPr lang="de-DE" dirty="0"/>
              <a:t> alternative </a:t>
            </a:r>
            <a:r>
              <a:rPr lang="de-DE" dirty="0" err="1"/>
              <a:t>energies</a:t>
            </a:r>
            <a:r>
              <a:rPr lang="de-DE" dirty="0"/>
              <a:t>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.</a:t>
            </a:r>
          </a:p>
          <a:p>
            <a:pPr marL="514350" indent="-514350">
              <a:buAutoNum type="arabicPeriod" startAt="4"/>
            </a:pPr>
            <a:r>
              <a:rPr lang="de-DE" dirty="0"/>
              <a:t>F. He </a:t>
            </a:r>
            <a:r>
              <a:rPr lang="de-DE" dirty="0" err="1"/>
              <a:t>doesn‘t</a:t>
            </a:r>
            <a:r>
              <a:rPr lang="de-DE" dirty="0"/>
              <a:t> </a:t>
            </a:r>
            <a:r>
              <a:rPr lang="de-DE" dirty="0" err="1"/>
              <a:t>believe</a:t>
            </a:r>
            <a:r>
              <a:rPr lang="de-DE" dirty="0"/>
              <a:t> private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support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technologicl</a:t>
            </a:r>
            <a:r>
              <a:rPr lang="de-DE" dirty="0"/>
              <a:t> </a:t>
            </a:r>
            <a:r>
              <a:rPr lang="de-DE" dirty="0" err="1"/>
              <a:t>advances</a:t>
            </a:r>
            <a:r>
              <a:rPr lang="de-DE" dirty="0"/>
              <a:t>.  He </a:t>
            </a:r>
            <a:r>
              <a:rPr lang="de-DE" dirty="0" err="1"/>
              <a:t>thinks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drives</a:t>
            </a:r>
            <a:r>
              <a:rPr lang="de-DE" dirty="0"/>
              <a:t> </a:t>
            </a:r>
            <a:r>
              <a:rPr lang="de-DE" dirty="0" err="1"/>
              <a:t>technological</a:t>
            </a:r>
            <a:r>
              <a:rPr lang="de-DE" dirty="0"/>
              <a:t> </a:t>
            </a:r>
            <a:r>
              <a:rPr lang="de-DE" dirty="0" err="1"/>
              <a:t>advances</a:t>
            </a:r>
            <a:r>
              <a:rPr lang="de-DE" dirty="0"/>
              <a:t>, not </a:t>
            </a:r>
            <a:r>
              <a:rPr lang="de-DE" dirty="0" err="1"/>
              <a:t>political</a:t>
            </a:r>
            <a:r>
              <a:rPr lang="de-DE" dirty="0"/>
              <a:t> initiatives.</a:t>
            </a:r>
          </a:p>
          <a:p>
            <a:pPr marL="514350" indent="-514350">
              <a:buAutoNum type="arabicPeriod" startAt="4"/>
            </a:pPr>
            <a:r>
              <a:rPr lang="de-DE" dirty="0"/>
              <a:t>T.  He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and gas will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expensive,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 will </a:t>
            </a:r>
            <a:r>
              <a:rPr lang="de-DE" dirty="0" err="1"/>
              <a:t>decrease</a:t>
            </a:r>
            <a:r>
              <a:rPr lang="de-DE" dirty="0"/>
              <a:t> and </a:t>
            </a:r>
            <a:r>
              <a:rPr lang="de-DE" dirty="0" err="1"/>
              <a:t>people</a:t>
            </a:r>
            <a:r>
              <a:rPr lang="de-DE" dirty="0"/>
              <a:t> will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consume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653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73B64-C1A8-4046-A4CD-5774633A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„The Danger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Losing</a:t>
            </a:r>
            <a:r>
              <a:rPr lang="de-DE" dirty="0"/>
              <a:t> Touch </a:t>
            </a:r>
            <a:r>
              <a:rPr lang="de-DE" dirty="0" err="1"/>
              <a:t>with</a:t>
            </a:r>
            <a:r>
              <a:rPr lang="de-DE" dirty="0"/>
              <a:t> Reality“ (</a:t>
            </a:r>
            <a:r>
              <a:rPr lang="de-DE" dirty="0" err="1"/>
              <a:t>pages</a:t>
            </a:r>
            <a:r>
              <a:rPr lang="de-DE" dirty="0"/>
              <a:t> 24 – 25)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C94244-2555-43B0-BECC-0E2FDFBB2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Moving </a:t>
            </a:r>
            <a:r>
              <a:rPr lang="de-DE" dirty="0" err="1"/>
              <a:t>away</a:t>
            </a:r>
            <a:r>
              <a:rPr lang="de-DE" dirty="0"/>
              <a:t> (</a:t>
            </a:r>
            <a:r>
              <a:rPr lang="de-DE" dirty="0" err="1"/>
              <a:t>from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dirty="0"/>
              <a:t>Die-</a:t>
            </a:r>
            <a:r>
              <a:rPr lang="de-DE" dirty="0" err="1"/>
              <a:t>hard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Engage</a:t>
            </a:r>
            <a:r>
              <a:rPr lang="de-DE" dirty="0"/>
              <a:t> </a:t>
            </a:r>
            <a:r>
              <a:rPr lang="de-DE" dirty="0" err="1"/>
              <a:t>with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Curbing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Weaning</a:t>
            </a:r>
            <a:r>
              <a:rPr lang="de-DE" dirty="0"/>
              <a:t> … off</a:t>
            </a:r>
          </a:p>
          <a:p>
            <a:pPr marL="514350" indent="-514350">
              <a:buAutoNum type="arabicPeriod"/>
            </a:pPr>
            <a:r>
              <a:rPr lang="de-DE" dirty="0"/>
              <a:t>Set </a:t>
            </a:r>
            <a:r>
              <a:rPr lang="de-DE" dirty="0" err="1"/>
              <a:t>to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Watchdog</a:t>
            </a:r>
          </a:p>
          <a:p>
            <a:pPr marL="514350" indent="-514350">
              <a:buAutoNum type="arabicPeriod"/>
            </a:pPr>
            <a:r>
              <a:rPr lang="de-DE" dirty="0" err="1"/>
              <a:t>Deny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Highlights</a:t>
            </a:r>
          </a:p>
          <a:p>
            <a:pPr marL="514350" indent="-514350">
              <a:buAutoNum type="arabicPeriod"/>
            </a:pPr>
            <a:r>
              <a:rPr lang="de-DE" dirty="0" err="1"/>
              <a:t>Stifle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Setting</a:t>
            </a:r>
          </a:p>
          <a:p>
            <a:pPr marL="514350" indent="-514350">
              <a:buAutoNum type="arabicPeriod"/>
            </a:pPr>
            <a:r>
              <a:rPr lang="de-DE" dirty="0"/>
              <a:t>Come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endParaRPr lang="de-DE" dirty="0"/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9711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DD64BF-7C07-4079-951B-6968B8B5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Decision</a:t>
            </a:r>
            <a:r>
              <a:rPr lang="de-DE" dirty="0"/>
              <a:t>-Making (</a:t>
            </a:r>
            <a:r>
              <a:rPr lang="de-DE" dirty="0" err="1"/>
              <a:t>pages</a:t>
            </a:r>
            <a:r>
              <a:rPr lang="de-DE" dirty="0"/>
              <a:t> 26-27)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5E46A1-FEBE-4E51-B6C1-3C2274FA5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statements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describes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happens</a:t>
            </a:r>
            <a:r>
              <a:rPr lang="de-DE" dirty="0"/>
              <a:t> in </a:t>
            </a:r>
            <a:r>
              <a:rPr lang="de-DE" dirty="0" err="1"/>
              <a:t>meetings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attend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Decisions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beforehand</a:t>
            </a:r>
            <a:r>
              <a:rPr lang="de-DE" dirty="0"/>
              <a:t>.  Most </a:t>
            </a:r>
            <a:r>
              <a:rPr lang="de-DE" dirty="0" err="1"/>
              <a:t>meetings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just informative.</a:t>
            </a:r>
          </a:p>
          <a:p>
            <a:pPr marL="514350" indent="-514350">
              <a:buAutoNum type="arabicPeriod"/>
            </a:pPr>
            <a:r>
              <a:rPr lang="de-DE" dirty="0"/>
              <a:t>Meetings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generally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Not </a:t>
            </a:r>
            <a:r>
              <a:rPr lang="de-DE" dirty="0" err="1"/>
              <a:t>everyone‘s</a:t>
            </a:r>
            <a:r>
              <a:rPr lang="de-DE" dirty="0"/>
              <a:t> </a:t>
            </a:r>
            <a:r>
              <a:rPr lang="de-DE" dirty="0" err="1"/>
              <a:t>opinion</a:t>
            </a:r>
            <a:r>
              <a:rPr lang="de-DE" dirty="0"/>
              <a:t> </a:t>
            </a:r>
            <a:r>
              <a:rPr lang="de-DE" dirty="0" err="1"/>
              <a:t>carries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weight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we‘re</a:t>
            </a:r>
            <a:r>
              <a:rPr lang="de-DE" dirty="0"/>
              <a:t> </a:t>
            </a:r>
            <a:r>
              <a:rPr lang="de-DE" dirty="0" err="1"/>
              <a:t>deciding</a:t>
            </a:r>
            <a:r>
              <a:rPr lang="de-DE" dirty="0"/>
              <a:t> </a:t>
            </a:r>
            <a:r>
              <a:rPr lang="de-DE" dirty="0" err="1"/>
              <a:t>issues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takes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convincing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a </a:t>
            </a:r>
            <a:r>
              <a:rPr lang="de-DE" dirty="0" err="1"/>
              <a:t>meeting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Arguing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healthy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trying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solve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and </a:t>
            </a:r>
            <a:r>
              <a:rPr lang="de-DE" dirty="0" err="1"/>
              <a:t>reach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clear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carrying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out.</a:t>
            </a:r>
          </a:p>
          <a:p>
            <a:pPr marL="514350" indent="-514350">
              <a:buAutoNum type="arabicPeriod"/>
            </a:pPr>
            <a:r>
              <a:rPr lang="de-DE" dirty="0" err="1"/>
              <a:t>Humour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torelease</a:t>
            </a:r>
            <a:r>
              <a:rPr lang="de-DE" dirty="0"/>
              <a:t> </a:t>
            </a:r>
            <a:r>
              <a:rPr lang="de-DE" dirty="0" err="1"/>
              <a:t>tension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heated</a:t>
            </a:r>
            <a:r>
              <a:rPr lang="de-DE" dirty="0"/>
              <a:t> </a:t>
            </a:r>
            <a:r>
              <a:rPr lang="de-DE" dirty="0" err="1"/>
              <a:t>discussions</a:t>
            </a:r>
            <a:r>
              <a:rPr lang="de-DE" dirty="0"/>
              <a:t> at </a:t>
            </a:r>
            <a:r>
              <a:rPr lang="de-DE" dirty="0" err="1"/>
              <a:t>meetings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Participants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sometimes</a:t>
            </a:r>
            <a:r>
              <a:rPr lang="de-DE" dirty="0"/>
              <a:t> </a:t>
            </a:r>
            <a:r>
              <a:rPr lang="de-DE" dirty="0" err="1"/>
              <a:t>reluctant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proposals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criticised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756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8C26C-10BE-47AF-9A9F-3FF029F6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FAD7EB-59B3-4482-851B-51CB256E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debate</a:t>
            </a:r>
            <a:r>
              <a:rPr lang="de-DE" dirty="0"/>
              <a:t> on </a:t>
            </a:r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dominated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b="1" dirty="0" err="1"/>
              <a:t>oil</a:t>
            </a:r>
            <a:r>
              <a:rPr lang="de-DE" dirty="0"/>
              <a:t>.  Many </a:t>
            </a:r>
            <a:r>
              <a:rPr lang="de-DE" dirty="0" err="1"/>
              <a:t>experts</a:t>
            </a:r>
            <a:r>
              <a:rPr lang="de-DE" dirty="0"/>
              <a:t> </a:t>
            </a:r>
            <a:r>
              <a:rPr lang="de-DE" dirty="0" err="1"/>
              <a:t>predict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reaching</a:t>
            </a:r>
            <a:r>
              <a:rPr lang="de-DE" dirty="0"/>
              <a:t> </a:t>
            </a:r>
            <a:r>
              <a:rPr lang="de-DE" b="1" dirty="0" err="1"/>
              <a:t>peak</a:t>
            </a:r>
            <a:r>
              <a:rPr lang="de-DE" b="1" dirty="0"/>
              <a:t> </a:t>
            </a:r>
            <a:r>
              <a:rPr lang="de-DE" b="1" dirty="0" err="1"/>
              <a:t>oil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at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will </a:t>
            </a:r>
            <a:r>
              <a:rPr lang="de-DE" dirty="0" err="1"/>
              <a:t>reach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replace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b="1" dirty="0" err="1"/>
              <a:t>depleted</a:t>
            </a:r>
            <a:r>
              <a:rPr lang="de-DE" dirty="0"/>
              <a:t>. 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and </a:t>
            </a:r>
            <a:r>
              <a:rPr lang="de-DE" dirty="0" err="1"/>
              <a:t>exploited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rising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will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worthwhile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/>
              <a:t>exploit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not </a:t>
            </a:r>
            <a:r>
              <a:rPr lang="de-DE" dirty="0" err="1"/>
              <a:t>previously</a:t>
            </a:r>
            <a:r>
              <a:rPr lang="de-DE" dirty="0"/>
              <a:t> </a:t>
            </a:r>
            <a:r>
              <a:rPr lang="de-DE" b="1" dirty="0" err="1"/>
              <a:t>economically</a:t>
            </a:r>
            <a:r>
              <a:rPr lang="de-DE" b="1" dirty="0"/>
              <a:t> viable</a:t>
            </a:r>
            <a:r>
              <a:rPr lang="de-DE" dirty="0"/>
              <a:t>.  Oil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car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, but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fire</a:t>
            </a:r>
            <a:r>
              <a:rPr lang="de-DE" dirty="0"/>
              <a:t> power </a:t>
            </a:r>
            <a:r>
              <a:rPr lang="de-DE" dirty="0" err="1"/>
              <a:t>stations</a:t>
            </a:r>
            <a:r>
              <a:rPr lang="de-DE" dirty="0"/>
              <a:t> and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raw</a:t>
            </a:r>
            <a:r>
              <a:rPr lang="de-DE" dirty="0"/>
              <a:t> material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b="1" dirty="0" err="1"/>
              <a:t>plastics</a:t>
            </a:r>
            <a:r>
              <a:rPr lang="de-DE" dirty="0"/>
              <a:t>.  The </a:t>
            </a:r>
            <a:r>
              <a:rPr lang="de-DE" b="1" dirty="0" err="1"/>
              <a:t>volatility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countries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produce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geopolitics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68505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AA05A-2142-48F9-907C-A7D277F6B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Decision</a:t>
            </a:r>
            <a:r>
              <a:rPr lang="de-DE" dirty="0"/>
              <a:t>-Making (</a:t>
            </a:r>
            <a:r>
              <a:rPr lang="de-DE" dirty="0" err="1"/>
              <a:t>pages</a:t>
            </a:r>
            <a:r>
              <a:rPr lang="de-DE" dirty="0"/>
              <a:t> 26-27)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ADE9BC-CA5C-4A68-95C4-60A0385B0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i="1" dirty="0"/>
              <a:t>Recording 1-22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an </a:t>
            </a:r>
            <a:r>
              <a:rPr lang="de-DE" dirty="0" err="1"/>
              <a:t>extract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at an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: Alain, Tony and Caroline.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happened</a:t>
            </a:r>
            <a:r>
              <a:rPr lang="de-DE" dirty="0"/>
              <a:t>, and </a:t>
            </a:r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do?</a:t>
            </a:r>
          </a:p>
        </p:txBody>
      </p:sp>
    </p:spTree>
    <p:extLst>
      <p:ext uri="{BB962C8B-B14F-4D97-AF65-F5344CB8AC3E}">
        <p14:creationId xmlns:p14="http://schemas.microsoft.com/office/powerpoint/2010/main" val="2472677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0706B-BDCE-42EA-9094-112E4FF1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Decision</a:t>
            </a:r>
            <a:r>
              <a:rPr lang="de-DE" dirty="0"/>
              <a:t>-Making (</a:t>
            </a:r>
            <a:r>
              <a:rPr lang="de-DE" dirty="0" err="1"/>
              <a:t>pages</a:t>
            </a:r>
            <a:r>
              <a:rPr lang="de-DE" dirty="0"/>
              <a:t> 26-27)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BDC303-6DD0-4B2A-85FA-4FAF7E9B0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a </a:t>
            </a:r>
            <a:r>
              <a:rPr lang="de-DE" dirty="0" err="1"/>
              <a:t>petrol</a:t>
            </a:r>
            <a:r>
              <a:rPr lang="de-DE" dirty="0"/>
              <a:t> </a:t>
            </a:r>
            <a:r>
              <a:rPr lang="de-DE" dirty="0" err="1"/>
              <a:t>spill</a:t>
            </a:r>
            <a:r>
              <a:rPr lang="de-DE" dirty="0"/>
              <a:t> (leak) at a </a:t>
            </a:r>
            <a:r>
              <a:rPr lang="de-DE" dirty="0" err="1"/>
              <a:t>refinery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Philippines.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refinery</a:t>
            </a:r>
            <a:r>
              <a:rPr lang="de-DE" dirty="0"/>
              <a:t> but not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stop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at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stage</a:t>
            </a:r>
            <a:r>
              <a:rPr lang="de-DE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743226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01DA7-16BD-4D7A-B785-90462D786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Decision</a:t>
            </a:r>
            <a:r>
              <a:rPr lang="de-DE" dirty="0"/>
              <a:t>-Making (</a:t>
            </a:r>
            <a:r>
              <a:rPr lang="de-DE" dirty="0" err="1"/>
              <a:t>pages</a:t>
            </a:r>
            <a:r>
              <a:rPr lang="de-DE" dirty="0"/>
              <a:t> 26-27)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2FCAF2-8DCC-422B-B82C-53F7D849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i="1" dirty="0"/>
              <a:t>Recording 1-22</a:t>
            </a:r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extracts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while</a:t>
            </a:r>
            <a:r>
              <a:rPr lang="de-DE" dirty="0"/>
              <a:t> </a:t>
            </a:r>
            <a:r>
              <a:rPr lang="de-DE" dirty="0" err="1"/>
              <a:t>listening</a:t>
            </a:r>
            <a:r>
              <a:rPr lang="de-DE" dirty="0"/>
              <a:t>.   Match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sections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Language box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26.</a:t>
            </a:r>
          </a:p>
        </p:txBody>
      </p:sp>
    </p:spTree>
    <p:extLst>
      <p:ext uri="{BB962C8B-B14F-4D97-AF65-F5344CB8AC3E}">
        <p14:creationId xmlns:p14="http://schemas.microsoft.com/office/powerpoint/2010/main" val="4153041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86F73-A9C4-4DA9-8D2A-6EA3DD0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Decision</a:t>
            </a:r>
            <a:r>
              <a:rPr lang="de-DE" dirty="0"/>
              <a:t>-Making (</a:t>
            </a:r>
            <a:r>
              <a:rPr lang="de-DE" dirty="0" err="1"/>
              <a:t>pages</a:t>
            </a:r>
            <a:r>
              <a:rPr lang="de-DE" dirty="0"/>
              <a:t> 26-27)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3A1970-FB91-4217-8023-16A7162C2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Useful</a:t>
            </a:r>
            <a:r>
              <a:rPr lang="de-DE" dirty="0"/>
              <a:t> Language box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26 </a:t>
            </a:r>
            <a:r>
              <a:rPr lang="de-DE" dirty="0" err="1"/>
              <a:t>contains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phrases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taking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in </a:t>
            </a:r>
            <a:r>
              <a:rPr lang="de-DE" dirty="0" err="1"/>
              <a:t>meetings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7638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2B6280-C41C-43B6-8D31-DCA341A4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Layout and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Reports (</a:t>
            </a:r>
            <a:r>
              <a:rPr lang="de-DE" dirty="0" err="1"/>
              <a:t>page</a:t>
            </a:r>
            <a:r>
              <a:rPr lang="de-DE" dirty="0"/>
              <a:t> 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0D5408-04A4-4723-8073-9647B6C3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report-</a:t>
            </a:r>
            <a:r>
              <a:rPr lang="de-DE" dirty="0" err="1"/>
              <a:t>writing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G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int</a:t>
            </a:r>
            <a:r>
              <a:rPr lang="de-DE" dirty="0"/>
              <a:t> he box.</a:t>
            </a:r>
          </a:p>
        </p:txBody>
      </p:sp>
    </p:spTree>
    <p:extLst>
      <p:ext uri="{BB962C8B-B14F-4D97-AF65-F5344CB8AC3E}">
        <p14:creationId xmlns:p14="http://schemas.microsoft.com/office/powerpoint/2010/main" val="1073926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4E112-3AD6-43F8-960D-55D66D9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Layout and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Reports (</a:t>
            </a:r>
            <a:r>
              <a:rPr lang="de-DE" dirty="0" err="1"/>
              <a:t>page</a:t>
            </a:r>
            <a:r>
              <a:rPr lang="de-DE" dirty="0"/>
              <a:t> 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A090D2-8A96-48C5-B1DB-20C151643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Plan</a:t>
            </a:r>
          </a:p>
          <a:p>
            <a:pPr marL="514350" indent="-514350">
              <a:buAutoNum type="arabicPeriod"/>
            </a:pPr>
            <a:r>
              <a:rPr lang="de-DE" dirty="0" err="1"/>
              <a:t>Draft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Readers</a:t>
            </a:r>
          </a:p>
          <a:p>
            <a:pPr marL="514350" indent="-514350">
              <a:buAutoNum type="arabicPeriod"/>
            </a:pPr>
            <a:r>
              <a:rPr lang="de-DE" dirty="0"/>
              <a:t>Register</a:t>
            </a:r>
          </a:p>
          <a:p>
            <a:pPr marL="514350" indent="-514350">
              <a:buAutoNum type="arabicPeriod"/>
            </a:pPr>
            <a:r>
              <a:rPr lang="de-DE" dirty="0"/>
              <a:t>Errors</a:t>
            </a:r>
          </a:p>
          <a:p>
            <a:pPr marL="514350" indent="-514350">
              <a:buAutoNum type="arabicPeriod"/>
            </a:pPr>
            <a:r>
              <a:rPr lang="de-DE" dirty="0"/>
              <a:t>Layout</a:t>
            </a:r>
          </a:p>
          <a:p>
            <a:pPr marL="514350" indent="-514350">
              <a:buAutoNum type="arabicPeriod"/>
            </a:pPr>
            <a:r>
              <a:rPr lang="de-DE" dirty="0" err="1"/>
              <a:t>Headings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Rewrite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2235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C64EC-AB7D-4547-8327-AACE0884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Layout and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Reports (</a:t>
            </a:r>
            <a:r>
              <a:rPr lang="de-DE" dirty="0" err="1"/>
              <a:t>page</a:t>
            </a:r>
            <a:r>
              <a:rPr lang="de-DE" dirty="0"/>
              <a:t> 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65DE7D-7A43-4AA6-9E90-58AD005D5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H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headings</a:t>
            </a:r>
            <a:r>
              <a:rPr lang="de-DE" dirty="0"/>
              <a:t> (a-e) </a:t>
            </a:r>
            <a:r>
              <a:rPr lang="de-DE" dirty="0" err="1"/>
              <a:t>for</a:t>
            </a:r>
            <a:r>
              <a:rPr lang="de-DE" dirty="0"/>
              <a:t> a report.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logical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sequence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?  In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report? </a:t>
            </a:r>
          </a:p>
        </p:txBody>
      </p:sp>
    </p:spTree>
    <p:extLst>
      <p:ext uri="{BB962C8B-B14F-4D97-AF65-F5344CB8AC3E}">
        <p14:creationId xmlns:p14="http://schemas.microsoft.com/office/powerpoint/2010/main" val="2300351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F72D9-49EF-450E-80EF-084946BFE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Writing: Layout and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Reports (</a:t>
            </a:r>
            <a:r>
              <a:rPr lang="de-DE" dirty="0" err="1"/>
              <a:t>page</a:t>
            </a:r>
            <a:r>
              <a:rPr lang="de-DE" dirty="0"/>
              <a:t> 27)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D24783-CD3B-476E-B276-C339D7458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H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Executive Summary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dirty="0" err="1"/>
              <a:t>Introduction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Findings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Conclusions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Recommendation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9472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737292-616E-4191-9D1E-DDED1984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Study: Energy </a:t>
            </a:r>
            <a:r>
              <a:rPr lang="de-DE" dirty="0" err="1"/>
              <a:t>Saving</a:t>
            </a:r>
            <a:r>
              <a:rPr lang="de-DE" dirty="0"/>
              <a:t> at </a:t>
            </a:r>
            <a:r>
              <a:rPr lang="de-DE" dirty="0" err="1"/>
              <a:t>Tumalet</a:t>
            </a:r>
            <a:r>
              <a:rPr lang="de-DE" dirty="0"/>
              <a:t> Software (</a:t>
            </a:r>
            <a:r>
              <a:rPr lang="de-DE" dirty="0" err="1"/>
              <a:t>pages</a:t>
            </a:r>
            <a:r>
              <a:rPr lang="de-DE" dirty="0"/>
              <a:t> 28 and 29)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2DA326-22CF-4F87-9520-E1DB7000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A </a:t>
            </a:r>
            <a:r>
              <a:rPr lang="de-DE" dirty="0" err="1"/>
              <a:t>leading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developing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top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bills</a:t>
            </a:r>
            <a:r>
              <a:rPr lang="de-DE" dirty="0"/>
              <a:t> and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Work in </a:t>
            </a:r>
            <a:r>
              <a:rPr lang="de-DE" dirty="0" err="1"/>
              <a:t>groups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3 </a:t>
            </a:r>
            <a:r>
              <a:rPr lang="de-DE" dirty="0" err="1"/>
              <a:t>or</a:t>
            </a:r>
            <a:r>
              <a:rPr lang="de-DE" dirty="0"/>
              <a:t> 4.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Energy Project Team at </a:t>
            </a:r>
            <a:r>
              <a:rPr lang="de-DE" dirty="0" err="1"/>
              <a:t>Tumalet</a:t>
            </a:r>
            <a:r>
              <a:rPr lang="de-DE" dirty="0"/>
              <a:t> Software.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asked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investigate</a:t>
            </a:r>
            <a:r>
              <a:rPr lang="de-DE" dirty="0"/>
              <a:t> and </a:t>
            </a:r>
            <a:r>
              <a:rPr lang="de-DE" dirty="0" err="1"/>
              <a:t>propose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energy-saving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Background (</a:t>
            </a:r>
            <a:r>
              <a:rPr lang="de-DE" dirty="0" err="1"/>
              <a:t>page</a:t>
            </a:r>
            <a:r>
              <a:rPr lang="de-DE" dirty="0"/>
              <a:t> 28) and </a:t>
            </a:r>
            <a:r>
              <a:rPr lang="de-DE" dirty="0" err="1"/>
              <a:t>article</a:t>
            </a:r>
            <a:r>
              <a:rPr lang="de-DE" dirty="0"/>
              <a:t> „Green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sense“ (</a:t>
            </a:r>
            <a:r>
              <a:rPr lang="de-DE" dirty="0" err="1"/>
              <a:t>page</a:t>
            </a:r>
            <a:r>
              <a:rPr lang="de-DE" dirty="0"/>
              <a:t> 28),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meeting</a:t>
            </a:r>
            <a:r>
              <a:rPr lang="de-DE" dirty="0"/>
              <a:t> at </a:t>
            </a:r>
            <a:r>
              <a:rPr lang="de-DE" dirty="0" err="1"/>
              <a:t>Tumalet</a:t>
            </a:r>
            <a:r>
              <a:rPr lang="de-DE" dirty="0"/>
              <a:t> (Recording 1-23 on </a:t>
            </a:r>
            <a:r>
              <a:rPr lang="de-DE" dirty="0" err="1"/>
              <a:t>campUAS</a:t>
            </a:r>
            <a:r>
              <a:rPr lang="de-DE" dirty="0"/>
              <a:t>) and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„California </a:t>
            </a:r>
            <a:r>
              <a:rPr lang="de-DE" dirty="0" err="1"/>
              <a:t>utility</a:t>
            </a:r>
            <a:r>
              <a:rPr lang="de-DE" dirty="0"/>
              <a:t> </a:t>
            </a:r>
            <a:r>
              <a:rPr lang="de-DE" dirty="0" err="1"/>
              <a:t>expands</a:t>
            </a:r>
            <a:r>
              <a:rPr lang="de-DE" dirty="0"/>
              <a:t> </a:t>
            </a:r>
            <a:r>
              <a:rPr lang="de-DE" dirty="0" err="1"/>
              <a:t>rebates</a:t>
            </a:r>
            <a:r>
              <a:rPr lang="de-DE" dirty="0"/>
              <a:t>“ (</a:t>
            </a:r>
            <a:r>
              <a:rPr lang="de-DE" dirty="0" err="1"/>
              <a:t>page</a:t>
            </a:r>
            <a:r>
              <a:rPr lang="de-DE" dirty="0"/>
              <a:t> 29).  </a:t>
            </a:r>
          </a:p>
          <a:p>
            <a:pPr marL="0" indent="0">
              <a:buNone/>
            </a:pPr>
            <a:r>
              <a:rPr lang="de-DE" dirty="0" err="1"/>
              <a:t>Then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, </a:t>
            </a:r>
            <a:r>
              <a:rPr lang="de-DE" dirty="0" err="1"/>
              <a:t>write</a:t>
            </a:r>
            <a:r>
              <a:rPr lang="de-DE" dirty="0"/>
              <a:t> a report </a:t>
            </a:r>
            <a:r>
              <a:rPr lang="de-DE" dirty="0" err="1"/>
              <a:t>outlining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considered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bills</a:t>
            </a:r>
            <a:r>
              <a:rPr lang="de-DE" dirty="0"/>
              <a:t> and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and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recommendation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improving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company‘s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Upload </a:t>
            </a:r>
            <a:r>
              <a:rPr lang="de-DE" dirty="0" err="1"/>
              <a:t>your</a:t>
            </a:r>
            <a:r>
              <a:rPr lang="de-DE" dirty="0"/>
              <a:t> report, </a:t>
            </a:r>
            <a:r>
              <a:rPr lang="de-DE" dirty="0" err="1"/>
              <a:t>with</a:t>
            </a:r>
            <a:r>
              <a:rPr lang="de-DE" dirty="0"/>
              <a:t> all </a:t>
            </a:r>
            <a:r>
              <a:rPr lang="de-DE" dirty="0" err="1"/>
              <a:t>names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, </a:t>
            </a:r>
            <a:r>
              <a:rPr lang="de-DE" dirty="0" err="1"/>
              <a:t>onto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Upload </a:t>
            </a:r>
            <a:r>
              <a:rPr lang="de-DE" dirty="0" err="1"/>
              <a:t>platform</a:t>
            </a:r>
            <a:r>
              <a:rPr lang="de-DE" dirty="0"/>
              <a:t> on </a:t>
            </a:r>
            <a:r>
              <a:rPr lang="de-DE" dirty="0" err="1"/>
              <a:t>campUAS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pdf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uploading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report,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in Business English C1.</a:t>
            </a:r>
          </a:p>
        </p:txBody>
      </p:sp>
    </p:spTree>
    <p:extLst>
      <p:ext uri="{BB962C8B-B14F-4D97-AF65-F5344CB8AC3E}">
        <p14:creationId xmlns:p14="http://schemas.microsoft.com/office/powerpoint/2010/main" val="2484417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E5564-2FBC-4C5A-96DC-24D1DE95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E9AF1E-DF06-40C6-AC0B-8910ADA3B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67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BA83BD-4712-49B9-8B75-279B7BCA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CFE6B-7218-4D05-A054-7B9329D6C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b="1" dirty="0"/>
              <a:t>fossil </a:t>
            </a:r>
            <a:r>
              <a:rPr lang="de-DE" b="1" dirty="0" err="1"/>
              <a:t>fuel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 err="1"/>
              <a:t>natural</a:t>
            </a:r>
            <a:r>
              <a:rPr lang="de-DE" b="1" dirty="0"/>
              <a:t> gas</a:t>
            </a:r>
            <a:r>
              <a:rPr lang="de-DE" dirty="0"/>
              <a:t>,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transported</a:t>
            </a:r>
            <a:r>
              <a:rPr lang="de-DE" dirty="0"/>
              <a:t> in </a:t>
            </a:r>
            <a:r>
              <a:rPr lang="de-DE" dirty="0" err="1"/>
              <a:t>refrigerated</a:t>
            </a:r>
            <a:r>
              <a:rPr lang="de-DE" dirty="0"/>
              <a:t>, liquid form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b="1" dirty="0" err="1"/>
              <a:t>liquefied</a:t>
            </a:r>
            <a:r>
              <a:rPr lang="de-DE" b="1" dirty="0"/>
              <a:t> </a:t>
            </a:r>
            <a:r>
              <a:rPr lang="de-DE" b="1" dirty="0" err="1"/>
              <a:t>natural</a:t>
            </a:r>
            <a:r>
              <a:rPr lang="de-DE" b="1" dirty="0"/>
              <a:t> gas </a:t>
            </a:r>
            <a:r>
              <a:rPr lang="de-DE" dirty="0"/>
              <a:t>(LNG).  Most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b="1" dirty="0"/>
              <a:t>power </a:t>
            </a:r>
            <a:r>
              <a:rPr lang="de-DE" b="1" dirty="0" err="1"/>
              <a:t>stations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b="1" dirty="0"/>
              <a:t>gas </a:t>
            </a:r>
            <a:r>
              <a:rPr lang="de-DE" b="1" dirty="0" err="1"/>
              <a:t>fired</a:t>
            </a:r>
            <a:r>
              <a:rPr lang="de-DE" dirty="0"/>
              <a:t>.  </a:t>
            </a:r>
            <a:r>
              <a:rPr lang="de-DE" dirty="0" err="1"/>
              <a:t>Again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political</a:t>
            </a:r>
            <a:r>
              <a:rPr lang="de-DE" dirty="0"/>
              <a:t> </a:t>
            </a:r>
            <a:r>
              <a:rPr lang="de-DE" dirty="0" err="1"/>
              <a:t>dimension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acutely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Russia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cut</a:t>
            </a:r>
            <a:r>
              <a:rPr lang="de-DE" dirty="0"/>
              <a:t> off 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supplies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southern and western </a:t>
            </a:r>
            <a:r>
              <a:rPr lang="de-DE" dirty="0" err="1"/>
              <a:t>neighbours</a:t>
            </a:r>
            <a:r>
              <a:rPr lang="de-DE" dirty="0"/>
              <a:t> at will.</a:t>
            </a:r>
          </a:p>
        </p:txBody>
      </p:sp>
    </p:spTree>
    <p:extLst>
      <p:ext uri="{BB962C8B-B14F-4D97-AF65-F5344CB8AC3E}">
        <p14:creationId xmlns:p14="http://schemas.microsoft.com/office/powerpoint/2010/main" val="9557679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10675-646D-4A6D-BD88-9062ACBA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EB09F7-0322-41FC-87C0-4F275A5AD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4283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98488-FF94-4E7D-9341-27F41AC6C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915D93-CC18-4237-9C22-B6FAA3124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0208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36E91-48F4-4800-8CFF-FBD90A49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D60D66-5A54-4B24-8353-11AB462AA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4651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D74FB-D2A0-4307-9E5B-AE73B904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E45231-BD01-49BB-AE5A-0C2CAED28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5019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1996B-8AAF-4B8F-B76D-7A407D9D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355846-D495-4680-9C75-2DB1DF5A9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2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A45CD-86CD-4CA3-92C1-A42C05D8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0A9362-7140-4858-9057-A65FFB8E0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But </a:t>
            </a:r>
            <a:r>
              <a:rPr lang="de-DE" dirty="0" err="1"/>
              <a:t>the</a:t>
            </a:r>
            <a:r>
              <a:rPr lang="de-DE" dirty="0"/>
              <a:t> fossil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was so </a:t>
            </a:r>
            <a:r>
              <a:rPr lang="de-DE" dirty="0" err="1"/>
              <a:t>important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Industrial Revolution, </a:t>
            </a:r>
            <a:r>
              <a:rPr lang="de-DE" b="1" dirty="0" err="1"/>
              <a:t>coal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 still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developing-world</a:t>
            </a:r>
            <a:r>
              <a:rPr lang="de-DE" dirty="0"/>
              <a:t> </a:t>
            </a:r>
            <a:r>
              <a:rPr lang="de-DE" dirty="0" err="1"/>
              <a:t>economies</a:t>
            </a:r>
            <a:r>
              <a:rPr lang="de-DE" dirty="0"/>
              <a:t>. 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coal-fired</a:t>
            </a:r>
            <a:r>
              <a:rPr lang="de-DE" dirty="0"/>
              <a:t> power </a:t>
            </a:r>
            <a:r>
              <a:rPr lang="de-DE" dirty="0" err="1"/>
              <a:t>station</a:t>
            </a:r>
            <a:r>
              <a:rPr lang="de-DE" dirty="0"/>
              <a:t> </a:t>
            </a:r>
            <a:r>
              <a:rPr lang="de-DE" dirty="0" err="1"/>
              <a:t>opens</a:t>
            </a:r>
            <a:r>
              <a:rPr lang="de-DE" dirty="0"/>
              <a:t> in China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week</a:t>
            </a:r>
            <a:r>
              <a:rPr lang="de-DE" dirty="0"/>
              <a:t>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booming</a:t>
            </a:r>
            <a:r>
              <a:rPr lang="de-DE" dirty="0"/>
              <a:t> </a:t>
            </a:r>
            <a:r>
              <a:rPr lang="de-DE" dirty="0" err="1"/>
              <a:t>economies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Asia in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causing</a:t>
            </a:r>
            <a:r>
              <a:rPr lang="de-DE" dirty="0"/>
              <a:t> a fast </a:t>
            </a:r>
            <a:r>
              <a:rPr lang="de-DE" dirty="0" err="1"/>
              <a:t>rise</a:t>
            </a:r>
            <a:r>
              <a:rPr lang="de-DE" dirty="0"/>
              <a:t> in </a:t>
            </a:r>
            <a:r>
              <a:rPr lang="de-DE" b="1" dirty="0" err="1"/>
              <a:t>carbon</a:t>
            </a:r>
            <a:r>
              <a:rPr lang="de-DE" b="1" dirty="0"/>
              <a:t> </a:t>
            </a:r>
            <a:r>
              <a:rPr lang="de-DE" b="1" dirty="0" err="1"/>
              <a:t>emissions</a:t>
            </a:r>
            <a:r>
              <a:rPr lang="de-DE" dirty="0"/>
              <a:t>,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rising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slowly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falling</a:t>
            </a:r>
            <a:r>
              <a:rPr lang="de-DE" dirty="0"/>
              <a:t>,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343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83AEE-6CB7-47E7-872B-8D463C04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64790-77F2-428F-97D9-75BB5A4BF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b="1" dirty="0" err="1"/>
              <a:t>hydrocarbons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carbon</a:t>
            </a:r>
            <a:r>
              <a:rPr lang="de-DE" b="1" dirty="0"/>
              <a:t> </a:t>
            </a:r>
            <a:r>
              <a:rPr lang="de-DE" b="1" dirty="0" err="1"/>
              <a:t>dioxide</a:t>
            </a:r>
            <a:r>
              <a:rPr lang="de-DE" b="1" dirty="0"/>
              <a:t> (CO2) </a:t>
            </a:r>
            <a:r>
              <a:rPr lang="de-DE" dirty="0"/>
              <a:t>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b="1" dirty="0" err="1"/>
              <a:t>greenhouse</a:t>
            </a:r>
            <a:r>
              <a:rPr lang="de-DE" b="1" dirty="0"/>
              <a:t> </a:t>
            </a:r>
            <a:r>
              <a:rPr lang="de-DE" b="1" dirty="0" err="1"/>
              <a:t>gases</a:t>
            </a:r>
            <a:r>
              <a:rPr lang="de-DE" b="1" dirty="0"/>
              <a:t> </a:t>
            </a:r>
            <a:r>
              <a:rPr lang="de-DE" dirty="0" err="1"/>
              <a:t>cause</a:t>
            </a:r>
            <a:r>
              <a:rPr lang="de-DE" dirty="0"/>
              <a:t> </a:t>
            </a:r>
            <a:r>
              <a:rPr lang="de-DE" b="1" dirty="0"/>
              <a:t>global </a:t>
            </a:r>
            <a:r>
              <a:rPr lang="de-DE" b="1" dirty="0" err="1"/>
              <a:t>warming</a:t>
            </a:r>
            <a:r>
              <a:rPr lang="de-DE" dirty="0"/>
              <a:t>, and </a:t>
            </a:r>
            <a:r>
              <a:rPr lang="de-DE" dirty="0" err="1"/>
              <a:t>limiting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was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Kyoto Agreement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1990s.   A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carbon</a:t>
            </a:r>
            <a:r>
              <a:rPr lang="de-DE" b="1" dirty="0"/>
              <a:t> </a:t>
            </a:r>
            <a:r>
              <a:rPr lang="de-DE" b="1" dirty="0" err="1"/>
              <a:t>trading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emitters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b="1" dirty="0" err="1"/>
              <a:t>quota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exceeding</a:t>
            </a:r>
            <a:r>
              <a:rPr lang="de-DE" dirty="0"/>
              <a:t> </a:t>
            </a:r>
            <a:r>
              <a:rPr lang="de-DE" dirty="0" err="1"/>
              <a:t>theirs</a:t>
            </a:r>
            <a:r>
              <a:rPr lang="de-DE" dirty="0"/>
              <a:t> was </a:t>
            </a:r>
            <a:r>
              <a:rPr lang="de-DE" dirty="0" err="1"/>
              <a:t>instituted</a:t>
            </a:r>
            <a:r>
              <a:rPr lang="de-DE" dirty="0"/>
              <a:t>.  But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b="1" dirty="0" err="1"/>
              <a:t>economic</a:t>
            </a:r>
            <a:r>
              <a:rPr lang="de-DE" b="1" dirty="0"/>
              <a:t> </a:t>
            </a:r>
            <a:r>
              <a:rPr lang="de-DE" b="1" dirty="0" err="1"/>
              <a:t>crisis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2007-2009, </a:t>
            </a:r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sniping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b="1" dirty="0" err="1"/>
              <a:t>climate</a:t>
            </a:r>
            <a:r>
              <a:rPr lang="de-DE" b="1" dirty="0"/>
              <a:t> </a:t>
            </a:r>
            <a:r>
              <a:rPr lang="de-DE" b="1" dirty="0" err="1"/>
              <a:t>skeptics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failure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Copenhagen</a:t>
            </a:r>
            <a:r>
              <a:rPr lang="de-DE" b="1" dirty="0"/>
              <a:t> </a:t>
            </a:r>
            <a:r>
              <a:rPr lang="de-DE" b="1" dirty="0" err="1"/>
              <a:t>summit</a:t>
            </a:r>
            <a:r>
              <a:rPr lang="de-DE" b="1" dirty="0"/>
              <a:t> </a:t>
            </a:r>
            <a:r>
              <a:rPr lang="de-DE" dirty="0"/>
              <a:t>in 2009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relatively</a:t>
            </a:r>
            <a:r>
              <a:rPr lang="de-DE" dirty="0"/>
              <a:t> </a:t>
            </a:r>
            <a:r>
              <a:rPr lang="de-DE" dirty="0" err="1"/>
              <a:t>modest</a:t>
            </a:r>
            <a:r>
              <a:rPr lang="de-DE" dirty="0"/>
              <a:t> </a:t>
            </a:r>
            <a:r>
              <a:rPr lang="de-DE" dirty="0" err="1"/>
              <a:t>objective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b="1" dirty="0" err="1"/>
              <a:t>carbon</a:t>
            </a:r>
            <a:r>
              <a:rPr lang="de-DE" b="1" dirty="0"/>
              <a:t> </a:t>
            </a:r>
            <a:r>
              <a:rPr lang="de-DE" b="1" dirty="0" err="1"/>
              <a:t>reduction</a:t>
            </a:r>
            <a:r>
              <a:rPr lang="de-DE" b="1" dirty="0"/>
              <a:t> </a:t>
            </a:r>
            <a:r>
              <a:rPr lang="de-DE" dirty="0" err="1"/>
              <a:t>agreed</a:t>
            </a:r>
            <a:r>
              <a:rPr lang="de-DE" dirty="0"/>
              <a:t> at </a:t>
            </a:r>
            <a:r>
              <a:rPr lang="de-DE" dirty="0" err="1"/>
              <a:t>Cancun</a:t>
            </a:r>
            <a:r>
              <a:rPr lang="de-DE" dirty="0"/>
              <a:t> in 2010, </a:t>
            </a:r>
            <a:r>
              <a:rPr lang="de-DE" dirty="0" err="1"/>
              <a:t>progress</a:t>
            </a:r>
            <a:r>
              <a:rPr lang="de-DE" dirty="0"/>
              <a:t> in </a:t>
            </a:r>
            <a:r>
              <a:rPr lang="de-DE" dirty="0" err="1"/>
              <a:t>confronting</a:t>
            </a:r>
            <a:r>
              <a:rPr lang="de-DE" dirty="0"/>
              <a:t> </a:t>
            </a:r>
            <a:r>
              <a:rPr lang="de-DE" dirty="0" err="1"/>
              <a:t>climate</a:t>
            </a:r>
            <a:r>
              <a:rPr lang="de-DE" dirty="0"/>
              <a:t> </a:t>
            </a:r>
            <a:r>
              <a:rPr lang="de-DE" dirty="0" err="1"/>
              <a:t>chanmge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slow.</a:t>
            </a:r>
          </a:p>
        </p:txBody>
      </p:sp>
    </p:spTree>
    <p:extLst>
      <p:ext uri="{BB962C8B-B14F-4D97-AF65-F5344CB8AC3E}">
        <p14:creationId xmlns:p14="http://schemas.microsoft.com/office/powerpoint/2010/main" val="223729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4CE9B-CCAE-436F-BFF2-42534952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57274E-ED64-43EC-B262-452C3579D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Oil, gas and </a:t>
            </a:r>
            <a:r>
              <a:rPr lang="de-DE" dirty="0" err="1"/>
              <a:t>coal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,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</a:t>
            </a:r>
            <a:r>
              <a:rPr lang="de-DE" b="1" dirty="0"/>
              <a:t>non-</a:t>
            </a:r>
            <a:r>
              <a:rPr lang="de-DE" b="1" dirty="0" err="1"/>
              <a:t>renewable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unsustainable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sources</a:t>
            </a:r>
            <a:r>
              <a:rPr lang="de-DE" dirty="0"/>
              <a:t>.  </a:t>
            </a:r>
            <a:r>
              <a:rPr lang="de-DE" dirty="0" err="1"/>
              <a:t>Despite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lack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political</a:t>
            </a:r>
            <a:r>
              <a:rPr lang="de-DE" dirty="0"/>
              <a:t> will at </a:t>
            </a:r>
            <a:r>
              <a:rPr lang="de-DE" dirty="0" err="1"/>
              <a:t>Copenhagen</a:t>
            </a:r>
            <a:r>
              <a:rPr lang="de-DE" dirty="0"/>
              <a:t> and </a:t>
            </a:r>
            <a:r>
              <a:rPr lang="de-DE" dirty="0" err="1"/>
              <a:t>Cancun</a:t>
            </a:r>
            <a:r>
              <a:rPr lang="de-DE" dirty="0"/>
              <a:t>, </a:t>
            </a:r>
            <a:r>
              <a:rPr lang="de-DE" dirty="0" err="1"/>
              <a:t>oil-based</a:t>
            </a:r>
            <a:r>
              <a:rPr lang="de-DE" dirty="0"/>
              <a:t> </a:t>
            </a:r>
            <a:r>
              <a:rPr lang="de-DE" dirty="0" err="1"/>
              <a:t>economies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looking</a:t>
            </a:r>
            <a:r>
              <a:rPr lang="de-DE" dirty="0"/>
              <a:t> at </a:t>
            </a:r>
            <a:r>
              <a:rPr lang="de-DE" b="1" dirty="0" err="1"/>
              <a:t>renewables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becoming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dependent</a:t>
            </a:r>
            <a:r>
              <a:rPr lang="de-DE" dirty="0"/>
              <a:t> on </a:t>
            </a:r>
            <a:r>
              <a:rPr lang="de-DE" dirty="0" err="1"/>
              <a:t>oil</a:t>
            </a:r>
            <a:r>
              <a:rPr lang="de-DE" dirty="0"/>
              <a:t>, </a:t>
            </a:r>
            <a:r>
              <a:rPr lang="de-DE" dirty="0" err="1"/>
              <a:t>quite</a:t>
            </a:r>
            <a:r>
              <a:rPr lang="de-DE" dirty="0"/>
              <a:t> </a:t>
            </a:r>
            <a:r>
              <a:rPr lang="de-DE" dirty="0" err="1"/>
              <a:t>independenty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debate</a:t>
            </a:r>
            <a:r>
              <a:rPr lang="de-DE" dirty="0"/>
              <a:t> on global </a:t>
            </a:r>
            <a:r>
              <a:rPr lang="de-DE" dirty="0" err="1"/>
              <a:t>warming</a:t>
            </a:r>
            <a:r>
              <a:rPr lang="de-DE" dirty="0"/>
              <a:t>.  In Texas,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world‘s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b="1" dirty="0"/>
              <a:t>wind </a:t>
            </a:r>
            <a:r>
              <a:rPr lang="de-DE" b="1" dirty="0" err="1"/>
              <a:t>farms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b="1" dirty="0"/>
              <a:t>wind </a:t>
            </a:r>
            <a:r>
              <a:rPr lang="de-DE" b="1" dirty="0" err="1"/>
              <a:t>turbines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oil</a:t>
            </a:r>
            <a:r>
              <a:rPr lang="de-DE" dirty="0"/>
              <a:t> </a:t>
            </a:r>
            <a:r>
              <a:rPr lang="de-DE" dirty="0" err="1"/>
              <a:t>wells</a:t>
            </a:r>
            <a:r>
              <a:rPr lang="de-DE" dirty="0"/>
              <a:t>.  </a:t>
            </a:r>
            <a:r>
              <a:rPr lang="de-DE" b="1" dirty="0"/>
              <a:t>Wave power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off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stormy</a:t>
            </a:r>
            <a:r>
              <a:rPr lang="de-DE" dirty="0"/>
              <a:t> </a:t>
            </a:r>
            <a:r>
              <a:rPr lang="de-DE" dirty="0" err="1"/>
              <a:t>coasts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Scotland, </a:t>
            </a:r>
            <a:r>
              <a:rPr lang="de-DE" b="1" dirty="0" err="1"/>
              <a:t>tidal</a:t>
            </a:r>
            <a:r>
              <a:rPr lang="de-DE" b="1" dirty="0"/>
              <a:t> power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exists</a:t>
            </a:r>
            <a:r>
              <a:rPr lang="de-DE" dirty="0"/>
              <a:t> in </a:t>
            </a:r>
            <a:r>
              <a:rPr lang="de-DE" dirty="0" err="1"/>
              <a:t>estuaries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large </a:t>
            </a:r>
            <a:r>
              <a:rPr lang="de-DE" dirty="0" err="1"/>
              <a:t>tidal</a:t>
            </a:r>
            <a:r>
              <a:rPr lang="de-DE" dirty="0"/>
              <a:t> </a:t>
            </a:r>
            <a:r>
              <a:rPr lang="de-DE" dirty="0" err="1"/>
              <a:t>differents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La </a:t>
            </a:r>
            <a:r>
              <a:rPr lang="de-DE" dirty="0" err="1"/>
              <a:t>Rance</a:t>
            </a:r>
            <a:r>
              <a:rPr lang="de-DE" dirty="0"/>
              <a:t> in Brittany, and </a:t>
            </a:r>
            <a:r>
              <a:rPr lang="de-DE" b="1" dirty="0"/>
              <a:t>solar </a:t>
            </a:r>
            <a:r>
              <a:rPr lang="de-DE" b="1" dirty="0" err="1"/>
              <a:t>panels</a:t>
            </a:r>
            <a:r>
              <a:rPr lang="de-DE" b="1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deserts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Spain.  </a:t>
            </a:r>
            <a:r>
              <a:rPr lang="de-DE" b="1" dirty="0" err="1"/>
              <a:t>Hydroelectric</a:t>
            </a:r>
            <a:r>
              <a:rPr lang="de-DE" b="1" dirty="0"/>
              <a:t> power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long</a:t>
            </a:r>
            <a:r>
              <a:rPr lang="de-DE" dirty="0"/>
              <a:t> time.  But all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renewables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contribute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per </a:t>
            </a:r>
            <a:r>
              <a:rPr lang="de-DE" dirty="0" err="1"/>
              <a:t>cent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world‘s</a:t>
            </a:r>
            <a:r>
              <a:rPr lang="de-DE" dirty="0"/>
              <a:t> </a:t>
            </a:r>
            <a:r>
              <a:rPr lang="de-DE" b="1" dirty="0" err="1"/>
              <a:t>energy</a:t>
            </a:r>
            <a:r>
              <a:rPr lang="de-DE" b="1" dirty="0"/>
              <a:t> </a:t>
            </a:r>
            <a:r>
              <a:rPr lang="de-DE" b="1" dirty="0" err="1"/>
              <a:t>requirements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38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95ECB-716C-422A-BB86-2CD9A625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8AE643-A22A-4525-9E97-1D1101A6A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controversial</a:t>
            </a:r>
            <a:r>
              <a:rPr lang="de-DE" dirty="0"/>
              <a:t> </a:t>
            </a:r>
            <a:r>
              <a:rPr lang="de-DE" dirty="0" err="1"/>
              <a:t>renewable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 err="1"/>
              <a:t>nuclear</a:t>
            </a:r>
            <a:r>
              <a:rPr lang="de-DE" b="1" dirty="0"/>
              <a:t> </a:t>
            </a:r>
            <a:r>
              <a:rPr lang="de-DE" b="1" dirty="0" err="1"/>
              <a:t>energy</a:t>
            </a:r>
            <a:r>
              <a:rPr lang="de-DE" dirty="0"/>
              <a:t>.  </a:t>
            </a:r>
            <a:r>
              <a:rPr lang="de-DE" dirty="0" err="1"/>
              <a:t>Some</a:t>
            </a:r>
            <a:r>
              <a:rPr lang="de-DE" dirty="0"/>
              <a:t> countries, such </a:t>
            </a:r>
            <a:r>
              <a:rPr lang="de-DE" dirty="0" err="1"/>
              <a:t>as</a:t>
            </a:r>
            <a:r>
              <a:rPr lang="de-DE" dirty="0"/>
              <a:t> France, </a:t>
            </a:r>
            <a:r>
              <a:rPr lang="de-DE" dirty="0" err="1"/>
              <a:t>depend</a:t>
            </a:r>
            <a:r>
              <a:rPr lang="de-DE" dirty="0"/>
              <a:t> </a:t>
            </a:r>
            <a:r>
              <a:rPr lang="de-DE" dirty="0" err="1"/>
              <a:t>heavily</a:t>
            </a:r>
            <a:r>
              <a:rPr lang="de-DE" dirty="0"/>
              <a:t> on </a:t>
            </a:r>
            <a:r>
              <a:rPr lang="de-DE" dirty="0" err="1"/>
              <a:t>it</a:t>
            </a:r>
            <a:r>
              <a:rPr lang="de-DE" dirty="0"/>
              <a:t>—</a:t>
            </a:r>
            <a:r>
              <a:rPr lang="de-DE" dirty="0" err="1"/>
              <a:t>nearly</a:t>
            </a:r>
            <a:r>
              <a:rPr lang="de-DE" dirty="0"/>
              <a:t> 80 per </a:t>
            </a:r>
            <a:r>
              <a:rPr lang="de-DE" dirty="0" err="1"/>
              <a:t>cent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generated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power </a:t>
            </a:r>
            <a:r>
              <a:rPr lang="de-DE" dirty="0" err="1"/>
              <a:t>stations</a:t>
            </a:r>
            <a:r>
              <a:rPr lang="de-DE" dirty="0"/>
              <a:t>.  </a:t>
            </a:r>
            <a:r>
              <a:rPr lang="de-DE" b="1" dirty="0"/>
              <a:t>Green </a:t>
            </a:r>
            <a:r>
              <a:rPr lang="de-DE" b="1" dirty="0" err="1"/>
              <a:t>lobbyists</a:t>
            </a:r>
            <a:r>
              <a:rPr lang="de-DE" b="1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opposed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/>
              <a:t>nuclear</a:t>
            </a:r>
            <a:r>
              <a:rPr lang="de-DE" b="1" dirty="0"/>
              <a:t> power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potential </a:t>
            </a:r>
            <a:r>
              <a:rPr lang="de-DE" dirty="0" err="1"/>
              <a:t>risks</a:t>
            </a:r>
            <a:r>
              <a:rPr lang="de-DE" dirty="0"/>
              <a:t>. 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erstwhile</a:t>
            </a:r>
            <a:r>
              <a:rPr lang="de-DE" dirty="0"/>
              <a:t> </a:t>
            </a:r>
            <a:r>
              <a:rPr lang="de-DE" dirty="0" err="1"/>
              <a:t>opponents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global </a:t>
            </a:r>
            <a:r>
              <a:rPr lang="de-DE" dirty="0" err="1"/>
              <a:t>warming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704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45934-37BF-4E12-8EAB-00458148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A6005-72FD-468A-ACFD-53710278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Alternative </a:t>
            </a:r>
            <a:r>
              <a:rPr lang="de-DE" b="1" dirty="0" err="1"/>
              <a:t>energy</a:t>
            </a:r>
            <a:r>
              <a:rPr lang="de-DE" b="1" dirty="0"/>
              <a:t> </a:t>
            </a:r>
            <a:r>
              <a:rPr lang="de-DE" b="1" dirty="0" err="1"/>
              <a:t>sources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renewables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</a:t>
            </a:r>
            <a:r>
              <a:rPr lang="de-DE" dirty="0" err="1"/>
              <a:t>above</a:t>
            </a:r>
            <a:r>
              <a:rPr lang="de-DE" dirty="0"/>
              <a:t>)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slowly</a:t>
            </a:r>
            <a:r>
              <a:rPr lang="de-DE" dirty="0"/>
              <a:t> </a:t>
            </a:r>
            <a:r>
              <a:rPr lang="de-DE" dirty="0" err="1"/>
              <a:t>emerging</a:t>
            </a:r>
            <a:r>
              <a:rPr lang="de-DE" dirty="0"/>
              <a:t>.  Cars </a:t>
            </a:r>
            <a:r>
              <a:rPr lang="de-DE" dirty="0" err="1"/>
              <a:t>powered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b="1" dirty="0"/>
              <a:t>hydrogen </a:t>
            </a:r>
            <a:r>
              <a:rPr lang="de-DE" b="1" dirty="0" err="1"/>
              <a:t>fuel</a:t>
            </a:r>
            <a:r>
              <a:rPr lang="de-DE" b="1" dirty="0"/>
              <a:t> </a:t>
            </a:r>
            <a:r>
              <a:rPr lang="de-DE" b="1" dirty="0" err="1"/>
              <a:t>cells</a:t>
            </a:r>
            <a:r>
              <a:rPr lang="de-DE" dirty="0"/>
              <a:t>, </a:t>
            </a:r>
            <a:r>
              <a:rPr lang="de-DE" dirty="0" err="1"/>
              <a:t>whose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emission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vapour</a:t>
            </a:r>
            <a:r>
              <a:rPr lang="de-DE" dirty="0"/>
              <a:t>,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appear</a:t>
            </a:r>
            <a:r>
              <a:rPr lang="de-DE" dirty="0"/>
              <a:t>, and </a:t>
            </a:r>
            <a:r>
              <a:rPr lang="de-DE" dirty="0" err="1"/>
              <a:t>this</a:t>
            </a:r>
            <a:r>
              <a:rPr lang="de-DE" dirty="0"/>
              <a:t> form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applications</a:t>
            </a:r>
            <a:r>
              <a:rPr lang="de-DE" dirty="0"/>
              <a:t>—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development</a:t>
            </a:r>
            <a:r>
              <a:rPr lang="de-DE" dirty="0"/>
              <a:t> lead-times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extremely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686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2567</Words>
  <Application>Microsoft Office PowerPoint</Application>
  <PresentationFormat>Breitbild</PresentationFormat>
  <Paragraphs>198</Paragraphs>
  <Slides>44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</vt:lpstr>
      <vt:lpstr>Market Leader Advanced Unit 3 Energy </vt:lpstr>
      <vt:lpstr>Road Map of Lesson for Unit 3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What C1 Speakers Can Do on Topic of Energy</vt:lpstr>
      <vt:lpstr>Apple Environment Page</vt:lpstr>
      <vt:lpstr>Listening and Discussion: Clean Energy (p. 22)</vt:lpstr>
      <vt:lpstr>Suggested Answer to Question 2 in Exercise A</vt:lpstr>
      <vt:lpstr>Listening and Discussion: Clean Energy (p. 22)</vt:lpstr>
      <vt:lpstr>Listening and Discussion: Clean Energy (p. 22)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Listening and Discussion: Clean Energy (p. 23)</vt:lpstr>
      <vt:lpstr>Reading and Language: „The Danger of Losing Touch with Reality“ (pages 24 – 25) </vt:lpstr>
      <vt:lpstr>Reading and Language: „The Danger of Losing Touch with Reality“ (pages 24 – 25) </vt:lpstr>
      <vt:lpstr>Reading and Language: „The Danger of Losing Touch with Reality“ (pages 24 – 25) </vt:lpstr>
      <vt:lpstr>Reading and Language: „The Danger of Losing Touch with Reality“ (pages 24 – 25) </vt:lpstr>
      <vt:lpstr>Business Skills: Decision-Making (pages 26-27)</vt:lpstr>
      <vt:lpstr>Business Skills: Decision-Making (pages 26-27)</vt:lpstr>
      <vt:lpstr>Business Skills: Decision-Making (pages 26-27)</vt:lpstr>
      <vt:lpstr>Business Skills: Decision-Making (pages 26-27)</vt:lpstr>
      <vt:lpstr>Business Skills: Decision-Making (pages 26-27)</vt:lpstr>
      <vt:lpstr>Writing: Layout and Structure of Reports (page 27)</vt:lpstr>
      <vt:lpstr>Writing: Layout and Structure of Reports (page 27)</vt:lpstr>
      <vt:lpstr>Writing: Layout and Structure of Reports (page 27)</vt:lpstr>
      <vt:lpstr>Writing: Layout and Structure of Reports (page 27)</vt:lpstr>
      <vt:lpstr>Case Study: Energy Saving at Tumalet Software (pages 28 and 29)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3 Energy</dc:title>
  <dc:creator>Slawney, James</dc:creator>
  <cp:lastModifiedBy>Slawney, James</cp:lastModifiedBy>
  <cp:revision>14</cp:revision>
  <dcterms:created xsi:type="dcterms:W3CDTF">2023-05-15T08:32:18Z</dcterms:created>
  <dcterms:modified xsi:type="dcterms:W3CDTF">2023-05-15T10:06:57Z</dcterms:modified>
</cp:coreProperties>
</file>