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6" r:id="rId2"/>
    <p:sldMasterId id="2147483735" r:id="rId3"/>
  </p:sldMasterIdLst>
  <p:notesMasterIdLst>
    <p:notesMasterId r:id="rId37"/>
  </p:notesMasterIdLst>
  <p:handoutMasterIdLst>
    <p:handoutMasterId r:id="rId38"/>
  </p:handoutMasterIdLst>
  <p:sldIdLst>
    <p:sldId id="256" r:id="rId4"/>
    <p:sldId id="1666" r:id="rId5"/>
    <p:sldId id="1591" r:id="rId6"/>
    <p:sldId id="1593" r:id="rId7"/>
    <p:sldId id="1597" r:id="rId8"/>
    <p:sldId id="1668" r:id="rId9"/>
    <p:sldId id="1605" r:id="rId10"/>
    <p:sldId id="1669" r:id="rId11"/>
    <p:sldId id="285" r:id="rId12"/>
    <p:sldId id="296" r:id="rId13"/>
    <p:sldId id="1601" r:id="rId14"/>
    <p:sldId id="283" r:id="rId15"/>
    <p:sldId id="319" r:id="rId16"/>
    <p:sldId id="320" r:id="rId17"/>
    <p:sldId id="1673" r:id="rId18"/>
    <p:sldId id="1616" r:id="rId19"/>
    <p:sldId id="1674" r:id="rId20"/>
    <p:sldId id="1623" r:id="rId21"/>
    <p:sldId id="1675" r:id="rId22"/>
    <p:sldId id="1627" r:id="rId23"/>
    <p:sldId id="1676" r:id="rId24"/>
    <p:sldId id="1677" r:id="rId25"/>
    <p:sldId id="1685" r:id="rId26"/>
    <p:sldId id="1686" r:id="rId27"/>
    <p:sldId id="1687" r:id="rId28"/>
    <p:sldId id="1688" r:id="rId29"/>
    <p:sldId id="1689" r:id="rId30"/>
    <p:sldId id="1690" r:id="rId31"/>
    <p:sldId id="1692" r:id="rId32"/>
    <p:sldId id="1693" r:id="rId33"/>
    <p:sldId id="1694" r:id="rId34"/>
    <p:sldId id="1695" r:id="rId35"/>
    <p:sldId id="1644" r:id="rId36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8FA5B-D0B8-494C-B139-F1EBBBA3EBD1}" v="4" dt="2026-05-06T07:47:22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36" autoAdjust="0"/>
  </p:normalViewPr>
  <p:slideViewPr>
    <p:cSldViewPr snapToGrid="0">
      <p:cViewPr varScale="1">
        <p:scale>
          <a:sx n="97" d="100"/>
          <a:sy n="97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eumann" userId="97cd23804f4ac869" providerId="LiveId" clId="{2F01395A-A61C-407E-8009-820641845D7A}"/>
    <pc:docChg chg="modSld modMainMaster">
      <pc:chgData name="Thomas Neumann" userId="97cd23804f4ac869" providerId="LiveId" clId="{2F01395A-A61C-407E-8009-820641845D7A}" dt="2026-05-06T07:48:38.195" v="13" actId="207"/>
      <pc:docMkLst>
        <pc:docMk/>
      </pc:docMkLst>
      <pc:sldChg chg="modSp mod">
        <pc:chgData name="Thomas Neumann" userId="97cd23804f4ac869" providerId="LiveId" clId="{2F01395A-A61C-407E-8009-820641845D7A}" dt="2026-05-06T07:47:10.131" v="6" actId="1076"/>
        <pc:sldMkLst>
          <pc:docMk/>
          <pc:sldMk cId="577330937" sldId="256"/>
        </pc:sldMkLst>
        <pc:spChg chg="mod">
          <ac:chgData name="Thomas Neumann" userId="97cd23804f4ac869" providerId="LiveId" clId="{2F01395A-A61C-407E-8009-820641845D7A}" dt="2026-05-06T07:47:10.131" v="6" actId="1076"/>
          <ac:spMkLst>
            <pc:docMk/>
            <pc:sldMk cId="577330937" sldId="256"/>
            <ac:spMk id="3" creationId="{035EB711-2411-44AD-AB27-77E5D202F9B5}"/>
          </ac:spMkLst>
        </pc:spChg>
        <pc:picChg chg="mod">
          <ac:chgData name="Thomas Neumann" userId="97cd23804f4ac869" providerId="LiveId" clId="{2F01395A-A61C-407E-8009-820641845D7A}" dt="2026-05-06T07:47:07.673" v="5" actId="1076"/>
          <ac:picMkLst>
            <pc:docMk/>
            <pc:sldMk cId="577330937" sldId="256"/>
            <ac:picMk id="5" creationId="{7B5871A5-2E76-4FBA-878C-344BF3A02936}"/>
          </ac:picMkLst>
        </pc:picChg>
      </pc:sldChg>
      <pc:sldChg chg="modSp mod">
        <pc:chgData name="Thomas Neumann" userId="97cd23804f4ac869" providerId="LiveId" clId="{2F01395A-A61C-407E-8009-820641845D7A}" dt="2026-05-06T07:48:38.195" v="13" actId="207"/>
        <pc:sldMkLst>
          <pc:docMk/>
          <pc:sldMk cId="2723680355" sldId="319"/>
        </pc:sldMkLst>
        <pc:spChg chg="mod">
          <ac:chgData name="Thomas Neumann" userId="97cd23804f4ac869" providerId="LiveId" clId="{2F01395A-A61C-407E-8009-820641845D7A}" dt="2026-05-06T07:48:30.874" v="11" actId="207"/>
          <ac:spMkLst>
            <pc:docMk/>
            <pc:sldMk cId="2723680355" sldId="319"/>
            <ac:spMk id="5" creationId="{B776C21E-9915-4197-A0AF-818EA98CDFDB}"/>
          </ac:spMkLst>
        </pc:spChg>
        <pc:spChg chg="mod">
          <ac:chgData name="Thomas Neumann" userId="97cd23804f4ac869" providerId="LiveId" clId="{2F01395A-A61C-407E-8009-820641845D7A}" dt="2026-05-06T07:48:38.195" v="13" actId="207"/>
          <ac:spMkLst>
            <pc:docMk/>
            <pc:sldMk cId="2723680355" sldId="319"/>
            <ac:spMk id="6" creationId="{40F0BE5E-E455-40D1-A58C-0AA80FF1DA7B}"/>
          </ac:spMkLst>
        </pc:spChg>
      </pc:sldChg>
      <pc:sldChg chg="modSp mod">
        <pc:chgData name="Thomas Neumann" userId="97cd23804f4ac869" providerId="LiveId" clId="{2F01395A-A61C-407E-8009-820641845D7A}" dt="2026-05-06T07:48:04.591" v="10" actId="207"/>
        <pc:sldMkLst>
          <pc:docMk/>
          <pc:sldMk cId="0" sldId="1605"/>
        </pc:sldMkLst>
        <pc:spChg chg="mod">
          <ac:chgData name="Thomas Neumann" userId="97cd23804f4ac869" providerId="LiveId" clId="{2F01395A-A61C-407E-8009-820641845D7A}" dt="2026-05-06T07:47:45.720" v="7" actId="207"/>
          <ac:spMkLst>
            <pc:docMk/>
            <pc:sldMk cId="0" sldId="1605"/>
            <ac:spMk id="7" creationId="{2646F036-B7BF-4C53-8C75-E1F86DAD9C8E}"/>
          </ac:spMkLst>
        </pc:spChg>
        <pc:spChg chg="mod">
          <ac:chgData name="Thomas Neumann" userId="97cd23804f4ac869" providerId="LiveId" clId="{2F01395A-A61C-407E-8009-820641845D7A}" dt="2026-05-06T07:48:04.591" v="10" actId="207"/>
          <ac:spMkLst>
            <pc:docMk/>
            <pc:sldMk cId="0" sldId="1605"/>
            <ac:spMk id="8" creationId="{E9F89679-554C-47DC-9650-98D36C068841}"/>
          </ac:spMkLst>
        </pc:spChg>
      </pc:sldChg>
      <pc:sldMasterChg chg="modSldLayout">
        <pc:chgData name="Thomas Neumann" userId="97cd23804f4ac869" providerId="LiveId" clId="{2F01395A-A61C-407E-8009-820641845D7A}" dt="2026-05-06T07:46:54.619" v="2" actId="1076"/>
        <pc:sldMasterMkLst>
          <pc:docMk/>
          <pc:sldMasterMk cId="3510649061" sldId="2147483661"/>
        </pc:sldMasterMkLst>
        <pc:sldLayoutChg chg="addSp modSp mod">
          <pc:chgData name="Thomas Neumann" userId="97cd23804f4ac869" providerId="LiveId" clId="{2F01395A-A61C-407E-8009-820641845D7A}" dt="2026-05-06T07:46:54.619" v="2" actId="1076"/>
          <pc:sldLayoutMkLst>
            <pc:docMk/>
            <pc:sldMasterMk cId="3510649061" sldId="2147483661"/>
            <pc:sldLayoutMk cId="2303015897" sldId="2147483689"/>
          </pc:sldLayoutMkLst>
          <pc:picChg chg="add mod">
            <ac:chgData name="Thomas Neumann" userId="97cd23804f4ac869" providerId="LiveId" clId="{2F01395A-A61C-407E-8009-820641845D7A}" dt="2026-05-06T07:46:54.619" v="2" actId="1076"/>
            <ac:picMkLst>
              <pc:docMk/>
              <pc:sldMasterMk cId="3510649061" sldId="2147483661"/>
              <pc:sldLayoutMk cId="2303015897" sldId="2147483689"/>
              <ac:picMk id="7" creationId="{EFB774DE-C487-125F-8DD4-1AB2DFB1FD2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A2B5D0F-4518-41E8-ACBB-1FB88C833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71F6B-6AE5-41FF-ADAE-219B8BAAB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80125-4358-4122-A607-531CE770DCDE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937695-1865-40EF-96A6-906F8D7C5A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2C6D9F-E9AF-4550-B122-DBF042A0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4F80F-3998-4A4D-8BBD-96BB6FE427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0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7839-C147-4A28-8D31-981B8C004984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D6D0-AA18-4D4A-B4ED-659788EC1E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28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8C3B3799-7D25-46E4-8B0F-FBB7D84D7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12D594-70F1-46AC-9DAA-62CE48DE7AF5}" type="slidenum">
              <a:rPr lang="en-US" altLang="en-US" sz="1000"/>
              <a:pPr>
                <a:spcBef>
                  <a:spcPct val="0"/>
                </a:spcBef>
              </a:pPr>
              <a:t>3</a:t>
            </a:fld>
            <a:endParaRPr lang="en-US" altLang="en-US" sz="10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1DA3DF1-1585-4E28-B93D-262F81934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7C4B989-883F-47EB-9B9B-F7EB0F0E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4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F0358C23-56BA-4FBC-AC3C-E6C859F7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67CF56F1-1223-44ED-B27E-E4F5CB8B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C90BC1BD-E432-4B64-93F8-4C8106453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9932A6EF-E3BB-44E8-A757-94B7CE7C8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Frage: </a:t>
            </a:r>
          </a:p>
          <a:p>
            <a:r>
              <a:rPr lang="en-US" dirty="0">
                <a:ea typeface="Calibri"/>
                <a:cs typeface="Calibri"/>
              </a:rPr>
              <a:t>Was </a:t>
            </a:r>
            <a:r>
              <a:rPr lang="en-US" dirty="0" err="1">
                <a:ea typeface="Calibri"/>
                <a:cs typeface="Calibri"/>
              </a:rPr>
              <a:t>passiert</a:t>
            </a:r>
            <a:r>
              <a:rPr lang="en-US" dirty="0">
                <a:ea typeface="Calibri"/>
                <a:cs typeface="Calibri"/>
              </a:rPr>
              <a:t> auf dem Markt für </a:t>
            </a:r>
            <a:r>
              <a:rPr lang="en-US" dirty="0" err="1">
                <a:ea typeface="Calibri"/>
                <a:cs typeface="Calibri"/>
              </a:rPr>
              <a:t>Äpfel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wenn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der </a:t>
            </a:r>
            <a:r>
              <a:rPr lang="en-US" dirty="0" err="1">
                <a:ea typeface="Calibri"/>
                <a:cs typeface="Calibri"/>
              </a:rPr>
              <a:t>Birnen</a:t>
            </a:r>
            <a:r>
              <a:rPr lang="en-US" dirty="0">
                <a:ea typeface="Calibri"/>
                <a:cs typeface="Calibri"/>
              </a:rPr>
              <a:t>-Preis </a:t>
            </a:r>
            <a:r>
              <a:rPr lang="en-US" dirty="0" err="1">
                <a:ea typeface="Calibri"/>
                <a:cs typeface="Calibri"/>
              </a:rPr>
              <a:t>erhöht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 err="1">
                <a:ea typeface="Calibri"/>
                <a:cs typeface="Calibri"/>
              </a:rPr>
              <a:t>Ändert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der Preis?</a:t>
            </a:r>
          </a:p>
          <a:p>
            <a:r>
              <a:rPr lang="en-US" dirty="0" err="1">
                <a:ea typeface="Calibri"/>
                <a:cs typeface="Calibri"/>
              </a:rPr>
              <a:t>Ändert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die Menge?</a:t>
            </a:r>
          </a:p>
          <a:p>
            <a:r>
              <a:rPr lang="en-US" dirty="0" err="1">
                <a:ea typeface="Calibri"/>
                <a:cs typeface="Calibri"/>
              </a:rPr>
              <a:t>Beides</a:t>
            </a:r>
            <a:r>
              <a:rPr lang="en-US" dirty="0">
                <a:ea typeface="Calibri"/>
                <a:cs typeface="Calibri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81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für absolut inferiore Güter: Brot in Ägypten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6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13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15E3B31D-7A04-46A1-9C9A-E58C18F5C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1B5D2-F849-41A8-A4AE-28591FF4FD83}" type="slidenum">
              <a:rPr lang="en-US" altLang="en-US" sz="1000"/>
              <a:pPr>
                <a:spcBef>
                  <a:spcPct val="0"/>
                </a:spcBef>
              </a:pPr>
              <a:t>16</a:t>
            </a:fld>
            <a:endParaRPr lang="en-US" altLang="en-US" sz="10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03DE1F1-1A4E-4030-BAD8-F08154E2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E6B7FEA-2E09-49A6-ACFF-3599153D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25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B637705C-438E-455B-9356-28E997ED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E0542839-7D84-4DF8-979F-140FA844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11906DA6-44CD-4D55-B291-0C4143904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31752" name="Rectangle 7">
            <a:extLst>
              <a:ext uri="{FF2B5EF4-FFF2-40B4-BE49-F238E27FC236}">
                <a16:creationId xmlns:a16="http://schemas.microsoft.com/office/drawing/2014/main" id="{0D0A9EB0-1016-4C8C-9187-F7B23E78F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8C3AC434-592D-4912-9B6A-F03F99C09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8BE182-67C3-4AF3-BA95-22AEE2483161}" type="slidenum">
              <a:rPr lang="en-US" altLang="en-US" sz="1000"/>
              <a:pPr>
                <a:spcBef>
                  <a:spcPct val="0"/>
                </a:spcBef>
              </a:pPr>
              <a:t>19</a:t>
            </a:fld>
            <a:endParaRPr lang="en-US" altLang="en-US" sz="10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F103F2E-BE14-4544-A570-671BC892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3280201-8235-4BDC-A499-01714E13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30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F9744B52-EEB8-4934-A02F-14720513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CD146352-9353-4CB2-83EA-B07B1C5D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201546E0-960C-4116-985D-ACA945183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F00BB828-2A77-46ED-A00F-46172DF83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B3721042-6363-4863-B400-BEF1F0025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2EFF92-B9A7-4435-9C96-DB215F354C78}" type="slidenum">
              <a:rPr lang="en-US" altLang="en-US" sz="1000"/>
              <a:pPr>
                <a:spcBef>
                  <a:spcPct val="0"/>
                </a:spcBef>
              </a:pPr>
              <a:t>20</a:t>
            </a:fld>
            <a:endParaRPr lang="en-US" altLang="en-US" sz="10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6BFCA82-10D6-4D07-8421-741C978E4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A106A25-B8F7-43F4-BB9D-24D642E8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30</a:t>
            </a: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2EAA2D8E-EE70-4E63-9B2B-BCFCC590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CF75ED42-C4D0-435B-86C1-04560081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FB72EE7D-28BD-4D8F-8CC5-59063687D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37896" name="Rectangle 7">
            <a:extLst>
              <a:ext uri="{FF2B5EF4-FFF2-40B4-BE49-F238E27FC236}">
                <a16:creationId xmlns:a16="http://schemas.microsoft.com/office/drawing/2014/main" id="{4C792FB8-13A3-4EEB-ACA5-61A2E2D77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r>
              <a:rPr lang="en-US" altLang="en-US" dirty="0" err="1"/>
              <a:t>Warum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die </a:t>
            </a:r>
            <a:r>
              <a:rPr lang="en-US" altLang="en-US" dirty="0" err="1"/>
              <a:t>Erwartungen</a:t>
            </a:r>
            <a:r>
              <a:rPr lang="en-US" altLang="en-US" dirty="0"/>
              <a:t> der </a:t>
            </a:r>
            <a:r>
              <a:rPr lang="en-US" altLang="en-US" dirty="0" err="1"/>
              <a:t>Anbieter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, der die </a:t>
            </a:r>
            <a:r>
              <a:rPr lang="en-US" altLang="en-US" dirty="0" err="1"/>
              <a:t>Angebotskurve</a:t>
            </a:r>
            <a:r>
              <a:rPr lang="en-US" altLang="en-US" dirty="0"/>
              <a:t> </a:t>
            </a:r>
            <a:r>
              <a:rPr lang="en-US" altLang="en-US" dirty="0" err="1"/>
              <a:t>veschiebt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Anbieter</a:t>
            </a:r>
            <a:r>
              <a:rPr lang="en-US" altLang="en-US" dirty="0"/>
              <a:t> </a:t>
            </a:r>
            <a:r>
              <a:rPr lang="en-US" altLang="en-US" dirty="0" err="1"/>
              <a:t>müssen</a:t>
            </a:r>
            <a:r>
              <a:rPr lang="en-US" altLang="en-US" dirty="0"/>
              <a:t>, um </a:t>
            </a:r>
            <a:r>
              <a:rPr lang="en-US" altLang="en-US" dirty="0" err="1"/>
              <a:t>einen</a:t>
            </a:r>
            <a:r>
              <a:rPr lang="en-US" altLang="en-US" dirty="0"/>
              <a:t> </a:t>
            </a:r>
            <a:r>
              <a:rPr lang="en-US" altLang="en-US" dirty="0" err="1"/>
              <a:t>Preis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bestimmen</a:t>
            </a:r>
            <a:r>
              <a:rPr lang="en-US" altLang="en-US" dirty="0"/>
              <a:t>, </a:t>
            </a:r>
            <a:r>
              <a:rPr lang="en-US" altLang="en-US" dirty="0" err="1"/>
              <a:t>zu</a:t>
            </a:r>
            <a:r>
              <a:rPr lang="en-US" altLang="en-US" dirty="0"/>
              <a:t> dem </a:t>
            </a:r>
            <a:r>
              <a:rPr lang="en-US" altLang="en-US" dirty="0" err="1"/>
              <a:t>sie</a:t>
            </a:r>
            <a:r>
              <a:rPr lang="en-US" altLang="en-US" dirty="0"/>
              <a:t> </a:t>
            </a:r>
            <a:r>
              <a:rPr lang="en-US" altLang="en-US" dirty="0" err="1"/>
              <a:t>anbieten</a:t>
            </a:r>
            <a:r>
              <a:rPr lang="en-US" altLang="en-US" dirty="0"/>
              <a:t> </a:t>
            </a:r>
            <a:r>
              <a:rPr lang="en-US" altLang="en-US" dirty="0" err="1"/>
              <a:t>wollen</a:t>
            </a:r>
            <a:r>
              <a:rPr lang="en-US" altLang="en-US" dirty="0"/>
              <a:t> </a:t>
            </a:r>
            <a:r>
              <a:rPr lang="en-US" altLang="en-US" dirty="0" err="1"/>
              <a:t>Annahmen</a:t>
            </a:r>
            <a:r>
              <a:rPr lang="en-US" altLang="en-US" dirty="0"/>
              <a:t> /</a:t>
            </a:r>
            <a:r>
              <a:rPr lang="en-US" altLang="en-US" dirty="0" err="1"/>
              <a:t>Erwartungen</a:t>
            </a:r>
            <a:r>
              <a:rPr lang="en-US" altLang="en-US" dirty="0"/>
              <a:t> </a:t>
            </a:r>
            <a:r>
              <a:rPr lang="en-US" altLang="en-US" dirty="0" err="1"/>
              <a:t>über</a:t>
            </a:r>
            <a:r>
              <a:rPr lang="en-US" altLang="en-US" dirty="0"/>
              <a:t> die </a:t>
            </a:r>
            <a:r>
              <a:rPr lang="en-US" altLang="en-US" dirty="0" err="1"/>
              <a:t>Absatzmenge</a:t>
            </a:r>
            <a:r>
              <a:rPr lang="en-US" altLang="en-US" dirty="0"/>
              <a:t> </a:t>
            </a:r>
            <a:r>
              <a:rPr lang="en-US" altLang="en-US" dirty="0" err="1"/>
              <a:t>treffen</a:t>
            </a:r>
            <a:r>
              <a:rPr lang="en-US" altLang="en-US" dirty="0"/>
              <a:t>…..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041CF84B-AF07-4EB3-92D5-D031E2DD3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2EEA83-AC8F-45C6-B16F-0DF141C9C35D}" type="slidenum">
              <a:rPr lang="en-US" altLang="en-US" sz="1000"/>
              <a:pPr>
                <a:spcBef>
                  <a:spcPct val="0"/>
                </a:spcBef>
              </a:pPr>
              <a:t>23</a:t>
            </a:fld>
            <a:endParaRPr lang="en-US" altLang="en-US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19BBE72-CD33-4F31-9C85-959E5815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771ADB5-1019-46C1-9787-A5E4C79B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36</a:t>
            </a: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50E25E11-3E2D-4403-B9EC-7DE402D3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E75048AA-8EFA-4B72-895C-BAD3FA07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FBABC30D-AEF9-4B94-938C-7D958002B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407268DE-003E-43B8-B04C-388D8E71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Verhältnis der Veränderung zum Gleichgewicht</a:t>
            </a:r>
          </a:p>
          <a:p>
            <a:r>
              <a:rPr lang="de-DE" dirty="0"/>
              <a:t>10 – 7</a:t>
            </a:r>
          </a:p>
          <a:p>
            <a:r>
              <a:rPr lang="de-DE" dirty="0"/>
              <a:t>2,50 -2,00</a:t>
            </a:r>
          </a:p>
          <a:p>
            <a:r>
              <a:rPr lang="de-DE" dirty="0"/>
              <a:t>Steigung der Angebots- und Nachfragekurven entscheidend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8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Beispiel: </a:t>
            </a:r>
          </a:p>
          <a:p>
            <a:r>
              <a:rPr lang="de-DE" dirty="0"/>
              <a:t>bei 1,50 stehen 10 Leute in der Schlange um Eis zu kaufen. </a:t>
            </a:r>
          </a:p>
          <a:p>
            <a:r>
              <a:rPr lang="de-DE" dirty="0"/>
              <a:t>Der Verkäufer merkt, dass ein </a:t>
            </a:r>
            <a:r>
              <a:rPr lang="de-DE" dirty="0" err="1"/>
              <a:t>Nachfrageüberschuß</a:t>
            </a:r>
            <a:r>
              <a:rPr lang="de-DE" dirty="0"/>
              <a:t> besteht und erhöht schrittweise den Preis und auch sein Angebot </a:t>
            </a:r>
          </a:p>
          <a:p>
            <a:r>
              <a:rPr lang="de-DE" dirty="0"/>
              <a:t>Er verkauft mehr als die anfänglichen 4 Kugeln an weitere Kunden zum höheren Preis bis zu 2,00 </a:t>
            </a:r>
          </a:p>
          <a:p>
            <a:r>
              <a:rPr lang="de-DE" dirty="0"/>
              <a:t>Danach kann er den zwar den Preis weiter erhöhen, der Absatz sinkt aber wieder, da mehr und mehr Nachfrager aus den Markt ausscheiden </a:t>
            </a:r>
          </a:p>
          <a:p>
            <a:endParaRPr lang="de-DE" dirty="0"/>
          </a:p>
          <a:p>
            <a:r>
              <a:rPr lang="de-DE" dirty="0"/>
              <a:t>Zusammenhang zwischen Pries – Absatz – Erlös</a:t>
            </a:r>
          </a:p>
          <a:p>
            <a:r>
              <a:rPr lang="de-DE" dirty="0"/>
              <a:t>1,50 – 4 St – 6,00 Erlös</a:t>
            </a:r>
          </a:p>
          <a:p>
            <a:r>
              <a:rPr lang="de-DE" dirty="0"/>
              <a:t>2,00 – 7 St – 14,00 Erlös</a:t>
            </a:r>
          </a:p>
          <a:p>
            <a:r>
              <a:rPr lang="de-DE" dirty="0"/>
              <a:t>2,50 – (?) – (4) – 10,00 Erlös</a:t>
            </a:r>
          </a:p>
          <a:p>
            <a:endParaRPr lang="de-DE" dirty="0"/>
          </a:p>
          <a:p>
            <a:r>
              <a:rPr lang="de-DE" dirty="0"/>
              <a:t>Immer Schauen, auf welcher Kurve man gerade abliest.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483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B5A150CD-81F4-46BA-9302-36E422B51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DFAAE2-3D76-463C-A714-EF13DDAE6038}" type="slidenum">
              <a:rPr lang="en-US" altLang="en-US" sz="1000"/>
              <a:pPr>
                <a:spcBef>
                  <a:spcPct val="0"/>
                </a:spcBef>
              </a:pPr>
              <a:t>29</a:t>
            </a:fld>
            <a:endParaRPr lang="en-US" altLang="en-US" sz="10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EDB7F8D-4135-427E-8B8F-3AD76571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8B27CE8-EB44-4F36-9F46-467B1EDAE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45</a:t>
            </a:r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47AEDFD1-0D4F-417B-8565-26FE4AB0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E1903D9-0DEE-495D-A3EB-FDD497BBB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50183" name="Rectangle 6">
            <a:extLst>
              <a:ext uri="{FF2B5EF4-FFF2-40B4-BE49-F238E27FC236}">
                <a16:creationId xmlns:a16="http://schemas.microsoft.com/office/drawing/2014/main" id="{AF0271E8-404D-4BF1-BF07-1B83FDDBD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50184" name="Rectangle 7">
            <a:extLst>
              <a:ext uri="{FF2B5EF4-FFF2-40B4-BE49-F238E27FC236}">
                <a16:creationId xmlns:a16="http://schemas.microsoft.com/office/drawing/2014/main" id="{014C6320-F12C-4A98-9E6B-B24BE3B6C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D28BE17C-2610-49B8-9EFA-AF0D5E81A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668B1-E7F7-42DF-B6DA-4087F4B8C283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9D478E1-0C23-486A-A307-3FAC0CA9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EDAD859-3568-4419-9D1C-579EA5A0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30E25925-D943-4305-8EEA-C49E1F69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D23A7E07-2D3C-48F1-8264-EBBB9D61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83899097-ED08-4CC0-93DD-551A69F12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10898A76-06CE-40DE-B8EA-8F8319EBA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r>
              <a:rPr lang="en-US" altLang="en-US" dirty="0">
                <a:cs typeface="Calibri"/>
              </a:rPr>
              <a:t>Was </a:t>
            </a:r>
            <a:r>
              <a:rPr lang="en-US" altLang="en-US" dirty="0" err="1">
                <a:cs typeface="Calibri"/>
              </a:rPr>
              <a:t>sind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Mengenanpasser</a:t>
            </a:r>
            <a:r>
              <a:rPr lang="en-US" altLang="en-US" dirty="0">
                <a:cs typeface="Calibri"/>
              </a:rPr>
              <a:t> </a:t>
            </a:r>
            <a:r>
              <a:rPr lang="en-US" altLang="en-US" dirty="0" err="1">
                <a:cs typeface="Calibri"/>
              </a:rPr>
              <a:t>bzw</a:t>
            </a:r>
            <a:r>
              <a:rPr lang="en-US" altLang="en-US" dirty="0">
                <a:cs typeface="Calibri"/>
              </a:rPr>
              <a:t> </a:t>
            </a:r>
            <a:r>
              <a:rPr lang="en-US" altLang="en-US" dirty="0" err="1">
                <a:cs typeface="Calibri"/>
              </a:rPr>
              <a:t>Preisnehmer</a:t>
            </a:r>
            <a:r>
              <a:rPr lang="en-US" altLang="en-US" dirty="0">
                <a:cs typeface="Calibri"/>
              </a:rPr>
              <a:t> </a:t>
            </a:r>
          </a:p>
          <a:p>
            <a:r>
              <a:rPr lang="en-US" altLang="en-US" dirty="0" err="1">
                <a:cs typeface="Calibri"/>
              </a:rPr>
              <a:t>Kennen</a:t>
            </a:r>
            <a:r>
              <a:rPr lang="en-US" altLang="en-US" dirty="0">
                <a:cs typeface="Calibri"/>
              </a:rPr>
              <a:t> Sie </a:t>
            </a:r>
            <a:r>
              <a:rPr lang="en-US" altLang="en-US" dirty="0" err="1">
                <a:cs typeface="Calibri"/>
              </a:rPr>
              <a:t>andere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Märkte</a:t>
            </a:r>
            <a:r>
              <a:rPr lang="en-US" altLang="en-US" dirty="0">
                <a:cs typeface="Calibri"/>
              </a:rPr>
              <a:t> – </a:t>
            </a:r>
            <a:r>
              <a:rPr lang="en-US" altLang="en-US" dirty="0" err="1">
                <a:cs typeface="Calibri"/>
              </a:rPr>
              <a:t>statt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Wettbewerbsmärkte</a:t>
            </a:r>
            <a:r>
              <a:rPr lang="en-US" altLang="en-US" dirty="0">
                <a:cs typeface="Calibri"/>
              </a:rPr>
              <a:t> – in der </a:t>
            </a:r>
            <a:r>
              <a:rPr lang="en-US" altLang="en-US" dirty="0" err="1">
                <a:cs typeface="Calibri"/>
              </a:rPr>
              <a:t>Realität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ist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ein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reiner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Wettbewerbsmarkt</a:t>
            </a:r>
            <a:r>
              <a:rPr lang="en-US" altLang="en-US" dirty="0">
                <a:cs typeface="Calibri"/>
              </a:rPr>
              <a:t> die </a:t>
            </a:r>
            <a:r>
              <a:rPr lang="en-US" altLang="en-US" dirty="0" err="1">
                <a:cs typeface="Calibri"/>
              </a:rPr>
              <a:t>Ausnahme</a:t>
            </a:r>
            <a:r>
              <a:rPr lang="en-US" altLang="en-US" dirty="0">
                <a:cs typeface="Calibri"/>
              </a:rPr>
              <a:t> – in der </a:t>
            </a:r>
            <a:r>
              <a:rPr lang="en-US" altLang="en-US" dirty="0" err="1">
                <a:cs typeface="Calibri"/>
              </a:rPr>
              <a:t>Realität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versucht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jeder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Anbioeter</a:t>
            </a:r>
            <a:r>
              <a:rPr lang="en-US" altLang="en-US" dirty="0">
                <a:cs typeface="Calibri"/>
              </a:rPr>
              <a:t> in </a:t>
            </a:r>
            <a:r>
              <a:rPr lang="en-US" altLang="en-US" dirty="0" err="1">
                <a:cs typeface="Calibri"/>
              </a:rPr>
              <a:t>irgendeiner</a:t>
            </a:r>
            <a:r>
              <a:rPr lang="en-US" altLang="en-US" dirty="0">
                <a:cs typeface="Calibri"/>
              </a:rPr>
              <a:t> Weise </a:t>
            </a:r>
            <a:r>
              <a:rPr lang="en-US" altLang="en-US" dirty="0" err="1">
                <a:cs typeface="Calibri"/>
              </a:rPr>
              <a:t>ein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Alleinstellungsmerkmal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zu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kreieren</a:t>
            </a:r>
            <a:r>
              <a:rPr lang="en-US" altLang="en-US" dirty="0">
                <a:cs typeface="Calibri"/>
              </a:rPr>
              <a:t> (Marketing-</a:t>
            </a:r>
            <a:r>
              <a:rPr lang="en-US" altLang="en-US" dirty="0" err="1">
                <a:cs typeface="Calibri"/>
              </a:rPr>
              <a:t>Massnahmen</a:t>
            </a:r>
            <a:r>
              <a:rPr lang="en-US" altLang="en-US" dirty="0">
                <a:cs typeface="Calibri"/>
              </a:rPr>
              <a:t>)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Externer Grund für die Verschiebung der Nachfragekurve (vorher war lediglich eine Preisänderung für die Bildung des Gleichgewichts gegeben)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2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>
            <a:extLst>
              <a:ext uri="{FF2B5EF4-FFF2-40B4-BE49-F238E27FC236}">
                <a16:creationId xmlns:a16="http://schemas.microsoft.com/office/drawing/2014/main" id="{CEB5E51B-0CC1-4331-8094-0C2D1CB18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EE576B-7755-4DA4-A0F4-505AD90142D7}" type="slidenum">
              <a:rPr lang="en-US" altLang="en-US" sz="1000"/>
              <a:pPr>
                <a:spcBef>
                  <a:spcPct val="0"/>
                </a:spcBef>
              </a:pPr>
              <a:t>33</a:t>
            </a:fld>
            <a:endParaRPr lang="en-US" altLang="en-US" sz="10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24DC987-F177-492E-A484-EBCE3C018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D761519-2052-438A-BEBB-227F75360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86609B94-F96B-473B-8FC3-9815554D0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FDDBEF-94A6-4FAA-AD7F-17EB1F4A9E03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0FC1BF5-8D27-4744-827F-9F568B59A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3375E46-7FD5-40D8-805E-C9296C8E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8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641F90E0-63F7-4CE6-92EC-62AE7A0A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0B1D4096-2ADA-4613-9283-FDD13AC9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2847A615-F33F-4B23-8FC1-52041EC2B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A0589577-2B3A-4C3A-8EA4-2860AADD8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r>
              <a:rPr lang="en-US" altLang="en-US" dirty="0"/>
              <a:t>Es </a:t>
            </a:r>
            <a:r>
              <a:rPr lang="en-US" altLang="en-US" dirty="0" err="1"/>
              <a:t>gibt</a:t>
            </a:r>
            <a:r>
              <a:rPr lang="en-US" altLang="en-US" dirty="0"/>
              <a:t> </a:t>
            </a:r>
            <a:r>
              <a:rPr lang="en-US" altLang="en-US" dirty="0" err="1"/>
              <a:t>Ausnahmen</a:t>
            </a:r>
            <a:r>
              <a:rPr lang="en-US" altLang="en-US" dirty="0"/>
              <a:t> </a:t>
            </a:r>
            <a:r>
              <a:rPr lang="en-US" altLang="en-US" dirty="0" err="1"/>
              <a:t>vom</a:t>
            </a:r>
            <a:r>
              <a:rPr lang="en-US" altLang="en-US" dirty="0"/>
              <a:t> </a:t>
            </a:r>
            <a:r>
              <a:rPr lang="en-US" altLang="en-US" dirty="0" err="1"/>
              <a:t>Gesetz</a:t>
            </a:r>
            <a:r>
              <a:rPr lang="en-US" altLang="en-US" dirty="0"/>
              <a:t> der </a:t>
            </a:r>
            <a:r>
              <a:rPr lang="en-US" altLang="en-US" dirty="0" err="1"/>
              <a:t>Nachfrage</a:t>
            </a:r>
            <a:endParaRPr lang="en-US" altLang="en-US" dirty="0"/>
          </a:p>
          <a:p>
            <a:r>
              <a:rPr lang="en-US" altLang="en-US" dirty="0"/>
              <a:t>Es </a:t>
            </a:r>
            <a:r>
              <a:rPr lang="en-US" altLang="en-US" dirty="0" err="1"/>
              <a:t>gibt</a:t>
            </a:r>
            <a:r>
              <a:rPr lang="en-US" altLang="en-US" dirty="0"/>
              <a:t> die </a:t>
            </a:r>
            <a:r>
              <a:rPr lang="en-US" altLang="en-US" dirty="0" err="1"/>
              <a:t>Situationen</a:t>
            </a:r>
            <a:r>
              <a:rPr lang="en-US" altLang="en-US" dirty="0"/>
              <a:t>, </a:t>
            </a:r>
            <a:r>
              <a:rPr lang="en-US" altLang="en-US" dirty="0" err="1"/>
              <a:t>dass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Gut </a:t>
            </a:r>
            <a:r>
              <a:rPr lang="en-US" altLang="en-US" dirty="0" err="1"/>
              <a:t>im</a:t>
            </a:r>
            <a:r>
              <a:rPr lang="en-US" altLang="en-US" dirty="0"/>
              <a:t> </a:t>
            </a:r>
            <a:r>
              <a:rPr lang="en-US" altLang="en-US" dirty="0" err="1"/>
              <a:t>Preis</a:t>
            </a:r>
            <a:r>
              <a:rPr lang="en-US" altLang="en-US" dirty="0"/>
              <a:t> </a:t>
            </a:r>
            <a:r>
              <a:rPr lang="en-US" altLang="en-US" dirty="0" err="1"/>
              <a:t>steigt</a:t>
            </a:r>
            <a:r>
              <a:rPr lang="en-US" altLang="en-US" dirty="0"/>
              <a:t> und die </a:t>
            </a:r>
            <a:r>
              <a:rPr lang="en-US" altLang="en-US" dirty="0" err="1"/>
              <a:t>Nachfrage</a:t>
            </a:r>
            <a:r>
              <a:rPr lang="en-US" altLang="en-US" dirty="0"/>
              <a:t> </a:t>
            </a:r>
            <a:r>
              <a:rPr lang="en-US" altLang="en-US" dirty="0" err="1"/>
              <a:t>danach</a:t>
            </a:r>
            <a:r>
              <a:rPr lang="en-US" altLang="en-US" dirty="0"/>
              <a:t> </a:t>
            </a:r>
            <a:r>
              <a:rPr lang="en-US" altLang="en-US" dirty="0" err="1"/>
              <a:t>dennoch</a:t>
            </a:r>
            <a:r>
              <a:rPr lang="en-US" altLang="en-US" dirty="0"/>
              <a:t> </a:t>
            </a:r>
            <a:r>
              <a:rPr lang="en-US" altLang="en-US" dirty="0" err="1"/>
              <a:t>steigt</a:t>
            </a:r>
            <a:r>
              <a:rPr lang="en-US" altLang="en-US" dirty="0"/>
              <a:t> – extreme </a:t>
            </a:r>
            <a:r>
              <a:rPr lang="en-US" altLang="en-US" dirty="0" err="1"/>
              <a:t>Luxusgüter</a:t>
            </a:r>
            <a:r>
              <a:rPr lang="en-US" altLang="en-US" dirty="0"/>
              <a:t> </a:t>
            </a:r>
            <a:r>
              <a:rPr lang="en-US" altLang="en-US" dirty="0" err="1"/>
              <a:t>oder</a:t>
            </a:r>
            <a:r>
              <a:rPr lang="en-US" altLang="en-US" dirty="0"/>
              <a:t> </a:t>
            </a:r>
            <a:r>
              <a:rPr lang="en-US" altLang="en-US" dirty="0" err="1"/>
              <a:t>Basisnahrungsmittel</a:t>
            </a:r>
            <a:r>
              <a:rPr lang="en-US" altLang="en-US" dirty="0"/>
              <a:t> (</a:t>
            </a:r>
            <a:r>
              <a:rPr lang="en-US" altLang="en-US" dirty="0" err="1"/>
              <a:t>aktuell</a:t>
            </a:r>
            <a:r>
              <a:rPr lang="en-US" altLang="en-US" dirty="0"/>
              <a:t> </a:t>
            </a:r>
            <a:r>
              <a:rPr lang="en-US" altLang="en-US" dirty="0" err="1"/>
              <a:t>Brot</a:t>
            </a:r>
            <a:r>
              <a:rPr lang="en-US" altLang="en-US" dirty="0"/>
              <a:t> in </a:t>
            </a:r>
            <a:r>
              <a:rPr lang="en-US" altLang="en-US" dirty="0" err="1"/>
              <a:t>Ägypten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Wie </a:t>
            </a:r>
            <a:r>
              <a:rPr lang="en-US" dirty="0" err="1">
                <a:cs typeface="Calibri"/>
              </a:rPr>
              <a:t>lautet</a:t>
            </a:r>
            <a:r>
              <a:rPr lang="en-US" dirty="0">
                <a:cs typeface="Calibri"/>
              </a:rPr>
              <a:t> die Preis-</a:t>
            </a:r>
            <a:r>
              <a:rPr lang="en-US" dirty="0" err="1">
                <a:cs typeface="Calibri"/>
              </a:rPr>
              <a:t>Absatzfunktion</a:t>
            </a:r>
            <a:r>
              <a:rPr lang="en-US" dirty="0">
                <a:cs typeface="Calibri"/>
              </a:rPr>
              <a:t> für </a:t>
            </a:r>
            <a:r>
              <a:rPr lang="en-US" dirty="0" err="1">
                <a:cs typeface="Calibri"/>
              </a:rPr>
              <a:t>diese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Kurve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M=12-4p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3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Wir </a:t>
            </a:r>
            <a:r>
              <a:rPr lang="en-US" dirty="0" err="1">
                <a:ea typeface="Calibri"/>
                <a:cs typeface="Calibri"/>
              </a:rPr>
              <a:t>sind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hier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allerdings</a:t>
            </a:r>
            <a:r>
              <a:rPr lang="en-US" dirty="0">
                <a:ea typeface="Calibri"/>
                <a:cs typeface="Calibri"/>
              </a:rPr>
              <a:t> in der </a:t>
            </a:r>
            <a:r>
              <a:rPr lang="en-US" dirty="0" err="1">
                <a:ea typeface="Calibri"/>
                <a:cs typeface="Calibri"/>
              </a:rPr>
              <a:t>Mikoökonomie</a:t>
            </a:r>
            <a:r>
              <a:rPr lang="en-US" dirty="0">
                <a:ea typeface="Calibri"/>
                <a:cs typeface="Calibri"/>
              </a:rPr>
              <a:t>. Die "Summe" </a:t>
            </a:r>
            <a:r>
              <a:rPr lang="en-US" dirty="0" err="1">
                <a:ea typeface="Calibri"/>
                <a:cs typeface="Calibri"/>
              </a:rPr>
              <a:t>aller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individuellen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Nachfragemengen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bezieht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 auf </a:t>
            </a:r>
            <a:r>
              <a:rPr lang="en-US" dirty="0" err="1">
                <a:ea typeface="Calibri"/>
                <a:cs typeface="Calibri"/>
              </a:rPr>
              <a:t>ein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ganz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bestimmtes</a:t>
            </a:r>
            <a:r>
              <a:rPr lang="en-US" dirty="0">
                <a:ea typeface="Calibri"/>
                <a:cs typeface="Calibri"/>
              </a:rPr>
              <a:t> Gut. Es </a:t>
            </a:r>
            <a:r>
              <a:rPr lang="en-US" dirty="0" err="1">
                <a:ea typeface="Calibri"/>
                <a:cs typeface="Calibri"/>
              </a:rPr>
              <a:t>handelt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hier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nicht</a:t>
            </a:r>
            <a:r>
              <a:rPr lang="en-US" dirty="0">
                <a:ea typeface="Calibri"/>
                <a:cs typeface="Calibri"/>
              </a:rPr>
              <a:t> um die "</a:t>
            </a:r>
            <a:r>
              <a:rPr lang="en-US" dirty="0" err="1">
                <a:ea typeface="Calibri"/>
                <a:cs typeface="Calibri"/>
              </a:rPr>
              <a:t>Aggregierte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Nachfrage</a:t>
            </a:r>
            <a:r>
              <a:rPr lang="en-US" dirty="0">
                <a:ea typeface="Calibri"/>
                <a:cs typeface="Calibri"/>
              </a:rPr>
              <a:t>", die </a:t>
            </a:r>
            <a:r>
              <a:rPr lang="en-US" dirty="0" err="1">
                <a:ea typeface="Calibri"/>
                <a:cs typeface="Calibri"/>
              </a:rPr>
              <a:t>die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Nachfrage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allen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Gütern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einer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Volkswirtschaft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zusammenfasst</a:t>
            </a:r>
            <a:r>
              <a:rPr lang="en-US" dirty="0">
                <a:ea typeface="Calibri"/>
                <a:cs typeface="Calibri"/>
              </a:rPr>
              <a:t>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0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Es </a:t>
            </a:r>
            <a:r>
              <a:rPr lang="en-US" dirty="0" err="1">
                <a:ea typeface="Calibri"/>
                <a:cs typeface="Calibri"/>
              </a:rPr>
              <a:t>ist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genau</a:t>
            </a:r>
            <a:r>
              <a:rPr lang="en-US" dirty="0">
                <a:ea typeface="Calibri"/>
                <a:cs typeface="Calibri"/>
              </a:rPr>
              <a:t> das </a:t>
            </a:r>
            <a:r>
              <a:rPr lang="en-US" dirty="0" err="1">
                <a:ea typeface="Calibri"/>
                <a:cs typeface="Calibri"/>
              </a:rPr>
              <a:t>Verhältnis</a:t>
            </a:r>
            <a:r>
              <a:rPr lang="en-US" dirty="0">
                <a:ea typeface="Calibri"/>
                <a:cs typeface="Calibri"/>
              </a:rPr>
              <a:t> von Preis </a:t>
            </a:r>
            <a:r>
              <a:rPr lang="en-US" dirty="0" err="1">
                <a:ea typeface="Calibri"/>
                <a:cs typeface="Calibri"/>
              </a:rPr>
              <a:t>zur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Nachfragemenge</a:t>
            </a:r>
            <a:r>
              <a:rPr lang="en-US" dirty="0">
                <a:ea typeface="Calibri"/>
                <a:cs typeface="Calibri"/>
              </a:rPr>
              <a:t>, welches die </a:t>
            </a:r>
            <a:r>
              <a:rPr lang="en-US" dirty="0" err="1">
                <a:ea typeface="Calibri"/>
                <a:cs typeface="Calibri"/>
              </a:rPr>
              <a:t>Nachfrage-Kurve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anzeigt</a:t>
            </a:r>
            <a:r>
              <a:rPr lang="en-US" dirty="0">
                <a:ea typeface="Calibri"/>
                <a:cs typeface="Calibri"/>
              </a:rPr>
              <a:t>. </a:t>
            </a:r>
          </a:p>
          <a:p>
            <a:r>
              <a:rPr lang="en-US" dirty="0">
                <a:ea typeface="Calibri"/>
                <a:cs typeface="Calibri"/>
              </a:rPr>
              <a:t>Bei </a:t>
            </a:r>
            <a:r>
              <a:rPr lang="en-US" dirty="0" err="1">
                <a:ea typeface="Calibri"/>
                <a:cs typeface="Calibri"/>
              </a:rPr>
              <a:t>einem</a:t>
            </a:r>
            <a:r>
              <a:rPr lang="en-US" dirty="0">
                <a:ea typeface="Calibri"/>
                <a:cs typeface="Calibri"/>
              </a:rPr>
              <a:t> Preis von 1 EUR </a:t>
            </a:r>
            <a:r>
              <a:rPr lang="en-US" dirty="0" err="1">
                <a:ea typeface="Calibri"/>
                <a:cs typeface="Calibri"/>
              </a:rPr>
              <a:t>werden</a:t>
            </a:r>
            <a:r>
              <a:rPr lang="en-US" dirty="0">
                <a:ea typeface="Calibri"/>
                <a:cs typeface="Calibri"/>
              </a:rPr>
              <a:t> 8 </a:t>
            </a:r>
            <a:r>
              <a:rPr lang="en-US" dirty="0" err="1">
                <a:ea typeface="Calibri"/>
                <a:cs typeface="Calibri"/>
              </a:rPr>
              <a:t>Einheiten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Eiscrem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nachgefragt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Bei </a:t>
            </a:r>
            <a:r>
              <a:rPr lang="en-US" dirty="0" err="1">
                <a:ea typeface="Calibri"/>
                <a:cs typeface="Calibri"/>
              </a:rPr>
              <a:t>einer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Verdoppelumg</a:t>
            </a:r>
            <a:r>
              <a:rPr lang="en-US" dirty="0">
                <a:ea typeface="Calibri"/>
                <a:cs typeface="Calibri"/>
              </a:rPr>
              <a:t> des </a:t>
            </a:r>
            <a:r>
              <a:rPr lang="en-US" dirty="0" err="1">
                <a:ea typeface="Calibri"/>
                <a:cs typeface="Calibri"/>
              </a:rPr>
              <a:t>Preises</a:t>
            </a:r>
            <a:r>
              <a:rPr lang="en-US" dirty="0">
                <a:ea typeface="Calibri"/>
                <a:cs typeface="Calibri"/>
              </a:rPr>
              <a:t> auf 2 EUR </a:t>
            </a:r>
            <a:r>
              <a:rPr lang="en-US" dirty="0" err="1">
                <a:ea typeface="Calibri"/>
                <a:cs typeface="Calibri"/>
              </a:rPr>
              <a:t>halbiert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nachgefragte</a:t>
            </a:r>
            <a:r>
              <a:rPr lang="en-US" dirty="0">
                <a:ea typeface="Calibri"/>
                <a:cs typeface="Calibri"/>
              </a:rPr>
              <a:t> Menge.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Dies </a:t>
            </a:r>
            <a:r>
              <a:rPr lang="en-US" dirty="0" err="1">
                <a:ea typeface="Calibri"/>
                <a:cs typeface="Calibri"/>
              </a:rPr>
              <a:t>erscheint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intuitiv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richtig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bei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höherem</a:t>
            </a:r>
            <a:r>
              <a:rPr lang="en-US" dirty="0">
                <a:ea typeface="Calibri"/>
                <a:cs typeface="Calibri"/>
              </a:rPr>
              <a:t> Preis </a:t>
            </a:r>
            <a:r>
              <a:rPr lang="en-US" dirty="0" err="1">
                <a:ea typeface="Calibri"/>
                <a:cs typeface="Calibri"/>
              </a:rPr>
              <a:t>erwirbt</a:t>
            </a:r>
            <a:r>
              <a:rPr lang="en-US" dirty="0">
                <a:ea typeface="Calibri"/>
                <a:cs typeface="Calibri"/>
              </a:rPr>
              <a:t> der </a:t>
            </a:r>
            <a:r>
              <a:rPr lang="en-US" dirty="0" err="1">
                <a:ea typeface="Calibri"/>
                <a:cs typeface="Calibri"/>
              </a:rPr>
              <a:t>preisbewusste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Konsument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eher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nur</a:t>
            </a:r>
            <a:r>
              <a:rPr lang="en-US" dirty="0">
                <a:ea typeface="Calibri"/>
                <a:cs typeface="Calibri"/>
              </a:rPr>
              <a:t> 2 </a:t>
            </a:r>
            <a:r>
              <a:rPr lang="en-US" dirty="0" err="1">
                <a:ea typeface="Calibri"/>
                <a:cs typeface="Calibri"/>
              </a:rPr>
              <a:t>Kugeln</a:t>
            </a:r>
            <a:r>
              <a:rPr lang="en-US" dirty="0">
                <a:ea typeface="Calibri"/>
                <a:cs typeface="Calibri"/>
              </a:rPr>
              <a:t> Eis </a:t>
            </a:r>
            <a:r>
              <a:rPr lang="en-US" dirty="0" err="1">
                <a:ea typeface="Calibri"/>
                <a:cs typeface="Calibri"/>
              </a:rPr>
              <a:t>anstatt</a:t>
            </a:r>
            <a:r>
              <a:rPr lang="en-US" dirty="0">
                <a:ea typeface="Calibri"/>
                <a:cs typeface="Calibri"/>
              </a:rPr>
              <a:t> 4 </a:t>
            </a:r>
            <a:r>
              <a:rPr lang="en-US" dirty="0" err="1">
                <a:ea typeface="Calibri"/>
                <a:cs typeface="Calibri"/>
              </a:rPr>
              <a:t>Kugeln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48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Entscheidend</a:t>
            </a:r>
            <a:r>
              <a:rPr lang="en-US" dirty="0">
                <a:ea typeface="Calibri"/>
                <a:cs typeface="Calibri"/>
              </a:rPr>
              <a:t> für das </a:t>
            </a:r>
            <a:r>
              <a:rPr lang="en-US" dirty="0" err="1">
                <a:ea typeface="Calibri"/>
                <a:cs typeface="Calibri"/>
              </a:rPr>
              <a:t>Ausmaß</a:t>
            </a:r>
            <a:r>
              <a:rPr lang="en-US" dirty="0">
                <a:ea typeface="Calibri"/>
                <a:cs typeface="Calibri"/>
              </a:rPr>
              <a:t> der </a:t>
            </a:r>
            <a:r>
              <a:rPr lang="en-US" dirty="0" err="1">
                <a:ea typeface="Calibri"/>
                <a:cs typeface="Calibri"/>
              </a:rPr>
              <a:t>Nachfrageänderung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bei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Preisänderung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ist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Steigung</a:t>
            </a:r>
            <a:r>
              <a:rPr lang="en-US" dirty="0">
                <a:ea typeface="Calibri"/>
                <a:cs typeface="Calibri"/>
              </a:rPr>
              <a:t> der </a:t>
            </a:r>
            <a:r>
              <a:rPr lang="en-US" dirty="0" err="1">
                <a:ea typeface="Calibri"/>
                <a:cs typeface="Calibri"/>
              </a:rPr>
              <a:t>Nachfragekurve</a:t>
            </a:r>
            <a:endParaRPr lang="de-DE" dirty="0" err="1"/>
          </a:p>
          <a:p>
            <a:r>
              <a:rPr lang="en-US" dirty="0">
                <a:ea typeface="Calibri"/>
                <a:cs typeface="Calibri"/>
              </a:rPr>
              <a:t>Dies </a:t>
            </a:r>
            <a:r>
              <a:rPr lang="en-US" dirty="0" err="1">
                <a:ea typeface="Calibri"/>
                <a:cs typeface="Calibri"/>
              </a:rPr>
              <a:t>nennen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wir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Preiselastizität</a:t>
            </a:r>
            <a:r>
              <a:rPr lang="en-US" dirty="0">
                <a:ea typeface="Calibri"/>
                <a:cs typeface="Calibri"/>
              </a:rPr>
              <a:t> der </a:t>
            </a:r>
            <a:r>
              <a:rPr lang="en-US" dirty="0" err="1">
                <a:ea typeface="Calibri"/>
                <a:cs typeface="Calibri"/>
              </a:rPr>
              <a:t>Nachfrage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später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dazu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mehr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>
                <a:ea typeface="Calibri"/>
                <a:cs typeface="Calibri"/>
              </a:rPr>
              <a:t>Frage:</a:t>
            </a:r>
          </a:p>
          <a:p>
            <a:r>
              <a:rPr lang="en-US" dirty="0">
                <a:ea typeface="Calibri"/>
                <a:cs typeface="Calibri"/>
              </a:rPr>
              <a:t>Kennen Sie </a:t>
            </a:r>
            <a:r>
              <a:rPr lang="en-US" dirty="0" err="1">
                <a:ea typeface="Calibri"/>
                <a:cs typeface="Calibri"/>
              </a:rPr>
              <a:t>preis-unelastische</a:t>
            </a:r>
            <a:r>
              <a:rPr lang="en-US" dirty="0">
                <a:ea typeface="Calibri" panose="020F0502020204030204"/>
                <a:cs typeface="Calibri" panose="020F0502020204030204"/>
              </a:rPr>
              <a:t> Produkte?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61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dem Substitutionseffekt, welche Nachfragekurve ist hier aufgezeichnet?</a:t>
            </a:r>
          </a:p>
          <a:p>
            <a:r>
              <a:rPr lang="de-DE" dirty="0"/>
              <a:t>Die des originären Gutes oder des substitutiven Gutes?</a:t>
            </a:r>
          </a:p>
          <a:p>
            <a:r>
              <a:rPr lang="de-DE" dirty="0"/>
              <a:t>Beispiel: </a:t>
            </a:r>
          </a:p>
          <a:p>
            <a:r>
              <a:rPr lang="de-DE" dirty="0"/>
              <a:t>Äpfel und Birnen</a:t>
            </a:r>
          </a:p>
          <a:p>
            <a:r>
              <a:rPr lang="de-DE" dirty="0"/>
              <a:t>Birnen steigen im Preis, Äpfel bleiben konstant im Preis. Welchen Kurve wäre hier aufgezeichnet? (Birnen)</a:t>
            </a:r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3D6D0-AA18-4D4A-B4ED-659788EC1EE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7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7A08D143-F17F-4542-BE56-8451D54CB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AE5F4E-5C61-48A3-B83E-9A8FC11468AB}" type="slidenum">
              <a:rPr lang="en-US" altLang="en-US" sz="1000"/>
              <a:pPr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B225999-186E-48B9-8072-6CD385672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0E2334-D81A-4482-8B80-CB8A0CA5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/>
              <a:t>11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2E4867F7-CAE6-4B1A-AF2C-9B0E1A80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79ABCAD1-0645-40CF-91FE-80510736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200">
              <a:latin typeface="Arial" panose="020B0604020202020204" pitchFamily="34" charset="0"/>
            </a:endParaRP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3E2B9F8B-59B7-44E7-BE8C-1CA6315FE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 cap="flat"/>
        </p:spPr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92B75D7A-E88B-45BB-8998-DBE26B4C9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algn="l" fontAlgn="t">
              <a:lnSpc>
                <a:spcPts val="2895"/>
              </a:lnSpc>
              <a:defRPr sz="2850"/>
            </a:lvl1pPr>
          </a:lstStyle>
          <a:p>
            <a:r>
              <a:rPr lang="de-DE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922430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prstGeom prst="rect">
            <a:avLst/>
          </a:prstGeo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8513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5" orient="horz" pos="24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  <a:prstGeom prst="rect">
            <a:avLst/>
          </a:prstGeo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6F5239D-71F9-D24C-9AEF-FA386A1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57511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Zif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145" y="448674"/>
            <a:ext cx="7168144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8B1E145-9501-7E4F-B8D4-40725A8AE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879" y="2"/>
            <a:ext cx="936625" cy="1279671"/>
          </a:xfrm>
          <a:prstGeom prst="rect">
            <a:avLst/>
          </a:prstGeom>
          <a:noFill/>
        </p:spPr>
        <p:txBody>
          <a:bodyPr wrap="none" lIns="0" tIns="251999" rIns="0" bIns="0" anchor="t" anchorCtr="0">
            <a:noAutofit/>
          </a:bodyPr>
          <a:lstStyle>
            <a:lvl1pPr marL="0" indent="0" fontAlgn="t">
              <a:lnSpc>
                <a:spcPct val="100000"/>
              </a:lnSpc>
              <a:spcAft>
                <a:spcPts val="0"/>
              </a:spcAft>
              <a:buNone/>
              <a:defRPr lang="de-DE" sz="4950" b="1" i="0" kern="1200" baseline="0" dirty="0">
                <a:solidFill>
                  <a:schemeClr val="tx2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3735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7BEA468A-0372-BD4E-9DB5-7E3279B96EF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2913" y="2799762"/>
            <a:ext cx="2232000" cy="22320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0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0ABA294-5D9B-8A48-A53C-8750E5A97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D9C3E13-0675-7A40-9E30-C15B3031CD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BB1C69D7-50D4-BB4B-BC94-70D22BA8FA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6239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E1E22-3AFB-7041-A165-C9D71668285E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5EB1383-2B78-0D4B-B39A-F99F579F6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B0FB5F3-9B13-5549-9ACF-124C378B6F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AB97C39-70ED-8740-B05F-5ECE65F480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8903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6E0D2-EE34-EA4B-A3FA-4E5E952E1C17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76C5568-25BC-574B-A138-423F5CC19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4445CC2-5BF2-1B40-AC5E-8AB316A589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67EB9B6-B31D-8448-9583-AD184EC2E2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20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74134-60D5-7F4D-B1D8-DEC9F64753C6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D949A66-C179-8C43-81DA-7BFB0DDC7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21574965-469F-1448-9FFF-B9461DA922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10BBC7A-B527-7D4C-BB4C-A38BDD3A00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6086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AA61E-7AEC-D342-8104-4DFD59E7350E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 Bild durch klicken auf Symbol hinzufügen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9F6F63E-7813-9E47-A4A9-32B328991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75147D25-DCAF-4840-9A10-F333C38CC6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EEF159B-4096-C74E-B841-4D7DE53D3E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4578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0" y="1522802"/>
            <a:ext cx="1910288" cy="4785925"/>
          </a:xfrm>
          <a:prstGeom prst="rect">
            <a:avLst/>
          </a:prstGeo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A53D0CD-DD2E-3E4B-BC2A-F87C58E457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E9EC17A-BBE2-9643-BEBB-D4BFD7CC11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74C511B-F43C-1F4E-8A2E-B028C651EF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889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  <a:prstGeom prst="rect">
            <a:avLst/>
          </a:prstGeo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A3D8C4F-A3E5-FA44-8633-C98755908E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2C8EFFD-BF9A-7344-923A-3D0CEDFBBF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70A7E6D-6FFF-E240-A39F-71CD24D336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7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 mit Zusatz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3003332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/>
              <a:t>Kapiteleinstieg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922430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prstGeom prst="rect">
            <a:avLst/>
          </a:prstGeo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6077B5-74B1-2F41-8145-A1A4E650921D}"/>
              </a:ext>
            </a:extLst>
          </p:cNvPr>
          <p:cNvSpPr/>
          <p:nvPr userDrawn="1"/>
        </p:nvSpPr>
        <p:spPr>
          <a:xfrm rot="-240000">
            <a:off x="6103514" y="1529134"/>
            <a:ext cx="6310623" cy="465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94473D9-48C7-564E-80AB-80B749B9B5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670" y="2384426"/>
            <a:ext cx="3819525" cy="3590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469EDBC-A364-9A45-BE1D-0C5F095B1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2150" y="1904037"/>
            <a:ext cx="2785893" cy="238330"/>
          </a:xfrm>
          <a:prstGeom prst="rect">
            <a:avLst/>
          </a:prstGeom>
          <a:solidFill>
            <a:schemeClr val="tx1"/>
          </a:solidFill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Minititel </a:t>
            </a:r>
            <a:r>
              <a:rPr lang="de-DE" err="1"/>
              <a:t>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94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80F6DC0E-FE85-154D-A65A-C4AAD9BA452A}"/>
              </a:ext>
            </a:extLst>
          </p:cNvPr>
          <p:cNvSpPr/>
          <p:nvPr userDrawn="1"/>
        </p:nvSpPr>
        <p:spPr>
          <a:xfrm rot="13500000">
            <a:off x="-1225140" y="2285350"/>
            <a:ext cx="3345266" cy="33452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A745423-0001-AE4E-8744-2EA486783C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4729301-186E-654F-8679-36ADE9C4AA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7A0CAAA-6ADF-BB44-8F48-FFB37F38130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8735" y="3459690"/>
            <a:ext cx="1008000" cy="10080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22524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1z | Grafik oben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ihandform 25">
            <a:extLst>
              <a:ext uri="{FF2B5EF4-FFF2-40B4-BE49-F238E27FC236}">
                <a16:creationId xmlns:a16="http://schemas.microsoft.com/office/drawing/2014/main" id="{D9AEF4E9-E50B-0A4D-BC46-FACCB6F39AC3}"/>
              </a:ext>
            </a:extLst>
          </p:cNvPr>
          <p:cNvSpPr/>
          <p:nvPr userDrawn="1"/>
        </p:nvSpPr>
        <p:spPr>
          <a:xfrm>
            <a:off x="0" y="0"/>
            <a:ext cx="12192000" cy="4454264"/>
          </a:xfrm>
          <a:custGeom>
            <a:avLst/>
            <a:gdLst>
              <a:gd name="connsiteX0" fmla="*/ 0 w 12192000"/>
              <a:gd name="connsiteY0" fmla="*/ 0 h 4454264"/>
              <a:gd name="connsiteX1" fmla="*/ 12192000 w 12192000"/>
              <a:gd name="connsiteY1" fmla="*/ 0 h 4454264"/>
              <a:gd name="connsiteX2" fmla="*/ 12192000 w 12192000"/>
              <a:gd name="connsiteY2" fmla="*/ 3601716 h 4454264"/>
              <a:gd name="connsiteX3" fmla="*/ 0 w 12192000"/>
              <a:gd name="connsiteY3" fmla="*/ 4454264 h 44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54264">
                <a:moveTo>
                  <a:pt x="0" y="0"/>
                </a:moveTo>
                <a:lnTo>
                  <a:pt x="12192000" y="0"/>
                </a:lnTo>
                <a:lnTo>
                  <a:pt x="12192000" y="3601716"/>
                </a:lnTo>
                <a:lnTo>
                  <a:pt x="0" y="4454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7D0E9-A085-1F44-A74A-809F92B9DFA4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AF5CAD9-490B-4E9E-BF28-342011D20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38" y="4545013"/>
            <a:ext cx="3485591" cy="1763712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914F5E7-08D4-44AD-B766-89D06AB4D6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7665" y="4545013"/>
            <a:ext cx="3524588" cy="1763712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24">
            <a:extLst>
              <a:ext uri="{FF2B5EF4-FFF2-40B4-BE49-F238E27FC236}">
                <a16:creationId xmlns:a16="http://schemas.microsoft.com/office/drawing/2014/main" id="{AB9E1D3E-E4F8-4AFF-89B2-407B55CCC8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2914" y="1522800"/>
            <a:ext cx="3524588" cy="2160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/>
              <a:t>Bild/Grafik durch Klicken auf </a:t>
            </a:r>
            <a:br>
              <a:rPr lang="de-DE"/>
            </a:br>
            <a:r>
              <a:rPr lang="de-DE"/>
              <a:t>Bild-Symbol hinzufügen</a:t>
            </a:r>
          </a:p>
        </p:txBody>
      </p:sp>
      <p:sp>
        <p:nvSpPr>
          <p:cNvPr id="13" name="Inhaltsplatzhalter 24">
            <a:extLst>
              <a:ext uri="{FF2B5EF4-FFF2-40B4-BE49-F238E27FC236}">
                <a16:creationId xmlns:a16="http://schemas.microsoft.com/office/drawing/2014/main" id="{F7F48B9D-6E26-4412-9AB5-D5D14F72F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24338" y="1522800"/>
            <a:ext cx="3474927" cy="2160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/>
              <a:t>Bild/Grafik durch Klicken auf </a:t>
            </a:r>
            <a:br>
              <a:rPr lang="de-DE"/>
            </a:br>
            <a:r>
              <a:rPr lang="de-DE"/>
              <a:t>Bild-Symbol hinzufügen</a:t>
            </a:r>
          </a:p>
        </p:txBody>
      </p:sp>
      <p:sp>
        <p:nvSpPr>
          <p:cNvPr id="14" name="Inhaltsplatzhalter 24">
            <a:extLst>
              <a:ext uri="{FF2B5EF4-FFF2-40B4-BE49-F238E27FC236}">
                <a16:creationId xmlns:a16="http://schemas.microsoft.com/office/drawing/2014/main" id="{11455913-5E73-45AA-A76B-29E6D8A6CDD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967663" y="1522800"/>
            <a:ext cx="3524588" cy="2160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/>
              <a:t>Bild/Grafik durch Klicken auf </a:t>
            </a:r>
            <a:br>
              <a:rPr lang="de-DE"/>
            </a:br>
            <a:r>
              <a:rPr lang="de-DE"/>
              <a:t>Bild-Symbol hinzufügen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1F75CA6C-D0B8-9B44-84D4-7208E6C817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4545013"/>
            <a:ext cx="3528563" cy="1763712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2756BD-01F3-EF47-A88B-548DFA825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5B3FD1C5-C018-FB49-93AE-48D173B74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0428F3E-61C5-A24D-A33F-BBA269EE39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A2D701AE-8588-9D49-9CA4-2F0BE4DB716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382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z | Grafik oben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E5607EB6-8CDB-A04E-85AE-8A651614FB3B}"/>
              </a:ext>
            </a:extLst>
          </p:cNvPr>
          <p:cNvSpPr/>
          <p:nvPr userDrawn="1"/>
        </p:nvSpPr>
        <p:spPr>
          <a:xfrm>
            <a:off x="0" y="3630375"/>
            <a:ext cx="12192000" cy="3227627"/>
          </a:xfrm>
          <a:custGeom>
            <a:avLst/>
            <a:gdLst>
              <a:gd name="connsiteX0" fmla="*/ 12192000 w 12192000"/>
              <a:gd name="connsiteY0" fmla="*/ 0 h 3227627"/>
              <a:gd name="connsiteX1" fmla="*/ 12192000 w 12192000"/>
              <a:gd name="connsiteY1" fmla="*/ 3227627 h 3227627"/>
              <a:gd name="connsiteX2" fmla="*/ 0 w 12192000"/>
              <a:gd name="connsiteY2" fmla="*/ 3227627 h 3227627"/>
              <a:gd name="connsiteX3" fmla="*/ 0 w 12192000"/>
              <a:gd name="connsiteY3" fmla="*/ 852548 h 322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7627">
                <a:moveTo>
                  <a:pt x="12192000" y="0"/>
                </a:moveTo>
                <a:lnTo>
                  <a:pt x="12192000" y="3227627"/>
                </a:lnTo>
                <a:lnTo>
                  <a:pt x="0" y="3227627"/>
                </a:lnTo>
                <a:lnTo>
                  <a:pt x="0" y="8525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C7848-08BB-9448-B280-C08CC7411D8B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57422365-F1CE-A943-B33D-5561644FB79B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42914" y="1522800"/>
            <a:ext cx="3526401" cy="216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19" name="Diagrammplatzhalter 6">
            <a:extLst>
              <a:ext uri="{FF2B5EF4-FFF2-40B4-BE49-F238E27FC236}">
                <a16:creationId xmlns:a16="http://schemas.microsoft.com/office/drawing/2014/main" id="{759D297C-C84E-9140-B0FA-F132971F37B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224340" y="1522800"/>
            <a:ext cx="3507577" cy="216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20" name="Diagrammplatzhalter 6">
            <a:extLst>
              <a:ext uri="{FF2B5EF4-FFF2-40B4-BE49-F238E27FC236}">
                <a16:creationId xmlns:a16="http://schemas.microsoft.com/office/drawing/2014/main" id="{4E4CB168-149F-124F-BF88-F7FB0648EDC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966801" y="1522800"/>
            <a:ext cx="3509849" cy="216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1255CEC0-0EDD-C242-B877-EDBAD5A8A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4546802"/>
            <a:ext cx="3507577" cy="1761925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CE79241A-8BEE-9C48-9425-3FCCA748E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6801" y="4546802"/>
            <a:ext cx="3509849" cy="1761925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3914B0CF-B75A-7D4E-ABF7-E078A328C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801" y="4546802"/>
            <a:ext cx="3507577" cy="1761925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DB0E0CA-3821-3B4C-8069-97A61EAD3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41216D38-9B85-424D-B338-71D0DDCF65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2. ZEILE BEARBEITEN ODER LÖSCHEN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CF6A2C0F-9A33-2B45-B542-9BADE28500D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prstGeom prst="rect">
            <a:avLst/>
          </a:prstGeo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213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619" y="5161919"/>
            <a:ext cx="5511799" cy="13108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275" y="5167315"/>
            <a:ext cx="5310815" cy="1310889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/>
              <a:t>Ansprechpartner Name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/>
              <a:t>Ansprechpartner Telefon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/>
              <a:t>Ansprechpartner E-Mail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875369"/>
            <a:ext cx="2996883" cy="84022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0000" tIns="36000" rIns="360000" bIns="36000" rtlCol="0" anchor="t">
            <a:spAutoFit/>
          </a:bodyPr>
          <a:lstStyle>
            <a:lvl1pPr>
              <a:defRPr lang="de-DE" sz="5700" b="1" i="0" spc="15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marL="0" lvl="0" indent="0" fontAlgn="t">
              <a:lnSpc>
                <a:spcPts val="5745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</a:pPr>
            <a:r>
              <a:rPr lang="de-DE"/>
              <a:t>Danke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FB4CFC-15F3-5E41-AC4D-CBE25F68B1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1" y="6274512"/>
            <a:ext cx="203691" cy="2036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54A1DDF-4DCE-0840-A551-176D3F75B3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305" y="5949847"/>
            <a:ext cx="205199" cy="205199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77A673-382D-AC49-B7F5-765418761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1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1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40929-ED72-4CC7-ABE9-B3AA926CACF0}" type="slidenum">
              <a:rPr kumimoji="0" lang="de-DE" altLang="de-DE" sz="600" b="1" i="1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600" b="1" i="1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21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7">
            <a:extLst>
              <a:ext uri="{FF2B5EF4-FFF2-40B4-BE49-F238E27FC236}">
                <a16:creationId xmlns:a16="http://schemas.microsoft.com/office/drawing/2014/main" id="{6A7E1DAA-1806-4C4B-A4AF-8C78D8CE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0" y="2514600"/>
            <a:ext cx="1422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1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34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7620000" y="-5899789"/>
            <a:ext cx="4165600" cy="18733778"/>
          </a:xfrm>
          <a:prstGeom prst="rect">
            <a:avLst/>
          </a:prstGeo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</a:t>
            </a:r>
            <a:r>
              <a:rPr lang="en-US" altLang="en-US" err="1"/>
              <a:t>editaster</a:t>
            </a:r>
            <a:r>
              <a:rPr lang="en-US" altLang="en-US"/>
              <a:t> title style</a:t>
            </a:r>
          </a:p>
        </p:txBody>
      </p:sp>
      <p:sp>
        <p:nvSpPr>
          <p:cNvPr id="27034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41300" y="2009775"/>
            <a:ext cx="7112000" cy="2590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906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600" y="605325"/>
            <a:ext cx="11176000" cy="3133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D227167A-88F7-4D5D-BFBE-7D46E48F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1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6F7E4746-8C73-455C-A0F9-870892D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1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B8C7937-6C95-48B4-ACC7-3F3B204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76585-41FD-483D-BB99-E4A1E3AF52BB}" type="slidenum">
              <a:rPr kumimoji="0" lang="de-DE" altLang="de-DE" sz="600" b="1" i="1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600" b="1" i="1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85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E53C-2395-4A03-BD2E-A291AA53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ED838-68E9-43D1-966E-823B42F7B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90EE5-60CC-427F-897D-4236F812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40D5C-074A-4C42-BC69-F86545A60B71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C2F68-5404-4A7A-B628-4E169273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9E666A-B79F-4505-8F70-ABF9937E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964DC-17DD-48FD-8851-B953D1E48817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B774DE-C487-125F-8DD4-1AB2DFB1F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46" y="136525"/>
            <a:ext cx="1888758" cy="779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015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8685E-C23E-45F9-9690-71BF1CB65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10" y="136525"/>
            <a:ext cx="10037852" cy="60360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3000">
                <a:srgbClr val="FFC000"/>
              </a:gs>
              <a:gs pos="19000">
                <a:srgbClr val="FFC000"/>
              </a:gs>
              <a:gs pos="100000">
                <a:srgbClr val="FFC000">
                  <a:alpha val="14000"/>
                  <a:lumMod val="100000"/>
                </a:srgbClr>
              </a:gs>
            </a:gsLst>
            <a:lin ang="21594000" scaled="0"/>
            <a:tileRect/>
          </a:gradFill>
        </p:spPr>
        <p:txBody>
          <a:bodyPr anchor="b"/>
          <a:lstStyle>
            <a:lvl1pPr algn="l">
              <a:defRPr sz="3600" b="1"/>
            </a:lvl1pPr>
          </a:lstStyle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3E593-1E72-4BB6-9B35-F17A86FD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BABB-B5A1-4E7D-8092-5EFC8B0207B0}" type="datetime1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26BE19-6DAC-4BF6-9A22-F3569C7F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13A3A3-C42F-4565-B391-033047B7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622852" cy="27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70A34E-20B9-4898-8351-03445B4217A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320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12273"/>
            <a:ext cx="9297652" cy="503590"/>
          </a:xfrm>
          <a:prstGeom prst="rect">
            <a:avLst/>
          </a:prstGeom>
        </p:spPr>
        <p:txBody>
          <a:bodyPr tIns="0" bIns="72000" anchor="t">
            <a:sp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200000"/>
              </a:lnSpc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200000"/>
              </a:lnSpc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200000"/>
              </a:lnSpc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200000"/>
              </a:lnSpc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200000"/>
              </a:lnSpc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Gr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accent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922430" cy="461271"/>
          </a:xfrm>
          <a:prstGeom prst="rect">
            <a:avLst/>
          </a:prstGeom>
          <a:solidFill>
            <a:schemeClr val="accent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prstGeom prst="rect">
            <a:avLst/>
          </a:prstGeo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2047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260484"/>
            <a:ext cx="9297652" cy="565727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 marL="135731" indent="-13573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lang="de-DE" sz="28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-13573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lang="de-DE" sz="28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07194" indent="-13573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lang="de-DE" sz="28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35781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lang="de-DE" sz="28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71513" indent="-13573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lang="de-DE" sz="28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 Textmasterformate durch Klicken bearbeiten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 Zweite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 Dritte Ebene</a:t>
            </a:r>
            <a:br>
              <a:rPr lang="de-DE" dirty="0"/>
            </a:br>
            <a:endParaRPr lang="de-DE" dirty="0"/>
          </a:p>
          <a:p>
            <a:pPr lvl="3"/>
            <a:r>
              <a:rPr lang="de-DE" dirty="0"/>
              <a:t> Vierte Ebene</a:t>
            </a:r>
            <a:br>
              <a:rPr lang="de-DE" dirty="0"/>
            </a:br>
            <a:endParaRPr lang="de-DE" dirty="0"/>
          </a:p>
          <a:p>
            <a:pPr lvl="4"/>
            <a:r>
              <a:rPr lang="de-DE" dirty="0"/>
              <a:t> 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8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482672"/>
            <a:ext cx="9297652" cy="276999"/>
          </a:xfrm>
          <a:prstGeom prst="rect">
            <a:avLst/>
          </a:prstGeom>
        </p:spPr>
        <p:txBody>
          <a:bodyPr bIns="0" anchor="ctr">
            <a:spAutoFit/>
          </a:bodyPr>
          <a:lstStyle>
            <a:lvl1pPr>
              <a:lnSpc>
                <a:spcPct val="100000"/>
              </a:lnSpc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88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29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1793" y="383996"/>
            <a:ext cx="9617441" cy="5304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br>
              <a:rPr lang="de-DE" dirty="0"/>
            </a:br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C2C69E02-A296-4EC3-933C-A13A25F40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8233" y="6578600"/>
            <a:ext cx="2844800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2"/>
                </a:solidFill>
              </a:defRPr>
            </a:lvl1pPr>
          </a:lstStyle>
          <a:p>
            <a:fld id="{7D8B6B37-603B-4042-804D-9541DCAE89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99815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03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81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algn="l" fontAlgn="t">
              <a:lnSpc>
                <a:spcPts val="2895"/>
              </a:lnSpc>
              <a:defRPr sz="2850"/>
            </a:lvl1pPr>
          </a:lstStyle>
          <a:p>
            <a:r>
              <a:rPr lang="de-DE" dirty="0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8098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5" orient="horz" pos="244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 mit Zusatz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3003332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 dirty="0"/>
              <a:t>Kapiteleinstieg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6077B5-74B1-2F41-8145-A1A4E650921D}"/>
              </a:ext>
            </a:extLst>
          </p:cNvPr>
          <p:cNvSpPr/>
          <p:nvPr userDrawn="1"/>
        </p:nvSpPr>
        <p:spPr>
          <a:xfrm rot="-240000">
            <a:off x="6103514" y="1529134"/>
            <a:ext cx="6310623" cy="465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94473D9-48C7-564E-80AB-80B749B9B5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670" y="2384426"/>
            <a:ext cx="3819525" cy="3590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469EDBC-A364-9A45-BE1D-0C5F095B1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2150" y="1904037"/>
            <a:ext cx="2785893" cy="238330"/>
          </a:xfrm>
          <a:solidFill>
            <a:schemeClr val="tx1"/>
          </a:solidFill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Minititel </a:t>
            </a:r>
            <a:r>
              <a:rPr lang="de-DE" dirty="0" err="1"/>
              <a:t>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09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Gr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accent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 dirty="0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accent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222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999286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99785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FCE1E22-3AFB-7041-A165-C9D71668285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E8AA2D5-69A5-FC4A-9601-75A0270B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FE049C9-313F-C747-A8B3-675E90F928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352056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1F6E0D2-EE34-EA4B-A3FA-4E5E952E1C17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EE8C08E-D435-8348-9302-041899BC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6F2FFD2-5E91-DE42-B518-5DF4FB1BC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25863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1A74134-60D5-7F4D-B1D8-DEC9F64753C6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C67EDD6-9114-6E41-98FC-E994DB2A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72335C8-E62A-9C4C-9C74-324F56605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511845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4CAA61E-7AEC-D342-8104-4DFD59E7350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F4F8E0B-0E1B-9A42-8413-470B8F8BD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B1612F4-E911-6147-AD37-91892C84A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366066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2" y="1522802"/>
            <a:ext cx="1908175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B439EA33-84E6-F646-BC0C-74B233F26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50045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6F5239D-71F9-D24C-9AEF-FA386A1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52626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Zif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145" y="448674"/>
            <a:ext cx="7168144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8B1E145-9501-7E4F-B8D4-40725A8AE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879" y="2"/>
            <a:ext cx="936625" cy="1279671"/>
          </a:xfrm>
          <a:noFill/>
        </p:spPr>
        <p:txBody>
          <a:bodyPr wrap="none" lIns="0" tIns="251999" rIns="0" bIns="0" anchor="t" anchorCtr="0">
            <a:noAutofit/>
          </a:bodyPr>
          <a:lstStyle>
            <a:lvl1pPr marL="0" indent="0" fontAlgn="t">
              <a:lnSpc>
                <a:spcPct val="100000"/>
              </a:lnSpc>
              <a:spcAft>
                <a:spcPts val="0"/>
              </a:spcAft>
              <a:buNone/>
              <a:defRPr lang="de-DE" sz="4950" b="1" i="0" kern="1200" baseline="0" dirty="0">
                <a:solidFill>
                  <a:schemeClr val="tx2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7989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</p:spPr>
        <p:txBody>
          <a:bodyPr anchor="ctr" anchorCtr="0"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7BEA468A-0372-BD4E-9DB5-7E3279B96EF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2913" y="2799762"/>
            <a:ext cx="2232000" cy="2232000"/>
          </a:xfrm>
          <a:noFill/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 dirty="0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517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0ABA294-5D9B-8A48-A53C-8750E5A97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D9C3E13-0675-7A40-9E30-C15B3031CD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BB1C69D7-50D4-BB4B-BC94-70D22BA8FA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45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FCE1E22-3AFB-7041-A165-C9D71668285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5EB1383-2B78-0D4B-B39A-F99F579F6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B0FB5F3-9B13-5549-9ACF-124C378B6F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AB97C39-70ED-8740-B05F-5ECE65F480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9126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E1E22-3AFB-7041-A165-C9D71668285E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E8AA2D5-69A5-FC4A-9601-75A0270B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FE049C9-313F-C747-A8B3-675E90F928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528860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1F6E0D2-EE34-EA4B-A3FA-4E5E952E1C17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76C5568-25BC-574B-A138-423F5CC19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4445CC2-5BF2-1B40-AC5E-8AB316A589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67EB9B6-B31D-8448-9583-AD184EC2E2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787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1A74134-60D5-7F4D-B1D8-DEC9F64753C6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D949A66-C179-8C43-81DA-7BFB0DDC7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21574965-469F-1448-9FFF-B9461DA922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10BBC7A-B527-7D4C-BB4C-A38BDD3A00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6765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4CAA61E-7AEC-D342-8104-4DFD59E7350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9F6F63E-7813-9E47-A4A9-32B328991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75147D25-DCAF-4840-9A10-F333C38CC6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EEF159B-4096-C74E-B841-4D7DE53D3E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4939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0" y="1522802"/>
            <a:ext cx="1910288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A53D0CD-DD2E-3E4B-BC2A-F87C58E457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E9EC17A-BBE2-9643-BEBB-D4BFD7CC11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74C511B-F43C-1F4E-8A2E-B028C651EF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132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A3D8C4F-A3E5-FA44-8633-C98755908E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2C8EFFD-BF9A-7344-923A-3D0CEDFBBF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70A7E6D-6FFF-E240-A39F-71CD24D336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2435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80F6DC0E-FE85-154D-A65A-C4AAD9BA452A}"/>
              </a:ext>
            </a:extLst>
          </p:cNvPr>
          <p:cNvSpPr/>
          <p:nvPr userDrawn="1"/>
        </p:nvSpPr>
        <p:spPr>
          <a:xfrm rot="13500000">
            <a:off x="-1225140" y="2285350"/>
            <a:ext cx="3345266" cy="33452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A745423-0001-AE4E-8744-2EA486783C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4729301-186E-654F-8679-36ADE9C4AA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7A0CAAA-6ADF-BB44-8F48-FFB37F38130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8735" y="3459690"/>
            <a:ext cx="1008000" cy="100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 dirty="0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066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1z | Grafik oben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ihandform 25">
            <a:extLst>
              <a:ext uri="{FF2B5EF4-FFF2-40B4-BE49-F238E27FC236}">
                <a16:creationId xmlns:a16="http://schemas.microsoft.com/office/drawing/2014/main" id="{D9AEF4E9-E50B-0A4D-BC46-FACCB6F39AC3}"/>
              </a:ext>
            </a:extLst>
          </p:cNvPr>
          <p:cNvSpPr/>
          <p:nvPr userDrawn="1"/>
        </p:nvSpPr>
        <p:spPr>
          <a:xfrm>
            <a:off x="0" y="0"/>
            <a:ext cx="12192000" cy="4454264"/>
          </a:xfrm>
          <a:custGeom>
            <a:avLst/>
            <a:gdLst>
              <a:gd name="connsiteX0" fmla="*/ 0 w 12192000"/>
              <a:gd name="connsiteY0" fmla="*/ 0 h 4454264"/>
              <a:gd name="connsiteX1" fmla="*/ 12192000 w 12192000"/>
              <a:gd name="connsiteY1" fmla="*/ 0 h 4454264"/>
              <a:gd name="connsiteX2" fmla="*/ 12192000 w 12192000"/>
              <a:gd name="connsiteY2" fmla="*/ 3601716 h 4454264"/>
              <a:gd name="connsiteX3" fmla="*/ 0 w 12192000"/>
              <a:gd name="connsiteY3" fmla="*/ 4454264 h 44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54264">
                <a:moveTo>
                  <a:pt x="0" y="0"/>
                </a:moveTo>
                <a:lnTo>
                  <a:pt x="12192000" y="0"/>
                </a:lnTo>
                <a:lnTo>
                  <a:pt x="12192000" y="3601716"/>
                </a:lnTo>
                <a:lnTo>
                  <a:pt x="0" y="4454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67D0E9-A085-1F44-A74A-809F92B9DFA4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AF5CAD9-490B-4E9E-BF28-342011D20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38" y="4545013"/>
            <a:ext cx="3485591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914F5E7-08D4-44AD-B766-89D06AB4D6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7665" y="4545013"/>
            <a:ext cx="3524588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24">
            <a:extLst>
              <a:ext uri="{FF2B5EF4-FFF2-40B4-BE49-F238E27FC236}">
                <a16:creationId xmlns:a16="http://schemas.microsoft.com/office/drawing/2014/main" id="{AB9E1D3E-E4F8-4AFF-89B2-407B55CCC8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2914" y="1522800"/>
            <a:ext cx="3524588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3" name="Inhaltsplatzhalter 24">
            <a:extLst>
              <a:ext uri="{FF2B5EF4-FFF2-40B4-BE49-F238E27FC236}">
                <a16:creationId xmlns:a16="http://schemas.microsoft.com/office/drawing/2014/main" id="{F7F48B9D-6E26-4412-9AB5-D5D14F72F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24338" y="1522800"/>
            <a:ext cx="3474927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4" name="Inhaltsplatzhalter 24">
            <a:extLst>
              <a:ext uri="{FF2B5EF4-FFF2-40B4-BE49-F238E27FC236}">
                <a16:creationId xmlns:a16="http://schemas.microsoft.com/office/drawing/2014/main" id="{11455913-5E73-45AA-A76B-29E6D8A6CDD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967663" y="1522800"/>
            <a:ext cx="3524588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1F75CA6C-D0B8-9B44-84D4-7208E6C817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4545013"/>
            <a:ext cx="3528563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2756BD-01F3-EF47-A88B-548DFA825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5B3FD1C5-C018-FB49-93AE-48D173B74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0428F3E-61C5-A24D-A33F-BBA269EE39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A2D701AE-8588-9D49-9CA4-2F0BE4DB716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051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z | Grafik oben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E5607EB6-8CDB-A04E-85AE-8A651614FB3B}"/>
              </a:ext>
            </a:extLst>
          </p:cNvPr>
          <p:cNvSpPr/>
          <p:nvPr userDrawn="1"/>
        </p:nvSpPr>
        <p:spPr>
          <a:xfrm>
            <a:off x="0" y="3630375"/>
            <a:ext cx="12192000" cy="3227627"/>
          </a:xfrm>
          <a:custGeom>
            <a:avLst/>
            <a:gdLst>
              <a:gd name="connsiteX0" fmla="*/ 12192000 w 12192000"/>
              <a:gd name="connsiteY0" fmla="*/ 0 h 3227627"/>
              <a:gd name="connsiteX1" fmla="*/ 12192000 w 12192000"/>
              <a:gd name="connsiteY1" fmla="*/ 3227627 h 3227627"/>
              <a:gd name="connsiteX2" fmla="*/ 0 w 12192000"/>
              <a:gd name="connsiteY2" fmla="*/ 3227627 h 3227627"/>
              <a:gd name="connsiteX3" fmla="*/ 0 w 12192000"/>
              <a:gd name="connsiteY3" fmla="*/ 852548 h 322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7627">
                <a:moveTo>
                  <a:pt x="12192000" y="0"/>
                </a:moveTo>
                <a:lnTo>
                  <a:pt x="12192000" y="3227627"/>
                </a:lnTo>
                <a:lnTo>
                  <a:pt x="0" y="3227627"/>
                </a:lnTo>
                <a:lnTo>
                  <a:pt x="0" y="8525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F8FC7848-08BB-9448-B280-C08CC7411D8B}" type="datetime1">
              <a:rPr lang="de-DE" smtClean="0">
                <a:solidFill>
                  <a:srgbClr val="FFFFF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r>
              <a:rPr lang="de-DE">
                <a:solidFill>
                  <a:srgbClr val="FFFFF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FFFFF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57422365-F1CE-A943-B33D-5561644FB79B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42914" y="1522800"/>
            <a:ext cx="3526401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9" name="Diagrammplatzhalter 6">
            <a:extLst>
              <a:ext uri="{FF2B5EF4-FFF2-40B4-BE49-F238E27FC236}">
                <a16:creationId xmlns:a16="http://schemas.microsoft.com/office/drawing/2014/main" id="{759D297C-C84E-9140-B0FA-F132971F37B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224340" y="1522800"/>
            <a:ext cx="3507577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0" name="Diagrammplatzhalter 6">
            <a:extLst>
              <a:ext uri="{FF2B5EF4-FFF2-40B4-BE49-F238E27FC236}">
                <a16:creationId xmlns:a16="http://schemas.microsoft.com/office/drawing/2014/main" id="{4E4CB168-149F-124F-BF88-F7FB0648EDC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966801" y="1522800"/>
            <a:ext cx="3509849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1255CEC0-0EDD-C242-B877-EDBAD5A8A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4546802"/>
            <a:ext cx="3507577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CE79241A-8BEE-9C48-9425-3FCCA748E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6801" y="4546802"/>
            <a:ext cx="3509849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3914B0CF-B75A-7D4E-ABF7-E078A328C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801" y="4546802"/>
            <a:ext cx="3507577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DB0E0CA-3821-3B4C-8069-97A61EAD3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41216D38-9B85-424D-B338-71D0DDCF65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CF6A2C0F-9A33-2B45-B542-9BADE28500D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93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619" y="5161919"/>
            <a:ext cx="5511799" cy="131088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275" y="5167315"/>
            <a:ext cx="5310815" cy="1310889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 dirty="0"/>
              <a:t>Ansprechpartner Name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 dirty="0"/>
              <a:t>Ansprechpartner Telefon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 dirty="0"/>
              <a:t>Ansprechpartner E-Mail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875369"/>
            <a:ext cx="2955205" cy="84022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0000" tIns="36000" rIns="360000" bIns="36000" rtlCol="0" anchor="t">
            <a:spAutoFit/>
          </a:bodyPr>
          <a:lstStyle>
            <a:lvl1pPr>
              <a:defRPr lang="de-DE" sz="5700" b="1" i="0" spc="15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marL="0" lvl="0" indent="0" fontAlgn="t">
              <a:lnSpc>
                <a:spcPts val="5745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</a:pPr>
            <a:r>
              <a:rPr lang="de-DE" dirty="0"/>
              <a:t>Danke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FB4CFC-15F3-5E41-AC4D-CBE25F68B1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1" y="6274512"/>
            <a:ext cx="203691" cy="2036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54A1DDF-4DCE-0840-A551-176D3F75B3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305" y="5949847"/>
            <a:ext cx="205199" cy="205199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77A673-382D-AC49-B7F5-765418761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  <a:endParaRPr lang="de-DE" i="1" dirty="0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0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6E0D2-EE34-EA4B-A3FA-4E5E952E1C17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EE8C08E-D435-8348-9302-041899BC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6F2FFD2-5E91-DE42-B518-5DF4FB1BC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786874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0" y="-5899789"/>
            <a:ext cx="4165600" cy="18733778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5079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0" y="1828800"/>
            <a:ext cx="7112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46367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93" y="399385"/>
            <a:ext cx="9617441" cy="3133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C2C69E02-A296-4EC3-933C-A13A25F40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8233" y="6578600"/>
            <a:ext cx="2844800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2"/>
                </a:solidFill>
              </a:defRPr>
            </a:lvl1pPr>
          </a:lstStyle>
          <a:p>
            <a:fld id="{7D8B6B37-603B-4042-804D-9541DCAE89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813909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08F5CD58-D70E-46BF-99FB-75C993AA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8233" y="6578600"/>
            <a:ext cx="2844800" cy="279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2"/>
                </a:solidFill>
              </a:defRPr>
            </a:lvl1pPr>
          </a:lstStyle>
          <a:p>
            <a:fld id="{EC19E5FD-15D9-4E64-A831-32EC8F96A1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9296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algn="l" fontAlgn="t">
              <a:lnSpc>
                <a:spcPts val="2895"/>
              </a:lnSpc>
              <a:defRPr sz="2850"/>
            </a:lvl1pPr>
          </a:lstStyle>
          <a:p>
            <a:r>
              <a:rPr lang="de-DE" dirty="0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2459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5" orient="horz" pos="244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Primärfarbe mit Zusatz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3003332" cy="461271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 dirty="0"/>
              <a:t>Kapiteleinstieg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bg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6077B5-74B1-2F41-8145-A1A4E650921D}"/>
              </a:ext>
            </a:extLst>
          </p:cNvPr>
          <p:cNvSpPr/>
          <p:nvPr userDrawn="1"/>
        </p:nvSpPr>
        <p:spPr>
          <a:xfrm rot="-240000">
            <a:off x="6103514" y="1529134"/>
            <a:ext cx="6310623" cy="465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94473D9-48C7-564E-80AB-80B749B9B5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670" y="2384426"/>
            <a:ext cx="3819525" cy="3590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469EDBC-A364-9A45-BE1D-0C5F095B1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2150" y="1904037"/>
            <a:ext cx="2785893" cy="238330"/>
          </a:xfrm>
          <a:solidFill>
            <a:schemeClr val="tx1"/>
          </a:solidFill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Minititel </a:t>
            </a:r>
            <a:r>
              <a:rPr lang="de-DE" dirty="0" err="1"/>
              <a:t>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11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Gr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81E76F3-931E-F448-AE2D-5E00792DDC59}"/>
              </a:ext>
            </a:extLst>
          </p:cNvPr>
          <p:cNvSpPr txBox="1"/>
          <p:nvPr userDrawn="1"/>
        </p:nvSpPr>
        <p:spPr>
          <a:xfrm>
            <a:off x="4567428" y="-882396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559051"/>
            <a:ext cx="4950981" cy="461271"/>
          </a:xfrm>
          <a:prstGeom prst="rect">
            <a:avLst/>
          </a:prstGeom>
          <a:solidFill>
            <a:schemeClr val="accent1"/>
          </a:solidFill>
        </p:spPr>
        <p:txBody>
          <a:bodyPr wrap="none" lIns="216000" tIns="36000" rIns="216000" bIns="36000" anchor="t" anchorCtr="0">
            <a:spAutoFit/>
          </a:bodyPr>
          <a:lstStyle>
            <a:lvl1pPr marL="0" marR="0" indent="0" algn="l" defTabSz="685800" rtl="0" eaLnBrk="1" fontAlgn="t" latinLnBrk="0" hangingPunct="1">
              <a:lnSpc>
                <a:spcPts val="289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/>
            </a:lvl1pPr>
          </a:lstStyle>
          <a:p>
            <a:r>
              <a:rPr lang="de-DE" dirty="0"/>
              <a:t>Kapiteleinstieg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BC4717-0598-4F45-90AD-E27B62B2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217075"/>
            <a:ext cx="3855103" cy="461271"/>
          </a:xfrm>
          <a:solidFill>
            <a:schemeClr val="accent1"/>
          </a:solidFill>
        </p:spPr>
        <p:txBody>
          <a:bodyPr wrap="none" lIns="216000" tIns="36000" rIns="216000" bIns="36000">
            <a:spAutoFit/>
          </a:bodyPr>
          <a:lstStyle>
            <a:lvl1pPr marL="0" indent="0" fontAlgn="t">
              <a:lnSpc>
                <a:spcPts val="2895"/>
              </a:lnSpc>
              <a:spcAft>
                <a:spcPts val="0"/>
              </a:spcAft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3573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271463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407194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535781" indent="0">
              <a:buNone/>
              <a:defRPr sz="2850" b="1" i="0" cap="all" spc="15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2. ZEILE bearbeiten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030D1CA-66D5-0D44-99D4-89C1D5724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87" y="1"/>
            <a:ext cx="1522727" cy="1329013"/>
          </a:xfrm>
          <a:noFill/>
        </p:spPr>
        <p:txBody>
          <a:bodyPr wrap="none" lIns="93600" tIns="18000" rIns="93600" bIns="18000">
            <a:spAutoFit/>
          </a:bodyPr>
          <a:lstStyle>
            <a:lvl1pPr marL="0" indent="0" fontAlgn="t">
              <a:lnSpc>
                <a:spcPts val="9600"/>
              </a:lnSpc>
              <a:spcAft>
                <a:spcPts val="0"/>
              </a:spcAft>
              <a:buNone/>
              <a:defRPr lang="de-DE" sz="9600" b="1" i="0" kern="1200" baseline="0" dirty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2030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1612">
          <p15:clr>
            <a:srgbClr val="FBAE40"/>
          </p15:clr>
        </p15:guide>
        <p15:guide id="14" orient="horz" pos="244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2040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FCE1E22-3AFB-7041-A165-C9D71668285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E8AA2D5-69A5-FC4A-9601-75A0270B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FE049C9-313F-C747-A8B3-675E90F928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637017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1F6E0D2-EE34-EA4B-A3FA-4E5E952E1C17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EE8C08E-D435-8348-9302-041899BC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6F2FFD2-5E91-DE42-B518-5DF4FB1BC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36129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1A74134-60D5-7F4D-B1D8-DEC9F64753C6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C67EDD6-9114-6E41-98FC-E994DB2A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72335C8-E62A-9C4C-9C74-324F56605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663852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74134-60D5-7F4D-B1D8-DEC9F64753C6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C67EDD6-9114-6E41-98FC-E994DB2A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72335C8-E62A-9C4C-9C74-324F56605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376952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4CAA61E-7AEC-D342-8104-4DFD59E7350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F4F8E0B-0E1B-9A42-8413-470B8F8BD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B1612F4-E911-6147-AD37-91892C84A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554640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2" y="1522802"/>
            <a:ext cx="1908175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B439EA33-84E6-F646-BC0C-74B233F26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161491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6F5239D-71F9-D24C-9AEF-FA386A1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611755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Zif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145" y="448674"/>
            <a:ext cx="7168144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8B1E145-9501-7E4F-B8D4-40725A8AE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879" y="2"/>
            <a:ext cx="936625" cy="1279671"/>
          </a:xfrm>
          <a:noFill/>
        </p:spPr>
        <p:txBody>
          <a:bodyPr wrap="none" lIns="0" tIns="251999" rIns="0" bIns="0" anchor="t" anchorCtr="0">
            <a:noAutofit/>
          </a:bodyPr>
          <a:lstStyle>
            <a:lvl1pPr marL="0" indent="0" fontAlgn="t">
              <a:lnSpc>
                <a:spcPct val="100000"/>
              </a:lnSpc>
              <a:spcAft>
                <a:spcPts val="0"/>
              </a:spcAft>
              <a:buNone/>
              <a:defRPr lang="de-DE" sz="4950" b="1" i="0" kern="1200" baseline="0" dirty="0">
                <a:solidFill>
                  <a:schemeClr val="tx2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13573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2pPr>
            <a:lvl3pPr marL="271463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3pPr>
            <a:lvl4pPr marL="407194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4pPr>
            <a:lvl5pPr marL="535781" indent="0" fontAlgn="t">
              <a:lnSpc>
                <a:spcPts val="1305"/>
              </a:lnSpc>
              <a:spcAft>
                <a:spcPts val="0"/>
              </a:spcAft>
              <a:buNone/>
              <a:defRPr cap="all" spc="-1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56961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</p:spPr>
        <p:txBody>
          <a:bodyPr anchor="ctr" anchorCtr="0"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Ein/Zweizeilig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7BEA468A-0372-BD4E-9DB5-7E3279B96EF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2913" y="2799762"/>
            <a:ext cx="2232000" cy="2232000"/>
          </a:xfrm>
          <a:noFill/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 dirty="0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41964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0ABA294-5D9B-8A48-A53C-8750E5A97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D9C3E13-0675-7A40-9E30-C15B3031CD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BB1C69D7-50D4-BB4B-BC94-70D22BA8FA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7579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FCE1E22-3AFB-7041-A165-C9D71668285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EFE377-CA57-264E-B8C5-C610B7FE33D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1522802"/>
            <a:ext cx="5400000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C5EB1383-2B78-0D4B-B39A-F99F579F6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B0FB5F3-9B13-5549-9ACF-124C378B6F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AB97C39-70ED-8740-B05F-5ECE65F480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568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1F6E0D2-EE34-EA4B-A3FA-4E5E952E1C17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C89B294-29AA-1647-8B84-1558EF15B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801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0954412-A723-754A-9721-32DE7B08C8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224338" y="1522802"/>
            <a:ext cx="3492839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FD4503B-D1A3-8249-BEB0-8F3F13FD5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967665" y="1522802"/>
            <a:ext cx="352682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76C5568-25BC-574B-A138-423F5CC19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4445CC2-5BF2-1B40-AC5E-8AB316A589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67EB9B6-B31D-8448-9583-AD184EC2E2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302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FF6A85E6-9499-1E4B-B966-0FD1D06C7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76" y="1586208"/>
            <a:ext cx="7032625" cy="4722518"/>
          </a:xfrm>
          <a:custGeom>
            <a:avLst/>
            <a:gdLst>
              <a:gd name="connsiteX0" fmla="*/ 0 w 7032625"/>
              <a:gd name="connsiteY0" fmla="*/ 0 h 4824412"/>
              <a:gd name="connsiteX1" fmla="*/ 7032625 w 7032625"/>
              <a:gd name="connsiteY1" fmla="*/ 0 h 4824412"/>
              <a:gd name="connsiteX2" fmla="*/ 7032625 w 7032625"/>
              <a:gd name="connsiteY2" fmla="*/ 4824412 h 4824412"/>
              <a:gd name="connsiteX3" fmla="*/ 0 w 7032625"/>
              <a:gd name="connsiteY3" fmla="*/ 4824412 h 4824412"/>
              <a:gd name="connsiteX4" fmla="*/ 0 w 7032625"/>
              <a:gd name="connsiteY4" fmla="*/ 0 h 4824412"/>
              <a:gd name="connsiteX0" fmla="*/ 333060 w 7032625"/>
              <a:gd name="connsiteY0" fmla="*/ 0 h 4830467"/>
              <a:gd name="connsiteX1" fmla="*/ 7032625 w 7032625"/>
              <a:gd name="connsiteY1" fmla="*/ 6055 h 4830467"/>
              <a:gd name="connsiteX2" fmla="*/ 7032625 w 7032625"/>
              <a:gd name="connsiteY2" fmla="*/ 4830467 h 4830467"/>
              <a:gd name="connsiteX3" fmla="*/ 0 w 7032625"/>
              <a:gd name="connsiteY3" fmla="*/ 4830467 h 4830467"/>
              <a:gd name="connsiteX4" fmla="*/ 333060 w 7032625"/>
              <a:gd name="connsiteY4" fmla="*/ 0 h 48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625" h="4830467">
                <a:moveTo>
                  <a:pt x="333060" y="0"/>
                </a:moveTo>
                <a:lnTo>
                  <a:pt x="7032625" y="6055"/>
                </a:lnTo>
                <a:lnTo>
                  <a:pt x="7032625" y="4830467"/>
                </a:lnTo>
                <a:lnTo>
                  <a:pt x="0" y="4830467"/>
                </a:lnTo>
                <a:lnTo>
                  <a:pt x="333060" y="0"/>
                </a:lnTo>
                <a:close/>
              </a:path>
            </a:pathLst>
          </a:cu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square" tIns="180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1A74134-60D5-7F4D-B1D8-DEC9F64753C6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522802"/>
            <a:ext cx="3741739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D949A66-C179-8C43-81DA-7BFB0DDC7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21574965-469F-1448-9FFF-B9461DA922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10BBC7A-B527-7D4C-BB4C-A38BDD3A00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797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4CAA61E-7AEC-D342-8104-4DFD59E7350E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 Bild durch klicken auf Symbol hinzufügen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9F6F63E-7813-9E47-A4A9-32B328991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75147D25-DCAF-4840-9A10-F333C38CC6E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EEF159B-4096-C74E-B841-4D7DE53D3E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8710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AA61E-7AEC-D342-8104-4DFD59E7350E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801" y="1522802"/>
            <a:ext cx="8206775" cy="478592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8B6AAC-E0F2-9444-B6EF-37BDDBF708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04288" y="1592263"/>
            <a:ext cx="2844800" cy="2005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 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FC789AD0-D5A0-2F43-8A2B-8D5E9F65A1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04288" y="3848624"/>
            <a:ext cx="2844800" cy="20052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 Bild durch klicken auf Symbol hinzufügen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F4F8E0B-0E1B-9A42-8413-470B8F8BD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B1612F4-E911-6147-AD37-91892C84A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852072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0" y="1522802"/>
            <a:ext cx="1910288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A53D0CD-DD2E-3E4B-BC2A-F87C58E457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E9EC17A-BBE2-9643-BEBB-D4BFD7CC11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74C511B-F43C-1F4E-8A2E-B028C651EF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2571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Marginalspalt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7524751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4290" y="1522802"/>
            <a:ext cx="2844799" cy="4785925"/>
          </a:xfr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A3D8C4F-A3E5-FA44-8633-C98755908E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2C8EFFD-BF9A-7344-923A-3D0CEDFBBF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70A7E6D-6FFF-E240-A39F-71CD24D336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5783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 Text | 1 Spalte |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400" y="6667838"/>
            <a:ext cx="468000" cy="135423"/>
          </a:xfrm>
        </p:spPr>
        <p:txBody>
          <a:bodyPr/>
          <a:lstStyle/>
          <a:p>
            <a:pPr defTabSz="685800">
              <a:defRPr/>
            </a:pPr>
            <a:fld id="{9DE2538E-986B-6C46-B955-8C701E8C89AF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14" y="1522802"/>
            <a:ext cx="8461375" cy="47859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75A97615-0B58-9D44-9A5D-7965480C6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80F6DC0E-FE85-154D-A65A-C4AAD9BA452A}"/>
              </a:ext>
            </a:extLst>
          </p:cNvPr>
          <p:cNvSpPr/>
          <p:nvPr userDrawn="1"/>
        </p:nvSpPr>
        <p:spPr>
          <a:xfrm rot="13500000">
            <a:off x="-1225140" y="2285350"/>
            <a:ext cx="3345266" cy="33452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A745423-0001-AE4E-8744-2EA486783C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4729301-186E-654F-8679-36ADE9C4AA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7A0CAAA-6ADF-BB44-8F48-FFB37F38130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8735" y="3459690"/>
            <a:ext cx="1008000" cy="100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050"/>
            </a:lvl1pPr>
          </a:lstStyle>
          <a:p>
            <a:r>
              <a:rPr lang="de-DE" dirty="0"/>
              <a:t> 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3339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1z | Grafik oben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ihandform 25">
            <a:extLst>
              <a:ext uri="{FF2B5EF4-FFF2-40B4-BE49-F238E27FC236}">
                <a16:creationId xmlns:a16="http://schemas.microsoft.com/office/drawing/2014/main" id="{D9AEF4E9-E50B-0A4D-BC46-FACCB6F39AC3}"/>
              </a:ext>
            </a:extLst>
          </p:cNvPr>
          <p:cNvSpPr/>
          <p:nvPr userDrawn="1"/>
        </p:nvSpPr>
        <p:spPr>
          <a:xfrm>
            <a:off x="0" y="0"/>
            <a:ext cx="12192000" cy="4454264"/>
          </a:xfrm>
          <a:custGeom>
            <a:avLst/>
            <a:gdLst>
              <a:gd name="connsiteX0" fmla="*/ 0 w 12192000"/>
              <a:gd name="connsiteY0" fmla="*/ 0 h 4454264"/>
              <a:gd name="connsiteX1" fmla="*/ 12192000 w 12192000"/>
              <a:gd name="connsiteY1" fmla="*/ 0 h 4454264"/>
              <a:gd name="connsiteX2" fmla="*/ 12192000 w 12192000"/>
              <a:gd name="connsiteY2" fmla="*/ 3601716 h 4454264"/>
              <a:gd name="connsiteX3" fmla="*/ 0 w 12192000"/>
              <a:gd name="connsiteY3" fmla="*/ 4454264 h 44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54264">
                <a:moveTo>
                  <a:pt x="0" y="0"/>
                </a:moveTo>
                <a:lnTo>
                  <a:pt x="12192000" y="0"/>
                </a:lnTo>
                <a:lnTo>
                  <a:pt x="12192000" y="3601716"/>
                </a:lnTo>
                <a:lnTo>
                  <a:pt x="0" y="4454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67D0E9-A085-1F44-A74A-809F92B9DFA4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AF5CAD9-490B-4E9E-BF28-342011D20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38" y="4545013"/>
            <a:ext cx="3485591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914F5E7-08D4-44AD-B766-89D06AB4D6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7665" y="4545013"/>
            <a:ext cx="3524588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24">
            <a:extLst>
              <a:ext uri="{FF2B5EF4-FFF2-40B4-BE49-F238E27FC236}">
                <a16:creationId xmlns:a16="http://schemas.microsoft.com/office/drawing/2014/main" id="{AB9E1D3E-E4F8-4AFF-89B2-407B55CCC8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2914" y="1522800"/>
            <a:ext cx="3524588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3" name="Inhaltsplatzhalter 24">
            <a:extLst>
              <a:ext uri="{FF2B5EF4-FFF2-40B4-BE49-F238E27FC236}">
                <a16:creationId xmlns:a16="http://schemas.microsoft.com/office/drawing/2014/main" id="{F7F48B9D-6E26-4412-9AB5-D5D14F72F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24338" y="1522800"/>
            <a:ext cx="3474927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4" name="Inhaltsplatzhalter 24">
            <a:extLst>
              <a:ext uri="{FF2B5EF4-FFF2-40B4-BE49-F238E27FC236}">
                <a16:creationId xmlns:a16="http://schemas.microsoft.com/office/drawing/2014/main" id="{11455913-5E73-45AA-A76B-29E6D8A6CDD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967663" y="1522800"/>
            <a:ext cx="3524588" cy="2160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050"/>
            </a:lvl1pPr>
          </a:lstStyle>
          <a:p>
            <a:r>
              <a:rPr lang="de-DE" dirty="0"/>
              <a:t>Bild/Grafik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1F75CA6C-D0B8-9B44-84D4-7208E6C817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4545013"/>
            <a:ext cx="3528563" cy="1763712"/>
          </a:xfrm>
        </p:spPr>
        <p:txBody>
          <a:bodyPr/>
          <a:lstStyle>
            <a:lvl1pPr>
              <a:spcAft>
                <a:spcPts val="300"/>
              </a:spcAft>
              <a:defRPr sz="1275"/>
            </a:lvl1pPr>
            <a:lvl2pPr>
              <a:spcAft>
                <a:spcPts val="300"/>
              </a:spcAft>
              <a:defRPr sz="1275"/>
            </a:lvl2pPr>
            <a:lvl3pPr>
              <a:spcAft>
                <a:spcPts val="300"/>
              </a:spcAft>
              <a:defRPr sz="1275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2756BD-01F3-EF47-A88B-548DFA825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5B3FD1C5-C018-FB49-93AE-48D173B74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0428F3E-61C5-A24D-A33F-BBA269EE39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A2D701AE-8588-9D49-9CA4-2F0BE4DB716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029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z | Grafik oben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>
            <a:extLst>
              <a:ext uri="{FF2B5EF4-FFF2-40B4-BE49-F238E27FC236}">
                <a16:creationId xmlns:a16="http://schemas.microsoft.com/office/drawing/2014/main" id="{E5607EB6-8CDB-A04E-85AE-8A651614FB3B}"/>
              </a:ext>
            </a:extLst>
          </p:cNvPr>
          <p:cNvSpPr/>
          <p:nvPr userDrawn="1"/>
        </p:nvSpPr>
        <p:spPr>
          <a:xfrm>
            <a:off x="0" y="3630375"/>
            <a:ext cx="12192000" cy="3227627"/>
          </a:xfrm>
          <a:custGeom>
            <a:avLst/>
            <a:gdLst>
              <a:gd name="connsiteX0" fmla="*/ 12192000 w 12192000"/>
              <a:gd name="connsiteY0" fmla="*/ 0 h 3227627"/>
              <a:gd name="connsiteX1" fmla="*/ 12192000 w 12192000"/>
              <a:gd name="connsiteY1" fmla="*/ 3227627 h 3227627"/>
              <a:gd name="connsiteX2" fmla="*/ 0 w 12192000"/>
              <a:gd name="connsiteY2" fmla="*/ 3227627 h 3227627"/>
              <a:gd name="connsiteX3" fmla="*/ 0 w 12192000"/>
              <a:gd name="connsiteY3" fmla="*/ 852548 h 322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7627">
                <a:moveTo>
                  <a:pt x="12192000" y="0"/>
                </a:moveTo>
                <a:lnTo>
                  <a:pt x="12192000" y="3227627"/>
                </a:lnTo>
                <a:lnTo>
                  <a:pt x="0" y="3227627"/>
                </a:lnTo>
                <a:lnTo>
                  <a:pt x="0" y="8525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F8FC7848-08BB-9448-B280-C08CC7411D8B}" type="datetime1">
              <a:rPr lang="de-DE" smtClean="0">
                <a:solidFill>
                  <a:srgbClr val="FFFFF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r>
              <a:rPr lang="de-DE">
                <a:solidFill>
                  <a:srgbClr val="FFFFF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FFFFF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57422365-F1CE-A943-B33D-5561644FB79B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42914" y="1522800"/>
            <a:ext cx="3526401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9" name="Diagrammplatzhalter 6">
            <a:extLst>
              <a:ext uri="{FF2B5EF4-FFF2-40B4-BE49-F238E27FC236}">
                <a16:creationId xmlns:a16="http://schemas.microsoft.com/office/drawing/2014/main" id="{759D297C-C84E-9140-B0FA-F132971F37B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224340" y="1522800"/>
            <a:ext cx="3507577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0" name="Diagrammplatzhalter 6">
            <a:extLst>
              <a:ext uri="{FF2B5EF4-FFF2-40B4-BE49-F238E27FC236}">
                <a16:creationId xmlns:a16="http://schemas.microsoft.com/office/drawing/2014/main" id="{4E4CB168-149F-124F-BF88-F7FB0648EDC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966801" y="1522800"/>
            <a:ext cx="3509849" cy="21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1255CEC0-0EDD-C242-B877-EDBAD5A8A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4546802"/>
            <a:ext cx="3507577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CE79241A-8BEE-9C48-9425-3FCCA748E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6801" y="4546802"/>
            <a:ext cx="3509849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3914B0CF-B75A-7D4E-ABF7-E078A328C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801" y="4546802"/>
            <a:ext cx="3507577" cy="1761925"/>
          </a:xfrm>
        </p:spPr>
        <p:txBody>
          <a:bodyPr/>
          <a:lstStyle>
            <a:lvl1pPr>
              <a:spcAft>
                <a:spcPts val="300"/>
              </a:spcAft>
              <a:defRPr sz="1275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75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75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DB0E0CA-3821-3B4C-8069-97A61EAD3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6408002"/>
            <a:ext cx="11306288" cy="225355"/>
          </a:xfr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41216D38-9B85-424D-B338-71D0DDCF65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1792" y="870527"/>
            <a:ext cx="4007722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2. ZEILE BEARBEITEN ODER LÖSCHEN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CF6A2C0F-9A33-2B45-B542-9BADE28500D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1792" y="348013"/>
            <a:ext cx="3824980" cy="363971"/>
          </a:xfrm>
          <a:solidFill>
            <a:schemeClr val="accent1"/>
          </a:solidFill>
        </p:spPr>
        <p:txBody>
          <a:bodyPr wrap="none" lIns="115200" tIns="18000" rIns="115200" bIns="36000">
            <a:sp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72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619" y="5161919"/>
            <a:ext cx="5511799" cy="131088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275" y="5167315"/>
            <a:ext cx="5310815" cy="1310889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>
                <a:solidFill>
                  <a:schemeClr val="bg1"/>
                </a:solidFill>
              </a:defRPr>
            </a:lvl1pPr>
            <a:lvl2pPr marL="135731" indent="0">
              <a:buNone/>
              <a:defRPr/>
            </a:lvl2pPr>
          </a:lstStyle>
          <a:p>
            <a:pPr lvl="0"/>
            <a:r>
              <a:rPr lang="de-DE" dirty="0"/>
              <a:t>Ansprechpartner Name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 dirty="0"/>
              <a:t>Ansprechpartner Telefon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  <a:buNone/>
              <a:tabLst>
                <a:tab pos="216000" algn="l"/>
              </a:tabLst>
              <a:defRPr/>
            </a:pPr>
            <a:r>
              <a:rPr lang="de-DE" dirty="0"/>
              <a:t>Ansprechpartner E-Mail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875369"/>
            <a:ext cx="2955205" cy="84022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0000" tIns="36000" rIns="360000" bIns="36000" rtlCol="0" anchor="t">
            <a:spAutoFit/>
          </a:bodyPr>
          <a:lstStyle>
            <a:lvl1pPr>
              <a:defRPr lang="de-DE" sz="5700" b="1" i="0" spc="15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marL="0" lvl="0" indent="0" fontAlgn="t">
              <a:lnSpc>
                <a:spcPts val="5745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20000"/>
              <a:buFont typeface="Wingdings" pitchFamily="2" charset="2"/>
            </a:pPr>
            <a:r>
              <a:rPr lang="de-DE" dirty="0"/>
              <a:t>Danke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FB4CFC-15F3-5E41-AC4D-CBE25F68B1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1" y="6274512"/>
            <a:ext cx="203691" cy="2036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54A1DDF-4DCE-0840-A551-176D3F75B3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305" y="5949847"/>
            <a:ext cx="205199" cy="205199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77A673-382D-AC49-B7F5-765418761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00" y="2"/>
            <a:ext cx="2170800" cy="10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1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 marL="432000" indent="-360000">
              <a:spcBef>
                <a:spcPts val="600"/>
              </a:spcBef>
              <a:buClr>
                <a:schemeClr val="tx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5963" indent="-358775">
              <a:spcBef>
                <a:spcPts val="6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3150" indent="-268288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3"/>
            <a:r>
              <a:rPr lang="de-DE" dirty="0"/>
              <a:t>Zweite Ebene</a:t>
            </a:r>
          </a:p>
          <a:p>
            <a:pPr lvl="4"/>
            <a:r>
              <a:rPr lang="de-DE" dirty="0"/>
              <a:t>Dritte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  <a:endParaRPr lang="de-DE" i="1" dirty="0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5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2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de-DE" sz="450" i="1">
                <a:solidFill>
                  <a:srgbClr val="1D1D1F"/>
                </a:solidFill>
                <a:latin typeface="Arial" panose="020B0604020202020204" pitchFamily="34" charset="0"/>
              </a:rPr>
              <a:t>16.03.2022</a:t>
            </a:r>
            <a:endParaRPr lang="de-DE" sz="450" i="1" dirty="0">
              <a:solidFill>
                <a:srgbClr val="1D1D1F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de-DE" sz="450" i="1">
                <a:solidFill>
                  <a:srgbClr val="1D1D1F"/>
                </a:solidFill>
                <a:latin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A340929-ED72-4CC7-ABE9-B3AA926CACF0}" type="slidenum">
              <a:rPr lang="de-DE" altLang="de-DE" sz="450" i="1" smtClean="0">
                <a:solidFill>
                  <a:srgbClr val="1D1D1F"/>
                </a:solidFill>
                <a:latin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altLang="de-DE" sz="450" i="1">
              <a:solidFill>
                <a:srgbClr val="1D1D1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90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E53C-2395-4A03-BD2E-A291AA53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902877"/>
            <a:ext cx="10515600" cy="65959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ED838-68E9-43D1-966E-823B42F7B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90EE5-60CC-427F-897D-4236F812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3DA40D5C-074A-4C42-BC69-F86545A60B71}" type="datetime1">
              <a:rPr lang="de-DE" sz="450" smtClean="0">
                <a:solidFill>
                  <a:srgbClr val="1D1D1F"/>
                </a:solidFill>
              </a:rPr>
              <a:pPr defTabSz="685800">
                <a:defRPr/>
              </a:pPr>
              <a:t>06.05.2026</a:t>
            </a:fld>
            <a:endParaRPr lang="de-DE" sz="450">
              <a:solidFill>
                <a:srgbClr val="1D1D1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C2F68-5404-4A7A-B628-4E169273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de-DE" sz="450">
              <a:solidFill>
                <a:srgbClr val="1D1D1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9E666A-B79F-4505-8F70-ABF9937E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ADD964DC-17DD-48FD-8851-B953D1E48817}" type="slidenum">
              <a:rPr lang="de-DE" sz="450" smtClean="0">
                <a:solidFill>
                  <a:srgbClr val="1D1D1F"/>
                </a:solidFill>
              </a:rPr>
              <a:pPr defTabSz="685800">
                <a:defRPr/>
              </a:pPr>
              <a:t>‹Nr.›</a:t>
            </a:fld>
            <a:endParaRPr lang="de-DE" sz="450">
              <a:solidFill>
                <a:srgbClr val="1D1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4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609602" y="386672"/>
            <a:ext cx="9297652" cy="3133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76000" cy="5194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F6CFBE56-3B90-4EBF-9203-B8F02EE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028" y="6667838"/>
            <a:ext cx="780168" cy="135422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16.03.2022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36A9343-CAE5-4254-9C4D-04CEC8C5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0A97BB-F65D-48C3-BE8F-EE6F2DC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284" y="656907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340929-ED72-4CC7-ABE9-B3AA926CACF0}" type="slidenum">
              <a:rPr lang="de-DE" altLang="de-DE" i="1" smtClean="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i="1">
              <a:solidFill>
                <a:srgbClr val="1D1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| Marginalspalte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2538E-986B-6C46-B955-8C701E8C89AF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4" y="1522802"/>
            <a:ext cx="8461375" cy="4785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5"/>
              </a:buClr>
              <a:buSzPct val="120000"/>
              <a:defRPr sz="1275"/>
            </a:lvl1pPr>
            <a:lvl2pPr>
              <a:buClr>
                <a:schemeClr val="accent5"/>
              </a:buClr>
              <a:buSzPct val="120000"/>
              <a:defRPr sz="1275"/>
            </a:lvl2pPr>
            <a:lvl3pPr>
              <a:buClr>
                <a:schemeClr val="accent5"/>
              </a:buClr>
              <a:buSzPct val="120000"/>
              <a:defRPr sz="1275"/>
            </a:lvl3pPr>
            <a:lvl4pPr>
              <a:buClr>
                <a:schemeClr val="accent5"/>
              </a:buClr>
              <a:buSzPct val="120000"/>
              <a:defRPr sz="1275"/>
            </a:lvl4pPr>
            <a:lvl5pPr>
              <a:buClr>
                <a:schemeClr val="accent5"/>
              </a:buClr>
              <a:buSzPct val="120000"/>
              <a:defRPr sz="1275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C7B3EE2-ADD7-A048-B871-4153C8945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2" y="448674"/>
            <a:ext cx="8483496" cy="830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Ein/Zweizeilig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E36D64-75EB-7249-A63E-49E9F2A397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38802" y="1522802"/>
            <a:ext cx="1908175" cy="4785925"/>
          </a:xfrm>
          <a:prstGeom prst="rect">
            <a:avLst/>
          </a:prstGeom>
        </p:spPr>
        <p:txBody>
          <a:bodyPr tIns="25200">
            <a:noAutofit/>
          </a:bodyPr>
          <a:lstStyle>
            <a:lvl1pPr>
              <a:buClr>
                <a:schemeClr val="accent5"/>
              </a:buClr>
              <a:buSzPct val="120000"/>
              <a:defRPr sz="900"/>
            </a:lvl1pPr>
            <a:lvl2pPr>
              <a:buClr>
                <a:schemeClr val="accent5"/>
              </a:buClr>
              <a:buSzPct val="120000"/>
              <a:defRPr sz="900"/>
            </a:lvl2pPr>
            <a:lvl3pPr>
              <a:buClr>
                <a:schemeClr val="accent5"/>
              </a:buClr>
              <a:buSzPct val="120000"/>
              <a:defRPr sz="900"/>
            </a:lvl3pPr>
            <a:lvl4pPr>
              <a:buClr>
                <a:schemeClr val="accent5"/>
              </a:buClr>
              <a:buSzPct val="120000"/>
              <a:defRPr sz="900"/>
            </a:lvl4pPr>
            <a:lvl5pPr>
              <a:buClr>
                <a:schemeClr val="accent5"/>
              </a:buClr>
              <a:buSzPct val="120000"/>
              <a:defRPr sz="900"/>
            </a:lvl5pPr>
          </a:lstStyle>
          <a:p>
            <a:pPr lvl="0"/>
            <a:r>
              <a:rPr lang="de-DE"/>
              <a:t>Aufzählung oder Fließtext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B439EA33-84E6-F646-BC0C-74B233F26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408002"/>
            <a:ext cx="11306288" cy="225355"/>
          </a:xfrm>
          <a:prstGeom prst="rect">
            <a:avLst/>
          </a:prstGeom>
        </p:spPr>
        <p:txBody>
          <a:bodyPr/>
          <a:lstStyle>
            <a:lvl1pPr marL="731" indent="-731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525"/>
            </a:lvl2pPr>
            <a:lvl3pPr>
              <a:buNone/>
              <a:defRPr sz="525"/>
            </a:lvl3pPr>
            <a:lvl4pPr>
              <a:buNone/>
              <a:defRPr sz="525"/>
            </a:lvl4pPr>
            <a:lvl5pPr>
              <a:buNone/>
              <a:defRPr sz="525"/>
            </a:lvl5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635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image" Target="../media/image1.sv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A553-9EB1-4982-92B2-BEA3E8BD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028" y="6667838"/>
            <a:ext cx="630129" cy="457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F9C40-D2DD-1441-80A2-6756AC3A0FAA}" type="datetime1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06.05.2026</a:t>
            </a:fld>
            <a:endParaRPr kumimoji="0" lang="de-DE" sz="600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383BC-8FD2-417D-82A3-7E497844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5978" y="6667837"/>
            <a:ext cx="10474325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05C26-BF44-4D12-A7EE-C57CB14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840" y="6667836"/>
            <a:ext cx="415291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8A61-2AC7-4B0E-B80F-DDADD701BB40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600" b="1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E7336-F60A-4641-B68B-9F42F9B10258}"/>
              </a:ext>
            </a:extLst>
          </p:cNvPr>
          <p:cNvSpPr txBox="1"/>
          <p:nvPr userDrawn="1"/>
        </p:nvSpPr>
        <p:spPr>
          <a:xfrm>
            <a:off x="2383604" y="-179798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267628-E454-B04F-8EAC-A3F30A3F3A1D}"/>
              </a:ext>
            </a:extLst>
          </p:cNvPr>
          <p:cNvSpPr txBox="1"/>
          <p:nvPr userDrawn="1"/>
        </p:nvSpPr>
        <p:spPr>
          <a:xfrm>
            <a:off x="6303196" y="-46234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59EDCE-3677-9943-877A-7A7D118E8A3E}"/>
              </a:ext>
            </a:extLst>
          </p:cNvPr>
          <p:cNvSpPr txBox="1"/>
          <p:nvPr userDrawn="1"/>
        </p:nvSpPr>
        <p:spPr>
          <a:xfrm>
            <a:off x="6739847" y="-184935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117D4B-D7F6-5240-A714-2DFE2DE9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92" y="207443"/>
            <a:ext cx="9617441" cy="57600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36000" anchor="ctr">
            <a:noAutofit/>
          </a:bodyPr>
          <a:lstStyle/>
          <a:p>
            <a:pPr marL="0" lvl="0" indent="0" fontAlgn="t">
              <a:lnSpc>
                <a:spcPts val="2250"/>
              </a:lnSpc>
              <a:tabLst/>
            </a:pPr>
            <a:r>
              <a:rPr lang="de-DE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EA5876-469A-D345-A1E4-0A073FABFF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9929233" y="0"/>
            <a:ext cx="2169531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6" r:id="rId33"/>
    <p:sldLayoutId id="2147483697" r:id="rId34"/>
    <p:sldLayoutId id="2147483698" r:id="rId35"/>
  </p:sldLayoutIdLst>
  <p:hf hdr="0"/>
  <p:txStyles>
    <p:titleStyle>
      <a:lvl1pPr algn="l" defTabSz="685800" rtl="0" eaLnBrk="1" latinLnBrk="0" hangingPunct="1">
        <a:lnSpc>
          <a:spcPct val="200000"/>
        </a:lnSpc>
        <a:spcBef>
          <a:spcPct val="0"/>
        </a:spcBef>
        <a:buNone/>
        <a:defRPr lang="de-DE" sz="2000" b="1" kern="1200" cap="all" spc="-15" baseline="0" smtClean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35731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146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7194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35781" indent="-128588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7151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79">
          <p15:clr>
            <a:srgbClr val="81C4D7"/>
          </p15:clr>
        </p15:guide>
        <p15:guide id="41" orient="horz" pos="4260">
          <p15:clr>
            <a:srgbClr val="81C4D7"/>
          </p15:clr>
        </p15:guide>
        <p15:guide id="42" pos="3840">
          <p15:clr>
            <a:srgbClr val="81C4D7"/>
          </p15:clr>
        </p15:guide>
        <p15:guide id="43" orient="horz" pos="278">
          <p15:clr>
            <a:srgbClr val="81C4D7"/>
          </p15:clr>
        </p15:guide>
        <p15:guide id="45" orient="horz" pos="4042">
          <p15:clr>
            <a:srgbClr val="81C4D7"/>
          </p15:clr>
        </p15:guide>
        <p15:guide id="46" pos="7401">
          <p15:clr>
            <a:srgbClr val="81C4D7"/>
          </p15:clr>
        </p15:guide>
        <p15:guide id="50" pos="6811">
          <p15:clr>
            <a:srgbClr val="81C4D7"/>
          </p15:clr>
        </p15:guide>
        <p15:guide id="51" pos="6199">
          <p15:clr>
            <a:srgbClr val="81C4D7"/>
          </p15:clr>
        </p15:guide>
        <p15:guide id="52" pos="5609">
          <p15:clr>
            <a:srgbClr val="81C4D7"/>
          </p15:clr>
        </p15:guide>
        <p15:guide id="53" pos="5019">
          <p15:clr>
            <a:srgbClr val="81C4D7"/>
          </p15:clr>
        </p15:guide>
        <p15:guide id="54" pos="4430">
          <p15:clr>
            <a:srgbClr val="81C4D7"/>
          </p15:clr>
        </p15:guide>
        <p15:guide id="55" pos="3250">
          <p15:clr>
            <a:srgbClr val="81C4D7"/>
          </p15:clr>
        </p15:guide>
        <p15:guide id="56" pos="2661">
          <p15:clr>
            <a:srgbClr val="81C4D7"/>
          </p15:clr>
        </p15:guide>
        <p15:guide id="57" pos="2071">
          <p15:clr>
            <a:srgbClr val="81C4D7"/>
          </p15:clr>
        </p15:guide>
        <p15:guide id="58" pos="1459">
          <p15:clr>
            <a:srgbClr val="81C4D7"/>
          </p15:clr>
        </p15:guide>
        <p15:guide id="59" pos="869">
          <p15:clr>
            <a:srgbClr val="5ACBF0"/>
          </p15:clr>
        </p15:guide>
        <p15:guide id="60" pos="143">
          <p15:clr>
            <a:srgbClr val="F26B43"/>
          </p15:clr>
        </p15:guide>
        <p15:guide id="61" orient="horz" pos="1003">
          <p15:clr>
            <a:srgbClr val="F26B43"/>
          </p15:clr>
        </p15:guide>
        <p15:guide id="62" orient="horz" pos="958">
          <p15:clr>
            <a:srgbClr val="81C4D7"/>
          </p15:clr>
        </p15:guide>
        <p15:guide id="63" orient="horz" pos="436">
          <p15:clr>
            <a:srgbClr val="A4A3A4"/>
          </p15:clr>
        </p15:guide>
        <p15:guide id="64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C76B1-7980-4864-8FC9-8A9F4B89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1123741"/>
            <a:ext cx="11306175" cy="4787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A553-9EB1-4982-92B2-BEA3E8BD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028" y="6667838"/>
            <a:ext cx="630129" cy="457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D67F9C40-D2DD-1441-80A2-6756AC3A0FAA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383BC-8FD2-417D-82A3-7E497844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5978" y="6667837"/>
            <a:ext cx="10474325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05C26-BF44-4D12-A7EE-C57CB14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840" y="6667836"/>
            <a:ext cx="415291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E7336-F60A-4641-B68B-9F42F9B10258}"/>
              </a:ext>
            </a:extLst>
          </p:cNvPr>
          <p:cNvSpPr txBox="1"/>
          <p:nvPr userDrawn="1"/>
        </p:nvSpPr>
        <p:spPr>
          <a:xfrm>
            <a:off x="2383604" y="-179798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267628-E454-B04F-8EAC-A3F30A3F3A1D}"/>
              </a:ext>
            </a:extLst>
          </p:cNvPr>
          <p:cNvSpPr txBox="1"/>
          <p:nvPr userDrawn="1"/>
        </p:nvSpPr>
        <p:spPr>
          <a:xfrm>
            <a:off x="6303196" y="-46234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59EDCE-3677-9943-877A-7A7D118E8A3E}"/>
              </a:ext>
            </a:extLst>
          </p:cNvPr>
          <p:cNvSpPr txBox="1"/>
          <p:nvPr userDrawn="1"/>
        </p:nvSpPr>
        <p:spPr>
          <a:xfrm>
            <a:off x="6739847" y="-184935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117D4B-D7F6-5240-A714-2DFE2DE9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93" y="390408"/>
            <a:ext cx="9617441" cy="331304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36000" anchor="ctr">
            <a:spAutoFit/>
          </a:bodyPr>
          <a:lstStyle/>
          <a:p>
            <a:pPr marL="0" lvl="0" indent="0" fontAlgn="t">
              <a:lnSpc>
                <a:spcPts val="2250"/>
              </a:lnSpc>
              <a:tabLst/>
            </a:pPr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EA5876-469A-D345-A1E4-0A073FABFF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9929233" y="0"/>
            <a:ext cx="2169531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2" r:id="rId25"/>
    <p:sldLayoutId id="2147483733" r:id="rId26"/>
    <p:sldLayoutId id="2147483734" r:id="rId2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2000" b="1" kern="1200" cap="all" spc="-15" baseline="0" smtClean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35731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146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7194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35781" indent="-128588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7151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79">
          <p15:clr>
            <a:srgbClr val="81C4D7"/>
          </p15:clr>
        </p15:guide>
        <p15:guide id="41" orient="horz" pos="4260">
          <p15:clr>
            <a:srgbClr val="81C4D7"/>
          </p15:clr>
        </p15:guide>
        <p15:guide id="42" pos="3840">
          <p15:clr>
            <a:srgbClr val="81C4D7"/>
          </p15:clr>
        </p15:guide>
        <p15:guide id="43" orient="horz" pos="278">
          <p15:clr>
            <a:srgbClr val="81C4D7"/>
          </p15:clr>
        </p15:guide>
        <p15:guide id="45" orient="horz" pos="4042">
          <p15:clr>
            <a:srgbClr val="81C4D7"/>
          </p15:clr>
        </p15:guide>
        <p15:guide id="46" pos="7401">
          <p15:clr>
            <a:srgbClr val="81C4D7"/>
          </p15:clr>
        </p15:guide>
        <p15:guide id="50" pos="6811">
          <p15:clr>
            <a:srgbClr val="81C4D7"/>
          </p15:clr>
        </p15:guide>
        <p15:guide id="51" pos="6199">
          <p15:clr>
            <a:srgbClr val="81C4D7"/>
          </p15:clr>
        </p15:guide>
        <p15:guide id="52" pos="5609">
          <p15:clr>
            <a:srgbClr val="81C4D7"/>
          </p15:clr>
        </p15:guide>
        <p15:guide id="53" pos="5019">
          <p15:clr>
            <a:srgbClr val="81C4D7"/>
          </p15:clr>
        </p15:guide>
        <p15:guide id="54" pos="4430">
          <p15:clr>
            <a:srgbClr val="81C4D7"/>
          </p15:clr>
        </p15:guide>
        <p15:guide id="55" pos="3250">
          <p15:clr>
            <a:srgbClr val="81C4D7"/>
          </p15:clr>
        </p15:guide>
        <p15:guide id="56" pos="2661">
          <p15:clr>
            <a:srgbClr val="81C4D7"/>
          </p15:clr>
        </p15:guide>
        <p15:guide id="57" pos="2071">
          <p15:clr>
            <a:srgbClr val="81C4D7"/>
          </p15:clr>
        </p15:guide>
        <p15:guide id="58" pos="1459">
          <p15:clr>
            <a:srgbClr val="81C4D7"/>
          </p15:clr>
        </p15:guide>
        <p15:guide id="59" pos="869">
          <p15:clr>
            <a:srgbClr val="5ACBF0"/>
          </p15:clr>
        </p15:guide>
        <p15:guide id="60" pos="143">
          <p15:clr>
            <a:srgbClr val="F26B43"/>
          </p15:clr>
        </p15:guide>
        <p15:guide id="61" orient="horz" pos="1003">
          <p15:clr>
            <a:srgbClr val="F26B43"/>
          </p15:clr>
        </p15:guide>
        <p15:guide id="62" orient="horz" pos="958">
          <p15:clr>
            <a:srgbClr val="81C4D7"/>
          </p15:clr>
        </p15:guide>
        <p15:guide id="63" orient="horz" pos="436">
          <p15:clr>
            <a:srgbClr val="A4A3A4"/>
          </p15:clr>
        </p15:guide>
        <p15:guide id="64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C76B1-7980-4864-8FC9-8A9F4B89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1123741"/>
            <a:ext cx="11306175" cy="4787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A553-9EB1-4982-92B2-BEA3E8BD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028" y="6667838"/>
            <a:ext cx="630129" cy="457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D67F9C40-D2DD-1441-80A2-6756AC3A0FAA}" type="datetime1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06.05.2026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383BC-8FD2-417D-82A3-7E497844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5978" y="6667837"/>
            <a:ext cx="10474325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r>
              <a:rPr lang="de-DE">
                <a:solidFill>
                  <a:srgbClr val="1D1D1F"/>
                </a:solidFill>
                <a:cs typeface="Arial" panose="020B0604020202020204" pitchFamily="34" charset="0"/>
              </a:rPr>
              <a:t>Fußzeile</a:t>
            </a:r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05C26-BF44-4D12-A7EE-C57CB14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840" y="6667836"/>
            <a:ext cx="415291" cy="1354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19C38A61-2AC7-4B0E-B80F-DDADD701BB40}" type="slidenum">
              <a:rPr lang="de-DE" smtClean="0">
                <a:solidFill>
                  <a:srgbClr val="1D1D1F"/>
                </a:solidFill>
                <a:cs typeface="Arial" panose="020B0604020202020204" pitchFamily="34" charset="0"/>
              </a:rPr>
              <a:pPr defTabSz="685800">
                <a:defRPr/>
              </a:pPr>
              <a:t>‹Nr.›</a:t>
            </a:fld>
            <a:endParaRPr lang="de-DE" dirty="0">
              <a:solidFill>
                <a:srgbClr val="1D1D1F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E7336-F60A-4641-B68B-9F42F9B10258}"/>
              </a:ext>
            </a:extLst>
          </p:cNvPr>
          <p:cNvSpPr txBox="1"/>
          <p:nvPr userDrawn="1"/>
        </p:nvSpPr>
        <p:spPr>
          <a:xfrm>
            <a:off x="2383604" y="-179798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267628-E454-B04F-8EAC-A3F30A3F3A1D}"/>
              </a:ext>
            </a:extLst>
          </p:cNvPr>
          <p:cNvSpPr txBox="1"/>
          <p:nvPr userDrawn="1"/>
        </p:nvSpPr>
        <p:spPr>
          <a:xfrm>
            <a:off x="6303196" y="-46234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59EDCE-3677-9943-877A-7A7D118E8A3E}"/>
              </a:ext>
            </a:extLst>
          </p:cNvPr>
          <p:cNvSpPr txBox="1"/>
          <p:nvPr userDrawn="1"/>
        </p:nvSpPr>
        <p:spPr>
          <a:xfrm>
            <a:off x="6739847" y="-184935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135731" marR="0" lvl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F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275" b="0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117D4B-D7F6-5240-A714-2DFE2DE9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93" y="390408"/>
            <a:ext cx="9617441" cy="331304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36000" anchor="ctr">
            <a:spAutoFit/>
          </a:bodyPr>
          <a:lstStyle/>
          <a:p>
            <a:pPr marL="0" lvl="0" indent="0" fontAlgn="t">
              <a:lnSpc>
                <a:spcPts val="2250"/>
              </a:lnSpc>
              <a:tabLst/>
            </a:pPr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EA5876-469A-D345-A1E4-0A073FABFF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9929233" y="0"/>
            <a:ext cx="2169531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1" r:id="rId25"/>
    <p:sldLayoutId id="2147483781" r:id="rId26"/>
    <p:sldLayoutId id="2147483782" r:id="rId2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2000" b="1" kern="1200" cap="all" spc="-15" baseline="0" smtClean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35731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146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7194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35781" indent="-128588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71513" indent="-135731" algn="l" defTabSz="6858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5"/>
        </a:buClr>
        <a:buSzPct val="120000"/>
        <a:buFont typeface="Symbol" pitchFamily="2" charset="2"/>
        <a:buChar char="-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79">
          <p15:clr>
            <a:srgbClr val="81C4D7"/>
          </p15:clr>
        </p15:guide>
        <p15:guide id="41" orient="horz" pos="4260">
          <p15:clr>
            <a:srgbClr val="81C4D7"/>
          </p15:clr>
        </p15:guide>
        <p15:guide id="42" pos="3840">
          <p15:clr>
            <a:srgbClr val="81C4D7"/>
          </p15:clr>
        </p15:guide>
        <p15:guide id="43" orient="horz" pos="278">
          <p15:clr>
            <a:srgbClr val="81C4D7"/>
          </p15:clr>
        </p15:guide>
        <p15:guide id="45" orient="horz" pos="4042">
          <p15:clr>
            <a:srgbClr val="81C4D7"/>
          </p15:clr>
        </p15:guide>
        <p15:guide id="46" pos="7401">
          <p15:clr>
            <a:srgbClr val="81C4D7"/>
          </p15:clr>
        </p15:guide>
        <p15:guide id="50" pos="6811">
          <p15:clr>
            <a:srgbClr val="81C4D7"/>
          </p15:clr>
        </p15:guide>
        <p15:guide id="51" pos="6199">
          <p15:clr>
            <a:srgbClr val="81C4D7"/>
          </p15:clr>
        </p15:guide>
        <p15:guide id="52" pos="5609">
          <p15:clr>
            <a:srgbClr val="81C4D7"/>
          </p15:clr>
        </p15:guide>
        <p15:guide id="53" pos="5019">
          <p15:clr>
            <a:srgbClr val="81C4D7"/>
          </p15:clr>
        </p15:guide>
        <p15:guide id="54" pos="4430">
          <p15:clr>
            <a:srgbClr val="81C4D7"/>
          </p15:clr>
        </p15:guide>
        <p15:guide id="55" pos="3250">
          <p15:clr>
            <a:srgbClr val="81C4D7"/>
          </p15:clr>
        </p15:guide>
        <p15:guide id="56" pos="2661">
          <p15:clr>
            <a:srgbClr val="81C4D7"/>
          </p15:clr>
        </p15:guide>
        <p15:guide id="57" pos="2071">
          <p15:clr>
            <a:srgbClr val="81C4D7"/>
          </p15:clr>
        </p15:guide>
        <p15:guide id="58" pos="1459">
          <p15:clr>
            <a:srgbClr val="81C4D7"/>
          </p15:clr>
        </p15:guide>
        <p15:guide id="59" pos="869">
          <p15:clr>
            <a:srgbClr val="5ACBF0"/>
          </p15:clr>
        </p15:guide>
        <p15:guide id="60" pos="143">
          <p15:clr>
            <a:srgbClr val="F26B43"/>
          </p15:clr>
        </p15:guide>
        <p15:guide id="61" orient="horz" pos="1003">
          <p15:clr>
            <a:srgbClr val="F26B43"/>
          </p15:clr>
        </p15:guide>
        <p15:guide id="62" orient="horz" pos="958">
          <p15:clr>
            <a:srgbClr val="81C4D7"/>
          </p15:clr>
        </p15:guide>
        <p15:guide id="63" orient="horz" pos="436">
          <p15:clr>
            <a:srgbClr val="A4A3A4"/>
          </p15:clr>
        </p15:guide>
        <p15:guide id="6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35EB711-2411-44AD-AB27-77E5D202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001" y="5308073"/>
            <a:ext cx="2314435" cy="1264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Grundzüge der VWL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Mikroökonomie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5871A5-2E76-4FBA-878C-344BF3A0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" r="-1" b="-1"/>
          <a:stretch/>
        </p:blipFill>
        <p:spPr>
          <a:xfrm>
            <a:off x="321564" y="994126"/>
            <a:ext cx="11548872" cy="42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11DF-5513-4AEE-B857-9E195EA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25" y="1725546"/>
            <a:ext cx="3189513" cy="369332"/>
          </a:xfrm>
          <a:noFill/>
        </p:spPr>
        <p:txBody>
          <a:bodyPr>
            <a:normAutofit/>
          </a:bodyPr>
          <a:lstStyle/>
          <a:p>
            <a:pPr algn="l"/>
            <a:r>
              <a:rPr lang="de-DE" b="1" cap="none" dirty="0"/>
              <a:t>Herleitung der Nachfrage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4BBAA7-9E4D-41B2-B71B-251CA311D519}"/>
              </a:ext>
            </a:extLst>
          </p:cNvPr>
          <p:cNvGrpSpPr/>
          <p:nvPr/>
        </p:nvGrpSpPr>
        <p:grpSpPr>
          <a:xfrm>
            <a:off x="900409" y="1623513"/>
            <a:ext cx="5114678" cy="4699274"/>
            <a:chOff x="867749" y="1623513"/>
            <a:chExt cx="5114678" cy="4699274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6F6044E0-0AF5-4AE2-962A-918F6D1CE7AB}"/>
                </a:ext>
              </a:extLst>
            </p:cNvPr>
            <p:cNvGrpSpPr/>
            <p:nvPr/>
          </p:nvGrpSpPr>
          <p:grpSpPr>
            <a:xfrm>
              <a:off x="895736" y="1623513"/>
              <a:ext cx="5086691" cy="4699274"/>
              <a:chOff x="895736" y="3741568"/>
              <a:chExt cx="3618272" cy="3026850"/>
            </a:xfrm>
          </p:grpSpPr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id="{561C9FCE-A4B1-42DB-A3E8-037C8E7192A1}"/>
                  </a:ext>
                </a:extLst>
              </p:cNvPr>
              <p:cNvCxnSpPr/>
              <p:nvPr/>
            </p:nvCxnSpPr>
            <p:spPr>
              <a:xfrm>
                <a:off x="1253251" y="5041449"/>
                <a:ext cx="0" cy="2033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5BA13EFE-BBEF-4A1A-826B-A82EC5A71D14}"/>
                  </a:ext>
                </a:extLst>
              </p:cNvPr>
              <p:cNvGrpSpPr/>
              <p:nvPr/>
            </p:nvGrpSpPr>
            <p:grpSpPr>
              <a:xfrm>
                <a:off x="895736" y="3741568"/>
                <a:ext cx="3618272" cy="3026850"/>
                <a:chOff x="895736" y="1586198"/>
                <a:chExt cx="3618272" cy="3026850"/>
              </a:xfrm>
            </p:grpSpPr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D0486841-6B0A-452E-8553-546F235E132E}"/>
                    </a:ext>
                  </a:extLst>
                </p:cNvPr>
                <p:cNvGrpSpPr/>
                <p:nvPr/>
              </p:nvGrpSpPr>
              <p:grpSpPr>
                <a:xfrm>
                  <a:off x="895736" y="1586198"/>
                  <a:ext cx="3618272" cy="3026850"/>
                  <a:chOff x="895736" y="1586198"/>
                  <a:chExt cx="3618272" cy="3026850"/>
                </a:xfrm>
              </p:grpSpPr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38D89DB8-1271-4BBC-B4B8-211BB7181F71}"/>
                      </a:ext>
                    </a:extLst>
                  </p:cNvPr>
                  <p:cNvSpPr txBox="1"/>
                  <p:nvPr/>
                </p:nvSpPr>
                <p:spPr>
                  <a:xfrm>
                    <a:off x="895736" y="1586198"/>
                    <a:ext cx="6385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/>
                      <a:t>Preis</a:t>
                    </a:r>
                  </a:p>
                </p:txBody>
              </p:sp>
              <p:sp>
                <p:nvSpPr>
                  <p:cNvPr id="17" name="Textfeld 16">
                    <a:extLst>
                      <a:ext uri="{FF2B5EF4-FFF2-40B4-BE49-F238E27FC236}">
                        <a16:creationId xmlns:a16="http://schemas.microsoft.com/office/drawing/2014/main" id="{7E1E5A10-65E3-4DDB-9D67-96DAFF2A6351}"/>
                      </a:ext>
                    </a:extLst>
                  </p:cNvPr>
                  <p:cNvSpPr txBox="1"/>
                  <p:nvPr/>
                </p:nvSpPr>
                <p:spPr>
                  <a:xfrm>
                    <a:off x="3672431" y="4243716"/>
                    <a:ext cx="8415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/>
                      <a:t>Menge</a:t>
                    </a:r>
                  </a:p>
                </p:txBody>
              </p:sp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2D88B348-79E8-44CE-881B-1D19386DD484}"/>
                      </a:ext>
                    </a:extLst>
                  </p:cNvPr>
                  <p:cNvCxnSpPr/>
                  <p:nvPr/>
                </p:nvCxnSpPr>
                <p:spPr>
                  <a:xfrm>
                    <a:off x="1352939" y="2183363"/>
                    <a:ext cx="2136710" cy="181208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Gerade Verbindung mit Pfeil 20">
                    <a:extLst>
                      <a:ext uri="{FF2B5EF4-FFF2-40B4-BE49-F238E27FC236}">
                        <a16:creationId xmlns:a16="http://schemas.microsoft.com/office/drawing/2014/main" id="{B8E0019D-1C3F-4F7D-BB9F-9790F4521E29}"/>
                      </a:ext>
                    </a:extLst>
                  </p:cNvPr>
                  <p:cNvCxnSpPr/>
                  <p:nvPr/>
                </p:nvCxnSpPr>
                <p:spPr>
                  <a:xfrm>
                    <a:off x="1174102" y="4180114"/>
                    <a:ext cx="267011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 Verbindung mit Pfeil 22">
                    <a:extLst>
                      <a:ext uri="{FF2B5EF4-FFF2-40B4-BE49-F238E27FC236}">
                        <a16:creationId xmlns:a16="http://schemas.microsoft.com/office/drawing/2014/main" id="{F2B4EA8C-1462-41B3-94CE-323DF815BDE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74102" y="2052735"/>
                    <a:ext cx="0" cy="212737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52452BA7-81BD-4FA0-B07B-04021379A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102" y="2817845"/>
                  <a:ext cx="921398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4E0C7FC0-B6D4-4956-8823-40DFB52BE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5500" y="2817845"/>
                  <a:ext cx="0" cy="1350611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9DE9A389-EDBF-4DBD-9446-356CAB914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102" y="3155988"/>
                  <a:ext cx="1316702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FA55DC38-7E80-4A66-B170-E4D1A5A79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90804" y="3155989"/>
                  <a:ext cx="18353" cy="1024125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28752A27-D2FD-4285-B352-A82BB06EAA0C}"/>
                    </a:ext>
                  </a:extLst>
                </p:cNvPr>
                <p:cNvCxnSpPr/>
                <p:nvPr/>
              </p:nvCxnSpPr>
              <p:spPr>
                <a:xfrm>
                  <a:off x="2133598" y="4038609"/>
                  <a:ext cx="33815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C9BC3492-CB28-44C2-A477-6A4031715B0C}"/>
                    </a:ext>
                  </a:extLst>
                </p:cNvPr>
                <p:cNvSpPr txBox="1"/>
                <p:nvPr/>
              </p:nvSpPr>
              <p:spPr>
                <a:xfrm>
                  <a:off x="1225217" y="2849626"/>
                  <a:ext cx="854778" cy="1982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/>
                    <a:t>Preisrückgang</a:t>
                  </a:r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5A6F2E11-612B-4CC8-B95B-FC77328A1F26}"/>
                    </a:ext>
                  </a:extLst>
                </p:cNvPr>
                <p:cNvSpPr txBox="1"/>
                <p:nvPr/>
              </p:nvSpPr>
              <p:spPr>
                <a:xfrm>
                  <a:off x="1641002" y="3822093"/>
                  <a:ext cx="1753066" cy="1982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/>
                    <a:t>Erhöhung der Nachfragemenge</a:t>
                  </a:r>
                </a:p>
              </p:txBody>
            </p:sp>
          </p:grp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D394289-34B9-4400-B278-93F046B84499}"/>
                </a:ext>
              </a:extLst>
            </p:cNvPr>
            <p:cNvSpPr txBox="1"/>
            <p:nvPr/>
          </p:nvSpPr>
          <p:spPr>
            <a:xfrm>
              <a:off x="867749" y="335902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P1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18E2DC6-AFFD-4532-A333-972F88610674}"/>
                </a:ext>
              </a:extLst>
            </p:cNvPr>
            <p:cNvSpPr txBox="1"/>
            <p:nvPr/>
          </p:nvSpPr>
          <p:spPr>
            <a:xfrm>
              <a:off x="870853" y="3884644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P2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08DDC60-F15C-40A3-AA9A-1914B55B091F}"/>
                </a:ext>
              </a:extLst>
            </p:cNvPr>
            <p:cNvSpPr txBox="1"/>
            <p:nvPr/>
          </p:nvSpPr>
          <p:spPr>
            <a:xfrm>
              <a:off x="2341980" y="5666758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M1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2ADDCD2-3149-45E5-8FBC-5F3A6AB799FB}"/>
                </a:ext>
              </a:extLst>
            </p:cNvPr>
            <p:cNvSpPr txBox="1"/>
            <p:nvPr/>
          </p:nvSpPr>
          <p:spPr>
            <a:xfrm>
              <a:off x="2914259" y="5669867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M2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0A7FED9A-3A64-4329-8FF8-2B4375B3DF88}"/>
              </a:ext>
            </a:extLst>
          </p:cNvPr>
          <p:cNvSpPr txBox="1"/>
          <p:nvPr/>
        </p:nvSpPr>
        <p:spPr>
          <a:xfrm>
            <a:off x="5618925" y="2258256"/>
            <a:ext cx="6226185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Bewegungen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entlang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Kurve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sinkt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steigt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Einkommenseffekt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sinkendem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steht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Nachfragern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Einkommen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für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erhöhte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Verfügung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Substitutionseffekt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8650" lvl="1" indent="-171450">
              <a:lnSpc>
                <a:spcPct val="107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- Der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eines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Gutes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sinkt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Vergleich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anderen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komlementären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Gütern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(Milch –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Fruchtsaft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Konsumenten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verstärkt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günstigere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Produkt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5C945D82-EAA5-4D32-B1D1-FCFC0EE68DA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/>
              <a:t>Mikroökonomie</a:t>
            </a:r>
            <a:endParaRPr lang="de-DE" altLang="en-US" dirty="0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5DAC5C6C-154F-49D0-A5D4-EBE26A2F1AA2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14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A977A272-2E7F-4B63-BAC9-EC6BB5A5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641928"/>
            <a:ext cx="4278085" cy="313350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Verschiebung der Nachfragekurve 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B2D8F83A-19A6-4725-A570-41EF53075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2231880"/>
            <a:ext cx="11212285" cy="2805338"/>
          </a:xfrm>
        </p:spPr>
        <p:txBody>
          <a:bodyPr/>
          <a:lstStyle/>
          <a:p>
            <a:pPr indent="-360000">
              <a:spcBef>
                <a:spcPct val="0"/>
              </a:spcBef>
              <a:buClr>
                <a:schemeClr val="tx1"/>
              </a:buClr>
              <a:buSzPct val="100000"/>
            </a:pPr>
            <a:r>
              <a:rPr lang="de-DE" altLang="en-US" sz="1800" dirty="0"/>
              <a:t> Die Nachfragekurve verschiebt sich bei Veränderungen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der Preise von verwandten Gütern (Substitute und Komplemente),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 des Einkommens der Konsumenten,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 von Präferenzen (Geschmack, Vorlieben),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 der Bevölkerungsgröße und -struktur,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 der Werbung (bei unvollständiger Information der Käufer),</a:t>
            </a:r>
          </a:p>
          <a:p>
            <a:pPr marL="768713" lvl="4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en-US" sz="1800" dirty="0"/>
              <a:t> von Erwartungen der Konsumenten.</a:t>
            </a:r>
          </a:p>
        </p:txBody>
      </p:sp>
      <p:sp>
        <p:nvSpPr>
          <p:cNvPr id="25604" name="Foliennummernplatzhalter 1">
            <a:extLst>
              <a:ext uri="{FF2B5EF4-FFF2-40B4-BE49-F238E27FC236}">
                <a16:creationId xmlns:a16="http://schemas.microsoft.com/office/drawing/2014/main" id="{39DC597A-AC46-4015-82DB-126E1815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15DA2-BD9C-43B2-A00A-2D05C649736F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BE5CD3B-13D9-490B-A1D9-8EF81357740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 altLang="en-US" sz="1800"/>
              <a:t>Mikroökonomie</a:t>
            </a:r>
            <a:endParaRPr lang="de-DE" altLang="en-US" sz="18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EAEE48-8EFD-4113-BEF0-AFA648691A0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11DF-5513-4AEE-B857-9E195EA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742" y="1646399"/>
            <a:ext cx="3458027" cy="297229"/>
          </a:xfrm>
          <a:noFill/>
        </p:spPr>
        <p:txBody>
          <a:bodyPr wrap="square" lIns="115200" tIns="0" rIns="115200" bIns="0" anchor="ctr">
            <a:normAutofit/>
          </a:bodyPr>
          <a:lstStyle/>
          <a:p>
            <a:r>
              <a:rPr lang="de-DE" cap="none" dirty="0"/>
              <a:t>Herleitung der Nachfrage II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81A942-1A43-4597-AECD-3F4173A683F0}"/>
              </a:ext>
            </a:extLst>
          </p:cNvPr>
          <p:cNvSpPr txBox="1"/>
          <p:nvPr/>
        </p:nvSpPr>
        <p:spPr>
          <a:xfrm>
            <a:off x="6183742" y="1943628"/>
            <a:ext cx="3418115" cy="365081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Bewegungen</a:t>
            </a:r>
            <a:r>
              <a:rPr lang="en-GB" dirty="0">
                <a:latin typeface="+mn-lt"/>
              </a:rPr>
              <a:t> der </a:t>
            </a:r>
            <a:r>
              <a:rPr lang="en-GB" dirty="0" err="1">
                <a:latin typeface="+mn-lt"/>
              </a:rPr>
              <a:t>Kurve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selbst</a:t>
            </a:r>
            <a:endParaRPr lang="en-GB" dirty="0">
              <a:latin typeface="+mn-l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AB7D5EC-F13F-400A-AF6F-F13EF67A6B03}"/>
              </a:ext>
            </a:extLst>
          </p:cNvPr>
          <p:cNvSpPr txBox="1"/>
          <p:nvPr/>
        </p:nvSpPr>
        <p:spPr>
          <a:xfrm>
            <a:off x="6243018" y="2366109"/>
            <a:ext cx="5048146" cy="313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bleibt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Konstant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verändert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74625">
              <a:buFontTx/>
              <a:buChar char="-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Preisänderung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substitutiver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Güter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verändert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ansonstem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konstantem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Gutes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Einkommensveränderung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Verschiebung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Präferenzen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Werbung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Konsumentenerwartung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3ABFC89-F738-4A7F-AACC-717A120EE861}"/>
              </a:ext>
            </a:extLst>
          </p:cNvPr>
          <p:cNvGrpSpPr/>
          <p:nvPr/>
        </p:nvGrpSpPr>
        <p:grpSpPr>
          <a:xfrm>
            <a:off x="895736" y="1623513"/>
            <a:ext cx="5374435" cy="4422723"/>
            <a:chOff x="895736" y="1623514"/>
            <a:chExt cx="3935781" cy="2778582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8D89DB8-1271-4BBC-B4B8-211BB7181F71}"/>
                </a:ext>
              </a:extLst>
            </p:cNvPr>
            <p:cNvSpPr txBox="1"/>
            <p:nvPr/>
          </p:nvSpPr>
          <p:spPr>
            <a:xfrm>
              <a:off x="895736" y="1623514"/>
              <a:ext cx="63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Preis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E1E5A10-65E3-4DDB-9D67-96DAFF2A6351}"/>
                </a:ext>
              </a:extLst>
            </p:cNvPr>
            <p:cNvSpPr txBox="1"/>
            <p:nvPr/>
          </p:nvSpPr>
          <p:spPr>
            <a:xfrm>
              <a:off x="3989940" y="4032764"/>
              <a:ext cx="841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Menge</a:t>
              </a:r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88B348-79E8-44CE-881B-1D19386DD484}"/>
                </a:ext>
              </a:extLst>
            </p:cNvPr>
            <p:cNvCxnSpPr/>
            <p:nvPr/>
          </p:nvCxnSpPr>
          <p:spPr>
            <a:xfrm>
              <a:off x="1352939" y="2220679"/>
              <a:ext cx="2136710" cy="18120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B8E0019D-1C3F-4F7D-BB9F-9790F4521E29}"/>
                </a:ext>
              </a:extLst>
            </p:cNvPr>
            <p:cNvCxnSpPr/>
            <p:nvPr/>
          </p:nvCxnSpPr>
          <p:spPr>
            <a:xfrm>
              <a:off x="1174102" y="4217430"/>
              <a:ext cx="26701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F2B4EA8C-1462-41B3-94CE-323DF815BDE6}"/>
                </a:ext>
              </a:extLst>
            </p:cNvPr>
            <p:cNvCxnSpPr/>
            <p:nvPr/>
          </p:nvCxnSpPr>
          <p:spPr>
            <a:xfrm flipV="1">
              <a:off x="1174102" y="2090051"/>
              <a:ext cx="0" cy="2127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5ACB7080-010D-4E08-AA02-19585AD7526F}"/>
                </a:ext>
              </a:extLst>
            </p:cNvPr>
            <p:cNvCxnSpPr/>
            <p:nvPr/>
          </p:nvCxnSpPr>
          <p:spPr>
            <a:xfrm>
              <a:off x="2214111" y="1919193"/>
              <a:ext cx="2136710" cy="18120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4901B61-E2F7-4608-AE97-AE99A39A015B}"/>
                </a:ext>
              </a:extLst>
            </p:cNvPr>
            <p:cNvCxnSpPr>
              <a:cxnSpLocks/>
            </p:cNvCxnSpPr>
            <p:nvPr/>
          </p:nvCxnSpPr>
          <p:spPr>
            <a:xfrm>
              <a:off x="1287624" y="3075328"/>
              <a:ext cx="967276" cy="8330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1635DC12-388A-4FEF-A536-06A3FD86BDCC}"/>
                </a:ext>
              </a:extLst>
            </p:cNvPr>
            <p:cNvCxnSpPr>
              <a:cxnSpLocks/>
            </p:cNvCxnSpPr>
            <p:nvPr/>
          </p:nvCxnSpPr>
          <p:spPr>
            <a:xfrm>
              <a:off x="1534244" y="2220679"/>
              <a:ext cx="7984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BFB527DF-2C26-49DD-8E74-79639DA2C29C}"/>
                </a:ext>
              </a:extLst>
            </p:cNvPr>
            <p:cNvCxnSpPr/>
            <p:nvPr/>
          </p:nvCxnSpPr>
          <p:spPr>
            <a:xfrm flipH="1">
              <a:off x="1418253" y="3032450"/>
              <a:ext cx="6158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80E6AF1-132E-429E-8F8A-EDD795C36816}"/>
                </a:ext>
              </a:extLst>
            </p:cNvPr>
            <p:cNvSpPr txBox="1"/>
            <p:nvPr/>
          </p:nvSpPr>
          <p:spPr>
            <a:xfrm>
              <a:off x="1838490" y="2298455"/>
              <a:ext cx="720026" cy="328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Nachfrage-</a:t>
              </a:r>
            </a:p>
            <a:p>
              <a:r>
                <a:rPr lang="de-DE" sz="1400"/>
                <a:t>anstieg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AB93936-5EAF-41B8-9C2F-C54C9B981D69}"/>
                </a:ext>
              </a:extLst>
            </p:cNvPr>
            <p:cNvSpPr txBox="1"/>
            <p:nvPr/>
          </p:nvSpPr>
          <p:spPr>
            <a:xfrm>
              <a:off x="1737418" y="3144448"/>
              <a:ext cx="720026" cy="328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Nachfrage-</a:t>
              </a:r>
            </a:p>
            <a:p>
              <a:r>
                <a:rPr lang="de-DE" sz="1400" err="1"/>
                <a:t>rückgang</a:t>
              </a:r>
              <a:endParaRPr lang="de-DE" sz="1400"/>
            </a:p>
          </p:txBody>
        </p:sp>
      </p:grpSp>
      <p:sp>
        <p:nvSpPr>
          <p:cNvPr id="18" name="Rectangle 8">
            <a:extLst>
              <a:ext uri="{FF2B5EF4-FFF2-40B4-BE49-F238E27FC236}">
                <a16:creationId xmlns:a16="http://schemas.microsoft.com/office/drawing/2014/main" id="{08AECB9F-8DB9-4CC7-AF82-3894637CA062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/>
              <a:t>Mikroökonomie</a:t>
            </a:r>
            <a:endParaRPr lang="de-DE" alt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D7A50733-B86A-4955-8445-FD7A840256E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40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11DF-5513-4AEE-B857-9E195EA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82755"/>
            <a:ext cx="9297652" cy="313350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1800" cap="none" dirty="0"/>
              <a:t>Herleitung der Nachfrage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4C3F3-2DBF-4805-9D40-4E7341396BF2}"/>
              </a:ext>
            </a:extLst>
          </p:cNvPr>
          <p:cNvSpPr txBox="1"/>
          <p:nvPr/>
        </p:nvSpPr>
        <p:spPr>
          <a:xfrm>
            <a:off x="609601" y="1734515"/>
            <a:ext cx="10353777" cy="34163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endParaRPr lang="de-DE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Preisänderungen</a:t>
            </a:r>
            <a:endParaRPr lang="de-DE" b="1" kern="120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E75F408-5679-44A5-BF4C-F0857D1093E5}"/>
              </a:ext>
            </a:extLst>
          </p:cNvPr>
          <p:cNvSpPr txBox="1"/>
          <p:nvPr/>
        </p:nvSpPr>
        <p:spPr>
          <a:xfrm>
            <a:off x="609601" y="2110603"/>
            <a:ext cx="10210799" cy="435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Substitutions- und Einkommenseffekt</a:t>
            </a: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Substitutionseffekt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Steigt Preis p1, so wird tendenziell das relative teurer gewordenen Gut X1 durch das relative billiger gewordene Gut X2 substituiert. </a:t>
            </a:r>
          </a:p>
          <a:p>
            <a:pPr lvl="1"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Diese Wirkungsrichtung ist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eindeutig</a:t>
            </a:r>
          </a:p>
          <a:p>
            <a:pPr marL="171450" indent="-171450">
              <a:lnSpc>
                <a:spcPct val="107000"/>
              </a:lnSpc>
              <a:buFontTx/>
              <a:buChar char="-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Einkommenseffekt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Durch die Preissteigerung sinkt jedoch insgesamt die Kaufkraft des Budgets. </a:t>
            </a:r>
          </a:p>
          <a:p>
            <a:pPr marL="628650" lvl="1"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Aufgrund dieses Einkommenseffekts ändert sich die Nachfrage nach einem Gut in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nicht-eindeutiger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Weise: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Superiore Güter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geringeres (höheres) Einkommen ⇒</a:t>
            </a:r>
            <a:r>
              <a:rPr lang="de-DE" sz="2000" i="1" spc="65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geringere (höhere) Nachfrage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Absolut inferiore Güter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geringeres (höheres) Einkommen</a:t>
            </a:r>
            <a:r>
              <a:rPr lang="de-DE" sz="2000" i="1" spc="65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⇒ höhere (geringe) Nachfrage</a:t>
            </a:r>
          </a:p>
          <a:p>
            <a:pPr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776C21E-9915-4197-A0AF-818EA98CDFD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rgbClr val="66CCFF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F0BE5E-E455-40D1-A58C-0AA80FF1DA7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rgbClr val="66CCFF">
              <a:alpha val="20000"/>
            </a:srgb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8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11DF-5513-4AEE-B857-9E195EA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804256"/>
            <a:ext cx="9297652" cy="313350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1800" cap="none" dirty="0"/>
              <a:t>Herleitung der Nachfrage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E75F408-5679-44A5-BF4C-F0857D1093E5}"/>
              </a:ext>
            </a:extLst>
          </p:cNvPr>
          <p:cNvSpPr txBox="1"/>
          <p:nvPr/>
        </p:nvSpPr>
        <p:spPr>
          <a:xfrm>
            <a:off x="707571" y="2247903"/>
            <a:ext cx="9655629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Substitutions- und Einkommenseffekt</a:t>
            </a:r>
          </a:p>
          <a:p>
            <a:pPr>
              <a:lnSpc>
                <a:spcPct val="107000"/>
              </a:lnSpc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Gesamteffekt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Durch das Zusammenspiel von Substitutions- und Einkommenseffekt ist der Gesamteffekt nicht eindeutig</a:t>
            </a:r>
          </a:p>
          <a:p>
            <a:pPr marL="628650" lvl="1" indent="-171450">
              <a:lnSpc>
                <a:spcPct val="107000"/>
              </a:lnSpc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Wir unterstellen ein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normales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Gut: geringerer (höherer) Preis ⇒ höhere (geringere Nachfrage)</a:t>
            </a:r>
          </a:p>
          <a:p>
            <a:pPr lvl="1"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passiert mit der Nachfrage nach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X1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wenn der Preis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P2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des anderen Gutes steigt?  </a:t>
            </a:r>
          </a:p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Komplementärgüter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die Nachfrage geht zurück</a:t>
            </a:r>
          </a:p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Substitutionsgüter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die Nachfrage steigt</a:t>
            </a:r>
          </a:p>
          <a:p>
            <a:pPr>
              <a:lnSpc>
                <a:spcPct val="107000"/>
              </a:lnSpc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58B0B42-7AA3-4B39-8E14-7FB29866048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E43FA7F-2C33-46C1-8D24-C0262443FF7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05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86E2810-7F80-4592-9F5B-75A364EF1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Die Bestimmungsgrößen der Nachfrage</a:t>
            </a:r>
          </a:p>
        </p:txBody>
      </p:sp>
      <p:sp>
        <p:nvSpPr>
          <p:cNvPr id="29723" name="Foliennummernplatzhalter 1">
            <a:extLst>
              <a:ext uri="{FF2B5EF4-FFF2-40B4-BE49-F238E27FC236}">
                <a16:creationId xmlns:a16="http://schemas.microsoft.com/office/drawing/2014/main" id="{4787C86C-70AE-497C-A54F-CFF1CCB4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2D8EC-478A-46F3-831C-4145FD7A9D8A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61192" name="Group 40">
            <a:extLst>
              <a:ext uri="{FF2B5EF4-FFF2-40B4-BE49-F238E27FC236}">
                <a16:creationId xmlns:a16="http://schemas.microsoft.com/office/drawing/2014/main" id="{6F13764D-B3A4-4AF3-B9D1-7A7047EFA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47474"/>
              </p:ext>
            </p:extLst>
          </p:nvPr>
        </p:nvGraphicFramePr>
        <p:xfrm>
          <a:off x="1220453" y="1070737"/>
          <a:ext cx="8686800" cy="521652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Eine Veränderung dieser Variablen ...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Preis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ergibt eine Bewegung auf der Nachfragekurve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Preise verwandter Güter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Einkommen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Vorlieben, Geschmack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Bevölkerungsgröße 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-struktur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Werbung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Erwartungen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verschiebt die Nachfragekurve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22" name="Text Box 4">
            <a:extLst>
              <a:ext uri="{FF2B5EF4-FFF2-40B4-BE49-F238E27FC236}">
                <a16:creationId xmlns:a16="http://schemas.microsoft.com/office/drawing/2014/main" id="{1FA45A4A-F3B1-44B9-9768-018C9168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C4EBE8F3-6728-43C6-AE2D-9E0874CF7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1102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Angebot</a:t>
            </a:r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00E4953B-728C-40AD-B986-343F2B0FB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00361"/>
            <a:ext cx="9399252" cy="3653668"/>
          </a:xfrm>
        </p:spPr>
        <p:txBody>
          <a:bodyPr/>
          <a:lstStyle/>
          <a:p>
            <a:pPr marL="719138" indent="-360363">
              <a:buClr>
                <a:schemeClr val="tx1"/>
              </a:buClr>
              <a:defRPr/>
            </a:pPr>
            <a:endParaRPr lang="de-DE" altLang="en-US" sz="1800" spc="-100" dirty="0"/>
          </a:p>
          <a:p>
            <a:pPr marL="719138" indent="-360363">
              <a:buClr>
                <a:schemeClr val="tx1"/>
              </a:buClr>
              <a:defRPr/>
            </a:pPr>
            <a:r>
              <a:rPr lang="de-DE" altLang="en-US" sz="1800" spc="-100" dirty="0"/>
              <a:t>Die Angebotsmenge ist die Gütermenge, welche Verkäufer veräußern wollen und können. </a:t>
            </a:r>
          </a:p>
          <a:p>
            <a:pPr marL="719138" indent="-360363">
              <a:buClr>
                <a:schemeClr val="tx1"/>
              </a:buClr>
              <a:defRPr/>
            </a:pPr>
            <a:endParaRPr lang="de-DE" altLang="en-US" sz="1800" dirty="0"/>
          </a:p>
          <a:p>
            <a:pPr marL="719138" indent="-360363">
              <a:buClr>
                <a:schemeClr val="tx1"/>
              </a:buClr>
              <a:defRPr/>
            </a:pPr>
            <a:r>
              <a:rPr lang="de-DE" altLang="en-US" sz="1800" dirty="0"/>
              <a:t>Gesetz des Angebots </a:t>
            </a:r>
            <a:br>
              <a:rPr lang="de-DE" altLang="en-US" sz="1800" dirty="0"/>
            </a:br>
            <a:r>
              <a:rPr lang="de-DE" altLang="en-US" sz="1800" dirty="0"/>
              <a:t>Nach dem Gesetz des Angebots steigt die angebotene Menge (Angebotsmenge) 	mit dem Preis (ceteris paribus)</a:t>
            </a:r>
            <a:r>
              <a:rPr lang="de-DE" altLang="en-US" sz="1800" i="1" dirty="0"/>
              <a:t>.</a:t>
            </a:r>
          </a:p>
          <a:p>
            <a:pPr marL="358775" indent="0">
              <a:buClr>
                <a:schemeClr val="tx1"/>
              </a:buClr>
              <a:buNone/>
              <a:defRPr/>
            </a:pPr>
            <a:endParaRPr lang="de-DE" altLang="en-US" sz="1800" dirty="0"/>
          </a:p>
          <a:p>
            <a:pPr marL="358775" indent="0">
              <a:buClr>
                <a:schemeClr val="tx1"/>
              </a:buClr>
              <a:buNone/>
              <a:defRPr/>
            </a:pPr>
            <a:endParaRPr lang="de-DE" altLang="en-US" sz="1800" dirty="0"/>
          </a:p>
          <a:p>
            <a:pPr marL="358775" indent="0">
              <a:buClr>
                <a:schemeClr val="tx1"/>
              </a:buClr>
              <a:buNone/>
              <a:defRPr/>
            </a:pPr>
            <a:r>
              <a:rPr lang="de-DE" altLang="en-US" sz="1800" dirty="0"/>
              <a:t>Die Angebotskurve zeigt die Beziehung zwischen den Preisen eines Gutes und Angebotsmengen.</a:t>
            </a:r>
          </a:p>
        </p:txBody>
      </p:sp>
      <p:sp>
        <p:nvSpPr>
          <p:cNvPr id="30724" name="Foliennummernplatzhalter 1">
            <a:extLst>
              <a:ext uri="{FF2B5EF4-FFF2-40B4-BE49-F238E27FC236}">
                <a16:creationId xmlns:a16="http://schemas.microsoft.com/office/drawing/2014/main" id="{03731E0C-7471-40E8-B952-F36D338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F6ADA4-8EAB-49F3-B372-B8935C9E6DA7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C45256C-A942-4C50-8713-D06FB8B1823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E57D002-4205-4BA9-AA94-66549B0E38D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5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F016AD26-62F6-48C8-884B-DDADFEA77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057" y="399385"/>
            <a:ext cx="9274629" cy="299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dirty="0"/>
              <a:t>Marios Angebotskurve</a:t>
            </a:r>
          </a:p>
        </p:txBody>
      </p:sp>
      <p:sp>
        <p:nvSpPr>
          <p:cNvPr id="32861" name="Foliennummernplatzhalter 5">
            <a:extLst>
              <a:ext uri="{FF2B5EF4-FFF2-40B4-BE49-F238E27FC236}">
                <a16:creationId xmlns:a16="http://schemas.microsoft.com/office/drawing/2014/main" id="{D93C20C9-E3CE-4BC2-805C-6D43E8F69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42882-BF27-4B49-8F05-4708CB49E5FC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FEECB24B-489B-402F-88E1-75775ABE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F3F6F9"/>
          </a:solidFill>
          <a:ln w="2143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99EB7370-7673-47FF-B710-87EA968D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F2F4F8"/>
          </a:solidFill>
          <a:ln w="1952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4" name="Rectangle 7">
            <a:extLst>
              <a:ext uri="{FF2B5EF4-FFF2-40B4-BE49-F238E27FC236}">
                <a16:creationId xmlns:a16="http://schemas.microsoft.com/office/drawing/2014/main" id="{8C589330-250C-4D50-B5A6-36F9462D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F1F4F7"/>
          </a:solidFill>
          <a:ln w="1762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8717B2B9-04DB-47F4-840D-E9BBE7AD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F0F2F5"/>
          </a:solidFill>
          <a:ln w="1555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B802AB50-53EF-4042-A9A8-7326ADAC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EF1F4"/>
          </a:solidFill>
          <a:ln w="1365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7" name="Rectangle 10">
            <a:extLst>
              <a:ext uri="{FF2B5EF4-FFF2-40B4-BE49-F238E27FC236}">
                <a16:creationId xmlns:a16="http://schemas.microsoft.com/office/drawing/2014/main" id="{8E9093A9-A72E-4DF0-8B86-D4FCEB19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DEFF3"/>
          </a:solidFill>
          <a:ln w="1174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8" name="Rectangle 11">
            <a:extLst>
              <a:ext uri="{FF2B5EF4-FFF2-40B4-BE49-F238E27FC236}">
                <a16:creationId xmlns:a16="http://schemas.microsoft.com/office/drawing/2014/main" id="{DC060E27-18F7-4D58-A005-FA9A387A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79" name="Rectangle 12">
            <a:extLst>
              <a:ext uri="{FF2B5EF4-FFF2-40B4-BE49-F238E27FC236}">
                <a16:creationId xmlns:a16="http://schemas.microsoft.com/office/drawing/2014/main" id="{544251A4-A8E7-490E-B362-EC1D1608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80" name="Rectangle 13">
            <a:extLst>
              <a:ext uri="{FF2B5EF4-FFF2-40B4-BE49-F238E27FC236}">
                <a16:creationId xmlns:a16="http://schemas.microsoft.com/office/drawing/2014/main" id="{1FFFCDA7-3C7D-4DFD-8403-3681C787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81" name="Rectangle 14">
            <a:extLst>
              <a:ext uri="{FF2B5EF4-FFF2-40B4-BE49-F238E27FC236}">
                <a16:creationId xmlns:a16="http://schemas.microsoft.com/office/drawing/2014/main" id="{5A55003C-E8E8-4838-A670-68D82925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82" name="Rectangle 15">
            <a:extLst>
              <a:ext uri="{FF2B5EF4-FFF2-40B4-BE49-F238E27FC236}">
                <a16:creationId xmlns:a16="http://schemas.microsoft.com/office/drawing/2014/main" id="{CAA200E7-5B45-4BA9-A392-C4FDE603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4" y="1266825"/>
            <a:ext cx="5718175" cy="44767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416E686C-D1E3-41CC-90BF-D258DE6D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411" y="1087279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2784" name="Line 17">
            <a:extLst>
              <a:ext uri="{FF2B5EF4-FFF2-40B4-BE49-F238E27FC236}">
                <a16:creationId xmlns:a16="http://schemas.microsoft.com/office/drawing/2014/main" id="{D1AC8AFC-1B31-463E-BD9A-FF7D7A5EE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6082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85" name="Line 18">
            <a:extLst>
              <a:ext uri="{FF2B5EF4-FFF2-40B4-BE49-F238E27FC236}">
                <a16:creationId xmlns:a16="http://schemas.microsoft.com/office/drawing/2014/main" id="{B552A3B2-FF2F-459D-895A-7458BA4D8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2289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86" name="Line 19">
            <a:extLst>
              <a:ext uri="{FF2B5EF4-FFF2-40B4-BE49-F238E27FC236}">
                <a16:creationId xmlns:a16="http://schemas.microsoft.com/office/drawing/2014/main" id="{46AA86BA-427E-434D-9B50-E46B410B7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841750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87" name="Line 20">
            <a:extLst>
              <a:ext uri="{FF2B5EF4-FFF2-40B4-BE49-F238E27FC236}">
                <a16:creationId xmlns:a16="http://schemas.microsoft.com/office/drawing/2014/main" id="{61DC6999-2736-4D3E-9D41-4034AF7CA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44370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88" name="Line 21">
            <a:extLst>
              <a:ext uri="{FF2B5EF4-FFF2-40B4-BE49-F238E27FC236}">
                <a16:creationId xmlns:a16="http://schemas.microsoft.com/office/drawing/2014/main" id="{0AFF541A-F677-4D92-99FC-7247E6927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89" name="Line 22">
            <a:extLst>
              <a:ext uri="{FF2B5EF4-FFF2-40B4-BE49-F238E27FC236}">
                <a16:creationId xmlns:a16="http://schemas.microsoft.com/office/drawing/2014/main" id="{D91CF5AB-78A8-492F-A042-6403067B1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4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0" name="Line 23">
            <a:extLst>
              <a:ext uri="{FF2B5EF4-FFF2-40B4-BE49-F238E27FC236}">
                <a16:creationId xmlns:a16="http://schemas.microsoft.com/office/drawing/2014/main" id="{F5204E25-FC5A-409B-98C6-0509265C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1" name="Line 24">
            <a:extLst>
              <a:ext uri="{FF2B5EF4-FFF2-40B4-BE49-F238E27FC236}">
                <a16:creationId xmlns:a16="http://schemas.microsoft.com/office/drawing/2014/main" id="{234EACEA-F6B2-492F-AED5-9235A6B0F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2" name="Line 25">
            <a:extLst>
              <a:ext uri="{FF2B5EF4-FFF2-40B4-BE49-F238E27FC236}">
                <a16:creationId xmlns:a16="http://schemas.microsoft.com/office/drawing/2014/main" id="{DCB7F542-495C-4532-9A15-C749FBC32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3" name="Line 26">
            <a:extLst>
              <a:ext uri="{FF2B5EF4-FFF2-40B4-BE49-F238E27FC236}">
                <a16:creationId xmlns:a16="http://schemas.microsoft.com/office/drawing/2014/main" id="{C3D1147E-65B7-4A05-8D8F-A56AB88D1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4" name="Line 27">
            <a:extLst>
              <a:ext uri="{FF2B5EF4-FFF2-40B4-BE49-F238E27FC236}">
                <a16:creationId xmlns:a16="http://schemas.microsoft.com/office/drawing/2014/main" id="{073F3B1C-08AC-4BE0-8A55-284E206F6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5" name="Line 28">
            <a:extLst>
              <a:ext uri="{FF2B5EF4-FFF2-40B4-BE49-F238E27FC236}">
                <a16:creationId xmlns:a16="http://schemas.microsoft.com/office/drawing/2014/main" id="{38917821-9BFC-4D25-87DB-353574425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6" name="Line 29">
            <a:extLst>
              <a:ext uri="{FF2B5EF4-FFF2-40B4-BE49-F238E27FC236}">
                <a16:creationId xmlns:a16="http://schemas.microsoft.com/office/drawing/2014/main" id="{17B4FCAA-8416-47F0-8CAF-90D9B84FA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7" name="Line 30">
            <a:extLst>
              <a:ext uri="{FF2B5EF4-FFF2-40B4-BE49-F238E27FC236}">
                <a16:creationId xmlns:a16="http://schemas.microsoft.com/office/drawing/2014/main" id="{F9B20252-4E04-42CC-BBB6-DA13EA6D2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98" name="Line 31">
            <a:extLst>
              <a:ext uri="{FF2B5EF4-FFF2-40B4-BE49-F238E27FC236}">
                <a16:creationId xmlns:a16="http://schemas.microsoft.com/office/drawing/2014/main" id="{8751C643-6A94-4A12-AE5A-3D3909DDE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64256" name="Line 32">
            <a:extLst>
              <a:ext uri="{FF2B5EF4-FFF2-40B4-BE49-F238E27FC236}">
                <a16:creationId xmlns:a16="http://schemas.microsoft.com/office/drawing/2014/main" id="{178D1F8F-D56F-45A8-8554-69FA3F38D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1" y="2058989"/>
            <a:ext cx="173672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EC9F22DA-628B-428A-A785-C70EE21FCF9C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574925"/>
            <a:ext cx="1289050" cy="2971800"/>
            <a:chOff x="1628" y="1622"/>
            <a:chExt cx="812" cy="1872"/>
          </a:xfrm>
        </p:grpSpPr>
        <p:sp>
          <p:nvSpPr>
            <p:cNvPr id="32878" name="Line 34">
              <a:extLst>
                <a:ext uri="{FF2B5EF4-FFF2-40B4-BE49-F238E27FC236}">
                  <a16:creationId xmlns:a16="http://schemas.microsoft.com/office/drawing/2014/main" id="{D76AC2F5-441E-4652-8B25-A19FD81DD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647"/>
              <a:ext cx="7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79" name="Line 35">
              <a:extLst>
                <a:ext uri="{FF2B5EF4-FFF2-40B4-BE49-F238E27FC236}">
                  <a16:creationId xmlns:a16="http://schemas.microsoft.com/office/drawing/2014/main" id="{A9FDC632-F136-450F-B7F0-5DCFEBB85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80" name="Oval 36">
              <a:extLst>
                <a:ext uri="{FF2B5EF4-FFF2-40B4-BE49-F238E27FC236}">
                  <a16:creationId xmlns:a16="http://schemas.microsoft.com/office/drawing/2014/main" id="{F56799AC-A3E2-4C2F-92EB-08B1BCF2E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622"/>
              <a:ext cx="74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17C85595-A15C-4FAC-A3C5-60949E3C5B46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000251"/>
            <a:ext cx="1620838" cy="3546475"/>
            <a:chOff x="1628" y="1260"/>
            <a:chExt cx="1021" cy="2234"/>
          </a:xfrm>
        </p:grpSpPr>
        <p:sp>
          <p:nvSpPr>
            <p:cNvPr id="32875" name="Line 38">
              <a:extLst>
                <a:ext uri="{FF2B5EF4-FFF2-40B4-BE49-F238E27FC236}">
                  <a16:creationId xmlns:a16="http://schemas.microsoft.com/office/drawing/2014/main" id="{73D4D60C-AF8B-425F-A295-D07A9E016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76" name="Line 39">
              <a:extLst>
                <a:ext uri="{FF2B5EF4-FFF2-40B4-BE49-F238E27FC236}">
                  <a16:creationId xmlns:a16="http://schemas.microsoft.com/office/drawing/2014/main" id="{F1130A69-0809-42C3-8D64-314858FAE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77" name="Oval 40">
              <a:extLst>
                <a:ext uri="{FF2B5EF4-FFF2-40B4-BE49-F238E27FC236}">
                  <a16:creationId xmlns:a16="http://schemas.microsoft.com/office/drawing/2014/main" id="{753F4110-4B46-41D2-AF00-45595BBA3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id="{98B9F36B-CC61-4446-83B5-39170F2FC3E1}"/>
              </a:ext>
            </a:extLst>
          </p:cNvPr>
          <p:cNvGrpSpPr>
            <a:grpSpLocks/>
          </p:cNvGrpSpPr>
          <p:nvPr/>
        </p:nvGrpSpPr>
        <p:grpSpPr bwMode="auto">
          <a:xfrm>
            <a:off x="4108451" y="3189289"/>
            <a:ext cx="917575" cy="2357437"/>
            <a:chOff x="1628" y="2009"/>
            <a:chExt cx="578" cy="1485"/>
          </a:xfrm>
        </p:grpSpPr>
        <p:sp>
          <p:nvSpPr>
            <p:cNvPr id="32872" name="Oval 42">
              <a:extLst>
                <a:ext uri="{FF2B5EF4-FFF2-40B4-BE49-F238E27FC236}">
                  <a16:creationId xmlns:a16="http://schemas.microsoft.com/office/drawing/2014/main" id="{B0D5EF9C-3B58-4BD9-BF5D-4D180CD2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009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2873" name="Line 43">
              <a:extLst>
                <a:ext uri="{FF2B5EF4-FFF2-40B4-BE49-F238E27FC236}">
                  <a16:creationId xmlns:a16="http://schemas.microsoft.com/office/drawing/2014/main" id="{63342277-A2C2-4C3D-A0E5-682FCE29F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2034"/>
              <a:ext cx="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74" name="Line 44">
              <a:extLst>
                <a:ext uri="{FF2B5EF4-FFF2-40B4-BE49-F238E27FC236}">
                  <a16:creationId xmlns:a16="http://schemas.microsoft.com/office/drawing/2014/main" id="{31120E99-259F-4F36-96CE-92912CDEE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F13BC6C-CADE-4E62-B0CD-2D22C123EC0A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10001"/>
            <a:ext cx="636588" cy="1736725"/>
            <a:chOff x="2514600" y="3810000"/>
            <a:chExt cx="636588" cy="1736725"/>
          </a:xfrm>
        </p:grpSpPr>
        <p:grpSp>
          <p:nvGrpSpPr>
            <p:cNvPr id="32868" name="Group 46">
              <a:extLst>
                <a:ext uri="{FF2B5EF4-FFF2-40B4-BE49-F238E27FC236}">
                  <a16:creationId xmlns:a16="http://schemas.microsoft.com/office/drawing/2014/main" id="{B1E6BFC9-A599-4B5E-85DF-BD4EF9CF7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3810000"/>
              <a:ext cx="636588" cy="118521"/>
              <a:chOff x="1628" y="2395"/>
              <a:chExt cx="357" cy="75"/>
            </a:xfrm>
          </p:grpSpPr>
          <p:sp>
            <p:nvSpPr>
              <p:cNvPr id="32870" name="Oval 47">
                <a:extLst>
                  <a:ext uri="{FF2B5EF4-FFF2-40B4-BE49-F238E27FC236}">
                    <a16:creationId xmlns:a16="http://schemas.microsoft.com/office/drawing/2014/main" id="{1F7292D3-5E8D-4B11-8F27-B0A9584F4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871" name="Line 48">
                <a:extLst>
                  <a:ext uri="{FF2B5EF4-FFF2-40B4-BE49-F238E27FC236}">
                    <a16:creationId xmlns:a16="http://schemas.microsoft.com/office/drawing/2014/main" id="{4F1EBC2C-0DFA-482F-B9D7-9B3353BF9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2420"/>
                <a:ext cx="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32869" name="Line 49">
              <a:extLst>
                <a:ext uri="{FF2B5EF4-FFF2-40B4-BE49-F238E27FC236}">
                  <a16:creationId xmlns:a16="http://schemas.microsoft.com/office/drawing/2014/main" id="{C95D567A-2FA5-4A0D-AB9C-3FF713AA4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211" y="3849507"/>
              <a:ext cx="1783" cy="1697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7" name="Group 50">
            <a:extLst>
              <a:ext uri="{FF2B5EF4-FFF2-40B4-BE49-F238E27FC236}">
                <a16:creationId xmlns:a16="http://schemas.microsoft.com/office/drawing/2014/main" id="{C2067A7B-F028-4673-AE8C-D53FE4EDB37E}"/>
              </a:ext>
            </a:extLst>
          </p:cNvPr>
          <p:cNvGrpSpPr>
            <a:grpSpLocks/>
          </p:cNvGrpSpPr>
          <p:nvPr/>
        </p:nvGrpSpPr>
        <p:grpSpPr bwMode="auto">
          <a:xfrm>
            <a:off x="4070351" y="4397375"/>
            <a:ext cx="252413" cy="1149350"/>
            <a:chOff x="1604" y="2770"/>
            <a:chExt cx="159" cy="724"/>
          </a:xfrm>
        </p:grpSpPr>
        <p:sp>
          <p:nvSpPr>
            <p:cNvPr id="32865" name="Oval 51">
              <a:extLst>
                <a:ext uri="{FF2B5EF4-FFF2-40B4-BE49-F238E27FC236}">
                  <a16:creationId xmlns:a16="http://schemas.microsoft.com/office/drawing/2014/main" id="{DC1D3BA9-5B88-4328-B5D5-AE570C0D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2866" name="Line 52">
              <a:extLst>
                <a:ext uri="{FF2B5EF4-FFF2-40B4-BE49-F238E27FC236}">
                  <a16:creationId xmlns:a16="http://schemas.microsoft.com/office/drawing/2014/main" id="{D45C093A-C723-4894-814A-7DCF5A535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795"/>
              <a:ext cx="1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867" name="Line 53">
              <a:extLst>
                <a:ext uri="{FF2B5EF4-FFF2-40B4-BE49-F238E27FC236}">
                  <a16:creationId xmlns:a16="http://schemas.microsoft.com/office/drawing/2014/main" id="{C641A5D7-CEEC-40CD-B6B5-AAF82ADAB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2805" name="Line 54">
            <a:extLst>
              <a:ext uri="{FF2B5EF4-FFF2-40B4-BE49-F238E27FC236}">
                <a16:creationId xmlns:a16="http://schemas.microsoft.com/office/drawing/2014/main" id="{C528DA61-C55D-48F9-BE59-BF2FE241C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3188" y="2039939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806" name="Line 55">
            <a:extLst>
              <a:ext uri="{FF2B5EF4-FFF2-40B4-BE49-F238E27FC236}">
                <a16:creationId xmlns:a16="http://schemas.microsoft.com/office/drawing/2014/main" id="{907BE005-095E-4CB5-9207-FC4AB652B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807" name="Freeform 56">
            <a:extLst>
              <a:ext uri="{FF2B5EF4-FFF2-40B4-BE49-F238E27FC236}">
                <a16:creationId xmlns:a16="http://schemas.microsoft.com/office/drawing/2014/main" id="{41411DB2-130B-4172-933F-93081F2144D1}"/>
              </a:ext>
            </a:extLst>
          </p:cNvPr>
          <p:cNvSpPr>
            <a:spLocks/>
          </p:cNvSpPr>
          <p:nvPr/>
        </p:nvSpPr>
        <p:spPr bwMode="auto">
          <a:xfrm>
            <a:off x="3913189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147483646 h 2832"/>
              <a:gd name="T4" fmla="*/ 2147483646 w 3602"/>
              <a:gd name="T5" fmla="*/ 2147483646 h 2832"/>
              <a:gd name="T6" fmla="*/ 0 60000 65536"/>
              <a:gd name="T7" fmla="*/ 0 60000 65536"/>
              <a:gd name="T8" fmla="*/ 0 60000 65536"/>
              <a:gd name="T9" fmla="*/ 0 w 3602"/>
              <a:gd name="T10" fmla="*/ 0 h 2832"/>
              <a:gd name="T11" fmla="*/ 3602 w 3602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808" name="Line 57">
            <a:extLst>
              <a:ext uri="{FF2B5EF4-FFF2-40B4-BE49-F238E27FC236}">
                <a16:creationId xmlns:a16="http://schemas.microsoft.com/office/drawing/2014/main" id="{13829237-02FD-4806-8580-DDB081895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50704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811" name="Rectangle 60">
            <a:extLst>
              <a:ext uri="{FF2B5EF4-FFF2-40B4-BE49-F238E27FC236}">
                <a16:creationId xmlns:a16="http://schemas.microsoft.com/office/drawing/2014/main" id="{0BDA41ED-03F4-4E7A-9AD4-20B58B94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332" y="1009651"/>
            <a:ext cx="8862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Preis von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Eiscreme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(€/Kugel)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12" name="Rectangle 61">
            <a:extLst>
              <a:ext uri="{FF2B5EF4-FFF2-40B4-BE49-F238E27FC236}">
                <a16:creationId xmlns:a16="http://schemas.microsoft.com/office/drawing/2014/main" id="{5CAF1F7C-1DD6-4723-910F-91E814B2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de-DE" sz="2400" dirty="0"/>
          </a:p>
        </p:txBody>
      </p:sp>
      <p:sp>
        <p:nvSpPr>
          <p:cNvPr id="32813" name="Rectangle 62">
            <a:extLst>
              <a:ext uri="{FF2B5EF4-FFF2-40B4-BE49-F238E27FC236}">
                <a16:creationId xmlns:a16="http://schemas.microsoft.com/office/drawing/2014/main" id="{D5E05F05-BA17-49CD-98B1-639BB268E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490789"/>
            <a:ext cx="4270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2,50</a:t>
            </a:r>
            <a:endParaRPr lang="de-DE" altLang="de-DE" sz="2400" dirty="0"/>
          </a:p>
        </p:txBody>
      </p:sp>
      <p:sp>
        <p:nvSpPr>
          <p:cNvPr id="32814" name="Rectangle 63">
            <a:extLst>
              <a:ext uri="{FF2B5EF4-FFF2-40B4-BE49-F238E27FC236}">
                <a16:creationId xmlns:a16="http://schemas.microsoft.com/office/drawing/2014/main" id="{E838283D-75BA-4203-9CC7-029E4CA7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098800"/>
            <a:ext cx="427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2,00</a:t>
            </a:r>
            <a:endParaRPr lang="de-DE" altLang="de-DE" sz="2400" dirty="0"/>
          </a:p>
        </p:txBody>
      </p:sp>
      <p:sp>
        <p:nvSpPr>
          <p:cNvPr id="32815" name="Rectangle 64">
            <a:extLst>
              <a:ext uri="{FF2B5EF4-FFF2-40B4-BE49-F238E27FC236}">
                <a16:creationId xmlns:a16="http://schemas.microsoft.com/office/drawing/2014/main" id="{B7F7E36B-CD8B-4804-A41E-178EAF8CF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744914"/>
            <a:ext cx="4270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1,50</a:t>
            </a:r>
            <a:endParaRPr lang="de-DE" altLang="de-DE" sz="2400" dirty="0"/>
          </a:p>
        </p:txBody>
      </p:sp>
      <p:sp>
        <p:nvSpPr>
          <p:cNvPr id="32816" name="Rectangle 65">
            <a:extLst>
              <a:ext uri="{FF2B5EF4-FFF2-40B4-BE49-F238E27FC236}">
                <a16:creationId xmlns:a16="http://schemas.microsoft.com/office/drawing/2014/main" id="{AC2A464B-C7FA-4593-A2B6-98473C549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327525"/>
            <a:ext cx="427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1,00</a:t>
            </a:r>
            <a:endParaRPr lang="de-DE" altLang="de-DE" sz="2400" dirty="0"/>
          </a:p>
        </p:txBody>
      </p:sp>
      <p:sp>
        <p:nvSpPr>
          <p:cNvPr id="32817" name="Rectangle 66">
            <a:extLst>
              <a:ext uri="{FF2B5EF4-FFF2-40B4-BE49-F238E27FC236}">
                <a16:creationId xmlns:a16="http://schemas.microsoft.com/office/drawing/2014/main" id="{904DC853-CAEF-4098-84BB-7627BB798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de-DE" sz="2400" dirty="0"/>
          </a:p>
        </p:txBody>
      </p:sp>
      <p:sp>
        <p:nvSpPr>
          <p:cNvPr id="32818" name="Rectangle 67">
            <a:extLst>
              <a:ext uri="{FF2B5EF4-FFF2-40B4-BE49-F238E27FC236}">
                <a16:creationId xmlns:a16="http://schemas.microsoft.com/office/drawing/2014/main" id="{7E0C0FFA-AD08-4489-899D-7FE28628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de-DE" sz="2400" dirty="0"/>
          </a:p>
        </p:txBody>
      </p:sp>
      <p:sp>
        <p:nvSpPr>
          <p:cNvPr id="32819" name="Rectangle 68">
            <a:extLst>
              <a:ext uri="{FF2B5EF4-FFF2-40B4-BE49-F238E27FC236}">
                <a16:creationId xmlns:a16="http://schemas.microsoft.com/office/drawing/2014/main" id="{DB1530F4-4F07-43D7-8D41-C5F8DCD5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de-DE" sz="2400" dirty="0"/>
          </a:p>
        </p:txBody>
      </p:sp>
      <p:sp>
        <p:nvSpPr>
          <p:cNvPr id="32820" name="Rectangle 69">
            <a:extLst>
              <a:ext uri="{FF2B5EF4-FFF2-40B4-BE49-F238E27FC236}">
                <a16:creationId xmlns:a16="http://schemas.microsoft.com/office/drawing/2014/main" id="{D6A1DCFE-96D0-492B-B980-D41A9143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de-DE" sz="2400" dirty="0"/>
          </a:p>
        </p:txBody>
      </p:sp>
      <p:sp>
        <p:nvSpPr>
          <p:cNvPr id="32821" name="Rectangle 70">
            <a:extLst>
              <a:ext uri="{FF2B5EF4-FFF2-40B4-BE49-F238E27FC236}">
                <a16:creationId xmlns:a16="http://schemas.microsoft.com/office/drawing/2014/main" id="{F703DB06-0C77-4980-83B5-FE17DC12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de-DE" sz="2400" dirty="0"/>
          </a:p>
        </p:txBody>
      </p:sp>
      <p:sp>
        <p:nvSpPr>
          <p:cNvPr id="32822" name="Rectangle 71">
            <a:extLst>
              <a:ext uri="{FF2B5EF4-FFF2-40B4-BE49-F238E27FC236}">
                <a16:creationId xmlns:a16="http://schemas.microsoft.com/office/drawing/2014/main" id="{CDD38B73-9454-4DF1-A1F9-85DBCA21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de-DE" sz="2400" dirty="0"/>
          </a:p>
        </p:txBody>
      </p:sp>
      <p:sp>
        <p:nvSpPr>
          <p:cNvPr id="32823" name="Rectangle 72">
            <a:extLst>
              <a:ext uri="{FF2B5EF4-FFF2-40B4-BE49-F238E27FC236}">
                <a16:creationId xmlns:a16="http://schemas.microsoft.com/office/drawing/2014/main" id="{2CFE38A2-9CC6-404C-9EB9-30364E8C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de-DE" sz="2400" dirty="0"/>
          </a:p>
        </p:txBody>
      </p:sp>
      <p:sp>
        <p:nvSpPr>
          <p:cNvPr id="32824" name="Rectangle 73">
            <a:extLst>
              <a:ext uri="{FF2B5EF4-FFF2-40B4-BE49-F238E27FC236}">
                <a16:creationId xmlns:a16="http://schemas.microsoft.com/office/drawing/2014/main" id="{9D0B1A26-7CE4-4A05-95F1-052C7267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de-DE" altLang="de-DE" sz="2400" dirty="0"/>
          </a:p>
        </p:txBody>
      </p:sp>
      <p:sp>
        <p:nvSpPr>
          <p:cNvPr id="32825" name="Rectangle 74">
            <a:extLst>
              <a:ext uri="{FF2B5EF4-FFF2-40B4-BE49-F238E27FC236}">
                <a16:creationId xmlns:a16="http://schemas.microsoft.com/office/drawing/2014/main" id="{6D128B0B-9EB5-4BEF-AFB1-DF67CC12D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de-DE" altLang="de-DE" sz="2400" dirty="0"/>
          </a:p>
        </p:txBody>
      </p:sp>
      <p:sp>
        <p:nvSpPr>
          <p:cNvPr id="32826" name="Rectangle 75">
            <a:extLst>
              <a:ext uri="{FF2B5EF4-FFF2-40B4-BE49-F238E27FC236}">
                <a16:creationId xmlns:a16="http://schemas.microsoft.com/office/drawing/2014/main" id="{41D6F22C-0F7E-40AC-B8C7-0C10B62D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de-DE" sz="2400" dirty="0"/>
          </a:p>
        </p:txBody>
      </p:sp>
      <p:sp>
        <p:nvSpPr>
          <p:cNvPr id="32827" name="Rectangle 76">
            <a:extLst>
              <a:ext uri="{FF2B5EF4-FFF2-40B4-BE49-F238E27FC236}">
                <a16:creationId xmlns:a16="http://schemas.microsoft.com/office/drawing/2014/main" id="{1263A3CC-45E3-40F6-9312-A3DBD810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5743575"/>
            <a:ext cx="227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endParaRPr lang="de-DE" altLang="de-DE" sz="2400" dirty="0"/>
          </a:p>
        </p:txBody>
      </p:sp>
      <p:sp>
        <p:nvSpPr>
          <p:cNvPr id="32828" name="Rectangle 77">
            <a:extLst>
              <a:ext uri="{FF2B5EF4-FFF2-40B4-BE49-F238E27FC236}">
                <a16:creationId xmlns:a16="http://schemas.microsoft.com/office/drawing/2014/main" id="{E17F61A7-7ED2-4842-BA61-D428A8AE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062" y="5705475"/>
            <a:ext cx="8534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Eiscreme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29" name="Rectangle 78">
            <a:extLst>
              <a:ext uri="{FF2B5EF4-FFF2-40B4-BE49-F238E27FC236}">
                <a16:creationId xmlns:a16="http://schemas.microsoft.com/office/drawing/2014/main" id="{6A93B47E-D915-4EB0-8E3C-DCB89D28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1922464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  3,00</a:t>
            </a:r>
            <a:endParaRPr lang="de-DE" altLang="de-DE" sz="2400" dirty="0"/>
          </a:p>
        </p:txBody>
      </p:sp>
      <p:sp>
        <p:nvSpPr>
          <p:cNvPr id="32830" name="Rectangle 79">
            <a:extLst>
              <a:ext uri="{FF2B5EF4-FFF2-40B4-BE49-F238E27FC236}">
                <a16:creationId xmlns:a16="http://schemas.microsoft.com/office/drawing/2014/main" id="{A80BBF3E-0968-4C4C-8686-960CB857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de-DE" altLang="de-DE" sz="2400" dirty="0"/>
          </a:p>
        </p:txBody>
      </p:sp>
      <p:sp>
        <p:nvSpPr>
          <p:cNvPr id="32831" name="Rectangle 80">
            <a:extLst>
              <a:ext uri="{FF2B5EF4-FFF2-40B4-BE49-F238E27FC236}">
                <a16:creationId xmlns:a16="http://schemas.microsoft.com/office/drawing/2014/main" id="{5EDA045D-76BD-4CC9-859B-E1AFAE7C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960939"/>
            <a:ext cx="4270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dirty="0">
                <a:solidFill>
                  <a:srgbClr val="000000"/>
                </a:solidFill>
                <a:latin typeface="Arial" panose="020B0604020202020204" pitchFamily="34" charset="0"/>
              </a:rPr>
              <a:t>0,50</a:t>
            </a:r>
            <a:endParaRPr lang="de-DE" altLang="de-DE" sz="2400" dirty="0"/>
          </a:p>
        </p:txBody>
      </p:sp>
      <p:sp>
        <p:nvSpPr>
          <p:cNvPr id="28737" name="Rectangle 82">
            <a:extLst>
              <a:ext uri="{FF2B5EF4-FFF2-40B4-BE49-F238E27FC236}">
                <a16:creationId xmlns:a16="http://schemas.microsoft.com/office/drawing/2014/main" id="{0AC1040E-52AE-4116-90CE-CDEA1FD32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9" y="2611439"/>
            <a:ext cx="1571625" cy="6937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8738" name="Rectangle 83">
            <a:extLst>
              <a:ext uri="{FF2B5EF4-FFF2-40B4-BE49-F238E27FC236}">
                <a16:creationId xmlns:a16="http://schemas.microsoft.com/office/drawing/2014/main" id="{0D56562C-C104-4DF9-8368-DDC108DF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80" y="2809895"/>
            <a:ext cx="149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 Preis-</a:t>
            </a:r>
            <a:b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anstieg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2835" name="Rectangle 84">
            <a:extLst>
              <a:ext uri="{FF2B5EF4-FFF2-40B4-BE49-F238E27FC236}">
                <a16:creationId xmlns:a16="http://schemas.microsoft.com/office/drawing/2014/main" id="{F770698C-0B44-45CC-A5F9-5DA469B0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2897188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dirty="0"/>
          </a:p>
        </p:txBody>
      </p:sp>
      <p:sp>
        <p:nvSpPr>
          <p:cNvPr id="32836" name="Rectangle 85">
            <a:extLst>
              <a:ext uri="{FF2B5EF4-FFF2-40B4-BE49-F238E27FC236}">
                <a16:creationId xmlns:a16="http://schemas.microsoft.com/office/drawing/2014/main" id="{B6D52D53-991B-4F6E-8750-10A3D0B2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3160713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dirty="0"/>
          </a:p>
        </p:txBody>
      </p:sp>
      <p:grpSp>
        <p:nvGrpSpPr>
          <p:cNvPr id="8" name="Group 86">
            <a:extLst>
              <a:ext uri="{FF2B5EF4-FFF2-40B4-BE49-F238E27FC236}">
                <a16:creationId xmlns:a16="http://schemas.microsoft.com/office/drawing/2014/main" id="{7C818239-38B7-48D6-B44F-6DB71FFAE3C0}"/>
              </a:ext>
            </a:extLst>
          </p:cNvPr>
          <p:cNvGrpSpPr>
            <a:grpSpLocks/>
          </p:cNvGrpSpPr>
          <p:nvPr/>
        </p:nvGrpSpPr>
        <p:grpSpPr bwMode="auto">
          <a:xfrm>
            <a:off x="4314509" y="6299186"/>
            <a:ext cx="4811713" cy="279399"/>
            <a:chOff x="1972" y="3934"/>
            <a:chExt cx="3031" cy="176"/>
          </a:xfrm>
          <a:noFill/>
        </p:grpSpPr>
        <p:sp>
          <p:nvSpPr>
            <p:cNvPr id="32863" name="Rectangle 88">
              <a:extLst>
                <a:ext uri="{FF2B5EF4-FFF2-40B4-BE49-F238E27FC236}">
                  <a16:creationId xmlns:a16="http://schemas.microsoft.com/office/drawing/2014/main" id="{6CE71F8E-4346-4ECA-A251-72EE54EC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934"/>
              <a:ext cx="303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64" name="Rectangle 91">
              <a:extLst>
                <a:ext uri="{FF2B5EF4-FFF2-40B4-BE49-F238E27FC236}">
                  <a16:creationId xmlns:a16="http://schemas.microsoft.com/office/drawing/2014/main" id="{D63193C2-B955-4E7A-8FDC-642BBFCD1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936"/>
              <a:ext cx="2687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2. … erhöht die Angebotsmenge an Eiscreme.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64347" name="Group 123">
            <a:extLst>
              <a:ext uri="{FF2B5EF4-FFF2-40B4-BE49-F238E27FC236}">
                <a16:creationId xmlns:a16="http://schemas.microsoft.com/office/drawing/2014/main" id="{8E611CBF-8C00-4121-937C-B03D893B0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5761"/>
              </p:ext>
            </p:extLst>
          </p:nvPr>
        </p:nvGraphicFramePr>
        <p:xfrm>
          <a:off x="7010400" y="1295400"/>
          <a:ext cx="2590800" cy="3474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Preis von Eiscreme        (€ je Kugel)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Angebots-menge (Kugeln)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60" name="Text Box 4">
            <a:extLst>
              <a:ext uri="{FF2B5EF4-FFF2-40B4-BE49-F238E27FC236}">
                <a16:creationId xmlns:a16="http://schemas.microsoft.com/office/drawing/2014/main" id="{4BA4718F-7FD1-454E-A2FA-95848527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dirty="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de-DE" altLang="en-US" sz="800" dirty="0"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35B8C17-386A-433F-B032-B7CB1E6CD6DF}"/>
              </a:ext>
            </a:extLst>
          </p:cNvPr>
          <p:cNvCxnSpPr>
            <a:cxnSpLocks/>
          </p:cNvCxnSpPr>
          <p:nvPr/>
        </p:nvCxnSpPr>
        <p:spPr>
          <a:xfrm flipV="1">
            <a:off x="3611724" y="2809896"/>
            <a:ext cx="0" cy="276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730972D-C354-439B-80C7-4492CCCBFF98}"/>
              </a:ext>
            </a:extLst>
          </p:cNvPr>
          <p:cNvCxnSpPr>
            <a:stCxn id="32819" idx="2"/>
            <a:endCxn id="32820" idx="2"/>
          </p:cNvCxnSpPr>
          <p:nvPr/>
        </p:nvCxnSpPr>
        <p:spPr>
          <a:xfrm>
            <a:off x="4945653" y="6005185"/>
            <a:ext cx="3635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56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7" grpId="0"/>
      <p:bldP spid="28737" grpId="1"/>
      <p:bldP spid="287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AB3E451E-9C74-4E71-9C2F-E4CD5D8BA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524260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Marktangebot und individuelles Angebot</a:t>
            </a: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E20B4F23-FF08-47B6-861C-FD11DBC6DD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2134714"/>
            <a:ext cx="9297652" cy="1379086"/>
          </a:xfrm>
        </p:spPr>
        <p:txBody>
          <a:bodyPr/>
          <a:lstStyle/>
          <a:p>
            <a:pPr marL="719138" indent="-360363">
              <a:buClrTx/>
              <a:buFont typeface="Symbol" panose="05050102010706020507" pitchFamily="18" charset="2"/>
              <a:buChar char="-"/>
            </a:pPr>
            <a:r>
              <a:rPr lang="de-DE" altLang="en-US" sz="1800" dirty="0"/>
              <a:t>Das Marktangebot besteht aus der Summe aller individuellen Angebotsmengen für ein bestimmtes Gut (Ware oder Dienstleistung). </a:t>
            </a:r>
          </a:p>
          <a:p>
            <a:pPr marL="719138" indent="-360363">
              <a:buClrTx/>
              <a:buFont typeface="Symbol" panose="05050102010706020507" pitchFamily="18" charset="2"/>
              <a:buChar char="-"/>
            </a:pPr>
            <a:r>
              <a:rPr lang="de-DE" altLang="en-US" sz="1800" dirty="0"/>
              <a:t>Das Marktangebot ergibt sich grafisch aus der waagerechten Addition aller individuellen Angebotskurven. </a:t>
            </a:r>
          </a:p>
        </p:txBody>
      </p:sp>
      <p:sp>
        <p:nvSpPr>
          <p:cNvPr id="33796" name="Foliennummernplatzhalter 1">
            <a:extLst>
              <a:ext uri="{FF2B5EF4-FFF2-40B4-BE49-F238E27FC236}">
                <a16:creationId xmlns:a16="http://schemas.microsoft.com/office/drawing/2014/main" id="{F8484B13-C2B7-40B4-A429-83C4E58C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D730D-DC12-4419-82CE-5ECA79D8BA8D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88B4185-4AF0-4DA8-BE33-E800491F3FA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E78AB0-2430-4739-9C74-8FDA88B1B99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09E8C8-C016-4FD3-BBA4-1B1D77F69C4D}"/>
              </a:ext>
            </a:extLst>
          </p:cNvPr>
          <p:cNvGrpSpPr/>
          <p:nvPr/>
        </p:nvGrpSpPr>
        <p:grpSpPr>
          <a:xfrm>
            <a:off x="1240969" y="838201"/>
            <a:ext cx="8981968" cy="5720353"/>
            <a:chOff x="2057400" y="1447800"/>
            <a:chExt cx="8251826" cy="5257800"/>
          </a:xfrm>
        </p:grpSpPr>
        <p:sp>
          <p:nvSpPr>
            <p:cNvPr id="34818" name="Rectangle 2">
              <a:extLst>
                <a:ext uri="{FF2B5EF4-FFF2-40B4-BE49-F238E27FC236}">
                  <a16:creationId xmlns:a16="http://schemas.microsoft.com/office/drawing/2014/main" id="{D54FB9B1-0186-40CD-9C90-0D5C3FC18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6248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4819" name="Rectangle 3">
              <a:extLst>
                <a:ext uri="{FF2B5EF4-FFF2-40B4-BE49-F238E27FC236}">
                  <a16:creationId xmlns:a16="http://schemas.microsoft.com/office/drawing/2014/main" id="{D3E96722-58F9-453B-9CF8-ADF59AC74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6248400"/>
              <a:ext cx="289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4820" name="Rectangle 4">
              <a:extLst>
                <a:ext uri="{FF2B5EF4-FFF2-40B4-BE49-F238E27FC236}">
                  <a16:creationId xmlns:a16="http://schemas.microsoft.com/office/drawing/2014/main" id="{73B6C919-F506-4585-B1A3-5BB93D82E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6248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4821" name="Line 5">
              <a:extLst>
                <a:ext uri="{FF2B5EF4-FFF2-40B4-BE49-F238E27FC236}">
                  <a16:creationId xmlns:a16="http://schemas.microsoft.com/office/drawing/2014/main" id="{6D3E2CA1-C4DB-49EF-9684-A69091437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133600"/>
              <a:ext cx="0" cy="403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22" name="Line 6">
              <a:extLst>
                <a:ext uri="{FF2B5EF4-FFF2-40B4-BE49-F238E27FC236}">
                  <a16:creationId xmlns:a16="http://schemas.microsoft.com/office/drawing/2014/main" id="{3E778D07-01E1-4DFD-8F8B-8F9B75CA9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6172200"/>
              <a:ext cx="563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23" name="Text Box 7">
              <a:extLst>
                <a:ext uri="{FF2B5EF4-FFF2-40B4-BE49-F238E27FC236}">
                  <a16:creationId xmlns:a16="http://schemas.microsoft.com/office/drawing/2014/main" id="{912D4568-83FD-4CE3-A83A-BF972026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457200" cy="3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65256" name="Text Box 8">
              <a:extLst>
                <a:ext uri="{FF2B5EF4-FFF2-40B4-BE49-F238E27FC236}">
                  <a16:creationId xmlns:a16="http://schemas.microsoft.com/office/drawing/2014/main" id="{A8F624F5-6F3F-46CD-81E8-0DCA4C59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725" y="6172200"/>
              <a:ext cx="533400" cy="3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4825" name="Text Box 9">
              <a:extLst>
                <a:ext uri="{FF2B5EF4-FFF2-40B4-BE49-F238E27FC236}">
                  <a16:creationId xmlns:a16="http://schemas.microsoft.com/office/drawing/2014/main" id="{02A38EE8-BB21-4E31-828F-A0CE2A688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447800"/>
              <a:ext cx="2438400" cy="59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Preis von Eiscreme (€/Kugel)</a:t>
              </a:r>
            </a:p>
          </p:txBody>
        </p:sp>
        <p:sp>
          <p:nvSpPr>
            <p:cNvPr id="34826" name="Text Box 10">
              <a:extLst>
                <a:ext uri="{FF2B5EF4-FFF2-40B4-BE49-F238E27FC236}">
                  <a16:creationId xmlns:a16="http://schemas.microsoft.com/office/drawing/2014/main" id="{611143D5-1576-482B-9DB4-651882865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6194426"/>
              <a:ext cx="2484438" cy="3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Menge  Eiscreme (Kugeln)</a:t>
              </a:r>
            </a:p>
          </p:txBody>
        </p:sp>
        <p:sp>
          <p:nvSpPr>
            <p:cNvPr id="34827" name="Text Box 11">
              <a:extLst>
                <a:ext uri="{FF2B5EF4-FFF2-40B4-BE49-F238E27FC236}">
                  <a16:creationId xmlns:a16="http://schemas.microsoft.com/office/drawing/2014/main" id="{A950A5C0-A0AF-4123-AD3D-F2450D4F7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6172200"/>
              <a:ext cx="457200" cy="3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4828" name="Line 12">
              <a:extLst>
                <a:ext uri="{FF2B5EF4-FFF2-40B4-BE49-F238E27FC236}">
                  <a16:creationId xmlns:a16="http://schemas.microsoft.com/office/drawing/2014/main" id="{A2A65246-9A57-4AB5-B9E2-19C3C5E91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800" y="2133600"/>
              <a:ext cx="4533900" cy="3384550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7AA12952-90E4-45E1-82E0-AE55A7F29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1689100"/>
              <a:ext cx="1943100" cy="33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Angebot</a:t>
              </a:r>
            </a:p>
          </p:txBody>
        </p:sp>
        <p:sp>
          <p:nvSpPr>
            <p:cNvPr id="34830" name="Text Box 14">
              <a:extLst>
                <a:ext uri="{FF2B5EF4-FFF2-40B4-BE49-F238E27FC236}">
                  <a16:creationId xmlns:a16="http://schemas.microsoft.com/office/drawing/2014/main" id="{D003FDC9-963B-4BF6-B207-C706DBE9F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4572001"/>
              <a:ext cx="914400" cy="36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2000" b="1" dirty="0">
                  <a:latin typeface="Tahoma" panose="020B0604030504040204" pitchFamily="34" charset="0"/>
                </a:rPr>
                <a:t> </a:t>
              </a:r>
              <a:r>
                <a:rPr lang="de-DE" altLang="en-US" sz="1800" dirty="0">
                  <a:latin typeface="Arial" panose="020B0604020202020204" pitchFamily="34" charset="0"/>
                </a:rPr>
                <a:t>1,00</a:t>
              </a:r>
            </a:p>
          </p:txBody>
        </p:sp>
        <p:sp>
          <p:nvSpPr>
            <p:cNvPr id="34831" name="Line 15">
              <a:extLst>
                <a:ext uri="{FF2B5EF4-FFF2-40B4-BE49-F238E27FC236}">
                  <a16:creationId xmlns:a16="http://schemas.microsoft.com/office/drawing/2014/main" id="{CB2073E6-E850-42F8-B1B1-3F9C44001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4800600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32" name="Line 16">
              <a:extLst>
                <a:ext uri="{FF2B5EF4-FFF2-40B4-BE49-F238E27FC236}">
                  <a16:creationId xmlns:a16="http://schemas.microsoft.com/office/drawing/2014/main" id="{6D9ABB87-E335-4399-B78F-833175FE5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8006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65265" name="Line 17">
              <a:extLst>
                <a:ext uri="{FF2B5EF4-FFF2-40B4-BE49-F238E27FC236}">
                  <a16:creationId xmlns:a16="http://schemas.microsoft.com/office/drawing/2014/main" id="{E746D8CE-4458-4B3E-BD63-77571923C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819400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65266" name="Line 18">
              <a:extLst>
                <a:ext uri="{FF2B5EF4-FFF2-40B4-BE49-F238E27FC236}">
                  <a16:creationId xmlns:a16="http://schemas.microsoft.com/office/drawing/2014/main" id="{C29C14DD-F227-44BA-9448-AAF088AF6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2819400"/>
              <a:ext cx="0" cy="335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35" name="Oval 19">
              <a:extLst>
                <a:ext uri="{FF2B5EF4-FFF2-40B4-BE49-F238E27FC236}">
                  <a16:creationId xmlns:a16="http://schemas.microsoft.com/office/drawing/2014/main" id="{04853528-7D1A-4C05-9752-F21F1C903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724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65268" name="Oval 20">
              <a:extLst>
                <a:ext uri="{FF2B5EF4-FFF2-40B4-BE49-F238E27FC236}">
                  <a16:creationId xmlns:a16="http://schemas.microsoft.com/office/drawing/2014/main" id="{574BF14F-37C0-4092-8504-1E95A27F2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31765" name="Text Box 21">
              <a:extLst>
                <a:ext uri="{FF2B5EF4-FFF2-40B4-BE49-F238E27FC236}">
                  <a16:creationId xmlns:a16="http://schemas.microsoft.com/office/drawing/2014/main" id="{DD6A36F7-D0B3-41D7-82AF-5691EF716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343400"/>
              <a:ext cx="381000" cy="3677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altLang="en-US" sz="2000" dirty="0">
                  <a:latin typeface="+mj-lt"/>
                </a:rPr>
                <a:t>A</a:t>
              </a:r>
            </a:p>
          </p:txBody>
        </p:sp>
        <p:sp>
          <p:nvSpPr>
            <p:cNvPr id="565270" name="Text Box 22">
              <a:extLst>
                <a:ext uri="{FF2B5EF4-FFF2-40B4-BE49-F238E27FC236}">
                  <a16:creationId xmlns:a16="http://schemas.microsoft.com/office/drawing/2014/main" id="{B4DFA511-DB99-4634-BEA8-764A58671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2286000"/>
              <a:ext cx="381000" cy="3677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altLang="en-US" sz="2000" dirty="0">
                  <a:latin typeface="+mj-lt"/>
                </a:rPr>
                <a:t>C</a:t>
              </a:r>
            </a:p>
          </p:txBody>
        </p:sp>
        <p:grpSp>
          <p:nvGrpSpPr>
            <p:cNvPr id="2" name="Group 23">
              <a:extLst>
                <a:ext uri="{FF2B5EF4-FFF2-40B4-BE49-F238E27FC236}">
                  <a16:creationId xmlns:a16="http://schemas.microsoft.com/office/drawing/2014/main" id="{169D2DD8-A489-486C-B9E7-B2324F8B8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8" y="2590800"/>
              <a:ext cx="914400" cy="1981200"/>
              <a:chOff x="497" y="1632"/>
              <a:chExt cx="576" cy="1248"/>
            </a:xfrm>
          </p:grpSpPr>
          <p:sp>
            <p:nvSpPr>
              <p:cNvPr id="34845" name="Text Box 24">
                <a:extLst>
                  <a:ext uri="{FF2B5EF4-FFF2-40B4-BE49-F238E27FC236}">
                    <a16:creationId xmlns:a16="http://schemas.microsoft.com/office/drawing/2014/main" id="{23A6112F-A48A-4493-A7A4-189FCB624F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" y="1632"/>
                <a:ext cx="57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3,00</a:t>
                </a:r>
              </a:p>
            </p:txBody>
          </p:sp>
          <p:sp>
            <p:nvSpPr>
              <p:cNvPr id="34846" name="Line 25">
                <a:extLst>
                  <a:ext uri="{FF2B5EF4-FFF2-40B4-BE49-F238E27FC236}">
                    <a16:creationId xmlns:a16="http://schemas.microsoft.com/office/drawing/2014/main" id="{BDDE8731-71D3-49AC-9898-4101CBFAF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1920"/>
                <a:ext cx="0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565274" name="Line 26">
              <a:extLst>
                <a:ext uri="{FF2B5EF4-FFF2-40B4-BE49-F238E27FC236}">
                  <a16:creationId xmlns:a16="http://schemas.microsoft.com/office/drawing/2014/main" id="{CC4381F7-3A3A-4664-92AE-CB485188D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6400800"/>
              <a:ext cx="2133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65275" name="Line 27">
              <a:extLst>
                <a:ext uri="{FF2B5EF4-FFF2-40B4-BE49-F238E27FC236}">
                  <a16:creationId xmlns:a16="http://schemas.microsoft.com/office/drawing/2014/main" id="{8B704177-2B74-442A-8236-5EC01F0D4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200" y="2895600"/>
              <a:ext cx="2209800" cy="160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65276" name="Text Box 28">
              <a:extLst>
                <a:ext uri="{FF2B5EF4-FFF2-40B4-BE49-F238E27FC236}">
                  <a16:creationId xmlns:a16="http://schemas.microsoft.com/office/drawing/2014/main" id="{A4F0E5F5-D1DB-4CC8-9BB9-A2603919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1" y="2895600"/>
              <a:ext cx="2917825" cy="1357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en-US" sz="1800" dirty="0">
                  <a:solidFill>
                    <a:srgbClr val="49407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 Preisanstieg bei Eiscreme resultiert in einer Bewegung entlang der Angebotskurve (Veränderung der Angebotsmenge).</a:t>
              </a:r>
            </a:p>
          </p:txBody>
        </p:sp>
      </p:grpSp>
      <p:sp>
        <p:nvSpPr>
          <p:cNvPr id="34843" name="Rectangle 29">
            <a:extLst>
              <a:ext uri="{FF2B5EF4-FFF2-40B4-BE49-F238E27FC236}">
                <a16:creationId xmlns:a16="http://schemas.microsoft.com/office/drawing/2014/main" id="{9565A160-7495-44FE-B70F-394A76590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Bewegung entlang der Angebotskurve</a:t>
            </a:r>
          </a:p>
        </p:txBody>
      </p:sp>
      <p:sp>
        <p:nvSpPr>
          <p:cNvPr id="34844" name="Foliennummernplatzhalter 2">
            <a:extLst>
              <a:ext uri="{FF2B5EF4-FFF2-40B4-BE49-F238E27FC236}">
                <a16:creationId xmlns:a16="http://schemas.microsoft.com/office/drawing/2014/main" id="{5DE32D24-E523-43AE-A032-4CE2D0E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2E2B9-B2DA-42FF-BDF8-F7A132BD31F1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oliennummernplatzhalter 1">
            <a:extLst>
              <a:ext uri="{FF2B5EF4-FFF2-40B4-BE49-F238E27FC236}">
                <a16:creationId xmlns:a16="http://schemas.microsoft.com/office/drawing/2014/main" id="{75F6410F-10CF-4F1C-A74C-36F1DB106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7B1DF9-6D3F-4393-B0E3-0F3A530A38BE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25A3424-2D1B-4BFE-8A6E-343E21FA664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16000" y="1447800"/>
            <a:ext cx="8891253" cy="151311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719138" lvl="1" indent="-360363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Calibri"/>
                <a:cs typeface="Calibri"/>
              </a:rPr>
              <a:t>Theorie von Angebot und Nachfrage</a:t>
            </a:r>
            <a:endParaRPr lang="de-DE" sz="1800" dirty="0">
              <a:latin typeface="Calibri"/>
              <a:cs typeface="Calibri"/>
            </a:endParaRPr>
          </a:p>
          <a:p>
            <a:pPr marL="719138" lvl="1" indent="-360363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Calibri"/>
                <a:cs typeface="Calibri"/>
              </a:rPr>
              <a:t>Verschiebungen von Nachfrage- und Angebotskurve</a:t>
            </a:r>
          </a:p>
          <a:p>
            <a:pPr lvl="1"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de-DE" altLang="de-DE" sz="1800" dirty="0"/>
          </a:p>
          <a:p>
            <a:pPr marL="135255" indent="-135255"/>
            <a:endParaRPr lang="de-DE" altLang="de-DE" sz="18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3BFDC-4DFE-410D-ACB0-9F09DFC47BB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36000" anchor="t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Inhalt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7017D4D6-D1CF-4175-A8C9-EC0D41B28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699129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Verschiebung der Angebotskurve</a:t>
            </a:r>
          </a:p>
        </p:txBody>
      </p:sp>
      <p:sp>
        <p:nvSpPr>
          <p:cNvPr id="466949" name="Rectangle 5">
            <a:extLst>
              <a:ext uri="{FF2B5EF4-FFF2-40B4-BE49-F238E27FC236}">
                <a16:creationId xmlns:a16="http://schemas.microsoft.com/office/drawing/2014/main" id="{AA5ADC1B-CC77-48C6-BF33-C985E6F6A3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2" y="2492854"/>
            <a:ext cx="9297652" cy="3243918"/>
          </a:xfrm>
          <a:noFill/>
        </p:spPr>
        <p:txBody>
          <a:bodyPr/>
          <a:lstStyle/>
          <a:p>
            <a:pPr marL="719138" indent="-360363">
              <a:buClrTx/>
            </a:pPr>
            <a:r>
              <a:rPr lang="de-DE" altLang="en-US" sz="1800" dirty="0"/>
              <a:t>Die Angebotskurve verschiebt sich durch Veränderung folgender Faktoren: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Rentabilität der Produktion und Preise von Kuppelprodukten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Inputpreise (Preise der Produktionsfaktoren),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Rentabilität der Produktion und Preise von Kuppelprodukten,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Technik,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natürliche und gesellschaftliche Faktoren,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Erwartungen der Anbieter,</a:t>
            </a:r>
          </a:p>
          <a:p>
            <a:pPr marL="1077913" lvl="4" indent="-358775">
              <a:buClrTx/>
              <a:buFont typeface="Arial" panose="020B0604020202020204" pitchFamily="34" charset="0"/>
              <a:buChar char="•"/>
            </a:pPr>
            <a:r>
              <a:rPr lang="de-DE" altLang="en-US" sz="1800" dirty="0"/>
              <a:t>Anzahl der Anbieter.</a:t>
            </a:r>
          </a:p>
        </p:txBody>
      </p:sp>
      <p:sp>
        <p:nvSpPr>
          <p:cNvPr id="36868" name="Foliennummernplatzhalter 1">
            <a:extLst>
              <a:ext uri="{FF2B5EF4-FFF2-40B4-BE49-F238E27FC236}">
                <a16:creationId xmlns:a16="http://schemas.microsoft.com/office/drawing/2014/main" id="{498D97E4-3B06-46A3-97C7-62F177B0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E7830-97D7-45A7-812C-1C76D18438EC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A51F16-0F80-4B70-B8FD-CFC5E5D616D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C590EC-47E8-4239-8D85-5B01A3344832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6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6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6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6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94CC3A68-96D6-48D7-90A6-437179E79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408" y="346604"/>
            <a:ext cx="9867443" cy="3646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dirty="0"/>
              <a:t>Verschiebung der Angebotskurve</a:t>
            </a:r>
          </a:p>
        </p:txBody>
      </p:sp>
      <p:sp>
        <p:nvSpPr>
          <p:cNvPr id="38941" name="Foliennummernplatzhalter 4">
            <a:extLst>
              <a:ext uri="{FF2B5EF4-FFF2-40B4-BE49-F238E27FC236}">
                <a16:creationId xmlns:a16="http://schemas.microsoft.com/office/drawing/2014/main" id="{AC8222F1-4150-4307-BE8B-0078AB780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2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5F114-94E6-4DA4-8455-2328069FB642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52F5DA0F-A684-4E55-836B-0786F13B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F3F6F9"/>
          </a:solidFill>
          <a:ln w="2428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8C7F2C6A-08A0-4289-BB4B-B78551C0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F2F4F8"/>
          </a:solidFill>
          <a:ln w="2206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01E0A3C6-EC56-4950-9736-5BC36B81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F1F4F7"/>
          </a:solidFill>
          <a:ln w="1984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BD116A13-259F-4FA7-A290-15969806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0" name="Rectangle 9">
            <a:extLst>
              <a:ext uri="{FF2B5EF4-FFF2-40B4-BE49-F238E27FC236}">
                <a16:creationId xmlns:a16="http://schemas.microsoft.com/office/drawing/2014/main" id="{33F4C5D6-D86F-40A0-B4A2-194AB418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1" name="Rectangle 10">
            <a:extLst>
              <a:ext uri="{FF2B5EF4-FFF2-40B4-BE49-F238E27FC236}">
                <a16:creationId xmlns:a16="http://schemas.microsoft.com/office/drawing/2014/main" id="{DD148824-86A0-4791-9ACF-9705CE3D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2" name="Rectangle 11">
            <a:extLst>
              <a:ext uri="{FF2B5EF4-FFF2-40B4-BE49-F238E27FC236}">
                <a16:creationId xmlns:a16="http://schemas.microsoft.com/office/drawing/2014/main" id="{3837FC56-3E4A-4295-A452-0EED851A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3" name="Rectangle 12">
            <a:extLst>
              <a:ext uri="{FF2B5EF4-FFF2-40B4-BE49-F238E27FC236}">
                <a16:creationId xmlns:a16="http://schemas.microsoft.com/office/drawing/2014/main" id="{8599E06B-493D-48DD-BE91-D6432553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AECF1"/>
          </a:solidFill>
          <a:ln w="889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4" name="Rectangle 13">
            <a:extLst>
              <a:ext uri="{FF2B5EF4-FFF2-40B4-BE49-F238E27FC236}">
                <a16:creationId xmlns:a16="http://schemas.microsoft.com/office/drawing/2014/main" id="{65AB1011-9872-4626-A7CF-729D2C6A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9EBF0"/>
          </a:solidFill>
          <a:ln w="666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5" name="Rectangle 14">
            <a:extLst>
              <a:ext uri="{FF2B5EF4-FFF2-40B4-BE49-F238E27FC236}">
                <a16:creationId xmlns:a16="http://schemas.microsoft.com/office/drawing/2014/main" id="{4BD0CAD4-07DB-4B1C-9C4E-CCA1E218C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6" name="Rectangle 15">
            <a:extLst>
              <a:ext uri="{FF2B5EF4-FFF2-40B4-BE49-F238E27FC236}">
                <a16:creationId xmlns:a16="http://schemas.microsoft.com/office/drawing/2014/main" id="{FEBABE97-7E43-4208-B154-471AF150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6" y="1223963"/>
            <a:ext cx="7007225" cy="4805362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7" name="Rectangle 16">
            <a:extLst>
              <a:ext uri="{FF2B5EF4-FFF2-40B4-BE49-F238E27FC236}">
                <a16:creationId xmlns:a16="http://schemas.microsoft.com/office/drawing/2014/main" id="{3EA7D88A-9049-43FE-945D-D3908F8E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1112838"/>
            <a:ext cx="7027862" cy="4806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28" name="Freeform 17">
            <a:extLst>
              <a:ext uri="{FF2B5EF4-FFF2-40B4-BE49-F238E27FC236}">
                <a16:creationId xmlns:a16="http://schemas.microsoft.com/office/drawing/2014/main" id="{E692ADBA-1A71-4148-A814-BA559B3C2EE5}"/>
              </a:ext>
            </a:extLst>
          </p:cNvPr>
          <p:cNvSpPr>
            <a:spLocks/>
          </p:cNvSpPr>
          <p:nvPr/>
        </p:nvSpPr>
        <p:spPr bwMode="auto">
          <a:xfrm>
            <a:off x="2986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6 h 3028"/>
              <a:gd name="T4" fmla="*/ 2147483646 w 4427"/>
              <a:gd name="T5" fmla="*/ 2147483646 h 3028"/>
              <a:gd name="T6" fmla="*/ 0 60000 65536"/>
              <a:gd name="T7" fmla="*/ 0 60000 65536"/>
              <a:gd name="T8" fmla="*/ 0 60000 65536"/>
              <a:gd name="T9" fmla="*/ 0 w 4427"/>
              <a:gd name="T10" fmla="*/ 0 h 3028"/>
              <a:gd name="T11" fmla="*/ 4427 w 4427"/>
              <a:gd name="T12" fmla="*/ 3028 h 3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62" name="Line 18">
            <a:extLst>
              <a:ext uri="{FF2B5EF4-FFF2-40B4-BE49-F238E27FC236}">
                <a16:creationId xmlns:a16="http://schemas.microsoft.com/office/drawing/2014/main" id="{C462BD23-2FE6-41BA-BC80-5F0EF5D3D9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2105026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63" name="Line 19">
            <a:extLst>
              <a:ext uri="{FF2B5EF4-FFF2-40B4-BE49-F238E27FC236}">
                <a16:creationId xmlns:a16="http://schemas.microsoft.com/office/drawing/2014/main" id="{4F229D8E-55AF-400F-AA29-B485086E6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4" y="3052764"/>
            <a:ext cx="18510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64" name="Line 20">
            <a:extLst>
              <a:ext uri="{FF2B5EF4-FFF2-40B4-BE49-F238E27FC236}">
                <a16:creationId xmlns:a16="http://schemas.microsoft.com/office/drawing/2014/main" id="{8A0F60E3-EFD8-4D11-BB27-2D6F550CD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7751" y="4111625"/>
            <a:ext cx="187166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2" name="Rectangle 21">
            <a:extLst>
              <a:ext uri="{FF2B5EF4-FFF2-40B4-BE49-F238E27FC236}">
                <a16:creationId xmlns:a16="http://schemas.microsoft.com/office/drawing/2014/main" id="{68B6A574-C786-4E92-A21D-841EA3C4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9906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lang="en-US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US" altLang="de-DE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Eiscreme</a:t>
            </a:r>
            <a:endParaRPr lang="en-US" altLang="de-DE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(€/Kugel)</a:t>
            </a:r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33" name="Rectangle 22">
            <a:extLst>
              <a:ext uri="{FF2B5EF4-FFF2-40B4-BE49-F238E27FC236}">
                <a16:creationId xmlns:a16="http://schemas.microsoft.com/office/drawing/2014/main" id="{4848E9FE-31E8-40C7-98EE-E6431B7B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38" y="6005514"/>
            <a:ext cx="2976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</a:t>
            </a:r>
            <a:r>
              <a:rPr lang="en-US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Eiscreme</a:t>
            </a:r>
            <a:endParaRPr lang="en-US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34" name="Rectangle 23">
            <a:extLst>
              <a:ext uri="{FF2B5EF4-FFF2-40B4-BE49-F238E27FC236}">
                <a16:creationId xmlns:a16="http://schemas.microsoft.com/office/drawing/2014/main" id="{7FD17823-94A1-4D68-95AD-AF60BC981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9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de-DE" sz="2400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75E23853-7945-47A0-884F-5C982F2511EE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4200529"/>
            <a:ext cx="1079500" cy="711201"/>
            <a:chOff x="3016" y="2646"/>
            <a:chExt cx="680" cy="448"/>
          </a:xfrm>
        </p:grpSpPr>
        <p:sp>
          <p:nvSpPr>
            <p:cNvPr id="38956" name="Rectangle 25">
              <a:extLst>
                <a:ext uri="{FF2B5EF4-FFF2-40B4-BE49-F238E27FC236}">
                  <a16:creationId xmlns:a16="http://schemas.microsoft.com/office/drawing/2014/main" id="{55442DF9-CC46-423F-A7D1-D3B78A0CA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38957" name="Rectangle 26">
              <a:extLst>
                <a:ext uri="{FF2B5EF4-FFF2-40B4-BE49-F238E27FC236}">
                  <a16:creationId xmlns:a16="http://schemas.microsoft.com/office/drawing/2014/main" id="{B258EC17-E87D-48CE-B077-0882FB22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75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Angebots</a:t>
              </a:r>
              <a:r>
                <a:rPr lang="en-US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zunahme</a:t>
              </a:r>
              <a:endParaRPr lang="en-US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958" name="Rectangle 27">
              <a:extLst>
                <a:ext uri="{FF2B5EF4-FFF2-40B4-BE49-F238E27FC236}">
                  <a16:creationId xmlns:a16="http://schemas.microsoft.com/office/drawing/2014/main" id="{C6C41D3A-F8A0-4056-865E-EBC506CA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de-DE" sz="2400"/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3B9BD980-5D17-4B10-AAF7-72A9F7B6430D}"/>
              </a:ext>
            </a:extLst>
          </p:cNvPr>
          <p:cNvGrpSpPr>
            <a:grpSpLocks/>
          </p:cNvGrpSpPr>
          <p:nvPr/>
        </p:nvGrpSpPr>
        <p:grpSpPr bwMode="auto">
          <a:xfrm>
            <a:off x="5851526" y="2335212"/>
            <a:ext cx="1122363" cy="704849"/>
            <a:chOff x="2642" y="1507"/>
            <a:chExt cx="707" cy="444"/>
          </a:xfrm>
        </p:grpSpPr>
        <p:sp>
          <p:nvSpPr>
            <p:cNvPr id="38953" name="Rectangle 29">
              <a:extLst>
                <a:ext uri="{FF2B5EF4-FFF2-40B4-BE49-F238E27FC236}">
                  <a16:creationId xmlns:a16="http://schemas.microsoft.com/office/drawing/2014/main" id="{C6795636-BF46-4201-9F19-DFE11F016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38954" name="Rectangle 30">
              <a:extLst>
                <a:ext uri="{FF2B5EF4-FFF2-40B4-BE49-F238E27FC236}">
                  <a16:creationId xmlns:a16="http://schemas.microsoft.com/office/drawing/2014/main" id="{A7EC3B06-54EC-4BCE-9DC9-ABE053E2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532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Angebots</a:t>
              </a:r>
              <a:r>
                <a:rPr lang="en-US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rückgang</a:t>
              </a:r>
              <a:endParaRPr lang="en-US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955" name="Rectangle 31">
              <a:extLst>
                <a:ext uri="{FF2B5EF4-FFF2-40B4-BE49-F238E27FC236}">
                  <a16:creationId xmlns:a16="http://schemas.microsoft.com/office/drawing/2014/main" id="{83F7138A-B100-47E8-B2E1-BB3FA35EB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71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de-DE" sz="2400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F0198978-653D-49E3-8869-E920D617F843}"/>
              </a:ext>
            </a:extLst>
          </p:cNvPr>
          <p:cNvGrpSpPr>
            <a:grpSpLocks/>
          </p:cNvGrpSpPr>
          <p:nvPr/>
        </p:nvGrpSpPr>
        <p:grpSpPr bwMode="auto">
          <a:xfrm>
            <a:off x="3352801" y="1219200"/>
            <a:ext cx="3300413" cy="3487738"/>
            <a:chOff x="1152" y="768"/>
            <a:chExt cx="2079" cy="2197"/>
          </a:xfrm>
        </p:grpSpPr>
        <p:sp>
          <p:nvSpPr>
            <p:cNvPr id="38951" name="Line 33">
              <a:extLst>
                <a:ext uri="{FF2B5EF4-FFF2-40B4-BE49-F238E27FC236}">
                  <a16:creationId xmlns:a16="http://schemas.microsoft.com/office/drawing/2014/main" id="{5477C58C-1941-47CF-A81D-2181DD4CC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979"/>
              <a:ext cx="2006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2" name="Rectangle 35">
              <a:extLst>
                <a:ext uri="{FF2B5EF4-FFF2-40B4-BE49-F238E27FC236}">
                  <a16:creationId xmlns:a16="http://schemas.microsoft.com/office/drawing/2014/main" id="{712ED9D8-2ED0-462A-BD50-E324AF278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768"/>
              <a:ext cx="1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de-DE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de-DE" sz="19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de-DE" sz="2400"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A598AEC2-53C3-44A5-9E9E-AB9955618BD0}"/>
              </a:ext>
            </a:extLst>
          </p:cNvPr>
          <p:cNvGrpSpPr>
            <a:grpSpLocks/>
          </p:cNvGrpSpPr>
          <p:nvPr/>
        </p:nvGrpSpPr>
        <p:grpSpPr bwMode="auto">
          <a:xfrm>
            <a:off x="7631114" y="1477964"/>
            <a:ext cx="1158875" cy="628650"/>
            <a:chOff x="3847" y="993"/>
            <a:chExt cx="730" cy="396"/>
          </a:xfrm>
        </p:grpSpPr>
        <p:sp>
          <p:nvSpPr>
            <p:cNvPr id="38946" name="Rectangle 39">
              <a:extLst>
                <a:ext uri="{FF2B5EF4-FFF2-40B4-BE49-F238E27FC236}">
                  <a16:creationId xmlns:a16="http://schemas.microsoft.com/office/drawing/2014/main" id="{75095C2A-15AA-4000-AD74-1FE3DE46C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179"/>
              <a:ext cx="40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kurve</a:t>
              </a:r>
              <a:r>
                <a:rPr lang="en-US" altLang="de-DE" sz="1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endParaRPr lang="en-US" alt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8947" name="Group 40">
              <a:extLst>
                <a:ext uri="{FF2B5EF4-FFF2-40B4-BE49-F238E27FC236}">
                  <a16:creationId xmlns:a16="http://schemas.microsoft.com/office/drawing/2014/main" id="{40B05846-5583-4324-B2E9-ED32AB6E7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2" y="993"/>
              <a:ext cx="715" cy="396"/>
              <a:chOff x="3862" y="993"/>
              <a:chExt cx="715" cy="396"/>
            </a:xfrm>
          </p:grpSpPr>
          <p:sp>
            <p:nvSpPr>
              <p:cNvPr id="38948" name="Rectangle 41">
                <a:extLst>
                  <a:ext uri="{FF2B5EF4-FFF2-40B4-BE49-F238E27FC236}">
                    <a16:creationId xmlns:a16="http://schemas.microsoft.com/office/drawing/2014/main" id="{5A7EEDA9-0A89-4199-85EC-D7AEE4B54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" y="993"/>
                <a:ext cx="71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Angebots</a:t>
                </a: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endParaRPr lang="en-US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949" name="Rectangle 42">
                <a:extLst>
                  <a:ext uri="{FF2B5EF4-FFF2-40B4-BE49-F238E27FC236}">
                    <a16:creationId xmlns:a16="http://schemas.microsoft.com/office/drawing/2014/main" id="{977930F3-2B2F-4A2F-A591-73A7E8353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6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endParaRPr lang="en-US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950" name="Rectangle 43">
                <a:extLst>
                  <a:ext uri="{FF2B5EF4-FFF2-40B4-BE49-F238E27FC236}">
                    <a16:creationId xmlns:a16="http://schemas.microsoft.com/office/drawing/2014/main" id="{1D2B9DAE-60D9-4C80-8379-B7CDFE0BF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de-DE" sz="2400"/>
              </a:p>
            </p:txBody>
          </p:sp>
        </p:grp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B0104DFB-5AC8-4C04-BA09-282A0BF547C8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2219325"/>
            <a:ext cx="3454400" cy="3568700"/>
            <a:chOff x="3058" y="1398"/>
            <a:chExt cx="2176" cy="2248"/>
          </a:xfrm>
        </p:grpSpPr>
        <p:sp>
          <p:nvSpPr>
            <p:cNvPr id="38942" name="Line 45">
              <a:extLst>
                <a:ext uri="{FF2B5EF4-FFF2-40B4-BE49-F238E27FC236}">
                  <a16:creationId xmlns:a16="http://schemas.microsoft.com/office/drawing/2014/main" id="{81CC35C4-AE4B-4854-BEC6-24B369349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943" name="Group 46">
              <a:extLst>
                <a:ext uri="{FF2B5EF4-FFF2-40B4-BE49-F238E27FC236}">
                  <a16:creationId xmlns:a16="http://schemas.microsoft.com/office/drawing/2014/main" id="{20ED6FF7-E7F6-40B5-AB7F-E83FB141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8" y="1398"/>
              <a:ext cx="276" cy="349"/>
              <a:chOff x="4958" y="1398"/>
              <a:chExt cx="276" cy="349"/>
            </a:xfrm>
          </p:grpSpPr>
          <p:sp>
            <p:nvSpPr>
              <p:cNvPr id="38944" name="Rectangle 47">
                <a:extLst>
                  <a:ext uri="{FF2B5EF4-FFF2-40B4-BE49-F238E27FC236}">
                    <a16:creationId xmlns:a16="http://schemas.microsoft.com/office/drawing/2014/main" id="{D0F1B213-D2D3-4F0E-AE13-68FF22B75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1398"/>
                <a:ext cx="2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de-DE" sz="18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altLang="de-DE" sz="1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945" name="Rectangle 49">
                <a:extLst>
                  <a:ext uri="{FF2B5EF4-FFF2-40B4-BE49-F238E27FC236}">
                    <a16:creationId xmlns:a16="http://schemas.microsoft.com/office/drawing/2014/main" id="{D5E4D76C-6E7E-4A40-B204-A3E36577E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400"/>
              </a:p>
            </p:txBody>
          </p:sp>
        </p:grpSp>
      </p:grpSp>
      <p:sp>
        <p:nvSpPr>
          <p:cNvPr id="38940" name="Text Box 4">
            <a:extLst>
              <a:ext uri="{FF2B5EF4-FFF2-40B4-BE49-F238E27FC236}">
                <a16:creationId xmlns:a16="http://schemas.microsoft.com/office/drawing/2014/main" id="{0FF3E741-811E-488A-8D13-C6B2C3E43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2E859390-4032-4A67-93F3-1DB251D07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895" y="420584"/>
            <a:ext cx="9542276" cy="330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Die Bestimmungsgrößen des Angebots</a:t>
            </a:r>
          </a:p>
        </p:txBody>
      </p:sp>
      <p:sp>
        <p:nvSpPr>
          <p:cNvPr id="39963" name="Foliennummernplatzhalter 1">
            <a:extLst>
              <a:ext uri="{FF2B5EF4-FFF2-40B4-BE49-F238E27FC236}">
                <a16:creationId xmlns:a16="http://schemas.microsoft.com/office/drawing/2014/main" id="{E571E9EF-6B5D-431B-9F7E-C1EE6FEE5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4990E-16DE-4ADA-98D2-CE7DC791C2A9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70453" name="Group 85">
            <a:extLst>
              <a:ext uri="{FF2B5EF4-FFF2-40B4-BE49-F238E27FC236}">
                <a16:creationId xmlns:a16="http://schemas.microsoft.com/office/drawing/2014/main" id="{85173DDA-62B4-480F-8F27-12D4D6576D40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155701"/>
          <a:ext cx="8686800" cy="5492749"/>
        </p:xfrm>
        <a:graphic>
          <a:graphicData uri="http://schemas.openxmlformats.org/drawingml/2006/table">
            <a:tbl>
              <a:tblPr/>
              <a:tblGrid>
                <a:gridCol w="335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 Veränderung dieser Variablen ...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Preis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ergibt eine Bewegung auf der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Inputpreise (Preise der Produktionsfaktoren)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Rentabilität der Produktion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Technik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natürliche und gesellschaftliche Faktoren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Erwartungen der Anbieter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Anzahl der Anbieter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verschiebt die Angebotskurve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962" name="Text Box 4">
            <a:extLst>
              <a:ext uri="{FF2B5EF4-FFF2-40B4-BE49-F238E27FC236}">
                <a16:creationId xmlns:a16="http://schemas.microsoft.com/office/drawing/2014/main" id="{D61E217C-CB58-4AF0-9874-F234AB0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2F252E6-4A6F-4A58-A0B8-5E6F74B1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676728-E5B2-4A72-96C0-CEA6A8C5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73095" name="Rectangle 7">
            <a:extLst>
              <a:ext uri="{FF2B5EF4-FFF2-40B4-BE49-F238E27FC236}">
                <a16:creationId xmlns:a16="http://schemas.microsoft.com/office/drawing/2014/main" id="{744D41B5-8D2F-4F7A-9657-7BEE60A9E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74371"/>
            <a:ext cx="9514114" cy="2764972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de-DE" altLang="en-US" sz="1800" b="1" dirty="0"/>
              <a:t>Gleichgewicht</a:t>
            </a:r>
          </a:p>
          <a:p>
            <a:pPr marL="360000" indent="-360000">
              <a:buClrTx/>
              <a:defRPr/>
            </a:pPr>
            <a:endParaRPr lang="de-DE" altLang="en-US" sz="1800" spc="-100" dirty="0"/>
          </a:p>
          <a:p>
            <a:pPr marL="360000" indent="-360000">
              <a:buClrTx/>
              <a:defRPr/>
            </a:pPr>
            <a:r>
              <a:rPr lang="de-DE" altLang="en-US" sz="1800" dirty="0"/>
              <a:t>Ein </a:t>
            </a:r>
            <a:r>
              <a:rPr lang="de-DE" altLang="en-US" sz="1800" dirty="0">
                <a:solidFill>
                  <a:srgbClr val="25A9A6"/>
                </a:solidFill>
              </a:rPr>
              <a:t>Gleichgewicht</a:t>
            </a:r>
            <a:r>
              <a:rPr lang="de-DE" altLang="en-US" sz="1800" dirty="0"/>
              <a:t> beschreibt einen Zustand, in dem Angebots- und Nachfragemenge gleich sind. </a:t>
            </a:r>
          </a:p>
          <a:p>
            <a:pPr marL="360000" indent="-360000">
              <a:buClrTx/>
              <a:defRPr/>
            </a:pPr>
            <a:endParaRPr lang="de-DE" altLang="en-US" sz="900" dirty="0"/>
          </a:p>
          <a:p>
            <a:pPr marL="760050" lvl="3" indent="-3600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solidFill>
                  <a:srgbClr val="25A9A6"/>
                </a:solidFill>
              </a:rPr>
              <a:t>Gleichgewichtspreis</a:t>
            </a:r>
            <a:r>
              <a:rPr lang="de-DE" altLang="en-US" sz="1800" i="1" dirty="0">
                <a:solidFill>
                  <a:srgbClr val="25A9A6"/>
                </a:solidFill>
              </a:rPr>
              <a:t> </a:t>
            </a:r>
            <a:br>
              <a:rPr lang="de-DE" altLang="en-US" sz="1800" i="1" dirty="0">
                <a:solidFill>
                  <a:srgbClr val="25A9A6"/>
                </a:solidFill>
              </a:rPr>
            </a:br>
            <a:r>
              <a:rPr lang="de-DE" altLang="en-US" sz="1800" dirty="0"/>
              <a:t>Der Preis, der Angebots- und Nachfragemenge zur Übereinstimmung bringt. </a:t>
            </a:r>
          </a:p>
          <a:p>
            <a:pPr marL="760050" lvl="3" indent="-3600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800" dirty="0">
                <a:solidFill>
                  <a:srgbClr val="25A9A6"/>
                </a:solidFill>
              </a:rPr>
              <a:t>Gleichgewichtsmenge</a:t>
            </a:r>
            <a:br>
              <a:rPr lang="de-DE" altLang="en-US" sz="1800" dirty="0">
                <a:solidFill>
                  <a:srgbClr val="25A9A6"/>
                </a:solidFill>
              </a:rPr>
            </a:br>
            <a:r>
              <a:rPr lang="de-DE" altLang="en-US" sz="1800" dirty="0"/>
              <a:t>Angebots- und Nachfragemenge zum Gleichgewichtspreis. </a:t>
            </a:r>
          </a:p>
          <a:p>
            <a:pPr indent="-360000">
              <a:buClr>
                <a:schemeClr val="tx1"/>
              </a:buClr>
              <a:buSzPct val="100000"/>
              <a:defRPr/>
            </a:pPr>
            <a:endParaRPr lang="de-DE" altLang="en-US" sz="1800" dirty="0">
              <a:solidFill>
                <a:srgbClr val="25A9A6"/>
              </a:solidFill>
            </a:endParaRPr>
          </a:p>
          <a:p>
            <a:pPr marL="400050" lvl="3" indent="0">
              <a:buClr>
                <a:schemeClr val="tx1"/>
              </a:buClr>
              <a:buNone/>
              <a:defRPr/>
            </a:pPr>
            <a:endParaRPr lang="de-DE" altLang="en-US" sz="1800" dirty="0"/>
          </a:p>
        </p:txBody>
      </p:sp>
      <p:sp>
        <p:nvSpPr>
          <p:cNvPr id="40966" name="Foliennummernplatzhalter 1">
            <a:extLst>
              <a:ext uri="{FF2B5EF4-FFF2-40B4-BE49-F238E27FC236}">
                <a16:creationId xmlns:a16="http://schemas.microsoft.com/office/drawing/2014/main" id="{BFE61742-9337-49BC-929F-C46AE419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A5FE0-7071-4FB4-AF21-120476A884B9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05A0991-FD93-4F0C-B54B-1A0CC3D7DE4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F066B6-EA81-428E-8ABC-13046EB30AC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397D282D-51A7-4CB9-9FB9-A618C2AF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314" y="256075"/>
            <a:ext cx="9400950" cy="4583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dirty="0"/>
              <a:t>Gleichgewicht von Angebot und Nachfrage</a:t>
            </a:r>
          </a:p>
        </p:txBody>
      </p:sp>
      <p:sp>
        <p:nvSpPr>
          <p:cNvPr id="43061" name="Foliennummernplatzhalter 2">
            <a:extLst>
              <a:ext uri="{FF2B5EF4-FFF2-40B4-BE49-F238E27FC236}">
                <a16:creationId xmlns:a16="http://schemas.microsoft.com/office/drawing/2014/main" id="{B48587DB-4638-4B5A-9D47-139A0E291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ABF293-AF16-4EF8-A0AE-348DD89B97E9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A8772B8-455E-4212-83AF-5A484A5D993F}"/>
              </a:ext>
            </a:extLst>
          </p:cNvPr>
          <p:cNvGrpSpPr/>
          <p:nvPr/>
        </p:nvGrpSpPr>
        <p:grpSpPr>
          <a:xfrm>
            <a:off x="722880" y="971062"/>
            <a:ext cx="9003619" cy="5630863"/>
            <a:chOff x="1697038" y="1295401"/>
            <a:chExt cx="8450262" cy="5215712"/>
          </a:xfrm>
        </p:grpSpPr>
        <p:sp>
          <p:nvSpPr>
            <p:cNvPr id="43012" name="Rectangle 5">
              <a:extLst>
                <a:ext uri="{FF2B5EF4-FFF2-40B4-BE49-F238E27FC236}">
                  <a16:creationId xmlns:a16="http://schemas.microsoft.com/office/drawing/2014/main" id="{42248E4D-0577-452D-87C1-CB81F6CC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F3F6F9"/>
            </a:solidFill>
            <a:ln w="234950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3" name="Rectangle 6">
              <a:extLst>
                <a:ext uri="{FF2B5EF4-FFF2-40B4-BE49-F238E27FC236}">
                  <a16:creationId xmlns:a16="http://schemas.microsoft.com/office/drawing/2014/main" id="{794789E6-3F56-4582-9179-767D9A068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F2F4F8"/>
            </a:solidFill>
            <a:ln w="212725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4" name="Rectangle 7">
              <a:extLst>
                <a:ext uri="{FF2B5EF4-FFF2-40B4-BE49-F238E27FC236}">
                  <a16:creationId xmlns:a16="http://schemas.microsoft.com/office/drawing/2014/main" id="{097B6552-B8F1-46F3-A205-7E6355021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F1F4F7"/>
            </a:solidFill>
            <a:ln w="192088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5" name="Rectangle 8">
              <a:extLst>
                <a:ext uri="{FF2B5EF4-FFF2-40B4-BE49-F238E27FC236}">
                  <a16:creationId xmlns:a16="http://schemas.microsoft.com/office/drawing/2014/main" id="{4DD5FB91-9131-46F2-92F7-79738031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F0F2F5"/>
            </a:solidFill>
            <a:ln w="169863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6" name="Rectangle 9">
              <a:extLst>
                <a:ext uri="{FF2B5EF4-FFF2-40B4-BE49-F238E27FC236}">
                  <a16:creationId xmlns:a16="http://schemas.microsoft.com/office/drawing/2014/main" id="{89CDE49E-1336-4B3E-858B-B73374E2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EF1F4"/>
            </a:solidFill>
            <a:ln w="149225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7" name="Rectangle 10">
              <a:extLst>
                <a:ext uri="{FF2B5EF4-FFF2-40B4-BE49-F238E27FC236}">
                  <a16:creationId xmlns:a16="http://schemas.microsoft.com/office/drawing/2014/main" id="{1B4DFBCD-4DBE-4242-A6C8-C111A260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DEFF3"/>
            </a:solidFill>
            <a:ln w="128588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8" name="Rectangle 11">
              <a:extLst>
                <a:ext uri="{FF2B5EF4-FFF2-40B4-BE49-F238E27FC236}">
                  <a16:creationId xmlns:a16="http://schemas.microsoft.com/office/drawing/2014/main" id="{31541786-68FC-4820-9815-253AE0D68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BEEF2"/>
            </a:solidFill>
            <a:ln w="106363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19" name="Rectangle 12">
              <a:extLst>
                <a:ext uri="{FF2B5EF4-FFF2-40B4-BE49-F238E27FC236}">
                  <a16:creationId xmlns:a16="http://schemas.microsoft.com/office/drawing/2014/main" id="{7D10EA54-50A7-4913-A0FC-19A217C0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AECF1"/>
            </a:solidFill>
            <a:ln w="85725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20" name="Rectangle 13">
              <a:extLst>
                <a:ext uri="{FF2B5EF4-FFF2-40B4-BE49-F238E27FC236}">
                  <a16:creationId xmlns:a16="http://schemas.microsoft.com/office/drawing/2014/main" id="{394AB4B3-1548-469B-880C-736C751A4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9EBF0"/>
            </a:solidFill>
            <a:ln w="63500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21" name="Rectangle 14">
              <a:extLst>
                <a:ext uri="{FF2B5EF4-FFF2-40B4-BE49-F238E27FC236}">
                  <a16:creationId xmlns:a16="http://schemas.microsoft.com/office/drawing/2014/main" id="{C7C68EEA-54FE-4B1C-BFC4-DD6079A85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7EAEF"/>
            </a:solidFill>
            <a:ln w="42863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22" name="Rectangle 15">
              <a:extLst>
                <a:ext uri="{FF2B5EF4-FFF2-40B4-BE49-F238E27FC236}">
                  <a16:creationId xmlns:a16="http://schemas.microsoft.com/office/drawing/2014/main" id="{BB5D45E6-72F7-42FA-A5D7-21245A53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1444626"/>
              <a:ext cx="7016750" cy="4589463"/>
            </a:xfrm>
            <a:prstGeom prst="rect">
              <a:avLst/>
            </a:prstGeom>
            <a:solidFill>
              <a:srgbClr val="E6E9EF"/>
            </a:solidFill>
            <a:ln w="20638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23" name="Rectangle 16">
              <a:extLst>
                <a:ext uri="{FF2B5EF4-FFF2-40B4-BE49-F238E27FC236}">
                  <a16:creationId xmlns:a16="http://schemas.microsoft.com/office/drawing/2014/main" id="{6D8C9ACB-3F26-4FA5-A025-7EA4A7E7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8" y="1338263"/>
              <a:ext cx="7016750" cy="4589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3024" name="Line 17">
              <a:extLst>
                <a:ext uri="{FF2B5EF4-FFF2-40B4-BE49-F238E27FC236}">
                  <a16:creationId xmlns:a16="http://schemas.microsoft.com/office/drawing/2014/main" id="{D2B3BC72-E4CE-4F23-9697-9AE025FA1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864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25" name="Line 18">
              <a:extLst>
                <a:ext uri="{FF2B5EF4-FFF2-40B4-BE49-F238E27FC236}">
                  <a16:creationId xmlns:a16="http://schemas.microsoft.com/office/drawing/2014/main" id="{FDF28ECB-DC65-4B10-A4C9-70FCFE88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539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26" name="Line 19">
              <a:extLst>
                <a:ext uri="{FF2B5EF4-FFF2-40B4-BE49-F238E27FC236}">
                  <a16:creationId xmlns:a16="http://schemas.microsoft.com/office/drawing/2014/main" id="{3398E65B-7346-49BA-B97C-4D0C21B47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214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27" name="Line 20">
              <a:extLst>
                <a:ext uri="{FF2B5EF4-FFF2-40B4-BE49-F238E27FC236}">
                  <a16:creationId xmlns:a16="http://schemas.microsoft.com/office/drawing/2014/main" id="{C169CF0C-DDFD-483A-8246-EF135CE54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475" y="5735639"/>
              <a:ext cx="1588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28" name="Line 21">
              <a:extLst>
                <a:ext uri="{FF2B5EF4-FFF2-40B4-BE49-F238E27FC236}">
                  <a16:creationId xmlns:a16="http://schemas.microsoft.com/office/drawing/2014/main" id="{2B599862-66B6-4830-B06B-CE7D495C5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4150" y="5735639"/>
              <a:ext cx="1588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29" name="Line 22">
              <a:extLst>
                <a:ext uri="{FF2B5EF4-FFF2-40B4-BE49-F238E27FC236}">
                  <a16:creationId xmlns:a16="http://schemas.microsoft.com/office/drawing/2014/main" id="{1F25D8AE-41C6-4A4F-B8EC-F066D9AC8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1825" y="5735639"/>
              <a:ext cx="1588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0" name="Line 23">
              <a:extLst>
                <a:ext uri="{FF2B5EF4-FFF2-40B4-BE49-F238E27FC236}">
                  <a16:creationId xmlns:a16="http://schemas.microsoft.com/office/drawing/2014/main" id="{6AA7A698-062E-4DE7-8352-8848A16EB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6539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1" name="Line 24">
              <a:extLst>
                <a:ext uri="{FF2B5EF4-FFF2-40B4-BE49-F238E27FC236}">
                  <a16:creationId xmlns:a16="http://schemas.microsoft.com/office/drawing/2014/main" id="{5E209DB3-466E-46A2-BC7A-B6502E8D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4214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2" name="Line 25">
              <a:extLst>
                <a:ext uri="{FF2B5EF4-FFF2-40B4-BE49-F238E27FC236}">
                  <a16:creationId xmlns:a16="http://schemas.microsoft.com/office/drawing/2014/main" id="{30AD2CEC-0406-40D7-9B60-C80BAF66A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889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3" name="Line 26">
              <a:extLst>
                <a:ext uri="{FF2B5EF4-FFF2-40B4-BE49-F238E27FC236}">
                  <a16:creationId xmlns:a16="http://schemas.microsoft.com/office/drawing/2014/main" id="{3879EF84-559E-43E5-B9E0-DA9D7FBD6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4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4" name="Line 27">
              <a:extLst>
                <a:ext uri="{FF2B5EF4-FFF2-40B4-BE49-F238E27FC236}">
                  <a16:creationId xmlns:a16="http://schemas.microsoft.com/office/drawing/2014/main" id="{8BAE6884-2823-4F71-9AA0-AC53D1866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7239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5" name="Line 28">
              <a:extLst>
                <a:ext uri="{FF2B5EF4-FFF2-40B4-BE49-F238E27FC236}">
                  <a16:creationId xmlns:a16="http://schemas.microsoft.com/office/drawing/2014/main" id="{FB4A06F5-7753-47F4-A19A-982E368F2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4914" y="5735639"/>
              <a:ext cx="1587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6" name="Line 29">
              <a:extLst>
                <a:ext uri="{FF2B5EF4-FFF2-40B4-BE49-F238E27FC236}">
                  <a16:creationId xmlns:a16="http://schemas.microsoft.com/office/drawing/2014/main" id="{A334D3F5-7E73-45B3-8975-172101A23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500" y="5735639"/>
              <a:ext cx="1588" cy="1920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7" name="Freeform 30">
              <a:extLst>
                <a:ext uri="{FF2B5EF4-FFF2-40B4-BE49-F238E27FC236}">
                  <a16:creationId xmlns:a16="http://schemas.microsoft.com/office/drawing/2014/main" id="{8CB11FEE-2F93-4129-AC58-DB159F93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1338263"/>
              <a:ext cx="7016750" cy="4589462"/>
            </a:xfrm>
            <a:custGeom>
              <a:avLst/>
              <a:gdLst>
                <a:gd name="T0" fmla="*/ 0 w 4420"/>
                <a:gd name="T1" fmla="*/ 0 h 2891"/>
                <a:gd name="T2" fmla="*/ 0 w 4420"/>
                <a:gd name="T3" fmla="*/ 2147483646 h 2891"/>
                <a:gd name="T4" fmla="*/ 2147483646 w 4420"/>
                <a:gd name="T5" fmla="*/ 2147483646 h 2891"/>
                <a:gd name="T6" fmla="*/ 0 60000 65536"/>
                <a:gd name="T7" fmla="*/ 0 60000 65536"/>
                <a:gd name="T8" fmla="*/ 0 60000 65536"/>
                <a:gd name="T9" fmla="*/ 0 w 4420"/>
                <a:gd name="T10" fmla="*/ 0 h 2891"/>
                <a:gd name="T11" fmla="*/ 4420 w 4420"/>
                <a:gd name="T12" fmla="*/ 2891 h 28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20" h="2891">
                  <a:moveTo>
                    <a:pt x="0" y="0"/>
                  </a:moveTo>
                  <a:lnTo>
                    <a:pt x="0" y="2891"/>
                  </a:lnTo>
                  <a:lnTo>
                    <a:pt x="4420" y="289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038" name="Rectangle 31">
              <a:extLst>
                <a:ext uri="{FF2B5EF4-FFF2-40B4-BE49-F238E27FC236}">
                  <a16:creationId xmlns:a16="http://schemas.microsoft.com/office/drawing/2014/main" id="{DBD640D4-5820-43EE-9957-312C2077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038" y="1295401"/>
              <a:ext cx="1236662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Preis von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Eiscreme</a:t>
              </a:r>
              <a:b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(€/Kugel)</a:t>
              </a:r>
              <a:endParaRPr lang="de-DE" alt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039" name="Rectangle 32">
              <a:extLst>
                <a:ext uri="{FF2B5EF4-FFF2-40B4-BE49-F238E27FC236}">
                  <a16:creationId xmlns:a16="http://schemas.microsoft.com/office/drawing/2014/main" id="{A03169BF-AB9C-4746-A9FB-87BB154F3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de-DE" sz="2400" dirty="0"/>
            </a:p>
          </p:txBody>
        </p:sp>
        <p:sp>
          <p:nvSpPr>
            <p:cNvPr id="43040" name="Rectangle 33">
              <a:extLst>
                <a:ext uri="{FF2B5EF4-FFF2-40B4-BE49-F238E27FC236}">
                  <a16:creationId xmlns:a16="http://schemas.microsoft.com/office/drawing/2014/main" id="{73D037F9-BE0A-40B8-BA7B-96640157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de-DE" sz="2400" dirty="0"/>
            </a:p>
          </p:txBody>
        </p:sp>
        <p:sp>
          <p:nvSpPr>
            <p:cNvPr id="43041" name="Rectangle 34">
              <a:extLst>
                <a:ext uri="{FF2B5EF4-FFF2-40B4-BE49-F238E27FC236}">
                  <a16:creationId xmlns:a16="http://schemas.microsoft.com/office/drawing/2014/main" id="{1E6054D9-8F14-4798-AC15-ACAA1BDD7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5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de-DE" sz="2400" dirty="0"/>
            </a:p>
          </p:txBody>
        </p:sp>
        <p:sp>
          <p:nvSpPr>
            <p:cNvPr id="43042" name="Rectangle 35">
              <a:extLst>
                <a:ext uri="{FF2B5EF4-FFF2-40B4-BE49-F238E27FC236}">
                  <a16:creationId xmlns:a16="http://schemas.microsoft.com/office/drawing/2014/main" id="{5412C46F-A984-44F0-B62F-B31321C5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713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de-DE" sz="2400" dirty="0"/>
            </a:p>
          </p:txBody>
        </p:sp>
        <p:sp>
          <p:nvSpPr>
            <p:cNvPr id="43043" name="Rectangle 36">
              <a:extLst>
                <a:ext uri="{FF2B5EF4-FFF2-40B4-BE49-F238E27FC236}">
                  <a16:creationId xmlns:a16="http://schemas.microsoft.com/office/drawing/2014/main" id="{DD81A233-4187-4FA7-840A-2E6A3ABC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738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de-DE" sz="2400" dirty="0"/>
            </a:p>
          </p:txBody>
        </p:sp>
        <p:sp>
          <p:nvSpPr>
            <p:cNvPr id="43044" name="Rectangle 37">
              <a:extLst>
                <a:ext uri="{FF2B5EF4-FFF2-40B4-BE49-F238E27FC236}">
                  <a16:creationId xmlns:a16="http://schemas.microsoft.com/office/drawing/2014/main" id="{BB94BBD9-E377-4DDC-936E-E6B4A279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de-DE" sz="2400" dirty="0"/>
            </a:p>
          </p:txBody>
        </p:sp>
        <p:sp>
          <p:nvSpPr>
            <p:cNvPr id="43045" name="Rectangle 38">
              <a:extLst>
                <a:ext uri="{FF2B5EF4-FFF2-40B4-BE49-F238E27FC236}">
                  <a16:creationId xmlns:a16="http://schemas.microsoft.com/office/drawing/2014/main" id="{79CA91B0-1697-46EC-93D6-69AFA3C05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de-DE" sz="2400" dirty="0"/>
            </a:p>
          </p:txBody>
        </p:sp>
        <p:sp>
          <p:nvSpPr>
            <p:cNvPr id="43046" name="Rectangle 39">
              <a:extLst>
                <a:ext uri="{FF2B5EF4-FFF2-40B4-BE49-F238E27FC236}">
                  <a16:creationId xmlns:a16="http://schemas.microsoft.com/office/drawing/2014/main" id="{2F570098-7391-4FB5-B228-5AD0CCCD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de-DE" sz="2400" dirty="0"/>
            </a:p>
          </p:txBody>
        </p:sp>
        <p:sp>
          <p:nvSpPr>
            <p:cNvPr id="43047" name="Rectangle 40">
              <a:extLst>
                <a:ext uri="{FF2B5EF4-FFF2-40B4-BE49-F238E27FC236}">
                  <a16:creationId xmlns:a16="http://schemas.microsoft.com/office/drawing/2014/main" id="{73232F6B-391C-48DA-9AA1-9AF02245E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de-DE" sz="2400" dirty="0"/>
            </a:p>
          </p:txBody>
        </p:sp>
        <p:sp>
          <p:nvSpPr>
            <p:cNvPr id="43048" name="Rectangle 41">
              <a:extLst>
                <a:ext uri="{FF2B5EF4-FFF2-40B4-BE49-F238E27FC236}">
                  <a16:creationId xmlns:a16="http://schemas.microsoft.com/office/drawing/2014/main" id="{3228A73D-129C-43C1-9F81-E768A5511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650" y="594201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de-DE" sz="2400" dirty="0"/>
            </a:p>
          </p:txBody>
        </p:sp>
        <p:sp>
          <p:nvSpPr>
            <p:cNvPr id="43049" name="Rectangle 42">
              <a:extLst>
                <a:ext uri="{FF2B5EF4-FFF2-40B4-BE49-F238E27FC236}">
                  <a16:creationId xmlns:a16="http://schemas.microsoft.com/office/drawing/2014/main" id="{948514C0-F928-4AEE-A0C8-47F43079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5942014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de-DE" sz="2400" dirty="0"/>
            </a:p>
          </p:txBody>
        </p:sp>
        <p:sp>
          <p:nvSpPr>
            <p:cNvPr id="43050" name="Rectangle 43">
              <a:extLst>
                <a:ext uri="{FF2B5EF4-FFF2-40B4-BE49-F238E27FC236}">
                  <a16:creationId xmlns:a16="http://schemas.microsoft.com/office/drawing/2014/main" id="{CD6AA461-575E-4107-A637-6F9D273F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2564" y="5942014"/>
              <a:ext cx="2393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de-DE" sz="2400" dirty="0"/>
            </a:p>
          </p:txBody>
        </p:sp>
        <p:sp>
          <p:nvSpPr>
            <p:cNvPr id="43051" name="Rectangle 44">
              <a:extLst>
                <a:ext uri="{FF2B5EF4-FFF2-40B4-BE49-F238E27FC236}">
                  <a16:creationId xmlns:a16="http://schemas.microsoft.com/office/drawing/2014/main" id="{B9701B6F-A134-42EE-838D-E74668378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0" y="5942014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de-DE" sz="2400" dirty="0"/>
            </a:p>
          </p:txBody>
        </p:sp>
        <p:sp>
          <p:nvSpPr>
            <p:cNvPr id="43052" name="Rectangle 45">
              <a:extLst>
                <a:ext uri="{FF2B5EF4-FFF2-40B4-BE49-F238E27FC236}">
                  <a16:creationId xmlns:a16="http://schemas.microsoft.com/office/drawing/2014/main" id="{C70074D2-C18F-41CE-809E-33F18C77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439" y="6234114"/>
              <a:ext cx="24152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Menge Eiscreme (Kugeln)</a:t>
              </a:r>
              <a:endParaRPr lang="de-DE" alt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053" name="Rectangle 46">
              <a:extLst>
                <a:ext uri="{FF2B5EF4-FFF2-40B4-BE49-F238E27FC236}">
                  <a16:creationId xmlns:a16="http://schemas.microsoft.com/office/drawing/2014/main" id="{A2570686-C982-4077-A67D-52A7B7DC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6325" y="5942014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de-DE" sz="2400" dirty="0"/>
            </a:p>
          </p:txBody>
        </p:sp>
        <p:grpSp>
          <p:nvGrpSpPr>
            <p:cNvPr id="2" name="Group 47">
              <a:extLst>
                <a:ext uri="{FF2B5EF4-FFF2-40B4-BE49-F238E27FC236}">
                  <a16:creationId xmlns:a16="http://schemas.microsoft.com/office/drawing/2014/main" id="{C56289EE-67D1-4FDA-8625-9FAFA0554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501" y="4859339"/>
              <a:ext cx="2409825" cy="1068387"/>
              <a:chOff x="2928" y="3061"/>
              <a:chExt cx="1228" cy="673"/>
            </a:xfrm>
          </p:grpSpPr>
          <p:sp>
            <p:nvSpPr>
              <p:cNvPr id="43076" name="Line 48">
                <a:extLst>
                  <a:ext uri="{FF2B5EF4-FFF2-40B4-BE49-F238E27FC236}">
                    <a16:creationId xmlns:a16="http://schemas.microsoft.com/office/drawing/2014/main" id="{7C77951C-83D8-47EB-B042-CB90A8FAE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236"/>
                <a:ext cx="328" cy="49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43077" name="Group 49">
                <a:extLst>
                  <a:ext uri="{FF2B5EF4-FFF2-40B4-BE49-F238E27FC236}">
                    <a16:creationId xmlns:a16="http://schemas.microsoft.com/office/drawing/2014/main" id="{D53CCA33-B30A-487D-B030-23D7B30C8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3061"/>
                <a:ext cx="900" cy="457"/>
                <a:chOff x="3256" y="3061"/>
                <a:chExt cx="900" cy="457"/>
              </a:xfrm>
            </p:grpSpPr>
            <p:sp>
              <p:nvSpPr>
                <p:cNvPr id="43078" name="Rectangle 50">
                  <a:extLst>
                    <a:ext uri="{FF2B5EF4-FFF2-40B4-BE49-F238E27FC236}">
                      <a16:creationId xmlns:a16="http://schemas.microsoft.com/office/drawing/2014/main" id="{62AA3F64-F7BB-4D4B-878A-6AF204502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3061"/>
                  <a:ext cx="900" cy="457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79" name="Rectangle 51">
                  <a:extLst>
                    <a:ext uri="{FF2B5EF4-FFF2-40B4-BE49-F238E27FC236}">
                      <a16:creationId xmlns:a16="http://schemas.microsoft.com/office/drawing/2014/main" id="{23F07ABF-29C4-4AAC-BAC8-156E35927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3106"/>
                  <a:ext cx="755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Gleichgewichts-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menge</a:t>
                  </a:r>
                  <a:endParaRPr lang="de-DE" altLang="de-DE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80" name="Rectangle 52">
                  <a:extLst>
                    <a:ext uri="{FF2B5EF4-FFF2-40B4-BE49-F238E27FC236}">
                      <a16:creationId xmlns:a16="http://schemas.microsoft.com/office/drawing/2014/main" id="{56A93E1E-85EE-445D-8070-AE63182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3285"/>
                  <a:ext cx="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400" dirty="0"/>
                </a:p>
              </p:txBody>
            </p:sp>
          </p:grpSp>
        </p:grpSp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20861102-23C1-4443-8750-93D6F3A2E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413" y="2971800"/>
              <a:ext cx="2170112" cy="522288"/>
              <a:chOff x="1093" y="1932"/>
              <a:chExt cx="1290" cy="329"/>
            </a:xfrm>
          </p:grpSpPr>
          <p:sp>
            <p:nvSpPr>
              <p:cNvPr id="43073" name="Line 54">
                <a:extLst>
                  <a:ext uri="{FF2B5EF4-FFF2-40B4-BE49-F238E27FC236}">
                    <a16:creationId xmlns:a16="http://schemas.microsoft.com/office/drawing/2014/main" id="{485F7DAA-51FF-4CAD-B2D8-9391F96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" y="2153"/>
                <a:ext cx="134" cy="10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74" name="Rectangle 55">
                <a:extLst>
                  <a:ext uri="{FF2B5EF4-FFF2-40B4-BE49-F238E27FC236}">
                    <a16:creationId xmlns:a16="http://schemas.microsoft.com/office/drawing/2014/main" id="{01C74C7D-BE93-48DB-8DC8-E9B2227B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1932"/>
                <a:ext cx="1290" cy="242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075" name="Rectangle 56">
                <a:extLst>
                  <a:ext uri="{FF2B5EF4-FFF2-40B4-BE49-F238E27FC236}">
                    <a16:creationId xmlns:a16="http://schemas.microsoft.com/office/drawing/2014/main" id="{F2D0287B-5144-468A-8F91-95767F73C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" y="1965"/>
                <a:ext cx="11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Gleichgewichtspreis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57">
              <a:extLst>
                <a:ext uri="{FF2B5EF4-FFF2-40B4-BE49-F238E27FC236}">
                  <a16:creationId xmlns:a16="http://schemas.microsoft.com/office/drawing/2014/main" id="{04D97F97-06A9-4897-88CB-8FC349B13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9826" y="2981326"/>
              <a:ext cx="3609975" cy="512763"/>
              <a:chOff x="2963" y="1878"/>
              <a:chExt cx="2066" cy="323"/>
            </a:xfrm>
          </p:grpSpPr>
          <p:sp>
            <p:nvSpPr>
              <p:cNvPr id="43070" name="Line 58">
                <a:extLst>
                  <a:ext uri="{FF2B5EF4-FFF2-40B4-BE49-F238E27FC236}">
                    <a16:creationId xmlns:a16="http://schemas.microsoft.com/office/drawing/2014/main" id="{3799FFDA-376E-4521-9061-8F5935E37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3" y="2013"/>
                <a:ext cx="1206" cy="18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71" name="Rectangle 59">
                <a:extLst>
                  <a:ext uri="{FF2B5EF4-FFF2-40B4-BE49-F238E27FC236}">
                    <a16:creationId xmlns:a16="http://schemas.microsoft.com/office/drawing/2014/main" id="{4DC239ED-DDEC-416C-98DA-86819C0EF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1878"/>
                <a:ext cx="886" cy="26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072" name="Rectangle 60">
                <a:extLst>
                  <a:ext uri="{FF2B5EF4-FFF2-40B4-BE49-F238E27FC236}">
                    <a16:creationId xmlns:a16="http://schemas.microsoft.com/office/drawing/2014/main" id="{FA03E35B-1EF0-4D82-9298-34D18553D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" y="1927"/>
                <a:ext cx="75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Gleichgewicht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F5A66D98-6220-4FB6-9E81-5EA3A147D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001" y="1858963"/>
              <a:ext cx="6442075" cy="3149600"/>
              <a:chOff x="1120" y="1171"/>
              <a:chExt cx="4058" cy="1984"/>
            </a:xfrm>
          </p:grpSpPr>
          <p:sp>
            <p:nvSpPr>
              <p:cNvPr id="43068" name="Line 62">
                <a:extLst>
                  <a:ext uri="{FF2B5EF4-FFF2-40B4-BE49-F238E27FC236}">
                    <a16:creationId xmlns:a16="http://schemas.microsoft.com/office/drawing/2014/main" id="{00A5BD42-3353-4A32-AF95-54707F66D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0" y="1286"/>
                <a:ext cx="3493" cy="1869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69" name="Rectangle 63">
                <a:extLst>
                  <a:ext uri="{FF2B5EF4-FFF2-40B4-BE49-F238E27FC236}">
                    <a16:creationId xmlns:a16="http://schemas.microsoft.com/office/drawing/2014/main" id="{0265FD11-B673-42DD-9FDA-0540FBE5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" y="1171"/>
                <a:ext cx="5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41C03238-0895-4180-B9C3-E423D1958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2020888"/>
              <a:ext cx="6438900" cy="3367088"/>
              <a:chOff x="1187" y="1273"/>
              <a:chExt cx="4056" cy="2121"/>
            </a:xfrm>
          </p:grpSpPr>
          <p:sp>
            <p:nvSpPr>
              <p:cNvPr id="43066" name="Line 65">
                <a:extLst>
                  <a:ext uri="{FF2B5EF4-FFF2-40B4-BE49-F238E27FC236}">
                    <a16:creationId xmlns:a16="http://schemas.microsoft.com/office/drawing/2014/main" id="{58821DB4-9575-4A1E-93A9-B023944AB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" y="1273"/>
                <a:ext cx="3547" cy="1896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67" name="Rectangle 66">
                <a:extLst>
                  <a:ext uri="{FF2B5EF4-FFF2-40B4-BE49-F238E27FC236}">
                    <a16:creationId xmlns:a16="http://schemas.microsoft.com/office/drawing/2014/main" id="{8755BE4B-51B6-4364-A8B0-2549D829E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3220"/>
                <a:ext cx="6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Nachfrage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67">
              <a:extLst>
                <a:ext uri="{FF2B5EF4-FFF2-40B4-BE49-F238E27FC236}">
                  <a16:creationId xmlns:a16="http://schemas.microsoft.com/office/drawing/2014/main" id="{DD327934-0119-4D4A-8019-B3FD8FCF8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1875" y="3359150"/>
              <a:ext cx="3917950" cy="2376488"/>
              <a:chOff x="490" y="2116"/>
              <a:chExt cx="2468" cy="1497"/>
            </a:xfrm>
          </p:grpSpPr>
          <p:sp>
            <p:nvSpPr>
              <p:cNvPr id="43062" name="Line 68">
                <a:extLst>
                  <a:ext uri="{FF2B5EF4-FFF2-40B4-BE49-F238E27FC236}">
                    <a16:creationId xmlns:a16="http://schemas.microsoft.com/office/drawing/2014/main" id="{4413CDA4-ABB9-41B9-8F2C-44BD0D413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" y="2201"/>
                <a:ext cx="1948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63" name="Freeform 69">
                <a:extLst>
                  <a:ext uri="{FF2B5EF4-FFF2-40B4-BE49-F238E27FC236}">
                    <a16:creationId xmlns:a16="http://schemas.microsoft.com/office/drawing/2014/main" id="{0C5589AC-82B4-48F7-A7C9-939DCF09C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201"/>
                <a:ext cx="13" cy="1412"/>
              </a:xfrm>
              <a:custGeom>
                <a:avLst/>
                <a:gdLst>
                  <a:gd name="T0" fmla="*/ 0 w 13"/>
                  <a:gd name="T1" fmla="*/ 0 h 1412"/>
                  <a:gd name="T2" fmla="*/ 13 w 13"/>
                  <a:gd name="T3" fmla="*/ 40 h 1412"/>
                  <a:gd name="T4" fmla="*/ 13 w 13"/>
                  <a:gd name="T5" fmla="*/ 1412 h 14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412"/>
                  <a:gd name="T11" fmla="*/ 13 w 13"/>
                  <a:gd name="T12" fmla="*/ 1412 h 1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412">
                    <a:moveTo>
                      <a:pt x="0" y="0"/>
                    </a:moveTo>
                    <a:lnTo>
                      <a:pt x="13" y="40"/>
                    </a:lnTo>
                    <a:lnTo>
                      <a:pt x="13" y="1412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64" name="Oval 70">
                <a:extLst>
                  <a:ext uri="{FF2B5EF4-FFF2-40B4-BE49-F238E27FC236}">
                    <a16:creationId xmlns:a16="http://schemas.microsoft.com/office/drawing/2014/main" id="{0A10AAB4-02A7-4239-9858-3A5A25B5D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2147"/>
                <a:ext cx="92" cy="9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065" name="Rectangle 71">
                <a:extLst>
                  <a:ext uri="{FF2B5EF4-FFF2-40B4-BE49-F238E27FC236}">
                    <a16:creationId xmlns:a16="http://schemas.microsoft.com/office/drawing/2014/main" id="{BDA6BA1C-31DE-4DF4-9905-6FA836514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2116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2,00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3060" name="Text Box 4">
            <a:extLst>
              <a:ext uri="{FF2B5EF4-FFF2-40B4-BE49-F238E27FC236}">
                <a16:creationId xmlns:a16="http://schemas.microsoft.com/office/drawing/2014/main" id="{9EAD55F5-3F31-427A-89FA-E66F36FC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67DAD121-14E0-492F-8911-544CD388B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32276"/>
            <a:ext cx="9555161" cy="364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dirty="0"/>
              <a:t>Märkte abseits des Gleichgewichts</a:t>
            </a:r>
          </a:p>
        </p:txBody>
      </p:sp>
      <p:sp>
        <p:nvSpPr>
          <p:cNvPr id="44064" name="Foliennummernplatzhalter 6">
            <a:extLst>
              <a:ext uri="{FF2B5EF4-FFF2-40B4-BE49-F238E27FC236}">
                <a16:creationId xmlns:a16="http://schemas.microsoft.com/office/drawing/2014/main" id="{FF2DA8C2-A7BB-4F04-91F6-99B743AEA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C420C-DF77-4E55-A019-C36EA0E15A6F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4061" name="Text Box 4">
            <a:extLst>
              <a:ext uri="{FF2B5EF4-FFF2-40B4-BE49-F238E27FC236}">
                <a16:creationId xmlns:a16="http://schemas.microsoft.com/office/drawing/2014/main" id="{5AA1B0C8-A6AD-4069-A88F-86D5AC8F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71929B4-FFCA-49EC-A689-0BCED33567F6}"/>
              </a:ext>
            </a:extLst>
          </p:cNvPr>
          <p:cNvGrpSpPr/>
          <p:nvPr/>
        </p:nvGrpSpPr>
        <p:grpSpPr>
          <a:xfrm>
            <a:off x="2207088" y="1011690"/>
            <a:ext cx="6762739" cy="5573487"/>
            <a:chOff x="2555432" y="1325564"/>
            <a:chExt cx="6312344" cy="5151437"/>
          </a:xfrm>
        </p:grpSpPr>
        <p:sp>
          <p:nvSpPr>
            <p:cNvPr id="44036" name="Rectangle 5">
              <a:extLst>
                <a:ext uri="{FF2B5EF4-FFF2-40B4-BE49-F238E27FC236}">
                  <a16:creationId xmlns:a16="http://schemas.microsoft.com/office/drawing/2014/main" id="{0E77203C-3414-4624-BEC3-5E046106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F3F6F9"/>
            </a:solidFill>
            <a:ln w="233363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37" name="Rectangle 6">
              <a:extLst>
                <a:ext uri="{FF2B5EF4-FFF2-40B4-BE49-F238E27FC236}">
                  <a16:creationId xmlns:a16="http://schemas.microsoft.com/office/drawing/2014/main" id="{DEDF22C6-A1DF-4705-B020-8C91B634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F2F4F8"/>
            </a:solidFill>
            <a:ln w="212725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38" name="Rectangle 7">
              <a:extLst>
                <a:ext uri="{FF2B5EF4-FFF2-40B4-BE49-F238E27FC236}">
                  <a16:creationId xmlns:a16="http://schemas.microsoft.com/office/drawing/2014/main" id="{EA7BF682-A8E1-495D-A078-781980FA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F1F4F7"/>
            </a:solidFill>
            <a:ln w="190500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39" name="Rectangle 8">
              <a:extLst>
                <a:ext uri="{FF2B5EF4-FFF2-40B4-BE49-F238E27FC236}">
                  <a16:creationId xmlns:a16="http://schemas.microsoft.com/office/drawing/2014/main" id="{322EC696-C991-4B86-9B3E-C13F721F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F0F2F5"/>
            </a:solidFill>
            <a:ln w="169863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0" name="Rectangle 9">
              <a:extLst>
                <a:ext uri="{FF2B5EF4-FFF2-40B4-BE49-F238E27FC236}">
                  <a16:creationId xmlns:a16="http://schemas.microsoft.com/office/drawing/2014/main" id="{4B5C41F8-B04F-4EEF-9131-A329C3F5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EF1F4"/>
            </a:solidFill>
            <a:ln w="149225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1" name="Rectangle 10">
              <a:extLst>
                <a:ext uri="{FF2B5EF4-FFF2-40B4-BE49-F238E27FC236}">
                  <a16:creationId xmlns:a16="http://schemas.microsoft.com/office/drawing/2014/main" id="{21775FDC-6BEA-4700-BF2F-EE780D1F3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DEFF3"/>
            </a:solidFill>
            <a:ln w="127000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2" name="Rectangle 11">
              <a:extLst>
                <a:ext uri="{FF2B5EF4-FFF2-40B4-BE49-F238E27FC236}">
                  <a16:creationId xmlns:a16="http://schemas.microsoft.com/office/drawing/2014/main" id="{F7679AC3-D651-4561-94C4-6EA7FCB3F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BEEF2"/>
            </a:solidFill>
            <a:ln w="106363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3" name="Rectangle 12">
              <a:extLst>
                <a:ext uri="{FF2B5EF4-FFF2-40B4-BE49-F238E27FC236}">
                  <a16:creationId xmlns:a16="http://schemas.microsoft.com/office/drawing/2014/main" id="{2F962ADC-3896-45A7-82F3-FEE4D1D72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AECF1"/>
            </a:solidFill>
            <a:ln w="84138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4" name="Rectangle 13">
              <a:extLst>
                <a:ext uri="{FF2B5EF4-FFF2-40B4-BE49-F238E27FC236}">
                  <a16:creationId xmlns:a16="http://schemas.microsoft.com/office/drawing/2014/main" id="{EB1AF54A-8F2D-48B4-9C78-84BC5791A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9EBF0"/>
            </a:solidFill>
            <a:ln w="63500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5" name="Rectangle 14">
              <a:extLst>
                <a:ext uri="{FF2B5EF4-FFF2-40B4-BE49-F238E27FC236}">
                  <a16:creationId xmlns:a16="http://schemas.microsoft.com/office/drawing/2014/main" id="{FBF15E68-00DB-4498-BB88-0CE81BA57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7EAEF"/>
            </a:solidFill>
            <a:ln w="42863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6" name="Rectangle 15">
              <a:extLst>
                <a:ext uri="{FF2B5EF4-FFF2-40B4-BE49-F238E27FC236}">
                  <a16:creationId xmlns:a16="http://schemas.microsoft.com/office/drawing/2014/main" id="{C7AC7C79-8D2C-40CF-AD00-E0C2F62A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489" y="1917700"/>
              <a:ext cx="5221287" cy="3703638"/>
            </a:xfrm>
            <a:prstGeom prst="rect">
              <a:avLst/>
            </a:prstGeom>
            <a:solidFill>
              <a:srgbClr val="E6E9EF"/>
            </a:solidFill>
            <a:ln w="20638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7" name="Rectangle 16">
              <a:extLst>
                <a:ext uri="{FF2B5EF4-FFF2-40B4-BE49-F238E27FC236}">
                  <a16:creationId xmlns:a16="http://schemas.microsoft.com/office/drawing/2014/main" id="{1FC0BD59-1580-470A-BA04-AFC95B826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1" y="1836738"/>
              <a:ext cx="5199063" cy="3681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4048" name="Freeform 17">
              <a:extLst>
                <a:ext uri="{FF2B5EF4-FFF2-40B4-BE49-F238E27FC236}">
                  <a16:creationId xmlns:a16="http://schemas.microsoft.com/office/drawing/2014/main" id="{BD3E8526-C737-454A-8BA9-E11EB09C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1836738"/>
              <a:ext cx="5199062" cy="3681412"/>
            </a:xfrm>
            <a:custGeom>
              <a:avLst/>
              <a:gdLst>
                <a:gd name="T0" fmla="*/ 0 w 3275"/>
                <a:gd name="T1" fmla="*/ 0 h 2319"/>
                <a:gd name="T2" fmla="*/ 0 w 3275"/>
                <a:gd name="T3" fmla="*/ 2147483646 h 2319"/>
                <a:gd name="T4" fmla="*/ 2147483646 w 3275"/>
                <a:gd name="T5" fmla="*/ 2147483646 h 2319"/>
                <a:gd name="T6" fmla="*/ 0 60000 65536"/>
                <a:gd name="T7" fmla="*/ 0 60000 65536"/>
                <a:gd name="T8" fmla="*/ 0 60000 65536"/>
                <a:gd name="T9" fmla="*/ 0 w 3275"/>
                <a:gd name="T10" fmla="*/ 0 h 2319"/>
                <a:gd name="T11" fmla="*/ 3275 w 3275"/>
                <a:gd name="T12" fmla="*/ 2319 h 2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5" h="2319">
                  <a:moveTo>
                    <a:pt x="0" y="0"/>
                  </a:moveTo>
                  <a:lnTo>
                    <a:pt x="0" y="2319"/>
                  </a:lnTo>
                  <a:lnTo>
                    <a:pt x="3275" y="231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049" name="Rectangle 18">
              <a:extLst>
                <a:ext uri="{FF2B5EF4-FFF2-40B4-BE49-F238E27FC236}">
                  <a16:creationId xmlns:a16="http://schemas.microsoft.com/office/drawing/2014/main" id="{7E168C91-314D-4631-976D-8A969B585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432" y="1600201"/>
              <a:ext cx="8862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Preis von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(€/Kugel)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050" name="Rectangle 19">
              <a:extLst>
                <a:ext uri="{FF2B5EF4-FFF2-40B4-BE49-F238E27FC236}">
                  <a16:creationId xmlns:a16="http://schemas.microsoft.com/office/drawing/2014/main" id="{CAE797A4-D27E-417C-9195-F61D7B9C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688" y="55467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de-DE" sz="1800" dirty="0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2CF97582-E07A-4A44-AD02-1ACA341B1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5075" y="2097089"/>
              <a:ext cx="4700588" cy="2460625"/>
              <a:chOff x="1418" y="1321"/>
              <a:chExt cx="2961" cy="1550"/>
            </a:xfrm>
          </p:grpSpPr>
          <p:sp>
            <p:nvSpPr>
              <p:cNvPr id="44089" name="Line 21">
                <a:extLst>
                  <a:ext uri="{FF2B5EF4-FFF2-40B4-BE49-F238E27FC236}">
                    <a16:creationId xmlns:a16="http://schemas.microsoft.com/office/drawing/2014/main" id="{8CFB83F9-82DB-4FE2-9A03-FA372EC2B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8" y="1543"/>
                <a:ext cx="2566" cy="1328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090" name="Rectangle 22">
                <a:extLst>
                  <a:ext uri="{FF2B5EF4-FFF2-40B4-BE49-F238E27FC236}">
                    <a16:creationId xmlns:a16="http://schemas.microsoft.com/office/drawing/2014/main" id="{66339A97-29F0-4DCA-9FDA-36C60346A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6" y="1321"/>
                <a:ext cx="5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DB7BB32E-BAB0-43E9-AA25-AE332D66E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576" y="2449514"/>
              <a:ext cx="4894263" cy="2559049"/>
              <a:chOff x="1458" y="1543"/>
              <a:chExt cx="3083" cy="1612"/>
            </a:xfrm>
          </p:grpSpPr>
          <p:sp>
            <p:nvSpPr>
              <p:cNvPr id="44087" name="Line 24">
                <a:extLst>
                  <a:ext uri="{FF2B5EF4-FFF2-40B4-BE49-F238E27FC236}">
                    <a16:creationId xmlns:a16="http://schemas.microsoft.com/office/drawing/2014/main" id="{D10FE0A0-75F7-4138-A7AA-B42F59FB4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8" y="1543"/>
                <a:ext cx="2607" cy="1341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088" name="Rectangle 25">
                <a:extLst>
                  <a:ext uri="{FF2B5EF4-FFF2-40B4-BE49-F238E27FC236}">
                    <a16:creationId xmlns:a16="http://schemas.microsoft.com/office/drawing/2014/main" id="{325D0630-2450-406E-B503-46514EB3E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" y="2981"/>
                <a:ext cx="6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Nachfrage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053" name="Rectangle 26">
              <a:extLst>
                <a:ext uri="{FF2B5EF4-FFF2-40B4-BE49-F238E27FC236}">
                  <a16:creationId xmlns:a16="http://schemas.microsoft.com/office/drawing/2014/main" id="{B5818AE9-B85E-4F62-8015-C1F1F9308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889" y="1325564"/>
              <a:ext cx="22725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(a) Angebotsüberschuss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9248FF85-9AA7-45F0-AC50-2F4D9B5C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5914" y="5826131"/>
              <a:ext cx="1489075" cy="595313"/>
              <a:chOff x="1639" y="3670"/>
              <a:chExt cx="938" cy="375"/>
            </a:xfrm>
          </p:grpSpPr>
          <p:sp>
            <p:nvSpPr>
              <p:cNvPr id="44085" name="Rectangle 27">
                <a:extLst>
                  <a:ext uri="{FF2B5EF4-FFF2-40B4-BE49-F238E27FC236}">
                    <a16:creationId xmlns:a16="http://schemas.microsoft.com/office/drawing/2014/main" id="{EAAFCBF0-FB31-48DE-ACBC-DD41EDDF4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3670"/>
                <a:ext cx="938" cy="36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86" name="Rectangle 28">
                <a:extLst>
                  <a:ext uri="{FF2B5EF4-FFF2-40B4-BE49-F238E27FC236}">
                    <a16:creationId xmlns:a16="http://schemas.microsoft.com/office/drawing/2014/main" id="{2CBF23C9-3CE0-4A67-BC0E-34FAE1571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77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nachgefragte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AF79C485-8C14-43E7-88BA-7DA0BABF6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9025" y="5826126"/>
              <a:ext cx="1295400" cy="650875"/>
              <a:chOff x="2926" y="3670"/>
              <a:chExt cx="816" cy="410"/>
            </a:xfrm>
          </p:grpSpPr>
          <p:sp>
            <p:nvSpPr>
              <p:cNvPr id="44083" name="Rectangle 29">
                <a:extLst>
                  <a:ext uri="{FF2B5EF4-FFF2-40B4-BE49-F238E27FC236}">
                    <a16:creationId xmlns:a16="http://schemas.microsoft.com/office/drawing/2014/main" id="{5F763C4E-5E38-4AE6-8A1E-037DEF85C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3670"/>
                <a:ext cx="816" cy="41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84" name="Rectangle 30">
                <a:extLst>
                  <a:ext uri="{FF2B5EF4-FFF2-40B4-BE49-F238E27FC236}">
                    <a16:creationId xmlns:a16="http://schemas.microsoft.com/office/drawing/2014/main" id="{8A0F5752-0ED2-4070-8A91-E48593650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696"/>
                <a:ext cx="70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angebotene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B267413B-2896-465B-85D2-16E00CC32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0451" y="2286000"/>
              <a:ext cx="2079625" cy="573088"/>
              <a:chOff x="2108" y="1440"/>
              <a:chExt cx="1310" cy="361"/>
            </a:xfrm>
          </p:grpSpPr>
          <p:sp>
            <p:nvSpPr>
              <p:cNvPr id="44079" name="Freeform 32">
                <a:extLst>
                  <a:ext uri="{FF2B5EF4-FFF2-40B4-BE49-F238E27FC236}">
                    <a16:creationId xmlns:a16="http://schemas.microsoft.com/office/drawing/2014/main" id="{BF98F38A-0CC4-49D2-B4C8-70703BFB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700"/>
                <a:ext cx="1230" cy="101"/>
              </a:xfrm>
              <a:custGeom>
                <a:avLst/>
                <a:gdLst>
                  <a:gd name="T0" fmla="*/ 2147483646 w 92"/>
                  <a:gd name="T1" fmla="*/ 2147483646 h 7"/>
                  <a:gd name="T2" fmla="*/ 2147483646 w 92"/>
                  <a:gd name="T3" fmla="*/ 2147483646 h 7"/>
                  <a:gd name="T4" fmla="*/ 2147483646 w 92"/>
                  <a:gd name="T5" fmla="*/ 2147483646 h 7"/>
                  <a:gd name="T6" fmla="*/ 2147483646 w 92"/>
                  <a:gd name="T7" fmla="*/ 0 h 7"/>
                  <a:gd name="T8" fmla="*/ 2147483646 w 92"/>
                  <a:gd name="T9" fmla="*/ 2147483646 h 7"/>
                  <a:gd name="T10" fmla="*/ 2147483646 w 92"/>
                  <a:gd name="T11" fmla="*/ 2147483646 h 7"/>
                  <a:gd name="T12" fmla="*/ 0 w 92"/>
                  <a:gd name="T13" fmla="*/ 214748364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7"/>
                  <a:gd name="T23" fmla="*/ 92 w 9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7">
                    <a:moveTo>
                      <a:pt x="92" y="7"/>
                    </a:moveTo>
                    <a:cubicBezTo>
                      <a:pt x="92" y="5"/>
                      <a:pt x="89" y="4"/>
                      <a:pt x="87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7" y="4"/>
                      <a:pt x="45" y="2"/>
                      <a:pt x="45" y="0"/>
                    </a:cubicBezTo>
                    <a:cubicBezTo>
                      <a:pt x="45" y="2"/>
                      <a:pt x="44" y="4"/>
                      <a:pt x="4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5"/>
                      <a:pt x="0" y="7"/>
                    </a:cubicBezTo>
                  </a:path>
                </a:pathLst>
              </a:custGeom>
              <a:noFill/>
              <a:ln w="20638">
                <a:solidFill>
                  <a:srgbClr val="3F00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44080" name="Group 33">
                <a:extLst>
                  <a:ext uri="{FF2B5EF4-FFF2-40B4-BE49-F238E27FC236}">
                    <a16:creationId xmlns:a16="http://schemas.microsoft.com/office/drawing/2014/main" id="{4FD18CDA-3500-469E-9EC6-185A60703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8" y="1440"/>
                <a:ext cx="1310" cy="246"/>
                <a:chOff x="2108" y="1440"/>
                <a:chExt cx="1310" cy="246"/>
              </a:xfrm>
            </p:grpSpPr>
            <p:sp>
              <p:nvSpPr>
                <p:cNvPr id="44081" name="Rectangle 34">
                  <a:extLst>
                    <a:ext uri="{FF2B5EF4-FFF2-40B4-BE49-F238E27FC236}">
                      <a16:creationId xmlns:a16="http://schemas.microsoft.com/office/drawing/2014/main" id="{7D57BF17-2B72-4D2D-A355-7D9C53ECF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8" y="1440"/>
                  <a:ext cx="1275" cy="246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82" name="Rectangle 35">
                  <a:extLst>
                    <a:ext uri="{FF2B5EF4-FFF2-40B4-BE49-F238E27FC236}">
                      <a16:creationId xmlns:a16="http://schemas.microsoft.com/office/drawing/2014/main" id="{8FCF5237-A9B3-4EBD-803A-B930B4A24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9" y="1488"/>
                  <a:ext cx="1279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Angebotsüberschuss</a:t>
                  </a:r>
                  <a:endParaRPr lang="de-DE" altLang="de-DE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057" name="Rectangle 36">
              <a:extLst>
                <a:ext uri="{FF2B5EF4-FFF2-40B4-BE49-F238E27FC236}">
                  <a16:creationId xmlns:a16="http://schemas.microsoft.com/office/drawing/2014/main" id="{E8450005-1405-4AA2-A030-8CC04C43C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025" y="5599114"/>
              <a:ext cx="85343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Menge </a:t>
              </a:r>
              <a:b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(Kugeln)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343C716E-3A5D-4FDD-BF8E-7A22239EA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4725" y="2921001"/>
              <a:ext cx="134938" cy="2900363"/>
              <a:chOff x="2054" y="1840"/>
              <a:chExt cx="85" cy="1827"/>
            </a:xfrm>
          </p:grpSpPr>
          <p:sp>
            <p:nvSpPr>
              <p:cNvPr id="44075" name="Rectangle 38">
                <a:extLst>
                  <a:ext uri="{FF2B5EF4-FFF2-40B4-BE49-F238E27FC236}">
                    <a16:creationId xmlns:a16="http://schemas.microsoft.com/office/drawing/2014/main" id="{E2469B00-CA75-4C6D-BF2C-FAC900182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" y="3494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de-DE" altLang="de-DE" sz="1800" dirty="0"/>
              </a:p>
            </p:txBody>
          </p:sp>
          <p:grpSp>
            <p:nvGrpSpPr>
              <p:cNvPr id="44076" name="Group 39">
                <a:extLst>
                  <a:ext uri="{FF2B5EF4-FFF2-40B4-BE49-F238E27FC236}">
                    <a16:creationId xmlns:a16="http://schemas.microsoft.com/office/drawing/2014/main" id="{B141E4AD-6315-405A-97B4-45FB241B34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1840"/>
                <a:ext cx="66" cy="1623"/>
                <a:chOff x="2073" y="1840"/>
                <a:chExt cx="66" cy="1623"/>
              </a:xfrm>
            </p:grpSpPr>
            <p:sp>
              <p:nvSpPr>
                <p:cNvPr id="44077" name="Line 40">
                  <a:extLst>
                    <a:ext uri="{FF2B5EF4-FFF2-40B4-BE49-F238E27FC236}">
                      <a16:creationId xmlns:a16="http://schemas.microsoft.com/office/drawing/2014/main" id="{FB34268B-E805-4A31-8C32-59521202D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5" y="1866"/>
                  <a:ext cx="1" cy="1597"/>
                </a:xfrm>
                <a:prstGeom prst="line">
                  <a:avLst/>
                </a:prstGeom>
                <a:noFill/>
                <a:ln w="20638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44078" name="Oval 41">
                  <a:extLst>
                    <a:ext uri="{FF2B5EF4-FFF2-40B4-BE49-F238E27FC236}">
                      <a16:creationId xmlns:a16="http://schemas.microsoft.com/office/drawing/2014/main" id="{8D263918-88FA-44E4-915E-F4069875C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3" y="1840"/>
                  <a:ext cx="66" cy="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Group 42">
              <a:extLst>
                <a:ext uri="{FF2B5EF4-FFF2-40B4-BE49-F238E27FC236}">
                  <a16:creationId xmlns:a16="http://schemas.microsoft.com/office/drawing/2014/main" id="{E50BBDE7-C034-4740-8FCC-F13A0EC2A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025" y="2817813"/>
              <a:ext cx="4083050" cy="3003550"/>
              <a:chOff x="846" y="1775"/>
              <a:chExt cx="2572" cy="1892"/>
            </a:xfrm>
          </p:grpSpPr>
          <p:sp>
            <p:nvSpPr>
              <p:cNvPr id="44071" name="Rectangle 43">
                <a:extLst>
                  <a:ext uri="{FF2B5EF4-FFF2-40B4-BE49-F238E27FC236}">
                    <a16:creationId xmlns:a16="http://schemas.microsoft.com/office/drawing/2014/main" id="{6EA9C351-3C1F-40FA-84DB-5C1718169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1775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7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2,50</a:t>
                </a:r>
                <a:endParaRPr lang="de-DE" altLang="de-DE" sz="1800" dirty="0"/>
              </a:p>
            </p:txBody>
          </p:sp>
          <p:sp>
            <p:nvSpPr>
              <p:cNvPr id="44072" name="Rectangle 44">
                <a:extLst>
                  <a:ext uri="{FF2B5EF4-FFF2-40B4-BE49-F238E27FC236}">
                    <a16:creationId xmlns:a16="http://schemas.microsoft.com/office/drawing/2014/main" id="{1177496F-3699-4231-9138-BCC73271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3494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 sz="1800" dirty="0"/>
              </a:p>
            </p:txBody>
          </p:sp>
          <p:sp>
            <p:nvSpPr>
              <p:cNvPr id="44073" name="Freeform 45">
                <a:extLst>
                  <a:ext uri="{FF2B5EF4-FFF2-40B4-BE49-F238E27FC236}">
                    <a16:creationId xmlns:a16="http://schemas.microsoft.com/office/drawing/2014/main" id="{5F4C8A0F-ED70-4A4E-9FDB-5A115590F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866"/>
                <a:ext cx="2046" cy="1610"/>
              </a:xfrm>
              <a:custGeom>
                <a:avLst/>
                <a:gdLst>
                  <a:gd name="T0" fmla="*/ 0 w 2046"/>
                  <a:gd name="T1" fmla="*/ 0 h 1610"/>
                  <a:gd name="T2" fmla="*/ 2046 w 2046"/>
                  <a:gd name="T3" fmla="*/ 0 h 1610"/>
                  <a:gd name="T4" fmla="*/ 2046 w 2046"/>
                  <a:gd name="T5" fmla="*/ 1610 h 1610"/>
                  <a:gd name="T6" fmla="*/ 0 60000 65536"/>
                  <a:gd name="T7" fmla="*/ 0 60000 65536"/>
                  <a:gd name="T8" fmla="*/ 0 60000 65536"/>
                  <a:gd name="T9" fmla="*/ 0 w 2046"/>
                  <a:gd name="T10" fmla="*/ 0 h 1610"/>
                  <a:gd name="T11" fmla="*/ 2046 w 2046"/>
                  <a:gd name="T12" fmla="*/ 1610 h 16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6" h="1610">
                    <a:moveTo>
                      <a:pt x="0" y="0"/>
                    </a:moveTo>
                    <a:lnTo>
                      <a:pt x="2046" y="0"/>
                    </a:lnTo>
                    <a:lnTo>
                      <a:pt x="2046" y="1610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074" name="Oval 46">
                <a:extLst>
                  <a:ext uri="{FF2B5EF4-FFF2-40B4-BE49-F238E27FC236}">
                    <a16:creationId xmlns:a16="http://schemas.microsoft.com/office/drawing/2014/main" id="{13488158-7162-4EA0-8B6C-B9D6D43C4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1840"/>
                <a:ext cx="67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4D129286-9940-4CD9-9F03-8EB730DC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614" y="3351213"/>
              <a:ext cx="2911475" cy="2470150"/>
              <a:chOff x="927" y="2111"/>
              <a:chExt cx="1834" cy="1556"/>
            </a:xfrm>
          </p:grpSpPr>
          <p:sp>
            <p:nvSpPr>
              <p:cNvPr id="44065" name="Rectangle 48">
                <a:extLst>
                  <a:ext uri="{FF2B5EF4-FFF2-40B4-BE49-F238E27FC236}">
                    <a16:creationId xmlns:a16="http://schemas.microsoft.com/office/drawing/2014/main" id="{73C6E0CA-B330-49C0-BC7E-9B56537FD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" y="2111"/>
                <a:ext cx="28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2,00</a:t>
                </a:r>
                <a:endParaRPr lang="de-DE" altLang="de-DE" sz="1800" dirty="0"/>
              </a:p>
            </p:txBody>
          </p:sp>
          <p:sp>
            <p:nvSpPr>
              <p:cNvPr id="44066" name="Rectangle 49">
                <a:extLst>
                  <a:ext uri="{FF2B5EF4-FFF2-40B4-BE49-F238E27FC236}">
                    <a16:creationId xmlns:a16="http://schemas.microsoft.com/office/drawing/2014/main" id="{96821FDE-59F5-4354-975E-E8149C418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494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de-DE" altLang="de-DE" sz="1800" dirty="0"/>
              </a:p>
            </p:txBody>
          </p:sp>
          <p:grpSp>
            <p:nvGrpSpPr>
              <p:cNvPr id="44067" name="Group 50">
                <a:extLst>
                  <a:ext uri="{FF2B5EF4-FFF2-40B4-BE49-F238E27FC236}">
                    <a16:creationId xmlns:a16="http://schemas.microsoft.com/office/drawing/2014/main" id="{DF520E2B-4128-42A2-BE33-4A0C6EA43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7" y="2162"/>
                <a:ext cx="1454" cy="1314"/>
                <a:chOff x="1297" y="2162"/>
                <a:chExt cx="1454" cy="1314"/>
              </a:xfrm>
            </p:grpSpPr>
            <p:sp>
              <p:nvSpPr>
                <p:cNvPr id="44068" name="Freeform 51">
                  <a:extLst>
                    <a:ext uri="{FF2B5EF4-FFF2-40B4-BE49-F238E27FC236}">
                      <a16:creationId xmlns:a16="http://schemas.microsoft.com/office/drawing/2014/main" id="{57562943-BAE4-4852-BD30-2166D8390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" y="2188"/>
                  <a:ext cx="1423" cy="1288"/>
                </a:xfrm>
                <a:custGeom>
                  <a:avLst/>
                  <a:gdLst>
                    <a:gd name="T0" fmla="*/ 0 w 1431"/>
                    <a:gd name="T1" fmla="*/ 0 h 1288"/>
                    <a:gd name="T2" fmla="*/ 1258 w 1431"/>
                    <a:gd name="T3" fmla="*/ 0 h 1288"/>
                    <a:gd name="T4" fmla="*/ 1258 w 1431"/>
                    <a:gd name="T5" fmla="*/ 1288 h 1288"/>
                    <a:gd name="T6" fmla="*/ 0 60000 65536"/>
                    <a:gd name="T7" fmla="*/ 0 60000 65536"/>
                    <a:gd name="T8" fmla="*/ 0 60000 65536"/>
                    <a:gd name="T9" fmla="*/ 0 w 1431"/>
                    <a:gd name="T10" fmla="*/ 0 h 1288"/>
                    <a:gd name="T11" fmla="*/ 1431 w 1431"/>
                    <a:gd name="T12" fmla="*/ 1288 h 1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31" h="1288">
                      <a:moveTo>
                        <a:pt x="0" y="0"/>
                      </a:moveTo>
                      <a:lnTo>
                        <a:pt x="1431" y="0"/>
                      </a:lnTo>
                      <a:lnTo>
                        <a:pt x="1431" y="1288"/>
                      </a:lnTo>
                    </a:path>
                  </a:pathLst>
                </a:custGeom>
                <a:noFill/>
                <a:ln w="20638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44069" name="Oval 52">
                  <a:extLst>
                    <a:ext uri="{FF2B5EF4-FFF2-40B4-BE49-F238E27FC236}">
                      <a16:creationId xmlns:a16="http://schemas.microsoft.com/office/drawing/2014/main" id="{FFFCC129-5D1A-4F76-B067-49CA67C5B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162"/>
                  <a:ext cx="63" cy="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0" name="Line 53">
                  <a:extLst>
                    <a:ext uri="{FF2B5EF4-FFF2-40B4-BE49-F238E27FC236}">
                      <a16:creationId xmlns:a16="http://schemas.microsoft.com/office/drawing/2014/main" id="{DB9A3F79-D201-40D4-91C9-2E848E43D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7" y="2188"/>
                  <a:ext cx="1431" cy="1"/>
                </a:xfrm>
                <a:prstGeom prst="line">
                  <a:avLst/>
                </a:prstGeom>
                <a:noFill/>
                <a:ln w="20638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D722CB44-3B44-4F61-9AE8-16CF6BBCC4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73563" y="5518151"/>
              <a:ext cx="493712" cy="303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0713" name="Picture 57">
              <a:extLst>
                <a:ext uri="{FF2B5EF4-FFF2-40B4-BE49-F238E27FC236}">
                  <a16:creationId xmlns:a16="http://schemas.microsoft.com/office/drawing/2014/main" id="{711DC915-0A26-488E-833A-7084EF50F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76" y="5518151"/>
              <a:ext cx="55721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327647A3-5CCF-4233-B6B7-170670B66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39253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Bewegung zum Gleichgewicht</a:t>
            </a:r>
          </a:p>
        </p:txBody>
      </p:sp>
      <p:sp>
        <p:nvSpPr>
          <p:cNvPr id="481285" name="Rectangle 5">
            <a:extLst>
              <a:ext uri="{FF2B5EF4-FFF2-40B4-BE49-F238E27FC236}">
                <a16:creationId xmlns:a16="http://schemas.microsoft.com/office/drawing/2014/main" id="{D45B0D1F-7FCA-4998-BB16-034D05D11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88029"/>
            <a:ext cx="9297652" cy="2830286"/>
          </a:xfrm>
          <a:noFill/>
        </p:spPr>
        <p:txBody>
          <a:bodyPr/>
          <a:lstStyle/>
          <a:p>
            <a:pPr marL="719138" indent="-360363">
              <a:buClr>
                <a:schemeClr val="tx1"/>
              </a:buClr>
              <a:defRPr/>
            </a:pPr>
            <a:r>
              <a:rPr lang="de-DE" altLang="en-US" sz="1800" dirty="0"/>
              <a:t>Angebotsüberschuss</a:t>
            </a:r>
            <a:r>
              <a:rPr lang="de-DE" altLang="en-US" sz="1800" i="1" dirty="0"/>
              <a:t> </a:t>
            </a:r>
            <a:endParaRPr lang="de-DE" altLang="en-US" sz="1800" dirty="0"/>
          </a:p>
          <a:p>
            <a:pPr marL="719138" lvl="2" indent="-360363">
              <a:buNone/>
              <a:defRPr/>
            </a:pPr>
            <a:r>
              <a:rPr lang="de-DE" altLang="en-US" sz="1800" dirty="0"/>
              <a:t>	Liegt der aktuelle Preis über dem Gleichgewichtspreis, dann liegt die angebotene Menge über der nachgefragten Menge.   </a:t>
            </a:r>
          </a:p>
          <a:p>
            <a:pPr marL="1077913" lvl="4" indent="-358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800" dirty="0"/>
              <a:t>Es entsteht ein Angebotsüberschuss.  </a:t>
            </a:r>
          </a:p>
          <a:p>
            <a:pPr marL="1077913" lvl="4" indent="-3587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800" dirty="0"/>
              <a:t>Anbieter werden ihre Preise verringern, um den Absatz zu stimulieren. Damit ergibt sich eine Bewegung in Richtung des Gleichgewichts. </a:t>
            </a:r>
          </a:p>
        </p:txBody>
      </p:sp>
      <p:sp>
        <p:nvSpPr>
          <p:cNvPr id="45060" name="Foliennummernplatzhalter 1">
            <a:extLst>
              <a:ext uri="{FF2B5EF4-FFF2-40B4-BE49-F238E27FC236}">
                <a16:creationId xmlns:a16="http://schemas.microsoft.com/office/drawing/2014/main" id="{BAE52323-A688-4421-8DCF-6D1BF52F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A90FF-3317-4009-B88F-EBB63DAE0D03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D57A8A1-5613-4F2C-88FF-7F955FDF7E3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1366476-DBE1-438A-8303-7B93B70043D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0723A778-A561-41B3-90F7-74DF81452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08" y="388949"/>
            <a:ext cx="9681606" cy="3548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dirty="0"/>
              <a:t>Märkte abseits des Gleichgewichts</a:t>
            </a:r>
          </a:p>
        </p:txBody>
      </p:sp>
      <p:sp>
        <p:nvSpPr>
          <p:cNvPr id="46112" name="Foliennummernplatzhalter 9">
            <a:extLst>
              <a:ext uri="{FF2B5EF4-FFF2-40B4-BE49-F238E27FC236}">
                <a16:creationId xmlns:a16="http://schemas.microsoft.com/office/drawing/2014/main" id="{6A8E8DB4-FB10-4D95-BB61-CDCDDA8E9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2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FBB678-80FB-4332-B809-457D3F6DE34F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6109" name="Text Box 4">
            <a:extLst>
              <a:ext uri="{FF2B5EF4-FFF2-40B4-BE49-F238E27FC236}">
                <a16:creationId xmlns:a16="http://schemas.microsoft.com/office/drawing/2014/main" id="{AB3343BF-9A2F-4096-B862-B7B42DDC9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954AAB6-3414-4E3F-9FA5-3314BC48F4E3}"/>
              </a:ext>
            </a:extLst>
          </p:cNvPr>
          <p:cNvGrpSpPr/>
          <p:nvPr/>
        </p:nvGrpSpPr>
        <p:grpSpPr>
          <a:xfrm>
            <a:off x="1933575" y="984260"/>
            <a:ext cx="7197897" cy="5594340"/>
            <a:chOff x="1260032" y="1322388"/>
            <a:chExt cx="6275831" cy="5160967"/>
          </a:xfrm>
        </p:grpSpPr>
        <p:sp>
          <p:nvSpPr>
            <p:cNvPr id="46084" name="Rectangle 5">
              <a:extLst>
                <a:ext uri="{FF2B5EF4-FFF2-40B4-BE49-F238E27FC236}">
                  <a16:creationId xmlns:a16="http://schemas.microsoft.com/office/drawing/2014/main" id="{CDA04DAC-D624-4F02-B1D7-CD109D440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F3F6F9"/>
            </a:solidFill>
            <a:ln w="233363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85" name="Rectangle 6">
              <a:extLst>
                <a:ext uri="{FF2B5EF4-FFF2-40B4-BE49-F238E27FC236}">
                  <a16:creationId xmlns:a16="http://schemas.microsoft.com/office/drawing/2014/main" id="{EFE5DB54-9723-4272-9255-1CD15ABDA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F2F4F8"/>
            </a:solidFill>
            <a:ln w="212725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86" name="Rectangle 7">
              <a:extLst>
                <a:ext uri="{FF2B5EF4-FFF2-40B4-BE49-F238E27FC236}">
                  <a16:creationId xmlns:a16="http://schemas.microsoft.com/office/drawing/2014/main" id="{23FF391C-0F16-41CD-B66E-694DDEB9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F1F4F7"/>
            </a:solidFill>
            <a:ln w="190500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87" name="Rectangle 8">
              <a:extLst>
                <a:ext uri="{FF2B5EF4-FFF2-40B4-BE49-F238E27FC236}">
                  <a16:creationId xmlns:a16="http://schemas.microsoft.com/office/drawing/2014/main" id="{8D458A27-B3DC-4C27-8B9B-6E83D77AE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F0F2F5"/>
            </a:solidFill>
            <a:ln w="169863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88" name="Rectangle 9">
              <a:extLst>
                <a:ext uri="{FF2B5EF4-FFF2-40B4-BE49-F238E27FC236}">
                  <a16:creationId xmlns:a16="http://schemas.microsoft.com/office/drawing/2014/main" id="{BEB3F062-F697-4D74-A9AD-D8D77C35E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EF1F4"/>
            </a:solidFill>
            <a:ln w="149225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89" name="Rectangle 10">
              <a:extLst>
                <a:ext uri="{FF2B5EF4-FFF2-40B4-BE49-F238E27FC236}">
                  <a16:creationId xmlns:a16="http://schemas.microsoft.com/office/drawing/2014/main" id="{4C98A70E-C836-4DAF-93D6-AAC84F2D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DEFF3"/>
            </a:solidFill>
            <a:ln w="127000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0" name="Rectangle 11">
              <a:extLst>
                <a:ext uri="{FF2B5EF4-FFF2-40B4-BE49-F238E27FC236}">
                  <a16:creationId xmlns:a16="http://schemas.microsoft.com/office/drawing/2014/main" id="{CBA9EA37-ACB8-44F1-9D6E-38458C070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BEEF2"/>
            </a:solidFill>
            <a:ln w="106363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1" name="Rectangle 12">
              <a:extLst>
                <a:ext uri="{FF2B5EF4-FFF2-40B4-BE49-F238E27FC236}">
                  <a16:creationId xmlns:a16="http://schemas.microsoft.com/office/drawing/2014/main" id="{E1E8D0E2-5578-4643-B78E-6D769E1D9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AECF1"/>
            </a:solidFill>
            <a:ln w="84138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2" name="Rectangle 13">
              <a:extLst>
                <a:ext uri="{FF2B5EF4-FFF2-40B4-BE49-F238E27FC236}">
                  <a16:creationId xmlns:a16="http://schemas.microsoft.com/office/drawing/2014/main" id="{55181304-0847-41CE-B18F-C608043C1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9EBF0"/>
            </a:solidFill>
            <a:ln w="63500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3" name="Rectangle 14">
              <a:extLst>
                <a:ext uri="{FF2B5EF4-FFF2-40B4-BE49-F238E27FC236}">
                  <a16:creationId xmlns:a16="http://schemas.microsoft.com/office/drawing/2014/main" id="{A724F512-6621-41C7-899D-38E1AFDB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7EAEF"/>
            </a:solidFill>
            <a:ln w="42863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4" name="Rectangle 15">
              <a:extLst>
                <a:ext uri="{FF2B5EF4-FFF2-40B4-BE49-F238E27FC236}">
                  <a16:creationId xmlns:a16="http://schemas.microsoft.com/office/drawing/2014/main" id="{3B78976E-4187-4DDC-A36F-38A1AB3B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1917700"/>
              <a:ext cx="5178425" cy="3703638"/>
            </a:xfrm>
            <a:prstGeom prst="rect">
              <a:avLst/>
            </a:prstGeom>
            <a:solidFill>
              <a:srgbClr val="E6E9EF"/>
            </a:solidFill>
            <a:ln w="20638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5" name="Rectangle 16">
              <a:extLst>
                <a:ext uri="{FF2B5EF4-FFF2-40B4-BE49-F238E27FC236}">
                  <a16:creationId xmlns:a16="http://schemas.microsoft.com/office/drawing/2014/main" id="{982F9FA0-868B-436C-AE06-7DBDC0D9D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1816100"/>
              <a:ext cx="5178425" cy="370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46096" name="Freeform 17">
              <a:extLst>
                <a:ext uri="{FF2B5EF4-FFF2-40B4-BE49-F238E27FC236}">
                  <a16:creationId xmlns:a16="http://schemas.microsoft.com/office/drawing/2014/main" id="{C71EAB08-EA2A-4D20-9D37-B59455AD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816100"/>
              <a:ext cx="5178425" cy="3702050"/>
            </a:xfrm>
            <a:custGeom>
              <a:avLst/>
              <a:gdLst>
                <a:gd name="T0" fmla="*/ 0 w 3262"/>
                <a:gd name="T1" fmla="*/ 0 h 2332"/>
                <a:gd name="T2" fmla="*/ 0 w 3262"/>
                <a:gd name="T3" fmla="*/ 2147483646 h 2332"/>
                <a:gd name="T4" fmla="*/ 2147483646 w 3262"/>
                <a:gd name="T5" fmla="*/ 2147483646 h 2332"/>
                <a:gd name="T6" fmla="*/ 0 60000 65536"/>
                <a:gd name="T7" fmla="*/ 0 60000 65536"/>
                <a:gd name="T8" fmla="*/ 0 60000 65536"/>
                <a:gd name="T9" fmla="*/ 0 w 3262"/>
                <a:gd name="T10" fmla="*/ 0 h 2332"/>
                <a:gd name="T11" fmla="*/ 3262 w 3262"/>
                <a:gd name="T12" fmla="*/ 2332 h 2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" h="2332">
                  <a:moveTo>
                    <a:pt x="0" y="0"/>
                  </a:moveTo>
                  <a:lnTo>
                    <a:pt x="0" y="2332"/>
                  </a:lnTo>
                  <a:lnTo>
                    <a:pt x="3262" y="23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097" name="Rectangle 18">
              <a:extLst>
                <a:ext uri="{FF2B5EF4-FFF2-40B4-BE49-F238E27FC236}">
                  <a16:creationId xmlns:a16="http://schemas.microsoft.com/office/drawing/2014/main" id="{7E1B3E70-E572-4DB0-8616-78DBCC116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032" y="1524000"/>
              <a:ext cx="8862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Preis von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(€/Kugel)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098" name="Rectangle 19">
              <a:extLst>
                <a:ext uri="{FF2B5EF4-FFF2-40B4-BE49-F238E27FC236}">
                  <a16:creationId xmlns:a16="http://schemas.microsoft.com/office/drawing/2014/main" id="{8951DF00-A5AC-4501-A915-C1C008C0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8" y="55467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de-DE" sz="1800" dirty="0"/>
            </a:p>
          </p:txBody>
        </p:sp>
        <p:sp>
          <p:nvSpPr>
            <p:cNvPr id="46099" name="Rectangle 20">
              <a:extLst>
                <a:ext uri="{FF2B5EF4-FFF2-40B4-BE49-F238E27FC236}">
                  <a16:creationId xmlns:a16="http://schemas.microsoft.com/office/drawing/2014/main" id="{4E92474E-F894-47F9-B444-8C3643B6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6061" y="5621338"/>
              <a:ext cx="85343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Menge </a:t>
              </a:r>
              <a:b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(Kugeln)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21">
              <a:extLst>
                <a:ext uri="{FF2B5EF4-FFF2-40B4-BE49-F238E27FC236}">
                  <a16:creationId xmlns:a16="http://schemas.microsoft.com/office/drawing/2014/main" id="{3F6BD594-7A8C-4E2A-BE7C-0ED9D1DB7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438" y="2132013"/>
              <a:ext cx="4808538" cy="2405062"/>
              <a:chOff x="1565" y="1343"/>
              <a:chExt cx="3029" cy="1515"/>
            </a:xfrm>
          </p:grpSpPr>
          <p:sp>
            <p:nvSpPr>
              <p:cNvPr id="46136" name="Line 22">
                <a:extLst>
                  <a:ext uri="{FF2B5EF4-FFF2-40B4-BE49-F238E27FC236}">
                    <a16:creationId xmlns:a16="http://schemas.microsoft.com/office/drawing/2014/main" id="{95BEB6B9-D7C9-4AC4-A536-0F86D2E59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" y="1531"/>
                <a:ext cx="2567" cy="1327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37" name="Rectangle 23">
                <a:extLst>
                  <a:ext uri="{FF2B5EF4-FFF2-40B4-BE49-F238E27FC236}">
                    <a16:creationId xmlns:a16="http://schemas.microsoft.com/office/drawing/2014/main" id="{2AF10F5A-8600-4FE0-90B9-8A55F05E0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1343"/>
                <a:ext cx="5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4">
              <a:extLst>
                <a:ext uri="{FF2B5EF4-FFF2-40B4-BE49-F238E27FC236}">
                  <a16:creationId xmlns:a16="http://schemas.microsoft.com/office/drawing/2014/main" id="{9CDE72D4-38F8-49AA-A388-22643F2C6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938" y="2430463"/>
              <a:ext cx="4754562" cy="2492375"/>
              <a:chOff x="1605" y="1531"/>
              <a:chExt cx="2995" cy="1570"/>
            </a:xfrm>
          </p:grpSpPr>
          <p:sp>
            <p:nvSpPr>
              <p:cNvPr id="46134" name="Line 25">
                <a:extLst>
                  <a:ext uri="{FF2B5EF4-FFF2-40B4-BE49-F238E27FC236}">
                    <a16:creationId xmlns:a16="http://schemas.microsoft.com/office/drawing/2014/main" id="{21C529C9-A864-4339-8C65-FD72826D8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5" y="1531"/>
                <a:ext cx="2607" cy="1353"/>
              </a:xfrm>
              <a:prstGeom prst="line">
                <a:avLst/>
              </a:prstGeom>
              <a:noFill/>
              <a:ln w="63500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35" name="Rectangle 26">
                <a:extLst>
                  <a:ext uri="{FF2B5EF4-FFF2-40B4-BE49-F238E27FC236}">
                    <a16:creationId xmlns:a16="http://schemas.microsoft.com/office/drawing/2014/main" id="{633CAB32-5CC1-4250-ADC4-A0DBA7E15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928"/>
                <a:ext cx="6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Nachfrage</a:t>
                </a:r>
                <a:endParaRPr lang="de-DE" altLang="de-DE" sz="1800" dirty="0"/>
              </a:p>
            </p:txBody>
          </p:sp>
        </p:grpSp>
        <p:sp>
          <p:nvSpPr>
            <p:cNvPr id="46102" name="Rectangle 27">
              <a:extLst>
                <a:ext uri="{FF2B5EF4-FFF2-40B4-BE49-F238E27FC236}">
                  <a16:creationId xmlns:a16="http://schemas.microsoft.com/office/drawing/2014/main" id="{1B45B414-8E1F-4892-ACE3-FE415769B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013" y="1322388"/>
              <a:ext cx="23496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(b) Nachfrageüberschuss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06644456-AAB8-4418-9EEA-42CBF466E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150" y="5805484"/>
              <a:ext cx="1411288" cy="669924"/>
              <a:chOff x="1973" y="3657"/>
              <a:chExt cx="615" cy="422"/>
            </a:xfrm>
          </p:grpSpPr>
          <p:sp>
            <p:nvSpPr>
              <p:cNvPr id="46131" name="Rectangle 29">
                <a:extLst>
                  <a:ext uri="{FF2B5EF4-FFF2-40B4-BE49-F238E27FC236}">
                    <a16:creationId xmlns:a16="http://schemas.microsoft.com/office/drawing/2014/main" id="{A4AC422F-A7CF-4411-932A-7B01516E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3657"/>
                <a:ext cx="615" cy="373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32" name="Rectangle 30">
                <a:extLst>
                  <a:ext uri="{FF2B5EF4-FFF2-40B4-BE49-F238E27FC236}">
                    <a16:creationId xmlns:a16="http://schemas.microsoft.com/office/drawing/2014/main" id="{907E1E40-4F4D-4F0A-80F5-3D9BB06DB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3674"/>
                <a:ext cx="49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angebotene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33" name="Rectangle 31">
                <a:extLst>
                  <a:ext uri="{FF2B5EF4-FFF2-40B4-BE49-F238E27FC236}">
                    <a16:creationId xmlns:a16="http://schemas.microsoft.com/office/drawing/2014/main" id="{0A2F2B93-DD78-4CFF-8458-AEA82A4EF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9" y="3846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400" dirty="0"/>
              </a:p>
            </p:txBody>
          </p:sp>
        </p:grpSp>
        <p:grpSp>
          <p:nvGrpSpPr>
            <p:cNvPr id="5" name="Group 32">
              <a:extLst>
                <a:ext uri="{FF2B5EF4-FFF2-40B4-BE49-F238E27FC236}">
                  <a16:creationId xmlns:a16="http://schemas.microsoft.com/office/drawing/2014/main" id="{5C178DEA-FE7E-4E75-AD88-A8E409AC3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4563" y="5805492"/>
              <a:ext cx="1520825" cy="677863"/>
              <a:chOff x="3156" y="3657"/>
              <a:chExt cx="753" cy="427"/>
            </a:xfrm>
          </p:grpSpPr>
          <p:sp>
            <p:nvSpPr>
              <p:cNvPr id="46128" name="Rectangle 33">
                <a:extLst>
                  <a:ext uri="{FF2B5EF4-FFF2-40B4-BE49-F238E27FC236}">
                    <a16:creationId xmlns:a16="http://schemas.microsoft.com/office/drawing/2014/main" id="{88388ED6-DBB2-4213-ACE8-1334A5E68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3657"/>
                <a:ext cx="748" cy="373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29" name="Rectangle 34">
                <a:extLst>
                  <a:ext uri="{FF2B5EF4-FFF2-40B4-BE49-F238E27FC236}">
                    <a16:creationId xmlns:a16="http://schemas.microsoft.com/office/drawing/2014/main" id="{9E0280AF-02DE-4BD0-9993-E15E2DA4E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" y="3678"/>
                <a:ext cx="60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nachgefragte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30" name="Rectangle 35">
                <a:extLst>
                  <a:ext uri="{FF2B5EF4-FFF2-40B4-BE49-F238E27FC236}">
                    <a16:creationId xmlns:a16="http://schemas.microsoft.com/office/drawing/2014/main" id="{6B3718DC-CA93-4209-96AE-8E9110966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385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400" dirty="0"/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id="{E9787672-D2BC-4891-8197-439E240C7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800" y="3838575"/>
              <a:ext cx="3973513" cy="1982788"/>
              <a:chOff x="1072" y="2418"/>
              <a:chExt cx="2503" cy="1249"/>
            </a:xfrm>
          </p:grpSpPr>
          <p:sp>
            <p:nvSpPr>
              <p:cNvPr id="46124" name="Freeform 37">
                <a:extLst>
                  <a:ext uri="{FF2B5EF4-FFF2-40B4-BE49-F238E27FC236}">
                    <a16:creationId xmlns:a16="http://schemas.microsoft.com/office/drawing/2014/main" id="{79306109-F889-442E-ADC0-D413D0BD9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2510"/>
                <a:ext cx="2058" cy="966"/>
              </a:xfrm>
              <a:custGeom>
                <a:avLst/>
                <a:gdLst>
                  <a:gd name="T0" fmla="*/ 0 w 2058"/>
                  <a:gd name="T1" fmla="*/ 0 h 966"/>
                  <a:gd name="T2" fmla="*/ 2058 w 2058"/>
                  <a:gd name="T3" fmla="*/ 0 h 966"/>
                  <a:gd name="T4" fmla="*/ 2058 w 2058"/>
                  <a:gd name="T5" fmla="*/ 966 h 966"/>
                  <a:gd name="T6" fmla="*/ 0 60000 65536"/>
                  <a:gd name="T7" fmla="*/ 0 60000 65536"/>
                  <a:gd name="T8" fmla="*/ 0 60000 65536"/>
                  <a:gd name="T9" fmla="*/ 0 w 2058"/>
                  <a:gd name="T10" fmla="*/ 0 h 966"/>
                  <a:gd name="T11" fmla="*/ 2058 w 2058"/>
                  <a:gd name="T12" fmla="*/ 966 h 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8" h="966">
                    <a:moveTo>
                      <a:pt x="0" y="0"/>
                    </a:moveTo>
                    <a:lnTo>
                      <a:pt x="2058" y="0"/>
                    </a:lnTo>
                    <a:lnTo>
                      <a:pt x="2058" y="966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25" name="Oval 38">
                <a:extLst>
                  <a:ext uri="{FF2B5EF4-FFF2-40B4-BE49-F238E27FC236}">
                    <a16:creationId xmlns:a16="http://schemas.microsoft.com/office/drawing/2014/main" id="{FA550E9E-F09A-44CB-B978-E3E72D270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2471"/>
                <a:ext cx="81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26" name="Rectangle 39">
                <a:extLst>
                  <a:ext uri="{FF2B5EF4-FFF2-40B4-BE49-F238E27FC236}">
                    <a16:creationId xmlns:a16="http://schemas.microsoft.com/office/drawing/2014/main" id="{325578F5-8C71-4DA5-9047-5A99794B5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" y="2418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1,50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27" name="Rectangle 40">
                <a:extLst>
                  <a:ext uri="{FF2B5EF4-FFF2-40B4-BE49-F238E27FC236}">
                    <a16:creationId xmlns:a16="http://schemas.microsoft.com/office/drawing/2014/main" id="{2B817D8B-3C3A-4003-A584-A0DCF8D86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3494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 sz="1800" dirty="0"/>
              </a:p>
            </p:txBody>
          </p:sp>
        </p:grpSp>
        <p:grpSp>
          <p:nvGrpSpPr>
            <p:cNvPr id="7" name="Group 41">
              <a:extLst>
                <a:ext uri="{FF2B5EF4-FFF2-40B4-BE49-F238E27FC236}">
                  <a16:creationId xmlns:a16="http://schemas.microsoft.com/office/drawing/2014/main" id="{63DB2A90-1351-4C69-8822-77D542647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2263" y="3328988"/>
              <a:ext cx="3040062" cy="2492375"/>
              <a:chOff x="1003" y="2097"/>
              <a:chExt cx="1915" cy="1570"/>
            </a:xfrm>
          </p:grpSpPr>
          <p:sp>
            <p:nvSpPr>
              <p:cNvPr id="46120" name="Freeform 42">
                <a:extLst>
                  <a:ext uri="{FF2B5EF4-FFF2-40B4-BE49-F238E27FC236}">
                    <a16:creationId xmlns:a16="http://schemas.microsoft.com/office/drawing/2014/main" id="{8966E795-8D47-45EA-82C1-AF4BD0B53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2188"/>
                <a:ext cx="1430" cy="1288"/>
              </a:xfrm>
              <a:custGeom>
                <a:avLst/>
                <a:gdLst>
                  <a:gd name="T0" fmla="*/ 0 w 1430"/>
                  <a:gd name="T1" fmla="*/ 0 h 1288"/>
                  <a:gd name="T2" fmla="*/ 1430 w 1430"/>
                  <a:gd name="T3" fmla="*/ 0 h 1288"/>
                  <a:gd name="T4" fmla="*/ 1430 w 1430"/>
                  <a:gd name="T5" fmla="*/ 1288 h 1288"/>
                  <a:gd name="T6" fmla="*/ 0 60000 65536"/>
                  <a:gd name="T7" fmla="*/ 0 60000 65536"/>
                  <a:gd name="T8" fmla="*/ 0 60000 65536"/>
                  <a:gd name="T9" fmla="*/ 0 w 1430"/>
                  <a:gd name="T10" fmla="*/ 0 h 1288"/>
                  <a:gd name="T11" fmla="*/ 1430 w 1430"/>
                  <a:gd name="T12" fmla="*/ 1288 h 1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0" h="1288">
                    <a:moveTo>
                      <a:pt x="0" y="0"/>
                    </a:moveTo>
                    <a:lnTo>
                      <a:pt x="1430" y="0"/>
                    </a:lnTo>
                    <a:lnTo>
                      <a:pt x="1430" y="1288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21" name="Oval 43">
                <a:extLst>
                  <a:ext uri="{FF2B5EF4-FFF2-40B4-BE49-F238E27FC236}">
                    <a16:creationId xmlns:a16="http://schemas.microsoft.com/office/drawing/2014/main" id="{5C95A493-8337-4E17-BF32-CFC22E7F5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2149"/>
                <a:ext cx="67" cy="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22" name="Rectangle 44">
                <a:extLst>
                  <a:ext uri="{FF2B5EF4-FFF2-40B4-BE49-F238E27FC236}">
                    <a16:creationId xmlns:a16="http://schemas.microsoft.com/office/drawing/2014/main" id="{1122B44D-B74D-49E5-A789-CEED3292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2097"/>
                <a:ext cx="32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7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2,00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123" name="Rectangle 45">
                <a:extLst>
                  <a:ext uri="{FF2B5EF4-FFF2-40B4-BE49-F238E27FC236}">
                    <a16:creationId xmlns:a16="http://schemas.microsoft.com/office/drawing/2014/main" id="{32B494DA-0170-48B0-9C30-73F2379F1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3494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de-DE" altLang="de-DE" sz="1800" dirty="0"/>
              </a:p>
            </p:txBody>
          </p:sp>
        </p:grpSp>
        <p:grpSp>
          <p:nvGrpSpPr>
            <p:cNvPr id="8" name="Group 46">
              <a:extLst>
                <a:ext uri="{FF2B5EF4-FFF2-40B4-BE49-F238E27FC236}">
                  <a16:creationId xmlns:a16="http://schemas.microsoft.com/office/drawing/2014/main" id="{06D6D9F3-BD25-4CBC-BCB3-177EE0DB4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613" y="3922713"/>
              <a:ext cx="133350" cy="1898650"/>
              <a:chOff x="2207" y="2471"/>
              <a:chExt cx="84" cy="1196"/>
            </a:xfrm>
          </p:grpSpPr>
          <p:sp>
            <p:nvSpPr>
              <p:cNvPr id="46117" name="Line 47">
                <a:extLst>
                  <a:ext uri="{FF2B5EF4-FFF2-40B4-BE49-F238E27FC236}">
                    <a16:creationId xmlns:a16="http://schemas.microsoft.com/office/drawing/2014/main" id="{4D069A43-35B1-42C8-839A-EA9CF65E3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7" y="2510"/>
                <a:ext cx="1" cy="953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18" name="Oval 48">
                <a:extLst>
                  <a:ext uri="{FF2B5EF4-FFF2-40B4-BE49-F238E27FC236}">
                    <a16:creationId xmlns:a16="http://schemas.microsoft.com/office/drawing/2014/main" id="{6F8CA690-ACE9-44CA-AB2B-520B099AD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471"/>
                <a:ext cx="80" cy="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119" name="Rectangle 49">
                <a:extLst>
                  <a:ext uri="{FF2B5EF4-FFF2-40B4-BE49-F238E27FC236}">
                    <a16:creationId xmlns:a16="http://schemas.microsoft.com/office/drawing/2014/main" id="{698ECDCC-A05E-4677-AA94-B73F0A2D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3494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de-DE" altLang="de-DE" sz="1800" dirty="0"/>
              </a:p>
            </p:txBody>
          </p:sp>
        </p:grpSp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671BF6D8-34E4-4031-86AC-C67B4F996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6000" y="4086225"/>
              <a:ext cx="2049463" cy="638175"/>
              <a:chOff x="2240" y="2574"/>
              <a:chExt cx="1291" cy="402"/>
            </a:xfrm>
          </p:grpSpPr>
          <p:sp>
            <p:nvSpPr>
              <p:cNvPr id="46113" name="Freeform 51">
                <a:extLst>
                  <a:ext uri="{FF2B5EF4-FFF2-40B4-BE49-F238E27FC236}">
                    <a16:creationId xmlns:a16="http://schemas.microsoft.com/office/drawing/2014/main" id="{7D25FCD6-9051-44F3-945F-B44EAEC2A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2574"/>
                <a:ext cx="1230" cy="91"/>
              </a:xfrm>
              <a:custGeom>
                <a:avLst/>
                <a:gdLst>
                  <a:gd name="T0" fmla="*/ 0 w 92"/>
                  <a:gd name="T1" fmla="*/ 0 h 7"/>
                  <a:gd name="T2" fmla="*/ 2147483646 w 92"/>
                  <a:gd name="T3" fmla="*/ 2147483646 h 7"/>
                  <a:gd name="T4" fmla="*/ 2147483646 w 92"/>
                  <a:gd name="T5" fmla="*/ 2147483646 h 7"/>
                  <a:gd name="T6" fmla="*/ 2147483646 w 92"/>
                  <a:gd name="T7" fmla="*/ 2147483646 h 7"/>
                  <a:gd name="T8" fmla="*/ 2147483646 w 92"/>
                  <a:gd name="T9" fmla="*/ 2147483646 h 7"/>
                  <a:gd name="T10" fmla="*/ 2147483646 w 92"/>
                  <a:gd name="T11" fmla="*/ 2147483646 h 7"/>
                  <a:gd name="T12" fmla="*/ 2147483646 w 92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7"/>
                  <a:gd name="T23" fmla="*/ 92 w 9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7">
                    <a:moveTo>
                      <a:pt x="0" y="0"/>
                    </a:moveTo>
                    <a:cubicBezTo>
                      <a:pt x="0" y="2"/>
                      <a:pt x="2" y="3"/>
                      <a:pt x="4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4" y="3"/>
                      <a:pt x="46" y="5"/>
                      <a:pt x="46" y="7"/>
                    </a:cubicBezTo>
                    <a:cubicBezTo>
                      <a:pt x="46" y="5"/>
                      <a:pt x="48" y="3"/>
                      <a:pt x="49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3"/>
                      <a:pt x="92" y="2"/>
                      <a:pt x="92" y="0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46114" name="Group 52">
                <a:extLst>
                  <a:ext uri="{FF2B5EF4-FFF2-40B4-BE49-F238E27FC236}">
                    <a16:creationId xmlns:a16="http://schemas.microsoft.com/office/drawing/2014/main" id="{5FE07B6B-48DB-4713-B04E-61920FCAF2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0" y="2688"/>
                <a:ext cx="1291" cy="288"/>
                <a:chOff x="2240" y="2688"/>
                <a:chExt cx="1291" cy="288"/>
              </a:xfrm>
            </p:grpSpPr>
            <p:sp>
              <p:nvSpPr>
                <p:cNvPr id="46115" name="Rectangle 53">
                  <a:extLst>
                    <a:ext uri="{FF2B5EF4-FFF2-40B4-BE49-F238E27FC236}">
                      <a16:creationId xmlns:a16="http://schemas.microsoft.com/office/drawing/2014/main" id="{3CDC6D4E-4608-4F30-A892-7E44909283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0" y="2688"/>
                  <a:ext cx="1291" cy="288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116" name="Rectangle 54">
                  <a:extLst>
                    <a:ext uri="{FF2B5EF4-FFF2-40B4-BE49-F238E27FC236}">
                      <a16:creationId xmlns:a16="http://schemas.microsoft.com/office/drawing/2014/main" id="{D3687887-9C66-45ED-BEA0-E02937720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0" y="2732"/>
                  <a:ext cx="1262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Nachfrageüberschuss</a:t>
                  </a:r>
                  <a:endParaRPr lang="de-DE" altLang="de-DE" sz="1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A78D046E-D9A2-4CB2-BB20-53510382BA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65463" y="5518150"/>
              <a:ext cx="500062" cy="303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2A1A12CE-D14A-4288-B75B-74EAD21D44E3}"/>
                </a:ext>
              </a:extLst>
            </p:cNvPr>
            <p:cNvCxnSpPr>
              <a:cxnSpLocks noChangeShapeType="1"/>
              <a:stCxn id="46124" idx="2"/>
            </p:cNvCxnSpPr>
            <p:nvPr/>
          </p:nvCxnSpPr>
          <p:spPr bwMode="auto">
            <a:xfrm flipH="1">
              <a:off x="4946650" y="5518150"/>
              <a:ext cx="593725" cy="303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CC9305-4A7E-48B4-8E39-78756DE9C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658918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Bewegung zum Gleichgewicht</a:t>
            </a:r>
          </a:p>
        </p:txBody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E931103B-72EA-4FF4-B078-E3CE04B1B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2316480"/>
            <a:ext cx="9297652" cy="2211977"/>
          </a:xfrm>
          <a:noFill/>
        </p:spPr>
        <p:txBody>
          <a:bodyPr/>
          <a:lstStyle/>
          <a:p>
            <a:pPr indent="-360000">
              <a:buClr>
                <a:schemeClr val="tx1"/>
              </a:buClr>
              <a:defRPr/>
            </a:pPr>
            <a:r>
              <a:rPr lang="de-DE" altLang="en-US" sz="1800" dirty="0"/>
              <a:t>Nachfrageüberschuss</a:t>
            </a:r>
          </a:p>
          <a:p>
            <a:pPr indent="-360000">
              <a:buNone/>
              <a:defRPr/>
            </a:pPr>
            <a:r>
              <a:rPr lang="de-DE" altLang="en-US" sz="1800" spc="-20" dirty="0"/>
              <a:t>		</a:t>
            </a:r>
            <a:r>
              <a:rPr lang="de-DE" altLang="en-US" sz="1800" dirty="0"/>
              <a:t>Liegt der aktuelle Preis unter dem Gleichgewichtspreis, dann liegt die nachgefragte 	Menge über der angebotenen Menge. </a:t>
            </a:r>
          </a:p>
          <a:p>
            <a:pPr marL="721518" lvl="2" indent="0">
              <a:buClr>
                <a:schemeClr val="tx1"/>
              </a:buClr>
              <a:buNone/>
              <a:defRPr/>
            </a:pPr>
            <a:r>
              <a:rPr lang="de-DE" altLang="en-US" sz="1800" dirty="0"/>
              <a:t>Es entsteht ein Nachfrageüberschuss.  </a:t>
            </a:r>
          </a:p>
          <a:p>
            <a:pPr marL="721518" lvl="2" indent="0">
              <a:buClr>
                <a:schemeClr val="tx1"/>
              </a:buClr>
              <a:buNone/>
              <a:defRPr/>
            </a:pPr>
            <a:r>
              <a:rPr lang="de-DE" altLang="en-US" sz="1800" dirty="0"/>
              <a:t>Die Anbieter werden ihre Preise erhöhen und es entsteht eine Bewegung in Richtung des Marktgleichgewichts. </a:t>
            </a:r>
          </a:p>
        </p:txBody>
      </p:sp>
      <p:sp>
        <p:nvSpPr>
          <p:cNvPr id="47108" name="Foliennummernplatzhalter 1">
            <a:extLst>
              <a:ext uri="{FF2B5EF4-FFF2-40B4-BE49-F238E27FC236}">
                <a16:creationId xmlns:a16="http://schemas.microsoft.com/office/drawing/2014/main" id="{49934AC1-ECFB-4D3E-8E01-DCF4DAB4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D265A-9270-4108-8891-71923E1537F1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4B48097-03BE-4249-8657-2A778C7FC95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F58017-8BFE-49D1-921C-520F441F457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BD99C-076D-474C-A6DC-D3BBC0F66334}"/>
              </a:ext>
            </a:extLst>
          </p:cNvPr>
          <p:cNvSpPr txBox="1">
            <a:spLocks noChangeArrowheads="1"/>
          </p:cNvSpPr>
          <p:nvPr/>
        </p:nvSpPr>
        <p:spPr>
          <a:xfrm>
            <a:off x="424543" y="4610196"/>
            <a:ext cx="9297652" cy="313350"/>
          </a:xfrm>
          <a:prstGeom prst="rect">
            <a:avLst/>
          </a:prstGeom>
          <a:noFill/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 altLang="en-US" sz="1800" cap="none"/>
              <a:t>Gleichgewicht</a:t>
            </a:r>
            <a:endParaRPr lang="de-DE" altLang="en-US" sz="1800" cap="non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327110-D8AC-48C6-866D-745C15B93BDB}"/>
              </a:ext>
            </a:extLst>
          </p:cNvPr>
          <p:cNvSpPr txBox="1">
            <a:spLocks noChangeArrowheads="1"/>
          </p:cNvSpPr>
          <p:nvPr/>
        </p:nvSpPr>
        <p:spPr>
          <a:xfrm>
            <a:off x="424543" y="5058972"/>
            <a:ext cx="9297652" cy="14283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5731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07194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35781" indent="-1285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71513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tx1"/>
              </a:buClr>
              <a:defRPr/>
            </a:pPr>
            <a:r>
              <a:rPr lang="de-DE" altLang="en-US" sz="1800" dirty="0"/>
              <a:t>Gesetz von Angebot und Nachfrage</a:t>
            </a:r>
          </a:p>
          <a:p>
            <a:pPr marL="892175" indent="0">
              <a:buFont typeface="Symbol" pitchFamily="2" charset="2"/>
              <a:buNone/>
              <a:defRPr/>
            </a:pPr>
            <a:r>
              <a:rPr lang="de-DE" altLang="en-US" sz="1800" dirty="0"/>
              <a:t>Preisanpassungen führen zur Angleichung angebotener und nachgefragter Gütermengen auf Märkten.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 autoUpdateAnimBg="0"/>
      <p:bldP spid="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D2AA6D2-981F-453D-BEFE-0227C58FC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57E44B9-739F-4C42-958A-53023730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6C043B29-FEA2-4F31-9BE5-7DA2CF5A4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976209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Drei Schritte der Analyse von Gleichgewichtsänderungen</a:t>
            </a:r>
          </a:p>
        </p:txBody>
      </p:sp>
      <p:sp>
        <p:nvSpPr>
          <p:cNvPr id="485383" name="Rectangle 7">
            <a:extLst>
              <a:ext uri="{FF2B5EF4-FFF2-40B4-BE49-F238E27FC236}">
                <a16:creationId xmlns:a16="http://schemas.microsoft.com/office/drawing/2014/main" id="{C57B7784-D20A-4667-9C13-46849F4DF4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2540535"/>
            <a:ext cx="9297652" cy="2188029"/>
          </a:xfrm>
        </p:spPr>
        <p:txBody>
          <a:bodyPr/>
          <a:lstStyle/>
          <a:p>
            <a:pPr marL="719138" indent="-360363">
              <a:buClr>
                <a:schemeClr val="tx1"/>
              </a:buClr>
              <a:buFontTx/>
              <a:buAutoNum type="arabicPeriod"/>
            </a:pPr>
            <a:r>
              <a:rPr lang="de-DE" altLang="en-US" sz="1800" dirty="0"/>
              <a:t>Wir klären, ob das betreffende Ereignis zur Verschiebung der Angebotskurve, der Nachfragekurve oder beider Kurven führt.</a:t>
            </a:r>
          </a:p>
          <a:p>
            <a:pPr marL="719138" indent="-360363">
              <a:buClr>
                <a:schemeClr val="tx1"/>
              </a:buClr>
              <a:buFontTx/>
              <a:buAutoNum type="arabicPeriod"/>
            </a:pPr>
            <a:r>
              <a:rPr lang="de-DE" altLang="en-US" sz="1800" dirty="0"/>
              <a:t>Wir untersuchen, ob es zu einer Rechts- oder zu einer Linksverschiebung kommt.</a:t>
            </a:r>
          </a:p>
          <a:p>
            <a:pPr marL="719138" indent="-360363">
              <a:buClr>
                <a:schemeClr val="tx1"/>
              </a:buClr>
              <a:buFontTx/>
              <a:buAutoNum type="arabicPeriod"/>
            </a:pPr>
            <a:r>
              <a:rPr lang="de-DE" altLang="en-US" sz="1800" dirty="0"/>
              <a:t>Wir nutzen das Angebots-Nachfrage-Diagramm, um das ursprüngliche mit dem neuen Marktgleichgewicht zu vergleichen und so zu sehen, wie die Verschiebung den Gleichgewichtspreis und die Gleichgewichtsmenge beeinflusst. </a:t>
            </a:r>
          </a:p>
        </p:txBody>
      </p:sp>
      <p:sp>
        <p:nvSpPr>
          <p:cNvPr id="49158" name="Foliennummernplatzhalter 1">
            <a:extLst>
              <a:ext uri="{FF2B5EF4-FFF2-40B4-BE49-F238E27FC236}">
                <a16:creationId xmlns:a16="http://schemas.microsoft.com/office/drawing/2014/main" id="{20EF74D8-C019-424E-BF46-E7F2174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78A1B-CE6F-4ADA-A9E0-C1690D4415E6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B8C87F6-BCD8-4F0D-A714-772417206EC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D6FCF6E-01E0-4EFD-992C-9371ACFF7B0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>
            <a:extLst>
              <a:ext uri="{FF2B5EF4-FFF2-40B4-BE49-F238E27FC236}">
                <a16:creationId xmlns:a16="http://schemas.microsoft.com/office/drawing/2014/main" id="{D7C46271-80D4-46E8-BF2C-DEF37C61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Mikroökonomie</a:t>
            </a:r>
          </a:p>
        </p:txBody>
      </p:sp>
      <p:sp>
        <p:nvSpPr>
          <p:cNvPr id="14342" name="Foliennummernplatzhalter 1">
            <a:extLst>
              <a:ext uri="{FF2B5EF4-FFF2-40B4-BE49-F238E27FC236}">
                <a16:creationId xmlns:a16="http://schemas.microsoft.com/office/drawing/2014/main" id="{4185907E-E4B2-423C-B8B0-D3BA7BB3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CBAF75-176C-471B-9F81-96867F64A8DF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99369" name="Rectangle 9">
            <a:extLst>
              <a:ext uri="{FF2B5EF4-FFF2-40B4-BE49-F238E27FC236}">
                <a16:creationId xmlns:a16="http://schemas.microsoft.com/office/drawing/2014/main" id="{34224E3D-0699-4898-AC79-8CCBAB889A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1" y="1497015"/>
            <a:ext cx="10972799" cy="50720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  <a:defRPr/>
            </a:pPr>
            <a:r>
              <a:rPr lang="de-DE" altLang="en-US" sz="1800" b="1" spc="-15" dirty="0">
                <a:solidFill>
                  <a:srgbClr val="1D1D1F"/>
                </a:solidFill>
                <a:ea typeface="+mj-ea"/>
              </a:rPr>
              <a:t>Annahmen des Marktmodells</a:t>
            </a:r>
          </a:p>
          <a:p>
            <a:pPr marL="0" indent="0">
              <a:buNone/>
              <a:defRPr/>
            </a:pPr>
            <a:r>
              <a:rPr lang="de-DE" altLang="en-US" sz="1800" dirty="0">
                <a:latin typeface="Calibri"/>
                <a:cs typeface="Calibri"/>
              </a:rPr>
              <a:t>Ein </a:t>
            </a:r>
            <a:r>
              <a:rPr lang="de-DE" altLang="en-US" sz="1800" dirty="0">
                <a:solidFill>
                  <a:srgbClr val="25A9A6"/>
                </a:solidFill>
                <a:latin typeface="Calibri"/>
                <a:cs typeface="Calibri"/>
              </a:rPr>
              <a:t>Markt</a:t>
            </a:r>
            <a:r>
              <a:rPr lang="de-DE" altLang="en-US" sz="1800" i="1" dirty="0">
                <a:solidFill>
                  <a:srgbClr val="25A9A6"/>
                </a:solidFill>
                <a:latin typeface="Calibri"/>
                <a:cs typeface="Calibri"/>
              </a:rPr>
              <a:t> </a:t>
            </a:r>
            <a:r>
              <a:rPr lang="de-DE" altLang="en-US" sz="1800" dirty="0">
                <a:latin typeface="Calibri"/>
                <a:cs typeface="Calibri"/>
              </a:rPr>
              <a:t>besteht aus Gruppen potenzieller Käufer und Verkäufer einer bestimmten Ware oder Dienstleistung.</a:t>
            </a:r>
          </a:p>
          <a:p>
            <a:pPr marL="135255" indent="-135255">
              <a:buFontTx/>
              <a:buNone/>
              <a:defRPr/>
            </a:pPr>
            <a:endParaRPr lang="de-DE" altLang="en-US" sz="800" dirty="0">
              <a:latin typeface="Calibri"/>
              <a:cs typeface="Calibri"/>
            </a:endParaRPr>
          </a:p>
          <a:p>
            <a:pPr marL="135255" indent="-135255">
              <a:buFontTx/>
              <a:buNone/>
              <a:defRPr/>
            </a:pPr>
            <a:r>
              <a:rPr lang="de-DE" altLang="en-US" sz="1800" dirty="0">
                <a:latin typeface="Calibri"/>
                <a:cs typeface="Calibri"/>
              </a:rPr>
              <a:t>Annahmen des Marktmodells:</a:t>
            </a:r>
          </a:p>
          <a:p>
            <a:pPr marL="514350" indent="-514350"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de-DE" altLang="de-DE" sz="1800" dirty="0"/>
              <a:t>Es gibt viele Käufer und Verkäufer im Markt. </a:t>
            </a:r>
          </a:p>
          <a:p>
            <a:pPr marL="514350" indent="-514350"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de-DE" altLang="de-DE" sz="1800" dirty="0"/>
              <a:t>Jeder Käufer und Verkäufer verfügt über vollkommene Information. </a:t>
            </a:r>
          </a:p>
          <a:p>
            <a:pPr marL="514350" indent="-514350"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de-DE" altLang="de-DE" sz="1800" dirty="0"/>
              <a:t>Kein einzelner Käufer und Verkäufer ist groß genug oder hat die Macht, den Preis zu beeinflussen. (»Mengenanpasser« oder »Preisnehmer«.) 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4"/>
              <a:defRPr/>
            </a:pPr>
            <a:r>
              <a:rPr lang="de-DE" altLang="de-DE" sz="1800" dirty="0"/>
              <a:t>Es gibt freien Markteintritt und freien Marktaustritt.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4"/>
              <a:defRPr/>
            </a:pPr>
            <a:r>
              <a:rPr lang="de-DE" altLang="de-DE" sz="1800" dirty="0"/>
              <a:t>Die produzierten Güter sind homogen (identisch).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4"/>
              <a:defRPr/>
            </a:pPr>
            <a:r>
              <a:rPr lang="de-DE" altLang="de-DE" sz="1800" dirty="0"/>
              <a:t>Käufer und Verkäufer handeln unabhängig voneinander und berücksichtigen bei ihren Entscheidungen ausschließlich ihre eigene Situation.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4"/>
              <a:defRPr/>
            </a:pPr>
            <a:r>
              <a:rPr lang="de-DE" altLang="de-DE" sz="1800" dirty="0"/>
              <a:t>Es gibt vollständig definierte Eigentumsrechte, d. h., dass sowohl die Produzenten als auch die Konsumenten in ihre Entscheidungen alle Kosten und Nutzen einbeziehen. </a:t>
            </a:r>
          </a:p>
          <a:p>
            <a:pPr marL="0" indent="0">
              <a:buClr>
                <a:schemeClr val="tx1"/>
              </a:buClr>
              <a:buSzPct val="100000"/>
              <a:buNone/>
              <a:defRPr/>
            </a:pPr>
            <a:endParaRPr lang="de-DE" altLang="de-DE" sz="1800" dirty="0"/>
          </a:p>
          <a:p>
            <a:pPr marL="514350" indent="-514350">
              <a:buClr>
                <a:schemeClr val="tx1"/>
              </a:buClr>
              <a:buSzPct val="100000"/>
              <a:buFontTx/>
              <a:buAutoNum type="arabicPeriod"/>
              <a:defRPr/>
            </a:pPr>
            <a:endParaRPr lang="de-DE" altLang="de-DE" sz="1800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35993A4-2946-47C6-A552-30859F6A9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F0DB0B2-C0C5-4D95-9136-69C8B828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BD1CF8C-75DA-4B0E-89E0-607BC5F1DB0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9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9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9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9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9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BB734899-9500-4550-B512-706229134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663" y="291422"/>
            <a:ext cx="9362507" cy="38871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1798638" algn="l"/>
                <a:tab pos="1979613" algn="l"/>
              </a:tabLst>
            </a:pPr>
            <a:r>
              <a:rPr lang="de-DE" altLang="de-DE" sz="1800" dirty="0"/>
              <a:t>Wie eine Nachfragesteigerung das Gleichgewicht verändert</a:t>
            </a:r>
          </a:p>
        </p:txBody>
      </p:sp>
      <p:sp>
        <p:nvSpPr>
          <p:cNvPr id="51234" name="Foliennummernplatzhalter 7">
            <a:extLst>
              <a:ext uri="{FF2B5EF4-FFF2-40B4-BE49-F238E27FC236}">
                <a16:creationId xmlns:a16="http://schemas.microsoft.com/office/drawing/2014/main" id="{B06E7DE7-1A8E-4059-8867-72900DE35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2222A-A155-4531-80BC-53D0F57C38D8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4724E279-A8AD-454A-90DB-4AF87E74108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71875"/>
            <a:ext cx="1187450" cy="1550988"/>
            <a:chOff x="-3" y="2194"/>
            <a:chExt cx="748" cy="977"/>
          </a:xfrm>
        </p:grpSpPr>
        <p:sp>
          <p:nvSpPr>
            <p:cNvPr id="51247" name="Line 45">
              <a:extLst>
                <a:ext uri="{FF2B5EF4-FFF2-40B4-BE49-F238E27FC236}">
                  <a16:creationId xmlns:a16="http://schemas.microsoft.com/office/drawing/2014/main" id="{F27F2C75-BDAC-4A38-8706-C66FE8290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" y="2194"/>
              <a:ext cx="431" cy="31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248" name="Group 46">
              <a:extLst>
                <a:ext uri="{FF2B5EF4-FFF2-40B4-BE49-F238E27FC236}">
                  <a16:creationId xmlns:a16="http://schemas.microsoft.com/office/drawing/2014/main" id="{D3FBA97B-6D7A-492C-B8DF-4DE25D123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2544"/>
              <a:ext cx="729" cy="627"/>
              <a:chOff x="-3" y="2544"/>
              <a:chExt cx="729" cy="627"/>
            </a:xfrm>
          </p:grpSpPr>
          <p:sp>
            <p:nvSpPr>
              <p:cNvPr id="51249" name="Rectangle 47">
                <a:extLst>
                  <a:ext uri="{FF2B5EF4-FFF2-40B4-BE49-F238E27FC236}">
                    <a16:creationId xmlns:a16="http://schemas.microsoft.com/office/drawing/2014/main" id="{D6B767CA-28FF-4261-8C29-326B5330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" y="2544"/>
                <a:ext cx="729" cy="62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>
                  <a:latin typeface="Arial" panose="020B0604020202020204" pitchFamily="34" charset="0"/>
                </a:endParaRPr>
              </a:p>
            </p:txBody>
          </p:sp>
          <p:sp>
            <p:nvSpPr>
              <p:cNvPr id="51250" name="Rectangle 48">
                <a:extLst>
                  <a:ext uri="{FF2B5EF4-FFF2-40B4-BE49-F238E27FC236}">
                    <a16:creationId xmlns:a16="http://schemas.microsoft.com/office/drawing/2014/main" id="{38C3086B-64C5-4836-8D62-519D239F5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92"/>
                <a:ext cx="54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… </a:t>
                </a:r>
                <a:r>
                  <a:rPr lang="en-US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mit</a:t>
                </a: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höherem</a:t>
                </a:r>
                <a:endParaRPr lang="en-US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</a:t>
                </a:r>
                <a:r>
                  <a:rPr lang="en-US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…</a:t>
                </a:r>
                <a:endParaRPr lang="en-US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51" name="Rectangle 49">
                <a:extLst>
                  <a:ext uri="{FF2B5EF4-FFF2-40B4-BE49-F238E27FC236}">
                    <a16:creationId xmlns:a16="http://schemas.microsoft.com/office/drawing/2014/main" id="{5291D210-A11D-413B-AC31-DAB7276D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" y="2734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de-DE" sz="2400"/>
              </a:p>
            </p:txBody>
          </p:sp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DC7431F-D629-4A7C-B1FF-E38CD7BA1819}"/>
              </a:ext>
            </a:extLst>
          </p:cNvPr>
          <p:cNvGrpSpPr/>
          <p:nvPr/>
        </p:nvGrpSpPr>
        <p:grpSpPr>
          <a:xfrm>
            <a:off x="2057400" y="990601"/>
            <a:ext cx="7878764" cy="5562600"/>
            <a:chOff x="2057400" y="990601"/>
            <a:chExt cx="7878764" cy="5562600"/>
          </a:xfrm>
        </p:grpSpPr>
        <p:sp>
          <p:nvSpPr>
            <p:cNvPr id="51204" name="Rectangle 5">
              <a:extLst>
                <a:ext uri="{FF2B5EF4-FFF2-40B4-BE49-F238E27FC236}">
                  <a16:creationId xmlns:a16="http://schemas.microsoft.com/office/drawing/2014/main" id="{391E621B-EA75-4E47-A083-79D0D689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F3F6F9"/>
            </a:solidFill>
            <a:ln w="200025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05" name="Rectangle 6">
              <a:extLst>
                <a:ext uri="{FF2B5EF4-FFF2-40B4-BE49-F238E27FC236}">
                  <a16:creationId xmlns:a16="http://schemas.microsoft.com/office/drawing/2014/main" id="{78F91855-9229-4AC5-A138-953A63705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F2F4F8"/>
            </a:solidFill>
            <a:ln w="182563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06" name="Rectangle 7">
              <a:extLst>
                <a:ext uri="{FF2B5EF4-FFF2-40B4-BE49-F238E27FC236}">
                  <a16:creationId xmlns:a16="http://schemas.microsoft.com/office/drawing/2014/main" id="{001B6735-DC06-4D3A-AD10-31FCBAD5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F1F4F7"/>
            </a:solidFill>
            <a:ln w="163513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07" name="Rectangle 8">
              <a:extLst>
                <a:ext uri="{FF2B5EF4-FFF2-40B4-BE49-F238E27FC236}">
                  <a16:creationId xmlns:a16="http://schemas.microsoft.com/office/drawing/2014/main" id="{7981054B-7E46-494B-B2CD-A2DC3336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F0F2F5"/>
            </a:solidFill>
            <a:ln w="146050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08" name="Rectangle 9">
              <a:extLst>
                <a:ext uri="{FF2B5EF4-FFF2-40B4-BE49-F238E27FC236}">
                  <a16:creationId xmlns:a16="http://schemas.microsoft.com/office/drawing/2014/main" id="{0DADCD7D-E17D-467B-AD10-ED75D67A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EF1F4"/>
            </a:solidFill>
            <a:ln w="127000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09" name="Rectangle 10">
              <a:extLst>
                <a:ext uri="{FF2B5EF4-FFF2-40B4-BE49-F238E27FC236}">
                  <a16:creationId xmlns:a16="http://schemas.microsoft.com/office/drawing/2014/main" id="{D93633AA-9877-4907-AFE5-EC49F6F70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DEFF3"/>
            </a:solidFill>
            <a:ln w="109538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0" name="Rectangle 11">
              <a:extLst>
                <a:ext uri="{FF2B5EF4-FFF2-40B4-BE49-F238E27FC236}">
                  <a16:creationId xmlns:a16="http://schemas.microsoft.com/office/drawing/2014/main" id="{DED5C14C-D315-4644-88A4-24C791D5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BEEF2"/>
            </a:solidFill>
            <a:ln w="90488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1" name="Rectangle 12">
              <a:extLst>
                <a:ext uri="{FF2B5EF4-FFF2-40B4-BE49-F238E27FC236}">
                  <a16:creationId xmlns:a16="http://schemas.microsoft.com/office/drawing/2014/main" id="{B19022A5-4F31-45C1-A95E-3B5CED3C9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AECF1"/>
            </a:solidFill>
            <a:ln w="73025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2" name="Rectangle 13">
              <a:extLst>
                <a:ext uri="{FF2B5EF4-FFF2-40B4-BE49-F238E27FC236}">
                  <a16:creationId xmlns:a16="http://schemas.microsoft.com/office/drawing/2014/main" id="{57FF05D4-D317-4C0E-9E18-18A39DB31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9EBF0"/>
            </a:solidFill>
            <a:ln w="53975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3" name="Rectangle 14">
              <a:extLst>
                <a:ext uri="{FF2B5EF4-FFF2-40B4-BE49-F238E27FC236}">
                  <a16:creationId xmlns:a16="http://schemas.microsoft.com/office/drawing/2014/main" id="{8F2D0E6E-D21F-493B-AC99-1395A3AF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7EAEF"/>
            </a:solidFill>
            <a:ln w="36513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4" name="Rectangle 15">
              <a:extLst>
                <a:ext uri="{FF2B5EF4-FFF2-40B4-BE49-F238E27FC236}">
                  <a16:creationId xmlns:a16="http://schemas.microsoft.com/office/drawing/2014/main" id="{670E3689-938F-4028-B295-A81B0B57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122364"/>
              <a:ext cx="6380163" cy="4886325"/>
            </a:xfrm>
            <a:prstGeom prst="rect">
              <a:avLst/>
            </a:prstGeom>
            <a:solidFill>
              <a:srgbClr val="E6E9EF"/>
            </a:solidFill>
            <a:ln w="17463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5" name="Rectangle 16">
              <a:extLst>
                <a:ext uri="{FF2B5EF4-FFF2-40B4-BE49-F238E27FC236}">
                  <a16:creationId xmlns:a16="http://schemas.microsoft.com/office/drawing/2014/main" id="{CC00AF4A-8357-496A-B923-82BC1412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275" y="1041401"/>
              <a:ext cx="6362700" cy="4868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1216" name="Freeform 17">
              <a:extLst>
                <a:ext uri="{FF2B5EF4-FFF2-40B4-BE49-F238E27FC236}">
                  <a16:creationId xmlns:a16="http://schemas.microsoft.com/office/drawing/2014/main" id="{D66DFC1C-169E-4EF7-A37A-C14098260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1050926"/>
              <a:ext cx="6362700" cy="4868863"/>
            </a:xfrm>
            <a:custGeom>
              <a:avLst/>
              <a:gdLst>
                <a:gd name="T0" fmla="*/ 0 w 4008"/>
                <a:gd name="T1" fmla="*/ 0 h 3067"/>
                <a:gd name="T2" fmla="*/ 0 w 4008"/>
                <a:gd name="T3" fmla="*/ 2147483646 h 3067"/>
                <a:gd name="T4" fmla="*/ 2147483646 w 4008"/>
                <a:gd name="T5" fmla="*/ 2147483646 h 3067"/>
                <a:gd name="T6" fmla="*/ 0 60000 65536"/>
                <a:gd name="T7" fmla="*/ 0 60000 65536"/>
                <a:gd name="T8" fmla="*/ 0 60000 65536"/>
                <a:gd name="T9" fmla="*/ 0 w 4008"/>
                <a:gd name="T10" fmla="*/ 0 h 3067"/>
                <a:gd name="T11" fmla="*/ 4008 w 4008"/>
                <a:gd name="T12" fmla="*/ 3067 h 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8" h="3067">
                  <a:moveTo>
                    <a:pt x="0" y="0"/>
                  </a:moveTo>
                  <a:lnTo>
                    <a:pt x="0" y="3067"/>
                  </a:lnTo>
                  <a:lnTo>
                    <a:pt x="4008" y="3067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6530" name="Line 18">
              <a:extLst>
                <a:ext uri="{FF2B5EF4-FFF2-40B4-BE49-F238E27FC236}">
                  <a16:creationId xmlns:a16="http://schemas.microsoft.com/office/drawing/2014/main" id="{B9B7E5B7-8DA9-4831-B640-A3007729A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6126" y="2511425"/>
              <a:ext cx="123666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6531" name="Line 19">
              <a:extLst>
                <a:ext uri="{FF2B5EF4-FFF2-40B4-BE49-F238E27FC236}">
                  <a16:creationId xmlns:a16="http://schemas.microsoft.com/office/drawing/2014/main" id="{1FC84F73-1445-461F-8795-EDAE62C39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738" y="6045200"/>
              <a:ext cx="65405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6532" name="Line 20">
              <a:extLst>
                <a:ext uri="{FF2B5EF4-FFF2-40B4-BE49-F238E27FC236}">
                  <a16:creationId xmlns:a16="http://schemas.microsoft.com/office/drawing/2014/main" id="{39E9599E-1929-42FA-BB29-D7EE9464C4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 flipV="1">
              <a:off x="3192464" y="3441701"/>
              <a:ext cx="1587" cy="258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220" name="Rectangle 21">
              <a:extLst>
                <a:ext uri="{FF2B5EF4-FFF2-40B4-BE49-F238E27FC236}">
                  <a16:creationId xmlns:a16="http://schemas.microsoft.com/office/drawing/2014/main" id="{DC50607C-B68E-4F8F-BD5F-FC453DC66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990601"/>
              <a:ext cx="1295400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Preis von 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(€/Kugel)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221" name="Rectangle 22">
              <a:extLst>
                <a:ext uri="{FF2B5EF4-FFF2-40B4-BE49-F238E27FC236}">
                  <a16:creationId xmlns:a16="http://schemas.microsoft.com/office/drawing/2014/main" id="{B2B25D8B-7A51-4C5B-A539-7B900C31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949950"/>
              <a:ext cx="10740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5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de-DE" sz="2400" dirty="0"/>
            </a:p>
          </p:txBody>
        </p:sp>
        <p:sp>
          <p:nvSpPr>
            <p:cNvPr id="51222" name="Rectangle 23">
              <a:extLst>
                <a:ext uri="{FF2B5EF4-FFF2-40B4-BE49-F238E27FC236}">
                  <a16:creationId xmlns:a16="http://schemas.microsoft.com/office/drawing/2014/main" id="{E473EC50-251B-4FBB-9932-E8632976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9726" y="6003926"/>
              <a:ext cx="190976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Menge Eiscreme (Kugeln) 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24">
              <a:extLst>
                <a:ext uri="{FF2B5EF4-FFF2-40B4-BE49-F238E27FC236}">
                  <a16:creationId xmlns:a16="http://schemas.microsoft.com/office/drawing/2014/main" id="{4E85BEEA-2128-406B-8357-0FE2C9FE6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563" y="2638426"/>
              <a:ext cx="4800600" cy="2181225"/>
              <a:chOff x="1475" y="1662"/>
              <a:chExt cx="3024" cy="1374"/>
            </a:xfrm>
          </p:grpSpPr>
          <p:sp>
            <p:nvSpPr>
              <p:cNvPr id="51263" name="Line 25">
                <a:extLst>
                  <a:ext uri="{FF2B5EF4-FFF2-40B4-BE49-F238E27FC236}">
                    <a16:creationId xmlns:a16="http://schemas.microsoft.com/office/drawing/2014/main" id="{5648B7E8-9F45-465B-9D29-35FC2BC21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5" y="1729"/>
                <a:ext cx="2496" cy="1307"/>
              </a:xfrm>
              <a:prstGeom prst="line">
                <a:avLst/>
              </a:prstGeom>
              <a:noFill/>
              <a:ln w="53975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64" name="Rectangle 26">
                <a:extLst>
                  <a:ext uri="{FF2B5EF4-FFF2-40B4-BE49-F238E27FC236}">
                    <a16:creationId xmlns:a16="http://schemas.microsoft.com/office/drawing/2014/main" id="{C0DD70EF-FF84-4F36-98AF-7231987FF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1662"/>
                <a:ext cx="5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Group 27">
              <a:extLst>
                <a:ext uri="{FF2B5EF4-FFF2-40B4-BE49-F238E27FC236}">
                  <a16:creationId xmlns:a16="http://schemas.microsoft.com/office/drawing/2014/main" id="{61D43CDA-24F1-4F09-920D-51F51DD9C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3810001"/>
              <a:ext cx="1676400" cy="1620838"/>
              <a:chOff x="1680" y="2400"/>
              <a:chExt cx="1056" cy="1021"/>
            </a:xfrm>
          </p:grpSpPr>
          <p:sp>
            <p:nvSpPr>
              <p:cNvPr id="51261" name="Line 28">
                <a:extLst>
                  <a:ext uri="{FF2B5EF4-FFF2-40B4-BE49-F238E27FC236}">
                    <a16:creationId xmlns:a16="http://schemas.microsoft.com/office/drawing/2014/main" id="{D5CB2B86-2275-4F32-80BA-FFEA8664B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8" y="2400"/>
                <a:ext cx="528" cy="5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62" name="Rectangle 29">
                <a:extLst>
                  <a:ext uri="{FF2B5EF4-FFF2-40B4-BE49-F238E27FC236}">
                    <a16:creationId xmlns:a16="http://schemas.microsoft.com/office/drawing/2014/main" id="{AE89706E-D35B-4A0C-AEB9-9601700DE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88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Ursprüngliches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Gleichgewicht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69B90E3B-38B7-46FE-BD82-2F55CF005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026" y="2222500"/>
              <a:ext cx="5102225" cy="3462338"/>
              <a:chOff x="1646" y="1400"/>
              <a:chExt cx="3214" cy="2181"/>
            </a:xfrm>
          </p:grpSpPr>
          <p:sp>
            <p:nvSpPr>
              <p:cNvPr id="51259" name="Line 31">
                <a:extLst>
                  <a:ext uri="{FF2B5EF4-FFF2-40B4-BE49-F238E27FC236}">
                    <a16:creationId xmlns:a16="http://schemas.microsoft.com/office/drawing/2014/main" id="{58F5616C-3718-4DC9-8DEA-7C825E18A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6" y="1400"/>
                <a:ext cx="2142" cy="2056"/>
              </a:xfrm>
              <a:prstGeom prst="line">
                <a:avLst/>
              </a:prstGeom>
              <a:noFill/>
              <a:ln w="53975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60" name="Rectangle 32">
                <a:extLst>
                  <a:ext uri="{FF2B5EF4-FFF2-40B4-BE49-F238E27FC236}">
                    <a16:creationId xmlns:a16="http://schemas.microsoft.com/office/drawing/2014/main" id="{412A862D-834B-41CA-8B73-33A01A7A8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3407"/>
                <a:ext cx="10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Nachfrage, </a:t>
                </a:r>
                <a:r>
                  <a:rPr lang="de-DE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de-DE" altLang="de-DE" sz="18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de-DE" altLang="de-DE" sz="1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34">
              <a:extLst>
                <a:ext uri="{FF2B5EF4-FFF2-40B4-BE49-F238E27FC236}">
                  <a16:creationId xmlns:a16="http://schemas.microsoft.com/office/drawing/2014/main" id="{E5C8874C-9138-4E6F-814C-569001C6A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688" y="1555751"/>
              <a:ext cx="3594100" cy="3546475"/>
              <a:chOff x="2185" y="980"/>
              <a:chExt cx="2264" cy="2234"/>
            </a:xfrm>
          </p:grpSpPr>
          <p:sp>
            <p:nvSpPr>
              <p:cNvPr id="51257" name="Line 35">
                <a:extLst>
                  <a:ext uri="{FF2B5EF4-FFF2-40B4-BE49-F238E27FC236}">
                    <a16:creationId xmlns:a16="http://schemas.microsoft.com/office/drawing/2014/main" id="{9571B5B9-AEC0-4EE7-9BF1-A852936D5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980"/>
                <a:ext cx="2141" cy="2056"/>
              </a:xfrm>
              <a:prstGeom prst="line">
                <a:avLst/>
              </a:prstGeom>
              <a:noFill/>
              <a:ln w="53975">
                <a:solidFill>
                  <a:srgbClr val="5F16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58" name="Rectangle 36">
                <a:extLst>
                  <a:ext uri="{FF2B5EF4-FFF2-40B4-BE49-F238E27FC236}">
                    <a16:creationId xmlns:a16="http://schemas.microsoft.com/office/drawing/2014/main" id="{F2C85DCB-961F-4055-86AD-BF63CAEE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" y="3059"/>
                <a:ext cx="1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de-DE" altLang="de-DE" sz="16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de-DE" altLang="de-DE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D8F43769-DC96-4753-AD70-A231003AB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2076" y="6081714"/>
              <a:ext cx="2727325" cy="471487"/>
              <a:chOff x="1498" y="3831"/>
              <a:chExt cx="1718" cy="297"/>
            </a:xfrm>
          </p:grpSpPr>
          <p:sp>
            <p:nvSpPr>
              <p:cNvPr id="51252" name="Line 39">
                <a:extLst>
                  <a:ext uri="{FF2B5EF4-FFF2-40B4-BE49-F238E27FC236}">
                    <a16:creationId xmlns:a16="http://schemas.microsoft.com/office/drawing/2014/main" id="{6BE54E2B-5A06-4526-8FFF-BC60B34A2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5" y="3831"/>
                <a:ext cx="447" cy="17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53" name="Rectangle 40">
                <a:extLst>
                  <a:ext uri="{FF2B5EF4-FFF2-40B4-BE49-F238E27FC236}">
                    <a16:creationId xmlns:a16="http://schemas.microsoft.com/office/drawing/2014/main" id="{9B8F5EE8-8AE8-44FB-8697-66E8AFEA9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" y="3888"/>
                <a:ext cx="1718" cy="24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54" name="Rectangle 41">
                <a:extLst>
                  <a:ext uri="{FF2B5EF4-FFF2-40B4-BE49-F238E27FC236}">
                    <a16:creationId xmlns:a16="http://schemas.microsoft.com/office/drawing/2014/main" id="{0D1C8596-842D-4429-990C-BBAEA114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" y="3905"/>
                <a:ext cx="10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de-DE" altLang="de-DE" sz="15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55" name="Rectangle 42">
                <a:extLst>
                  <a:ext uri="{FF2B5EF4-FFF2-40B4-BE49-F238E27FC236}">
                    <a16:creationId xmlns:a16="http://schemas.microsoft.com/office/drawing/2014/main" id="{B6344BCA-0426-4872-8FE9-2E1846B08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" y="3905"/>
                <a:ext cx="26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…</a:t>
                </a:r>
                <a:r>
                  <a:rPr lang="de-DE" altLang="de-DE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de-DE" altLang="de-DE" sz="2400" dirty="0"/>
              </a:p>
            </p:txBody>
          </p:sp>
          <p:sp>
            <p:nvSpPr>
              <p:cNvPr id="51256" name="Rectangle 43">
                <a:extLst>
                  <a:ext uri="{FF2B5EF4-FFF2-40B4-BE49-F238E27FC236}">
                    <a16:creationId xmlns:a16="http://schemas.microsoft.com/office/drawing/2014/main" id="{ADEB5136-72BF-46F9-B013-E87877E4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" y="3905"/>
                <a:ext cx="125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 höherer Menge.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EBECBB89-BAB6-4BE1-8CA6-7D12D9043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1219200"/>
              <a:ext cx="3581400" cy="1227138"/>
              <a:chOff x="2400" y="768"/>
              <a:chExt cx="2352" cy="773"/>
            </a:xfrm>
          </p:grpSpPr>
          <p:sp>
            <p:nvSpPr>
              <p:cNvPr id="51244" name="Line 51">
                <a:extLst>
                  <a:ext uri="{FF2B5EF4-FFF2-40B4-BE49-F238E27FC236}">
                    <a16:creationId xmlns:a16="http://schemas.microsoft.com/office/drawing/2014/main" id="{F25FBD57-6FBA-4257-A3E8-E4EFE5CBC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870"/>
                <a:ext cx="526" cy="67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45" name="Rectangle 52">
                <a:extLst>
                  <a:ext uri="{FF2B5EF4-FFF2-40B4-BE49-F238E27FC236}">
                    <a16:creationId xmlns:a16="http://schemas.microsoft.com/office/drawing/2014/main" id="{47ADD4D0-1E15-4A5C-9FAA-4727D6D2E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768"/>
                <a:ext cx="1917" cy="48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46" name="Rectangle 53">
                <a:extLst>
                  <a:ext uri="{FF2B5EF4-FFF2-40B4-BE49-F238E27FC236}">
                    <a16:creationId xmlns:a16="http://schemas.microsoft.com/office/drawing/2014/main" id="{C7FB31A5-BF59-4653-A00B-5361A1185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816"/>
                <a:ext cx="139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Hitze lässt die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Nachfrage ansteigen …</a:t>
                </a:r>
              </a:p>
            </p:txBody>
          </p:sp>
        </p:grpSp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80EA982E-B664-4C5C-AB57-815AAEC88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051" y="3687764"/>
              <a:ext cx="2924175" cy="2492375"/>
              <a:chOff x="892" y="2323"/>
              <a:chExt cx="1842" cy="1570"/>
            </a:xfrm>
          </p:grpSpPr>
          <p:grpSp>
            <p:nvGrpSpPr>
              <p:cNvPr id="51239" name="Group 55">
                <a:extLst>
                  <a:ext uri="{FF2B5EF4-FFF2-40B4-BE49-F238E27FC236}">
                    <a16:creationId xmlns:a16="http://schemas.microsoft.com/office/drawing/2014/main" id="{04E41296-894E-46BC-BBE4-749B1D143E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365"/>
                <a:ext cx="1488" cy="1364"/>
                <a:chOff x="1246" y="2365"/>
                <a:chExt cx="1488" cy="1364"/>
              </a:xfrm>
            </p:grpSpPr>
            <p:sp>
              <p:nvSpPr>
                <p:cNvPr id="51242" name="Freeform 56">
                  <a:extLst>
                    <a:ext uri="{FF2B5EF4-FFF2-40B4-BE49-F238E27FC236}">
                      <a16:creationId xmlns:a16="http://schemas.microsoft.com/office/drawing/2014/main" id="{822E5C89-82F5-4B63-A356-558411C9E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" y="2400"/>
                  <a:ext cx="1443" cy="1329"/>
                </a:xfrm>
                <a:custGeom>
                  <a:avLst/>
                  <a:gdLst>
                    <a:gd name="T0" fmla="*/ 0 w 1443"/>
                    <a:gd name="T1" fmla="*/ 0 h 1329"/>
                    <a:gd name="T2" fmla="*/ 1443 w 1443"/>
                    <a:gd name="T3" fmla="*/ 0 h 1329"/>
                    <a:gd name="T4" fmla="*/ 1443 w 1443"/>
                    <a:gd name="T5" fmla="*/ 1329 h 1329"/>
                    <a:gd name="T6" fmla="*/ 0 60000 65536"/>
                    <a:gd name="T7" fmla="*/ 0 60000 65536"/>
                    <a:gd name="T8" fmla="*/ 0 60000 65536"/>
                    <a:gd name="T9" fmla="*/ 0 w 1443"/>
                    <a:gd name="T10" fmla="*/ 0 h 1329"/>
                    <a:gd name="T11" fmla="*/ 1443 w 1443"/>
                    <a:gd name="T12" fmla="*/ 1329 h 13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3" h="1329">
                      <a:moveTo>
                        <a:pt x="0" y="0"/>
                      </a:moveTo>
                      <a:lnTo>
                        <a:pt x="1443" y="0"/>
                      </a:lnTo>
                      <a:lnTo>
                        <a:pt x="1443" y="1329"/>
                      </a:lnTo>
                    </a:path>
                  </a:pathLst>
                </a:custGeom>
                <a:noFill/>
                <a:ln w="17463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51243" name="Oval 57">
                  <a:extLst>
                    <a:ext uri="{FF2B5EF4-FFF2-40B4-BE49-F238E27FC236}">
                      <a16:creationId xmlns:a16="http://schemas.microsoft.com/office/drawing/2014/main" id="{DB18830A-8170-4CC7-9D62-25528C204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2365"/>
                  <a:ext cx="80" cy="6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240" name="Rectangle 58">
                <a:extLst>
                  <a:ext uri="{FF2B5EF4-FFF2-40B4-BE49-F238E27FC236}">
                    <a16:creationId xmlns:a16="http://schemas.microsoft.com/office/drawing/2014/main" id="{0348F80B-7B0B-4DAC-814B-EDAC74F47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" y="2323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2,00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41" name="Rectangle 59">
                <a:extLst>
                  <a:ext uri="{FF2B5EF4-FFF2-40B4-BE49-F238E27FC236}">
                    <a16:creationId xmlns:a16="http://schemas.microsoft.com/office/drawing/2014/main" id="{583C0AD0-7A3F-4317-872F-790A52C06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3748"/>
                <a:ext cx="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de-DE" altLang="de-DE" sz="2400" dirty="0"/>
              </a:p>
            </p:txBody>
          </p:sp>
        </p:grpSp>
        <p:sp>
          <p:nvSpPr>
            <p:cNvPr id="77858" name="Rectangle 61">
              <a:extLst>
                <a:ext uri="{FF2B5EF4-FFF2-40B4-BE49-F238E27FC236}">
                  <a16:creationId xmlns:a16="http://schemas.microsoft.com/office/drawing/2014/main" id="{32712F34-63CD-4CF9-BE14-888D9C4F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1" y="3176589"/>
              <a:ext cx="19648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Neues Gleichgewicht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859" name="Group 62">
              <a:extLst>
                <a:ext uri="{FF2B5EF4-FFF2-40B4-BE49-F238E27FC236}">
                  <a16:creationId xmlns:a16="http://schemas.microsoft.com/office/drawing/2014/main" id="{9E107002-C3E9-4D8B-BA6D-A76637384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3850" y="3159126"/>
              <a:ext cx="4033838" cy="3021013"/>
              <a:chOff x="844" y="1990"/>
              <a:chExt cx="2541" cy="1903"/>
            </a:xfrm>
          </p:grpSpPr>
          <p:sp>
            <p:nvSpPr>
              <p:cNvPr id="51235" name="Freeform 63">
                <a:extLst>
                  <a:ext uri="{FF2B5EF4-FFF2-40B4-BE49-F238E27FC236}">
                    <a16:creationId xmlns:a16="http://schemas.microsoft.com/office/drawing/2014/main" id="{CD3B8F3B-5084-47C9-9F27-53120865A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  <a:gd name="T9" fmla="*/ 0 w 2072"/>
                  <a:gd name="T10" fmla="*/ 0 h 1659"/>
                  <a:gd name="T11" fmla="*/ 2072 w 2072"/>
                  <a:gd name="T12" fmla="*/ 1659 h 16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236" name="Oval 64">
                <a:extLst>
                  <a:ext uri="{FF2B5EF4-FFF2-40B4-BE49-F238E27FC236}">
                    <a16:creationId xmlns:a16="http://schemas.microsoft.com/office/drawing/2014/main" id="{C004B3FD-28ED-410C-9E63-C3C7F3E81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37" name="Rectangle 65">
                <a:extLst>
                  <a:ext uri="{FF2B5EF4-FFF2-40B4-BE49-F238E27FC236}">
                    <a16:creationId xmlns:a16="http://schemas.microsoft.com/office/drawing/2014/main" id="{D3ABBD67-41B5-478D-9A27-3E46D7E6B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" y="1990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2,50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38" name="Rectangle 66">
                <a:extLst>
                  <a:ext uri="{FF2B5EF4-FFF2-40B4-BE49-F238E27FC236}">
                    <a16:creationId xmlns:a16="http://schemas.microsoft.com/office/drawing/2014/main" id="{96BD15E9-D8DF-427D-9A8D-591E526B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3748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 sz="2400" dirty="0"/>
              </a:p>
            </p:txBody>
          </p:sp>
        </p:grpSp>
      </p:grpSp>
      <p:sp>
        <p:nvSpPr>
          <p:cNvPr id="51233" name="Text Box 4">
            <a:extLst>
              <a:ext uri="{FF2B5EF4-FFF2-40B4-BE49-F238E27FC236}">
                <a16:creationId xmlns:a16="http://schemas.microsoft.com/office/drawing/2014/main" id="{EAAC9A27-B876-4030-B5E6-2063C1DF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665162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0D5ED68A-B8DB-47FA-8D47-6F0386299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219" y="401014"/>
            <a:ext cx="9596437" cy="295899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1798638" algn="l"/>
                <a:tab pos="1979613" algn="l"/>
              </a:tabLst>
            </a:pPr>
            <a:r>
              <a:rPr lang="de-DE" altLang="de-DE" sz="1800" dirty="0"/>
              <a:t>Wie ein Angebotsrückgang das Gleichgewicht verändert</a:t>
            </a:r>
          </a:p>
        </p:txBody>
      </p:sp>
      <p:sp>
        <p:nvSpPr>
          <p:cNvPr id="52258" name="Foliennummernplatzhalter 5">
            <a:extLst>
              <a:ext uri="{FF2B5EF4-FFF2-40B4-BE49-F238E27FC236}">
                <a16:creationId xmlns:a16="http://schemas.microsoft.com/office/drawing/2014/main" id="{2BA0D229-F555-4797-B595-544F5442A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2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631D1-2525-4D0C-8A72-F204527434F3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4D25F48D-27BD-4FFE-AC8E-7D75957D4BF4}"/>
              </a:ext>
            </a:extLst>
          </p:cNvPr>
          <p:cNvGrpSpPr>
            <a:grpSpLocks/>
          </p:cNvGrpSpPr>
          <p:nvPr/>
        </p:nvGrpSpPr>
        <p:grpSpPr bwMode="auto">
          <a:xfrm>
            <a:off x="4767264" y="6057297"/>
            <a:ext cx="2947987" cy="728663"/>
            <a:chOff x="2067" y="3828"/>
            <a:chExt cx="1688" cy="459"/>
          </a:xfrm>
        </p:grpSpPr>
        <p:sp>
          <p:nvSpPr>
            <p:cNvPr id="52269" name="Line 50">
              <a:extLst>
                <a:ext uri="{FF2B5EF4-FFF2-40B4-BE49-F238E27FC236}">
                  <a16:creationId xmlns:a16="http://schemas.microsoft.com/office/drawing/2014/main" id="{868DAB62-D08D-4120-B348-5E2F613B3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3828"/>
              <a:ext cx="26" cy="12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270" name="Rectangle 51">
              <a:extLst>
                <a:ext uri="{FF2B5EF4-FFF2-40B4-BE49-F238E27FC236}">
                  <a16:creationId xmlns:a16="http://schemas.microsoft.com/office/drawing/2014/main" id="{ABF551C2-AAC9-4B4B-8309-4828E8F2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3898"/>
              <a:ext cx="1688" cy="19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71" name="Rectangle 52">
              <a:extLst>
                <a:ext uri="{FF2B5EF4-FFF2-40B4-BE49-F238E27FC236}">
                  <a16:creationId xmlns:a16="http://schemas.microsoft.com/office/drawing/2014/main" id="{0E46F4A6-2993-4F01-9C6D-685E35AE2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3907"/>
              <a:ext cx="16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… und niedrigerer </a:t>
              </a:r>
              <a:r>
                <a: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Menge.</a:t>
              </a:r>
            </a:p>
          </p:txBody>
        </p:sp>
        <p:sp>
          <p:nvSpPr>
            <p:cNvPr id="52272" name="Rectangle 53">
              <a:extLst>
                <a:ext uri="{FF2B5EF4-FFF2-40B4-BE49-F238E27FC236}">
                  <a16:creationId xmlns:a16="http://schemas.microsoft.com/office/drawing/2014/main" id="{BF5BB22D-639B-4968-81D2-80116289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9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400" dirty="0"/>
            </a:p>
          </p:txBody>
        </p:sp>
        <p:sp>
          <p:nvSpPr>
            <p:cNvPr id="52273" name="Rectangle 54">
              <a:extLst>
                <a:ext uri="{FF2B5EF4-FFF2-40B4-BE49-F238E27FC236}">
                  <a16:creationId xmlns:a16="http://schemas.microsoft.com/office/drawing/2014/main" id="{4141745B-487F-4670-833D-CD61A6221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39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400" dirty="0"/>
            </a:p>
          </p:txBody>
        </p:sp>
        <p:sp>
          <p:nvSpPr>
            <p:cNvPr id="52274" name="Rectangle 55">
              <a:extLst>
                <a:ext uri="{FF2B5EF4-FFF2-40B4-BE49-F238E27FC236}">
                  <a16:creationId xmlns:a16="http://schemas.microsoft.com/office/drawing/2014/main" id="{686D9AA6-7FDD-474D-B62A-37769F696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5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400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2A4AC9E-B2B6-4E4E-A795-AD247C938D13}"/>
              </a:ext>
            </a:extLst>
          </p:cNvPr>
          <p:cNvGrpSpPr/>
          <p:nvPr/>
        </p:nvGrpSpPr>
        <p:grpSpPr>
          <a:xfrm>
            <a:off x="1835150" y="1066801"/>
            <a:ext cx="7854951" cy="5521325"/>
            <a:chOff x="1835150" y="1066801"/>
            <a:chExt cx="7854951" cy="5521325"/>
          </a:xfrm>
        </p:grpSpPr>
        <p:sp>
          <p:nvSpPr>
            <p:cNvPr id="52228" name="Rectangle 5">
              <a:extLst>
                <a:ext uri="{FF2B5EF4-FFF2-40B4-BE49-F238E27FC236}">
                  <a16:creationId xmlns:a16="http://schemas.microsoft.com/office/drawing/2014/main" id="{1CA74539-3A47-4324-95C7-4B2971E8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6E9EF"/>
            </a:solidFill>
            <a:ln w="17463">
              <a:solidFill>
                <a:srgbClr val="E6E9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29" name="Rectangle 6">
              <a:extLst>
                <a:ext uri="{FF2B5EF4-FFF2-40B4-BE49-F238E27FC236}">
                  <a16:creationId xmlns:a16="http://schemas.microsoft.com/office/drawing/2014/main" id="{13B2760A-A177-4EB7-868B-0A2985E06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F3F6F9"/>
            </a:solidFill>
            <a:ln w="193675">
              <a:solidFill>
                <a:srgbClr val="F3F6F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0" name="Rectangle 7">
              <a:extLst>
                <a:ext uri="{FF2B5EF4-FFF2-40B4-BE49-F238E27FC236}">
                  <a16:creationId xmlns:a16="http://schemas.microsoft.com/office/drawing/2014/main" id="{A6DB6E70-F0BE-4417-9EE4-81385DC98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F2F4F8"/>
            </a:solidFill>
            <a:ln w="176213">
              <a:solidFill>
                <a:srgbClr val="F2F4F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1" name="Rectangle 8">
              <a:extLst>
                <a:ext uri="{FF2B5EF4-FFF2-40B4-BE49-F238E27FC236}">
                  <a16:creationId xmlns:a16="http://schemas.microsoft.com/office/drawing/2014/main" id="{747152E3-2184-404D-BE7C-CB6BB6AB4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F1F4F7"/>
            </a:solidFill>
            <a:ln w="158750">
              <a:solidFill>
                <a:srgbClr val="F1F4F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2" name="Rectangle 9">
              <a:extLst>
                <a:ext uri="{FF2B5EF4-FFF2-40B4-BE49-F238E27FC236}">
                  <a16:creationId xmlns:a16="http://schemas.microsoft.com/office/drawing/2014/main" id="{22E23B76-D9C9-47E3-A7E1-7DF8A2C78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F0F2F5"/>
            </a:solidFill>
            <a:ln w="141288">
              <a:solidFill>
                <a:srgbClr val="F0F2F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3" name="Rectangle 10">
              <a:extLst>
                <a:ext uri="{FF2B5EF4-FFF2-40B4-BE49-F238E27FC236}">
                  <a16:creationId xmlns:a16="http://schemas.microsoft.com/office/drawing/2014/main" id="{80F4B391-A56F-4CF9-B277-095F250DF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EF1F4"/>
            </a:solidFill>
            <a:ln w="123825">
              <a:solidFill>
                <a:srgbClr val="EEF1F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4" name="Rectangle 11">
              <a:extLst>
                <a:ext uri="{FF2B5EF4-FFF2-40B4-BE49-F238E27FC236}">
                  <a16:creationId xmlns:a16="http://schemas.microsoft.com/office/drawing/2014/main" id="{D537E94E-C5C6-44BC-BEAF-C0D8A5ED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DEFF3"/>
            </a:solidFill>
            <a:ln w="106363">
              <a:solidFill>
                <a:srgbClr val="EDEFF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5" name="Rectangle 12">
              <a:extLst>
                <a:ext uri="{FF2B5EF4-FFF2-40B4-BE49-F238E27FC236}">
                  <a16:creationId xmlns:a16="http://schemas.microsoft.com/office/drawing/2014/main" id="{58C5DDB7-A336-4523-BE3A-FDE66C5E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BEEF2"/>
            </a:solidFill>
            <a:ln w="88900">
              <a:solidFill>
                <a:srgbClr val="EBEEF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6" name="Rectangle 13">
              <a:extLst>
                <a:ext uri="{FF2B5EF4-FFF2-40B4-BE49-F238E27FC236}">
                  <a16:creationId xmlns:a16="http://schemas.microsoft.com/office/drawing/2014/main" id="{911E6082-4C33-4C7B-AFC7-D1348ED2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AECF1"/>
            </a:solidFill>
            <a:ln w="69850">
              <a:solidFill>
                <a:srgbClr val="EAECF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7" name="Rectangle 14">
              <a:extLst>
                <a:ext uri="{FF2B5EF4-FFF2-40B4-BE49-F238E27FC236}">
                  <a16:creationId xmlns:a16="http://schemas.microsoft.com/office/drawing/2014/main" id="{3146B6AC-753B-4E49-9764-77E30AC1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9EBF0"/>
            </a:solidFill>
            <a:ln w="52388">
              <a:solidFill>
                <a:srgbClr val="E9EBF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8" name="Rectangle 15">
              <a:extLst>
                <a:ext uri="{FF2B5EF4-FFF2-40B4-BE49-F238E27FC236}">
                  <a16:creationId xmlns:a16="http://schemas.microsoft.com/office/drawing/2014/main" id="{FD7DB62A-4848-46C8-B5A8-537C47BC1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6" y="1225551"/>
              <a:ext cx="6194425" cy="4778375"/>
            </a:xfrm>
            <a:prstGeom prst="rect">
              <a:avLst/>
            </a:prstGeom>
            <a:solidFill>
              <a:srgbClr val="E7EAEF"/>
            </a:solidFill>
            <a:ln w="34925">
              <a:solidFill>
                <a:srgbClr val="E7EAE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39" name="Rectangle 16">
              <a:extLst>
                <a:ext uri="{FF2B5EF4-FFF2-40B4-BE49-F238E27FC236}">
                  <a16:creationId xmlns:a16="http://schemas.microsoft.com/office/drawing/2014/main" id="{6A7AE2AC-9312-48E2-806F-C5D925AB8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826" y="1155701"/>
              <a:ext cx="6176963" cy="475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52240" name="Freeform 17">
              <a:extLst>
                <a:ext uri="{FF2B5EF4-FFF2-40B4-BE49-F238E27FC236}">
                  <a16:creationId xmlns:a16="http://schemas.microsoft.com/office/drawing/2014/main" id="{55F61DF6-90BD-45B1-9A81-03EE02EE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1155701"/>
              <a:ext cx="6176963" cy="4759325"/>
            </a:xfrm>
            <a:custGeom>
              <a:avLst/>
              <a:gdLst>
                <a:gd name="T0" fmla="*/ 0 w 3891"/>
                <a:gd name="T1" fmla="*/ 0 h 2998"/>
                <a:gd name="T2" fmla="*/ 0 w 3891"/>
                <a:gd name="T3" fmla="*/ 2147483646 h 2998"/>
                <a:gd name="T4" fmla="*/ 2147483646 w 3891"/>
                <a:gd name="T5" fmla="*/ 2147483646 h 2998"/>
                <a:gd name="T6" fmla="*/ 0 60000 65536"/>
                <a:gd name="T7" fmla="*/ 0 60000 65536"/>
                <a:gd name="T8" fmla="*/ 0 60000 65536"/>
                <a:gd name="T9" fmla="*/ 0 w 3891"/>
                <a:gd name="T10" fmla="*/ 0 h 2998"/>
                <a:gd name="T11" fmla="*/ 3891 w 3891"/>
                <a:gd name="T12" fmla="*/ 2998 h 2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1" h="2998">
                  <a:moveTo>
                    <a:pt x="0" y="0"/>
                  </a:moveTo>
                  <a:lnTo>
                    <a:pt x="0" y="2998"/>
                  </a:lnTo>
                  <a:lnTo>
                    <a:pt x="3891" y="299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7554" name="Line 18">
              <a:extLst>
                <a:ext uri="{FF2B5EF4-FFF2-40B4-BE49-F238E27FC236}">
                  <a16:creationId xmlns:a16="http://schemas.microsoft.com/office/drawing/2014/main" id="{887ED1DD-D597-40A4-895F-E1321BFF0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3401" y="2617789"/>
              <a:ext cx="123507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7555" name="Line 19">
              <a:extLst>
                <a:ext uri="{FF2B5EF4-FFF2-40B4-BE49-F238E27FC236}">
                  <a16:creationId xmlns:a16="http://schemas.microsoft.com/office/drawing/2014/main" id="{2782619A-C704-499C-A583-F629BB481C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800600" y="6038850"/>
              <a:ext cx="75565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7556" name="Line 20">
              <a:extLst>
                <a:ext uri="{FF2B5EF4-FFF2-40B4-BE49-F238E27FC236}">
                  <a16:creationId xmlns:a16="http://schemas.microsoft.com/office/drawing/2014/main" id="{131D6FF7-1A99-4044-B5B0-F11131D69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488" y="3490914"/>
              <a:ext cx="4762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244" name="Rectangle 21">
              <a:extLst>
                <a:ext uri="{FF2B5EF4-FFF2-40B4-BE49-F238E27FC236}">
                  <a16:creationId xmlns:a16="http://schemas.microsoft.com/office/drawing/2014/main" id="{69FCEC86-15A2-41A0-8237-9F6B2A841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413" y="1066801"/>
              <a:ext cx="1295400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Preis von Eiscreme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(€/Kugel)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245" name="Rectangle 22">
              <a:extLst>
                <a:ext uri="{FF2B5EF4-FFF2-40B4-BE49-F238E27FC236}">
                  <a16:creationId xmlns:a16="http://schemas.microsoft.com/office/drawing/2014/main" id="{3FB01DF2-A24D-45C2-8A61-DBAC34948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388" y="5957889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de-DE" sz="1800" dirty="0"/>
            </a:p>
          </p:txBody>
        </p:sp>
        <p:sp>
          <p:nvSpPr>
            <p:cNvPr id="52246" name="Rectangle 23">
              <a:extLst>
                <a:ext uri="{FF2B5EF4-FFF2-40B4-BE49-F238E27FC236}">
                  <a16:creationId xmlns:a16="http://schemas.microsoft.com/office/drawing/2014/main" id="{30371C85-48C1-40CD-9309-AE688586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5" y="6038851"/>
              <a:ext cx="19319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Menge Eiscreme (Kugeln) 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24">
              <a:extLst>
                <a:ext uri="{FF2B5EF4-FFF2-40B4-BE49-F238E27FC236}">
                  <a16:creationId xmlns:a16="http://schemas.microsoft.com/office/drawing/2014/main" id="{5F4D586B-D033-4DEA-ABBE-1DA244EEC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938" y="2795589"/>
              <a:ext cx="4997450" cy="2465388"/>
              <a:chOff x="1365" y="1761"/>
              <a:chExt cx="3148" cy="1553"/>
            </a:xfrm>
          </p:grpSpPr>
          <p:sp>
            <p:nvSpPr>
              <p:cNvPr id="52292" name="Line 25">
                <a:extLst>
                  <a:ext uri="{FF2B5EF4-FFF2-40B4-BE49-F238E27FC236}">
                    <a16:creationId xmlns:a16="http://schemas.microsoft.com/office/drawing/2014/main" id="{3C8FAEB5-93A1-46CD-8908-CB1445D81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5" y="1761"/>
                <a:ext cx="2545" cy="1366"/>
              </a:xfrm>
              <a:prstGeom prst="line">
                <a:avLst/>
              </a:prstGeom>
              <a:noFill/>
              <a:ln w="52388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93" name="Rectangle 26">
                <a:extLst>
                  <a:ext uri="{FF2B5EF4-FFF2-40B4-BE49-F238E27FC236}">
                    <a16:creationId xmlns:a16="http://schemas.microsoft.com/office/drawing/2014/main" id="{8E39EB73-A47B-4D02-98FD-14FE5A56C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0" y="3140"/>
                <a:ext cx="60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Nachfrage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77563" name="Rectangle 27">
              <a:extLst>
                <a:ext uri="{FF2B5EF4-FFF2-40B4-BE49-F238E27FC236}">
                  <a16:creationId xmlns:a16="http://schemas.microsoft.com/office/drawing/2014/main" id="{DED6F236-C605-4ABC-AB56-E41ED0024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639" y="3683001"/>
              <a:ext cx="27720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Ursprüngliches Gleichgewicht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28">
              <a:extLst>
                <a:ext uri="{FF2B5EF4-FFF2-40B4-BE49-F238E27FC236}">
                  <a16:creationId xmlns:a16="http://schemas.microsoft.com/office/drawing/2014/main" id="{D1E45CAE-AB73-4456-85D4-2B76F3782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364" y="2282825"/>
              <a:ext cx="4776787" cy="3175000"/>
              <a:chOff x="1587" y="1438"/>
              <a:chExt cx="3009" cy="2000"/>
            </a:xfrm>
          </p:grpSpPr>
          <p:sp>
            <p:nvSpPr>
              <p:cNvPr id="52290" name="Line 29">
                <a:extLst>
                  <a:ext uri="{FF2B5EF4-FFF2-40B4-BE49-F238E27FC236}">
                    <a16:creationId xmlns:a16="http://schemas.microsoft.com/office/drawing/2014/main" id="{0B7681C3-4783-441C-AC38-5A39A02F6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7" y="1438"/>
                <a:ext cx="2023" cy="2000"/>
              </a:xfrm>
              <a:prstGeom prst="line">
                <a:avLst/>
              </a:prstGeom>
              <a:noFill/>
              <a:ln w="52388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91" name="Rectangle 30">
                <a:extLst>
                  <a:ext uri="{FF2B5EF4-FFF2-40B4-BE49-F238E27FC236}">
                    <a16:creationId xmlns:a16="http://schemas.microsoft.com/office/drawing/2014/main" id="{8C87D5CE-01BD-428E-AD78-391613167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" y="1443"/>
                <a:ext cx="9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Angebot, </a:t>
                </a:r>
                <a:r>
                  <a:rPr lang="de-DE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de-DE" altLang="de-DE" sz="18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 31">
              <a:extLst>
                <a:ext uri="{FF2B5EF4-FFF2-40B4-BE49-F238E27FC236}">
                  <a16:creationId xmlns:a16="http://schemas.microsoft.com/office/drawing/2014/main" id="{5E979EF9-24AF-4FAE-ACBA-25E7D5914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4426" y="1854200"/>
              <a:ext cx="2600325" cy="2527300"/>
              <a:chOff x="1342" y="1168"/>
              <a:chExt cx="1638" cy="1592"/>
            </a:xfrm>
          </p:grpSpPr>
          <p:sp>
            <p:nvSpPr>
              <p:cNvPr id="52288" name="Line 32">
                <a:extLst>
                  <a:ext uri="{FF2B5EF4-FFF2-40B4-BE49-F238E27FC236}">
                    <a16:creationId xmlns:a16="http://schemas.microsoft.com/office/drawing/2014/main" id="{8A710391-3ED2-4B54-B5B6-B2A1A98FA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2" y="1272"/>
                <a:ext cx="1501" cy="1488"/>
              </a:xfrm>
              <a:prstGeom prst="line">
                <a:avLst/>
              </a:prstGeom>
              <a:noFill/>
              <a:ln w="52388">
                <a:solidFill>
                  <a:srgbClr val="5F16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89" name="Rectangle 33">
                <a:extLst>
                  <a:ext uri="{FF2B5EF4-FFF2-40B4-BE49-F238E27FC236}">
                    <a16:creationId xmlns:a16="http://schemas.microsoft.com/office/drawing/2014/main" id="{9258AD0B-08B4-4FA0-B62B-A634911E9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168"/>
                <a:ext cx="1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de-DE" altLang="de-DE" sz="18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34">
              <a:extLst>
                <a:ext uri="{FF2B5EF4-FFF2-40B4-BE49-F238E27FC236}">
                  <a16:creationId xmlns:a16="http://schemas.microsoft.com/office/drawing/2014/main" id="{4DC9E0E1-6D36-4A96-8EF1-DB77316B2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50" y="3589338"/>
              <a:ext cx="1130300" cy="1587499"/>
              <a:chOff x="264" y="2305"/>
              <a:chExt cx="712" cy="1000"/>
            </a:xfrm>
          </p:grpSpPr>
          <p:sp>
            <p:nvSpPr>
              <p:cNvPr id="52280" name="Line 35">
                <a:extLst>
                  <a:ext uri="{FF2B5EF4-FFF2-40B4-BE49-F238E27FC236}">
                    <a16:creationId xmlns:a16="http://schemas.microsoft.com/office/drawing/2014/main" id="{4C5BD69C-8697-4167-A445-DF5459205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" y="2305"/>
                <a:ext cx="378" cy="30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52281" name="Group 36">
                <a:extLst>
                  <a:ext uri="{FF2B5EF4-FFF2-40B4-BE49-F238E27FC236}">
                    <a16:creationId xmlns:a16="http://schemas.microsoft.com/office/drawing/2014/main" id="{6A64175F-9D62-4590-841A-E0C239BE1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2593"/>
                <a:ext cx="651" cy="712"/>
                <a:chOff x="264" y="2593"/>
                <a:chExt cx="651" cy="712"/>
              </a:xfrm>
            </p:grpSpPr>
            <p:sp>
              <p:nvSpPr>
                <p:cNvPr id="52282" name="Rectangle 37">
                  <a:extLst>
                    <a:ext uri="{FF2B5EF4-FFF2-40B4-BE49-F238E27FC236}">
                      <a16:creationId xmlns:a16="http://schemas.microsoft.com/office/drawing/2014/main" id="{34A59ADB-8741-48D3-83ED-D91FEA00D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" y="2593"/>
                  <a:ext cx="651" cy="562"/>
                </a:xfrm>
                <a:prstGeom prst="rect">
                  <a:avLst/>
                </a:prstGeom>
                <a:solidFill>
                  <a:srgbClr val="E1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2283" name="Group 38">
                  <a:extLst>
                    <a:ext uri="{FF2B5EF4-FFF2-40B4-BE49-F238E27FC236}">
                      <a16:creationId xmlns:a16="http://schemas.microsoft.com/office/drawing/2014/main" id="{1EB33FD6-C9B3-4EF2-B337-DF6C005A8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" y="2631"/>
                  <a:ext cx="540" cy="674"/>
                  <a:chOff x="309" y="2631"/>
                  <a:chExt cx="540" cy="674"/>
                </a:xfrm>
              </p:grpSpPr>
              <p:sp>
                <p:nvSpPr>
                  <p:cNvPr id="52284" name="Rectangle 39">
                    <a:extLst>
                      <a:ext uri="{FF2B5EF4-FFF2-40B4-BE49-F238E27FC236}">
                        <a16:creationId xmlns:a16="http://schemas.microsoft.com/office/drawing/2014/main" id="{E0C84B19-C16A-4D38-A8FC-C65B53B4A9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" y="2631"/>
                    <a:ext cx="540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2. … mit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höherem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Preis …</a:t>
                    </a:r>
                    <a:endParaRPr lang="de-DE" altLang="de-DE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285" name="Rectangle 40">
                    <a:extLst>
                      <a:ext uri="{FF2B5EF4-FFF2-40B4-BE49-F238E27FC236}">
                        <a16:creationId xmlns:a16="http://schemas.microsoft.com/office/drawing/2014/main" id="{6A31D4D3-6474-42D3-8BE7-D870B9C632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" y="2778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400" dirty="0"/>
                  </a:p>
                </p:txBody>
              </p:sp>
              <p:sp>
                <p:nvSpPr>
                  <p:cNvPr id="52286" name="Rectangle 41">
                    <a:extLst>
                      <a:ext uri="{FF2B5EF4-FFF2-40B4-BE49-F238E27FC236}">
                        <a16:creationId xmlns:a16="http://schemas.microsoft.com/office/drawing/2014/main" id="{03C19D10-900F-42DA-8C1F-2C968E3DC0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" y="2925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400" dirty="0"/>
                  </a:p>
                </p:txBody>
              </p:sp>
              <p:sp>
                <p:nvSpPr>
                  <p:cNvPr id="52287" name="Rectangle 42">
                    <a:extLst>
                      <a:ext uri="{FF2B5EF4-FFF2-40B4-BE49-F238E27FC236}">
                        <a16:creationId xmlns:a16="http://schemas.microsoft.com/office/drawing/2014/main" id="{C2D9DADA-ABDD-4A09-A1F6-0DC9511A97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072"/>
                    <a:ext cx="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400" dirty="0"/>
                  </a:p>
                </p:txBody>
              </p:sp>
            </p:grpSp>
          </p:grpSp>
        </p:grpSp>
        <p:grpSp>
          <p:nvGrpSpPr>
            <p:cNvPr id="8" name="Group 69">
              <a:extLst>
                <a:ext uri="{FF2B5EF4-FFF2-40B4-BE49-F238E27FC236}">
                  <a16:creationId xmlns:a16="http://schemas.microsoft.com/office/drawing/2014/main" id="{EC0CCB96-E402-46D6-9EE3-F8852166C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8551" y="1208088"/>
              <a:ext cx="3000375" cy="1339850"/>
              <a:chOff x="2932" y="761"/>
              <a:chExt cx="1890" cy="844"/>
            </a:xfrm>
          </p:grpSpPr>
          <p:sp>
            <p:nvSpPr>
              <p:cNvPr id="52275" name="Line 44">
                <a:extLst>
                  <a:ext uri="{FF2B5EF4-FFF2-40B4-BE49-F238E27FC236}">
                    <a16:creationId xmlns:a16="http://schemas.microsoft.com/office/drawing/2014/main" id="{FB4F8C32-A71B-4A10-8647-1B477D6A2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2" y="961"/>
                <a:ext cx="510" cy="6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76" name="Rectangle 45">
                <a:extLst>
                  <a:ext uri="{FF2B5EF4-FFF2-40B4-BE49-F238E27FC236}">
                    <a16:creationId xmlns:a16="http://schemas.microsoft.com/office/drawing/2014/main" id="{5AA1D72E-3DDF-46E1-8351-66CF90F6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7" y="761"/>
                <a:ext cx="1415" cy="583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277" name="Rectangle 46">
                <a:extLst>
                  <a:ext uri="{FF2B5EF4-FFF2-40B4-BE49-F238E27FC236}">
                    <a16:creationId xmlns:a16="http://schemas.microsoft.com/office/drawing/2014/main" id="{FC7EB0D7-7C76-4D8C-8BF3-B76FC8EF3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1" y="798"/>
                <a:ext cx="122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Eine Erhöhung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des Zuckerpreises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senkt das Angebot …</a:t>
                </a:r>
              </a:p>
            </p:txBody>
          </p:sp>
          <p:sp>
            <p:nvSpPr>
              <p:cNvPr id="52278" name="Rectangle 47">
                <a:extLst>
                  <a:ext uri="{FF2B5EF4-FFF2-40B4-BE49-F238E27FC236}">
                    <a16:creationId xmlns:a16="http://schemas.microsoft.com/office/drawing/2014/main" id="{EB504397-BB60-4C60-A11C-D493EEB40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94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400" dirty="0"/>
              </a:p>
            </p:txBody>
          </p:sp>
          <p:sp>
            <p:nvSpPr>
              <p:cNvPr id="52279" name="Rectangle 48">
                <a:extLst>
                  <a:ext uri="{FF2B5EF4-FFF2-40B4-BE49-F238E27FC236}">
                    <a16:creationId xmlns:a16="http://schemas.microsoft.com/office/drawing/2014/main" id="{6090BA0E-4B2A-4530-A851-F50680CCE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1092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de-DE" altLang="de-DE" sz="2400" dirty="0"/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666EC529-E789-4E92-B25B-B6422C8ED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001" y="3725863"/>
              <a:ext cx="2822575" cy="2506662"/>
              <a:chOff x="880" y="2347"/>
              <a:chExt cx="1778" cy="1579"/>
            </a:xfrm>
          </p:grpSpPr>
          <p:sp>
            <p:nvSpPr>
              <p:cNvPr id="52265" name="Freeform 57">
                <a:extLst>
                  <a:ext uri="{FF2B5EF4-FFF2-40B4-BE49-F238E27FC236}">
                    <a16:creationId xmlns:a16="http://schemas.microsoft.com/office/drawing/2014/main" id="{7DC7B1C1-A926-49E4-9EAC-E7DC8394F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427"/>
                <a:ext cx="1401" cy="1299"/>
              </a:xfrm>
              <a:custGeom>
                <a:avLst/>
                <a:gdLst>
                  <a:gd name="T0" fmla="*/ 0 w 1401"/>
                  <a:gd name="T1" fmla="*/ 0 h 1299"/>
                  <a:gd name="T2" fmla="*/ 1401 w 1401"/>
                  <a:gd name="T3" fmla="*/ 0 h 1299"/>
                  <a:gd name="T4" fmla="*/ 1401 w 1401"/>
                  <a:gd name="T5" fmla="*/ 1299 h 1299"/>
                  <a:gd name="T6" fmla="*/ 0 60000 65536"/>
                  <a:gd name="T7" fmla="*/ 0 60000 65536"/>
                  <a:gd name="T8" fmla="*/ 0 60000 65536"/>
                  <a:gd name="T9" fmla="*/ 0 w 1401"/>
                  <a:gd name="T10" fmla="*/ 0 h 1299"/>
                  <a:gd name="T11" fmla="*/ 1401 w 1401"/>
                  <a:gd name="T12" fmla="*/ 1299 h 12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1" h="1299">
                    <a:moveTo>
                      <a:pt x="0" y="0"/>
                    </a:moveTo>
                    <a:lnTo>
                      <a:pt x="1401" y="0"/>
                    </a:lnTo>
                    <a:lnTo>
                      <a:pt x="1401" y="129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66" name="Oval 58">
                <a:extLst>
                  <a:ext uri="{FF2B5EF4-FFF2-40B4-BE49-F238E27FC236}">
                    <a16:creationId xmlns:a16="http://schemas.microsoft.com/office/drawing/2014/main" id="{CFD21DE3-EC95-4E31-BB69-8F410F044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2394"/>
                <a:ext cx="78" cy="6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267" name="Rectangle 59">
                <a:extLst>
                  <a:ext uri="{FF2B5EF4-FFF2-40B4-BE49-F238E27FC236}">
                    <a16:creationId xmlns:a16="http://schemas.microsoft.com/office/drawing/2014/main" id="{20E6DC1B-C75A-4824-93F1-419FC904F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347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2,00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8" name="Rectangle 60">
                <a:extLst>
                  <a:ext uri="{FF2B5EF4-FFF2-40B4-BE49-F238E27FC236}">
                    <a16:creationId xmlns:a16="http://schemas.microsoft.com/office/drawing/2014/main" id="{538F03D0-FC2E-4D35-BB30-C8B57AECC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" y="3753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de-DE" altLang="de-DE" sz="1800" dirty="0"/>
              </a:p>
            </p:txBody>
          </p:sp>
        </p:grpSp>
        <p:grpSp>
          <p:nvGrpSpPr>
            <p:cNvPr id="11" name="Group 61">
              <a:extLst>
                <a:ext uri="{FF2B5EF4-FFF2-40B4-BE49-F238E27FC236}">
                  <a16:creationId xmlns:a16="http://schemas.microsoft.com/office/drawing/2014/main" id="{34A24123-9C6D-4BED-A8A9-339394C60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8613" y="3198813"/>
              <a:ext cx="1911350" cy="3033712"/>
              <a:chOff x="847" y="2015"/>
              <a:chExt cx="1204" cy="1911"/>
            </a:xfrm>
          </p:grpSpPr>
          <p:sp>
            <p:nvSpPr>
              <p:cNvPr id="52261" name="Freeform 62">
                <a:extLst>
                  <a:ext uri="{FF2B5EF4-FFF2-40B4-BE49-F238E27FC236}">
                    <a16:creationId xmlns:a16="http://schemas.microsoft.com/office/drawing/2014/main" id="{770F7ECB-7A37-4D72-BAD5-44E68CF7D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2105"/>
                <a:ext cx="811" cy="1621"/>
              </a:xfrm>
              <a:custGeom>
                <a:avLst/>
                <a:gdLst>
                  <a:gd name="T0" fmla="*/ 0 w 811"/>
                  <a:gd name="T1" fmla="*/ 0 h 1621"/>
                  <a:gd name="T2" fmla="*/ 811 w 811"/>
                  <a:gd name="T3" fmla="*/ 0 h 1621"/>
                  <a:gd name="T4" fmla="*/ 811 w 811"/>
                  <a:gd name="T5" fmla="*/ 1621 h 1621"/>
                  <a:gd name="T6" fmla="*/ 0 60000 65536"/>
                  <a:gd name="T7" fmla="*/ 0 60000 65536"/>
                  <a:gd name="T8" fmla="*/ 0 60000 65536"/>
                  <a:gd name="T9" fmla="*/ 0 w 811"/>
                  <a:gd name="T10" fmla="*/ 0 h 1621"/>
                  <a:gd name="T11" fmla="*/ 811 w 811"/>
                  <a:gd name="T12" fmla="*/ 1621 h 16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1" h="1621">
                    <a:moveTo>
                      <a:pt x="0" y="0"/>
                    </a:moveTo>
                    <a:lnTo>
                      <a:pt x="811" y="0"/>
                    </a:lnTo>
                    <a:lnTo>
                      <a:pt x="811" y="1621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262" name="Oval 63">
                <a:extLst>
                  <a:ext uri="{FF2B5EF4-FFF2-40B4-BE49-F238E27FC236}">
                    <a16:creationId xmlns:a16="http://schemas.microsoft.com/office/drawing/2014/main" id="{2E0D8380-BA30-4C06-81E5-BFFCF0164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60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263" name="Rectangle 64">
                <a:extLst>
                  <a:ext uri="{FF2B5EF4-FFF2-40B4-BE49-F238E27FC236}">
                    <a16:creationId xmlns:a16="http://schemas.microsoft.com/office/drawing/2014/main" id="{080B65F2-2CF7-4898-977A-B8CAEC6C1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" y="2015"/>
                <a:ext cx="2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5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2,50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4" name="Rectangle 65">
                <a:extLst>
                  <a:ext uri="{FF2B5EF4-FFF2-40B4-BE49-F238E27FC236}">
                    <a16:creationId xmlns:a16="http://schemas.microsoft.com/office/drawing/2014/main" id="{DDD93447-5AC6-436D-8774-BED3198CB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3753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de-DE" altLang="de-DE" sz="1800" dirty="0"/>
              </a:p>
            </p:txBody>
          </p:sp>
        </p:grp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746F8398-73F8-425A-BF1F-23A2B2DD4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1905000"/>
              <a:ext cx="1320800" cy="1295400"/>
              <a:chOff x="1392" y="1200"/>
              <a:chExt cx="832" cy="816"/>
            </a:xfrm>
          </p:grpSpPr>
          <p:sp>
            <p:nvSpPr>
              <p:cNvPr id="52259" name="Rectangle 67">
                <a:extLst>
                  <a:ext uri="{FF2B5EF4-FFF2-40B4-BE49-F238E27FC236}">
                    <a16:creationId xmlns:a16="http://schemas.microsoft.com/office/drawing/2014/main" id="{B2EE481E-0128-4598-82EF-E5E3FDF3C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83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Neues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Gleichgewicht</a:t>
                </a:r>
                <a:endParaRPr lang="de-DE" alt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60" name="Line 68">
                <a:extLst>
                  <a:ext uri="{FF2B5EF4-FFF2-40B4-BE49-F238E27FC236}">
                    <a16:creationId xmlns:a16="http://schemas.microsoft.com/office/drawing/2014/main" id="{E4C7D6A1-70BE-4638-99C7-3F7472070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sp>
        <p:nvSpPr>
          <p:cNvPr id="52257" name="Text Box 4">
            <a:extLst>
              <a:ext uri="{FF2B5EF4-FFF2-40B4-BE49-F238E27FC236}">
                <a16:creationId xmlns:a16="http://schemas.microsoft.com/office/drawing/2014/main" id="{86840B30-9650-4F1F-AB04-F1C00192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6635750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dirty="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r>
              <a:rPr lang="de-DE" altLang="en-US" sz="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8CC129E9-57C4-4108-88FE-9FB29890E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1" y="304800"/>
            <a:ext cx="9913484" cy="534950"/>
          </a:xfrm>
        </p:spPr>
        <p:txBody>
          <a:bodyPr/>
          <a:lstStyle/>
          <a:p>
            <a:pPr>
              <a:tabLst>
                <a:tab pos="1439863" algn="l"/>
              </a:tabLst>
            </a:pPr>
            <a:r>
              <a:rPr lang="de-DE" altLang="en-US" sz="1800" dirty="0"/>
              <a:t>Was passiert mit Preis und Menge, wenn sich Das Angebot oder die Nachfrage verändert?</a:t>
            </a:r>
          </a:p>
        </p:txBody>
      </p:sp>
      <p:sp>
        <p:nvSpPr>
          <p:cNvPr id="53275" name="Foliennummernplatzhalter 1">
            <a:extLst>
              <a:ext uri="{FF2B5EF4-FFF2-40B4-BE49-F238E27FC236}">
                <a16:creationId xmlns:a16="http://schemas.microsoft.com/office/drawing/2014/main" id="{18C7B505-0BB4-4B42-81CD-94761BED9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85175" y="6578600"/>
            <a:ext cx="2133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F50536-9092-4463-B128-5066E8B218A6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78680" name="Group 120">
            <a:extLst>
              <a:ext uri="{FF2B5EF4-FFF2-40B4-BE49-F238E27FC236}">
                <a16:creationId xmlns:a16="http://schemas.microsoft.com/office/drawing/2014/main" id="{264D81B3-1CA0-465D-A548-30C6DF793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75645"/>
              </p:ext>
            </p:extLst>
          </p:nvPr>
        </p:nvGraphicFramePr>
        <p:xfrm>
          <a:off x="798059" y="1231900"/>
          <a:ext cx="9913484" cy="4582888"/>
        </p:xfrm>
        <a:graphic>
          <a:graphicData uri="http://schemas.openxmlformats.org/drawingml/2006/table">
            <a:tbl>
              <a:tblPr/>
              <a:tblGrid>
                <a:gridCol w="247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57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Angebot </a:t>
                      </a:r>
                      <a:b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 konstant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Angebot </a:t>
                      </a:r>
                      <a:b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nimmt zu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Angebot </a:t>
                      </a:r>
                      <a:b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nimmt ab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7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Nachfrage </a:t>
                      </a:r>
                      <a:b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 konstant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unverändert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unverändert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7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Nachfrage nimmt zu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steigt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7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Nachfrage nimmt ab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fällt</a:t>
                      </a: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274" name="Text Box 4">
            <a:extLst>
              <a:ext uri="{FF2B5EF4-FFF2-40B4-BE49-F238E27FC236}">
                <a16:creationId xmlns:a16="http://schemas.microsoft.com/office/drawing/2014/main" id="{B3A70467-7A71-4F0F-BE7F-CC44F70E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6629400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www.sp-dozenten.de.</a:t>
            </a: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7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B22852B4-05A5-44F7-BC5A-109C2C74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452146"/>
            <a:ext cx="9297652" cy="313350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de-DE" altLang="en-US" sz="1800" cap="none" dirty="0"/>
              <a:t>Zusammenfassung </a:t>
            </a:r>
          </a:p>
        </p:txBody>
      </p:sp>
      <p:sp>
        <p:nvSpPr>
          <p:cNvPr id="497669" name="Rectangle 5">
            <a:extLst>
              <a:ext uri="{FF2B5EF4-FFF2-40B4-BE49-F238E27FC236}">
                <a16:creationId xmlns:a16="http://schemas.microsoft.com/office/drawing/2014/main" id="{D1D74C42-4E23-4177-9369-E54DD14325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1888648"/>
            <a:ext cx="9297652" cy="2811103"/>
          </a:xfrm>
        </p:spPr>
        <p:txBody>
          <a:bodyPr/>
          <a:lstStyle/>
          <a:p>
            <a:pPr indent="-360000">
              <a:buClr>
                <a:schemeClr val="tx1"/>
              </a:buClr>
            </a:pPr>
            <a:r>
              <a:rPr lang="de-DE" altLang="en-US" sz="1800" dirty="0"/>
              <a:t>Die Angebotskurve zeigt den Zusammenhang zwischen Preis und angebotener Menge. </a:t>
            </a:r>
          </a:p>
          <a:p>
            <a:pPr lvl="4" indent="-3600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en-US" sz="1800" dirty="0"/>
              <a:t>Nach dem Gesetz des Angebots führt ein steigender Preis zu einer zunehmenden Angebotsmenge.</a:t>
            </a:r>
          </a:p>
          <a:p>
            <a:pPr lvl="4" indent="-3600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en-US" sz="1800" dirty="0"/>
              <a:t>Die Angebotskurve hat deshalb eine positive Steigung. </a:t>
            </a:r>
          </a:p>
          <a:p>
            <a:pPr lvl="4" indent="-3600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en-US" sz="1800" dirty="0"/>
              <a:t>Einflussgrößen auf das Angebot: die Rentabilität der Produktion und Preise von Kuppelprodukten, Inputpreise, Technik, Erwartungen der Anbieter, natürliche und gesellschaftliche Faktoren sowie die Anzahl der Anbieter . </a:t>
            </a:r>
          </a:p>
        </p:txBody>
      </p:sp>
      <p:sp>
        <p:nvSpPr>
          <p:cNvPr id="79877" name="Foliennummernplatzhalter 1">
            <a:extLst>
              <a:ext uri="{FF2B5EF4-FFF2-40B4-BE49-F238E27FC236}">
                <a16:creationId xmlns:a16="http://schemas.microsoft.com/office/drawing/2014/main" id="{69D7A7D5-62C0-43A4-949E-CA0F40A7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57FD2-9902-4E04-9D6B-76BDF429BEC2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989306C-FE0B-4E9A-A9F1-16112CFA434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 dirty="0"/>
              <a:t>Mikroökonomie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831121-22CB-4C18-9FA5-C5469B04066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6455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Verschiebungen von Nachfrage- und Angebotskurve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F1E4AC-6577-45EA-B077-A927D45BED5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4358338"/>
            <a:ext cx="9297652" cy="16328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5731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07194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35781" indent="-1285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71513" indent="-135731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20000"/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buClr>
                <a:schemeClr val="tx1"/>
              </a:buClr>
            </a:pPr>
            <a:r>
              <a:rPr lang="de-DE" altLang="en-US" sz="1800"/>
              <a:t>Das Marktgleichgewicht liegt im Schnittpunkt von Angebots- und Nachfragekurve. </a:t>
            </a:r>
          </a:p>
          <a:p>
            <a:pPr indent="-360000">
              <a:buClr>
                <a:schemeClr val="tx1"/>
              </a:buClr>
            </a:pPr>
            <a:r>
              <a:rPr lang="de-DE" altLang="en-US" sz="1800"/>
              <a:t>Zum Gleichgewichtspreis ist die nachgefragte gleich der angebotenen Gütermenge.</a:t>
            </a:r>
          </a:p>
          <a:p>
            <a:pPr marL="360000" indent="-360000">
              <a:buClr>
                <a:schemeClr val="tx1"/>
              </a:buClr>
            </a:pPr>
            <a:r>
              <a:rPr lang="de-DE" altLang="en-US" sz="1800"/>
              <a:t>Das Angebots-Nachfrage-Modell erlaubt es, die Auswirkungen verschiedener Ereignisse auf Gleichgewichtsmenge und -preis zu untersuchen. </a:t>
            </a:r>
          </a:p>
          <a:p>
            <a:pPr>
              <a:buClr>
                <a:schemeClr val="tx1"/>
              </a:buClr>
            </a:pPr>
            <a:endParaRPr lang="de-DE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7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7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9" grpId="0" build="p" bldLvl="2" autoUpdateAnimBg="0"/>
      <p:bldP spid="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4" name="Rectangle 8">
            <a:extLst>
              <a:ext uri="{FF2B5EF4-FFF2-40B4-BE49-F238E27FC236}">
                <a16:creationId xmlns:a16="http://schemas.microsoft.com/office/drawing/2014/main" id="{C46C7EB5-31E7-45FA-BC39-D833BC6D51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686" y="1761150"/>
            <a:ext cx="9405258" cy="2699657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800" b="1" dirty="0"/>
              <a:t>Wettbewerbsmärkte</a:t>
            </a:r>
          </a:p>
          <a:p>
            <a:endParaRPr lang="de-DE" altLang="en-US" sz="1800" dirty="0"/>
          </a:p>
          <a:p>
            <a:pPr marL="719138" indent="-360363"/>
            <a:r>
              <a:rPr lang="de-DE" altLang="en-US" sz="1800" dirty="0"/>
              <a:t>Ein </a:t>
            </a:r>
            <a:r>
              <a:rPr lang="de-DE" altLang="en-US" sz="1800" dirty="0">
                <a:solidFill>
                  <a:srgbClr val="25A9A6"/>
                </a:solidFill>
              </a:rPr>
              <a:t>Wettbewerbsmarkt</a:t>
            </a:r>
            <a:r>
              <a:rPr lang="de-DE" altLang="en-US" sz="1800" dirty="0"/>
              <a:t> ist ein Markt mit sehr vielen Anbietern und Nachfragern, sodass der Einzelne nur einen unbedeutenden Einfluss auf den Marktpreis hat. </a:t>
            </a:r>
          </a:p>
          <a:p>
            <a:pPr marL="719138" indent="-360363"/>
            <a:r>
              <a:rPr lang="de-DE" altLang="de-DE" sz="1800" dirty="0"/>
              <a:t>Weil Anbieter und Nachfrager den gegebenen Marktpreis akzeptieren müssen, bezeichnet man sie als </a:t>
            </a:r>
            <a:r>
              <a:rPr lang="de-DE" altLang="de-DE" sz="1800" dirty="0">
                <a:solidFill>
                  <a:srgbClr val="25A9A6"/>
                </a:solidFill>
              </a:rPr>
              <a:t>Mengenanpasser </a:t>
            </a:r>
            <a:r>
              <a:rPr lang="de-DE" altLang="de-DE" sz="1800" dirty="0"/>
              <a:t>oder </a:t>
            </a:r>
            <a:r>
              <a:rPr lang="de-DE" altLang="de-DE" sz="1800" dirty="0">
                <a:solidFill>
                  <a:srgbClr val="25A9A6"/>
                </a:solidFill>
              </a:rPr>
              <a:t>Preisnehmer</a:t>
            </a:r>
            <a:r>
              <a:rPr lang="de-DE" altLang="de-DE" sz="1800" dirty="0"/>
              <a:t>.</a:t>
            </a:r>
            <a:endParaRPr lang="de-DE" altLang="en-US" sz="1800" dirty="0">
              <a:solidFill>
                <a:srgbClr val="25A9A6"/>
              </a:solidFill>
            </a:endParaRPr>
          </a:p>
        </p:txBody>
      </p:sp>
      <p:sp>
        <p:nvSpPr>
          <p:cNvPr id="18436" name="Foliennummernplatzhalter 1">
            <a:extLst>
              <a:ext uri="{FF2B5EF4-FFF2-40B4-BE49-F238E27FC236}">
                <a16:creationId xmlns:a16="http://schemas.microsoft.com/office/drawing/2014/main" id="{B1C8A78F-9122-4596-9AD9-CF38ED37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AEC42E4-F7D7-4D2A-BA74-7AE45D8070BB}" type="slidenum">
              <a:rPr lang="de-DE" altLang="de-DE" sz="1200" i="1">
                <a:solidFill>
                  <a:srgbClr val="C2C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de-DE" altLang="de-DE" sz="1200" i="1">
              <a:solidFill>
                <a:srgbClr val="C2C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BEE73D8-D5DB-4A5A-AF5C-EC0AF37AE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386672"/>
            <a:ext cx="9297652" cy="31335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Mikroökonomie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5A1DB88-2C54-458B-8838-41CB76A92EF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3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oliennummernplatzhalter 1">
            <a:extLst>
              <a:ext uri="{FF2B5EF4-FFF2-40B4-BE49-F238E27FC236}">
                <a16:creationId xmlns:a16="http://schemas.microsoft.com/office/drawing/2014/main" id="{2842DCF0-F793-41FB-9C1A-B3970C39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B77A8-FE1B-45E0-A897-CC1005F88506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11655" name="Rectangle 7">
            <a:extLst>
              <a:ext uri="{FF2B5EF4-FFF2-40B4-BE49-F238E27FC236}">
                <a16:creationId xmlns:a16="http://schemas.microsoft.com/office/drawing/2014/main" id="{4A5FD416-7C6B-4DAE-A1CD-4C1A7818338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1" y="1447800"/>
            <a:ext cx="9220199" cy="51943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lvl="1" indent="0">
              <a:buClr>
                <a:schemeClr val="tx1"/>
              </a:buClr>
              <a:buNone/>
              <a:defRPr/>
            </a:pPr>
            <a:r>
              <a:rPr lang="de-DE" altLang="en-US" sz="1800" b="1" dirty="0">
                <a:latin typeface="Calibri"/>
                <a:cs typeface="Calibri"/>
              </a:rPr>
              <a:t>Nachfrage</a:t>
            </a:r>
          </a:p>
          <a:p>
            <a:pPr marL="135890" lvl="1" indent="0">
              <a:buClr>
                <a:schemeClr val="tx1"/>
              </a:buClr>
              <a:buNone/>
              <a:defRPr/>
            </a:pPr>
            <a:endParaRPr lang="de-DE" altLang="en-US" sz="1800" b="1" dirty="0">
              <a:latin typeface="Calibri"/>
              <a:cs typeface="Calibri"/>
            </a:endParaRPr>
          </a:p>
          <a:p>
            <a:pPr marL="719138" lvl="1" indent="-360363"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de-DE" altLang="en-US" sz="1800" dirty="0">
                <a:latin typeface="Calibri"/>
                <a:cs typeface="Calibri"/>
              </a:rPr>
              <a:t>Die Nachfragemenge ist die Menge eines Gutes, die Käufer zu unterschiedlichen Preisen erwerben wollen und können. </a:t>
            </a:r>
            <a:endParaRPr lang="de-DE" sz="1800" dirty="0">
              <a:latin typeface="Calibri"/>
              <a:cs typeface="Calibri"/>
            </a:endParaRPr>
          </a:p>
          <a:p>
            <a:pPr marL="719138" lvl="1" indent="-360363"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de-DE" altLang="en-US" sz="1800" dirty="0">
                <a:latin typeface="Calibri"/>
                <a:cs typeface="Calibri"/>
              </a:rPr>
              <a:t>Gesetz der Nachfrage</a:t>
            </a:r>
            <a:br>
              <a:rPr lang="de-DE" altLang="en-US" sz="1800" dirty="0">
                <a:latin typeface="Calibri"/>
                <a:cs typeface="Calibri"/>
              </a:rPr>
            </a:br>
            <a:r>
              <a:rPr lang="de-DE" altLang="en-US" sz="1800" dirty="0">
                <a:latin typeface="Calibri"/>
                <a:cs typeface="Calibri"/>
              </a:rPr>
              <a:t>Das Gesetz der Nachfrage besagt, dass die nachgefragte Menge (Nachfragemenge) eines Gutes sinkt, wenn der Preis steigt (ceteris paribus).</a:t>
            </a:r>
          </a:p>
          <a:p>
            <a:pPr marL="719138" lvl="1" indent="-360363"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endParaRPr lang="de-DE" altLang="en-US" sz="1800" dirty="0">
              <a:latin typeface="Calibri"/>
              <a:cs typeface="Calibri"/>
            </a:endParaRPr>
          </a:p>
          <a:p>
            <a:pPr marL="358775" lvl="1" indent="0">
              <a:buClr>
                <a:schemeClr val="tx1"/>
              </a:buClr>
              <a:buNone/>
              <a:defRPr/>
            </a:pPr>
            <a:r>
              <a:rPr lang="de-DE" altLang="en-US" sz="1800" dirty="0">
                <a:latin typeface="Calibri"/>
                <a:cs typeface="Calibri"/>
              </a:rPr>
              <a:t>Die Nachfragekurve zeigt die Beziehung zwischen den Preisen eines Gutes und den Nachfragemengen.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715768-54DB-46D9-BEEA-1F88F94F6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386672"/>
            <a:ext cx="9297652" cy="31335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Mikroökonomie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FCA2F55-582F-4156-92C3-B1837ACAEF3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6DE0A540-6078-4863-A06D-DAC1B3E09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743" y="438965"/>
            <a:ext cx="9297652" cy="276999"/>
          </a:xfrm>
        </p:spPr>
        <p:txBody>
          <a:bodyPr>
            <a:spAutoFit/>
          </a:bodyPr>
          <a:lstStyle/>
          <a:p>
            <a:r>
              <a:rPr lang="de-DE" altLang="de-DE" sz="1800" dirty="0"/>
              <a:t>Katrins Nachfragekurve</a:t>
            </a:r>
          </a:p>
        </p:txBody>
      </p:sp>
      <p:sp>
        <p:nvSpPr>
          <p:cNvPr id="22624" name="Foliennummernplatzhalter 8">
            <a:extLst>
              <a:ext uri="{FF2B5EF4-FFF2-40B4-BE49-F238E27FC236}">
                <a16:creationId xmlns:a16="http://schemas.microsoft.com/office/drawing/2014/main" id="{488EA273-A451-40C7-91B2-A12A972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C7237-1594-41EE-83C7-3D272650AD17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47272FA-4E61-4437-9A13-62679384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F3F6F9"/>
          </a:solidFill>
          <a:ln w="2032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BB604579-0377-4F07-BB1F-7D3661531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F2F4F8"/>
          </a:solidFill>
          <a:ln w="1841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4DE0CFC4-9646-469E-B22F-FAB88FC1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F1F4F7"/>
          </a:solidFill>
          <a:ln w="1666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09B3BC50-4492-4DA7-A067-B0373DFB7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F0F2F5"/>
          </a:solidFill>
          <a:ln w="1476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6" name="Rectangle 9">
            <a:extLst>
              <a:ext uri="{FF2B5EF4-FFF2-40B4-BE49-F238E27FC236}">
                <a16:creationId xmlns:a16="http://schemas.microsoft.com/office/drawing/2014/main" id="{FB9DC280-BCC1-459A-B943-E7D718A8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7" name="Rectangle 10">
            <a:extLst>
              <a:ext uri="{FF2B5EF4-FFF2-40B4-BE49-F238E27FC236}">
                <a16:creationId xmlns:a16="http://schemas.microsoft.com/office/drawing/2014/main" id="{0BA823DD-4107-4281-8046-74E6D5F1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DEFF3"/>
          </a:solidFill>
          <a:ln w="1111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8" name="Rectangle 11">
            <a:extLst>
              <a:ext uri="{FF2B5EF4-FFF2-40B4-BE49-F238E27FC236}">
                <a16:creationId xmlns:a16="http://schemas.microsoft.com/office/drawing/2014/main" id="{FE1A60C4-C318-4029-9E29-873DFDA4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BEEF2"/>
          </a:solidFill>
          <a:ln w="920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DEA872F3-C25A-4E22-B11D-7D4AE83D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40" name="Rectangle 13">
            <a:extLst>
              <a:ext uri="{FF2B5EF4-FFF2-40B4-BE49-F238E27FC236}">
                <a16:creationId xmlns:a16="http://schemas.microsoft.com/office/drawing/2014/main" id="{EF107F6E-3251-4F95-A944-B80CEF1C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41" name="Rectangle 14">
            <a:extLst>
              <a:ext uri="{FF2B5EF4-FFF2-40B4-BE49-F238E27FC236}">
                <a16:creationId xmlns:a16="http://schemas.microsoft.com/office/drawing/2014/main" id="{7909A468-6D13-46A0-95F8-D0A39917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42" name="Rectangle 15">
            <a:extLst>
              <a:ext uri="{FF2B5EF4-FFF2-40B4-BE49-F238E27FC236}">
                <a16:creationId xmlns:a16="http://schemas.microsoft.com/office/drawing/2014/main" id="{5EA4F527-6174-47AC-90B7-6E8ABC3C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43" name="Rectangle 16">
            <a:extLst>
              <a:ext uri="{FF2B5EF4-FFF2-40B4-BE49-F238E27FC236}">
                <a16:creationId xmlns:a16="http://schemas.microsoft.com/office/drawing/2014/main" id="{E3C01354-49DC-4455-AE7D-C0C29370D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4" y="1301750"/>
            <a:ext cx="5087937" cy="4192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44" name="Line 17">
            <a:extLst>
              <a:ext uri="{FF2B5EF4-FFF2-40B4-BE49-F238E27FC236}">
                <a16:creationId xmlns:a16="http://schemas.microsoft.com/office/drawing/2014/main" id="{EFDCEB60-0B56-4518-BD63-01C174EC2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252571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5" name="Line 18">
            <a:extLst>
              <a:ext uri="{FF2B5EF4-FFF2-40B4-BE49-F238E27FC236}">
                <a16:creationId xmlns:a16="http://schemas.microsoft.com/office/drawing/2014/main" id="{CC03553C-2F0B-42D0-A2E6-115C9F042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1575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6" name="Line 19">
            <a:extLst>
              <a:ext uri="{FF2B5EF4-FFF2-40B4-BE49-F238E27FC236}">
                <a16:creationId xmlns:a16="http://schemas.microsoft.com/office/drawing/2014/main" id="{DFEB8D20-DBA9-4DE0-A9DA-34F22A0A1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71316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7" name="Line 20">
            <a:extLst>
              <a:ext uri="{FF2B5EF4-FFF2-40B4-BE49-F238E27FC236}">
                <a16:creationId xmlns:a16="http://schemas.microsoft.com/office/drawing/2014/main" id="{F89F3101-8021-4914-A9A3-30C8320E7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30688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8" name="Line 21">
            <a:extLst>
              <a:ext uri="{FF2B5EF4-FFF2-40B4-BE49-F238E27FC236}">
                <a16:creationId xmlns:a16="http://schemas.microsoft.com/office/drawing/2014/main" id="{79B40A87-9B29-49D5-9C35-45A2562E1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9" name="Line 22">
            <a:extLst>
              <a:ext uri="{FF2B5EF4-FFF2-40B4-BE49-F238E27FC236}">
                <a16:creationId xmlns:a16="http://schemas.microsoft.com/office/drawing/2014/main" id="{7AA06F44-8C6D-4CBB-9DD6-C2B4D6AA2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4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0" name="Line 23">
            <a:extLst>
              <a:ext uri="{FF2B5EF4-FFF2-40B4-BE49-F238E27FC236}">
                <a16:creationId xmlns:a16="http://schemas.microsoft.com/office/drawing/2014/main" id="{25FC3949-D02B-487A-A04E-1BE3568C6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1" name="Line 24">
            <a:extLst>
              <a:ext uri="{FF2B5EF4-FFF2-40B4-BE49-F238E27FC236}">
                <a16:creationId xmlns:a16="http://schemas.microsoft.com/office/drawing/2014/main" id="{1BF55005-F5CB-44A1-AD40-776BC33BB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2" name="Line 25">
            <a:extLst>
              <a:ext uri="{FF2B5EF4-FFF2-40B4-BE49-F238E27FC236}">
                <a16:creationId xmlns:a16="http://schemas.microsoft.com/office/drawing/2014/main" id="{7716391A-FF15-44D6-824B-1A4DFAEED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3" name="Line 26">
            <a:extLst>
              <a:ext uri="{FF2B5EF4-FFF2-40B4-BE49-F238E27FC236}">
                <a16:creationId xmlns:a16="http://schemas.microsoft.com/office/drawing/2014/main" id="{75908A3E-129C-45D3-ADE4-D04355845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4" name="Line 27">
            <a:extLst>
              <a:ext uri="{FF2B5EF4-FFF2-40B4-BE49-F238E27FC236}">
                <a16:creationId xmlns:a16="http://schemas.microsoft.com/office/drawing/2014/main" id="{86A002D3-0B30-4EB4-AB7B-7DA1E10BD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9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Line 28">
            <a:extLst>
              <a:ext uri="{FF2B5EF4-FFF2-40B4-BE49-F238E27FC236}">
                <a16:creationId xmlns:a16="http://schemas.microsoft.com/office/drawing/2014/main" id="{679457C6-3E7E-435B-A8BB-8417BB1FD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Line 29">
            <a:extLst>
              <a:ext uri="{FF2B5EF4-FFF2-40B4-BE49-F238E27FC236}">
                <a16:creationId xmlns:a16="http://schemas.microsoft.com/office/drawing/2014/main" id="{2BDD9F88-B76D-462A-B20F-5D1B3D69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7" name="Line 30">
            <a:extLst>
              <a:ext uri="{FF2B5EF4-FFF2-40B4-BE49-F238E27FC236}">
                <a16:creationId xmlns:a16="http://schemas.microsoft.com/office/drawing/2014/main" id="{CC6ED08C-D3DC-463B-A125-03DCFD685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6065" name="Line 33">
            <a:extLst>
              <a:ext uri="{FF2B5EF4-FFF2-40B4-BE49-F238E27FC236}">
                <a16:creationId xmlns:a16="http://schemas.microsoft.com/office/drawing/2014/main" id="{C0AEF484-DB0C-42F2-AC74-10E043FA3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917700"/>
            <a:ext cx="3644900" cy="3556000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9" name="Line 32">
            <a:extLst>
              <a:ext uri="{FF2B5EF4-FFF2-40B4-BE49-F238E27FC236}">
                <a16:creationId xmlns:a16="http://schemas.microsoft.com/office/drawing/2014/main" id="{869CECF2-AD45-4AEF-9F29-83CA78687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975" y="5364164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6066" name="Oval 34">
            <a:extLst>
              <a:ext uri="{FF2B5EF4-FFF2-40B4-BE49-F238E27FC236}">
                <a16:creationId xmlns:a16="http://schemas.microsoft.com/office/drawing/2014/main" id="{84B4728A-EAEC-40E3-A7C6-CEE82E75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4" y="1857376"/>
            <a:ext cx="13017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6067" name="Oval 35">
            <a:extLst>
              <a:ext uri="{FF2B5EF4-FFF2-40B4-BE49-F238E27FC236}">
                <a16:creationId xmlns:a16="http://schemas.microsoft.com/office/drawing/2014/main" id="{EAF3E340-58A0-495F-A53F-5D9FEBFE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4" y="5407026"/>
            <a:ext cx="128587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B8463808-9E2E-4C64-922F-E8B592AA1717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2451101"/>
            <a:ext cx="517525" cy="2913063"/>
            <a:chOff x="1976" y="1544"/>
            <a:chExt cx="326" cy="1835"/>
          </a:xfrm>
        </p:grpSpPr>
        <p:sp>
          <p:nvSpPr>
            <p:cNvPr id="22640" name="Freeform 37">
              <a:extLst>
                <a:ext uri="{FF2B5EF4-FFF2-40B4-BE49-F238E27FC236}">
                  <a16:creationId xmlns:a16="http://schemas.microsoft.com/office/drawing/2014/main" id="{0A6E31C6-5A57-4893-A6EA-110CA455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  <a:gd name="T9" fmla="*/ 0 w 279"/>
                <a:gd name="T10" fmla="*/ 0 h 1788"/>
                <a:gd name="T11" fmla="*/ 279 w 279"/>
                <a:gd name="T12" fmla="*/ 1788 h 17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41" name="Oval 38">
              <a:extLst>
                <a:ext uri="{FF2B5EF4-FFF2-40B4-BE49-F238E27FC236}">
                  <a16:creationId xmlns:a16="http://schemas.microsoft.com/office/drawing/2014/main" id="{2494D69A-B178-4C82-BF9D-35EBEDE5F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1544"/>
              <a:ext cx="89" cy="8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91790C4A-AD2F-4044-97A4-7AEE3B09EC95}"/>
              </a:ext>
            </a:extLst>
          </p:cNvPr>
          <p:cNvGrpSpPr>
            <a:grpSpLocks/>
          </p:cNvGrpSpPr>
          <p:nvPr/>
        </p:nvGrpSpPr>
        <p:grpSpPr bwMode="auto">
          <a:xfrm>
            <a:off x="4660900" y="3068639"/>
            <a:ext cx="1111250" cy="2403475"/>
            <a:chOff x="1976" y="1935"/>
            <a:chExt cx="700" cy="1646"/>
          </a:xfrm>
        </p:grpSpPr>
        <p:sp>
          <p:nvSpPr>
            <p:cNvPr id="22638" name="Oval 40">
              <a:extLst>
                <a:ext uri="{FF2B5EF4-FFF2-40B4-BE49-F238E27FC236}">
                  <a16:creationId xmlns:a16="http://schemas.microsoft.com/office/drawing/2014/main" id="{42BFFDFB-FDA2-44AB-A608-FEF28598DF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7" y="1935"/>
              <a:ext cx="79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2639" name="Freeform 41">
              <a:extLst>
                <a:ext uri="{FF2B5EF4-FFF2-40B4-BE49-F238E27FC236}">
                  <a16:creationId xmlns:a16="http://schemas.microsoft.com/office/drawing/2014/main" id="{30555A4D-1423-4A55-B4FF-546C27D0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88"/>
              <a:ext cx="661" cy="1593"/>
            </a:xfrm>
            <a:custGeom>
              <a:avLst/>
              <a:gdLst>
                <a:gd name="T0" fmla="*/ 0 w 663"/>
                <a:gd name="T1" fmla="*/ 0 h 1391"/>
                <a:gd name="T2" fmla="*/ 641 w 663"/>
                <a:gd name="T3" fmla="*/ 0 h 1391"/>
                <a:gd name="T4" fmla="*/ 641 w 663"/>
                <a:gd name="T5" fmla="*/ 6181 h 1391"/>
                <a:gd name="T6" fmla="*/ 0 60000 65536"/>
                <a:gd name="T7" fmla="*/ 0 60000 65536"/>
                <a:gd name="T8" fmla="*/ 0 60000 65536"/>
                <a:gd name="T9" fmla="*/ 0 w 663"/>
                <a:gd name="T10" fmla="*/ 0 h 1391"/>
                <a:gd name="T11" fmla="*/ 663 w 663"/>
                <a:gd name="T12" fmla="*/ 1391 h 1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id="{851A1ACD-8CB8-41C4-89CD-A3179A7F467D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3657601"/>
            <a:ext cx="1717675" cy="1706563"/>
            <a:chOff x="1976" y="2304"/>
            <a:chExt cx="1082" cy="1075"/>
          </a:xfrm>
        </p:grpSpPr>
        <p:sp>
          <p:nvSpPr>
            <p:cNvPr id="22636" name="Oval 43">
              <a:extLst>
                <a:ext uri="{FF2B5EF4-FFF2-40B4-BE49-F238E27FC236}">
                  <a16:creationId xmlns:a16="http://schemas.microsoft.com/office/drawing/2014/main" id="{608BC5C7-BC6D-4EB3-B90B-FF276503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2304"/>
              <a:ext cx="8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2637" name="Freeform 44">
              <a:extLst>
                <a:ext uri="{FF2B5EF4-FFF2-40B4-BE49-F238E27FC236}">
                  <a16:creationId xmlns:a16="http://schemas.microsoft.com/office/drawing/2014/main" id="{F613A172-804E-402C-90EB-929C03B3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  <a:gd name="T9" fmla="*/ 0 w 1035"/>
                <a:gd name="T10" fmla="*/ 0 h 1040"/>
                <a:gd name="T11" fmla="*/ 1035 w 1035"/>
                <a:gd name="T12" fmla="*/ 1040 h 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45">
            <a:extLst>
              <a:ext uri="{FF2B5EF4-FFF2-40B4-BE49-F238E27FC236}">
                <a16:creationId xmlns:a16="http://schemas.microsoft.com/office/drawing/2014/main" id="{B465FFA0-F871-48A6-A7B7-B7FD5D6FD946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213225"/>
            <a:ext cx="2308225" cy="1150938"/>
            <a:chOff x="1976" y="2654"/>
            <a:chExt cx="1454" cy="725"/>
          </a:xfrm>
        </p:grpSpPr>
        <p:sp>
          <p:nvSpPr>
            <p:cNvPr id="22634" name="Oval 46">
              <a:extLst>
                <a:ext uri="{FF2B5EF4-FFF2-40B4-BE49-F238E27FC236}">
                  <a16:creationId xmlns:a16="http://schemas.microsoft.com/office/drawing/2014/main" id="{E4622B00-4B64-463B-968D-80ED384E6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2635" name="Freeform 47">
              <a:extLst>
                <a:ext uri="{FF2B5EF4-FFF2-40B4-BE49-F238E27FC236}">
                  <a16:creationId xmlns:a16="http://schemas.microsoft.com/office/drawing/2014/main" id="{694DA894-8C86-494F-BADF-E85BAB3C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  <a:gd name="T9" fmla="*/ 0 w 1419"/>
                <a:gd name="T10" fmla="*/ 0 h 666"/>
                <a:gd name="T11" fmla="*/ 1419 w 1419"/>
                <a:gd name="T12" fmla="*/ 666 h 6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66" name="Line 48">
            <a:extLst>
              <a:ext uri="{FF2B5EF4-FFF2-40B4-BE49-F238E27FC236}">
                <a16:creationId xmlns:a16="http://schemas.microsoft.com/office/drawing/2014/main" id="{70931390-D969-4137-AA41-7C33662A8D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4" y="19129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7" name="Line 49">
            <a:extLst>
              <a:ext uri="{FF2B5EF4-FFF2-40B4-BE49-F238E27FC236}">
                <a16:creationId xmlns:a16="http://schemas.microsoft.com/office/drawing/2014/main" id="{1CBFFF19-CCC3-459E-868B-CBA1BD033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27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50">
            <a:extLst>
              <a:ext uri="{FF2B5EF4-FFF2-40B4-BE49-F238E27FC236}">
                <a16:creationId xmlns:a16="http://schemas.microsoft.com/office/drawing/2014/main" id="{6F7907F2-D5F5-4912-835D-3D9C2C7233C9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862513"/>
            <a:ext cx="2949575" cy="501650"/>
            <a:chOff x="1976" y="3063"/>
            <a:chExt cx="1858" cy="316"/>
          </a:xfrm>
        </p:grpSpPr>
        <p:sp>
          <p:nvSpPr>
            <p:cNvPr id="22632" name="Freeform 51">
              <a:extLst>
                <a:ext uri="{FF2B5EF4-FFF2-40B4-BE49-F238E27FC236}">
                  <a16:creationId xmlns:a16="http://schemas.microsoft.com/office/drawing/2014/main" id="{B1742948-4024-45A7-BD65-4E7057BE1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  <a:gd name="T9" fmla="*/ 0 w 1815"/>
                <a:gd name="T10" fmla="*/ 0 h 269"/>
                <a:gd name="T11" fmla="*/ 1815 w 1815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3" name="Oval 52">
              <a:extLst>
                <a:ext uri="{FF2B5EF4-FFF2-40B4-BE49-F238E27FC236}">
                  <a16:creationId xmlns:a16="http://schemas.microsoft.com/office/drawing/2014/main" id="{F5101E60-C8F6-41FA-835B-8288A638A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063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</p:grpSp>
      <p:sp>
        <p:nvSpPr>
          <p:cNvPr id="22569" name="Freeform 53">
            <a:extLst>
              <a:ext uri="{FF2B5EF4-FFF2-40B4-BE49-F238E27FC236}">
                <a16:creationId xmlns:a16="http://schemas.microsoft.com/office/drawing/2014/main" id="{0D7AEC0C-1A1A-4480-88AC-8FAADD30799C}"/>
              </a:ext>
            </a:extLst>
          </p:cNvPr>
          <p:cNvSpPr>
            <a:spLocks/>
          </p:cNvSpPr>
          <p:nvPr/>
        </p:nvSpPr>
        <p:spPr bwMode="auto">
          <a:xfrm>
            <a:off x="4513264" y="5475289"/>
            <a:ext cx="4968875" cy="1587"/>
          </a:xfrm>
          <a:custGeom>
            <a:avLst/>
            <a:gdLst>
              <a:gd name="T0" fmla="*/ 0 w 3130"/>
              <a:gd name="T1" fmla="*/ 0 h 1587"/>
              <a:gd name="T2" fmla="*/ 2147483646 w 3130"/>
              <a:gd name="T3" fmla="*/ 0 h 1587"/>
              <a:gd name="T4" fmla="*/ 0 w 3130"/>
              <a:gd name="T5" fmla="*/ 0 h 1587"/>
              <a:gd name="T6" fmla="*/ 0 60000 65536"/>
              <a:gd name="T7" fmla="*/ 0 60000 65536"/>
              <a:gd name="T8" fmla="*/ 0 60000 65536"/>
              <a:gd name="T9" fmla="*/ 0 w 3130"/>
              <a:gd name="T10" fmla="*/ 0 h 1587"/>
              <a:gd name="T11" fmla="*/ 3130 w 31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0" h="1587">
                <a:moveTo>
                  <a:pt x="0" y="0"/>
                </a:moveTo>
                <a:lnTo>
                  <a:pt x="3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Line 54">
            <a:extLst>
              <a:ext uri="{FF2B5EF4-FFF2-40B4-BE49-F238E27FC236}">
                <a16:creationId xmlns:a16="http://schemas.microsoft.com/office/drawing/2014/main" id="{724DB3F6-E94D-4D7D-A4AD-218D79D9E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5475289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Freeform 55">
            <a:extLst>
              <a:ext uri="{FF2B5EF4-FFF2-40B4-BE49-F238E27FC236}">
                <a16:creationId xmlns:a16="http://schemas.microsoft.com/office/drawing/2014/main" id="{AB9EC38F-9BB8-4475-8703-B48ACC3A143B}"/>
              </a:ext>
            </a:extLst>
          </p:cNvPr>
          <p:cNvSpPr>
            <a:spLocks/>
          </p:cNvSpPr>
          <p:nvPr/>
        </p:nvSpPr>
        <p:spPr bwMode="auto">
          <a:xfrm>
            <a:off x="4530725" y="1301750"/>
            <a:ext cx="1588" cy="4192588"/>
          </a:xfrm>
          <a:custGeom>
            <a:avLst/>
            <a:gdLst>
              <a:gd name="T0" fmla="*/ 0 w 1588"/>
              <a:gd name="T1" fmla="*/ 0 h 2641"/>
              <a:gd name="T2" fmla="*/ 0 w 1588"/>
              <a:gd name="T3" fmla="*/ 2147483646 h 2641"/>
              <a:gd name="T4" fmla="*/ 0 w 1588"/>
              <a:gd name="T5" fmla="*/ 0 h 2641"/>
              <a:gd name="T6" fmla="*/ 0 60000 65536"/>
              <a:gd name="T7" fmla="*/ 0 60000 65536"/>
              <a:gd name="T8" fmla="*/ 0 60000 65536"/>
              <a:gd name="T9" fmla="*/ 0 w 1588"/>
              <a:gd name="T10" fmla="*/ 0 h 2641"/>
              <a:gd name="T11" fmla="*/ 1588 w 1588"/>
              <a:gd name="T12" fmla="*/ 2641 h 2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641">
                <a:moveTo>
                  <a:pt x="0" y="0"/>
                </a:moveTo>
                <a:lnTo>
                  <a:pt x="0" y="2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2" name="Line 56">
            <a:extLst>
              <a:ext uri="{FF2B5EF4-FFF2-40B4-BE49-F238E27FC236}">
                <a16:creationId xmlns:a16="http://schemas.microsoft.com/office/drawing/2014/main" id="{05B6848C-AD78-4638-8904-68A16AEC0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295400"/>
            <a:ext cx="0" cy="419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3" name="Rectangle 57">
            <a:extLst>
              <a:ext uri="{FF2B5EF4-FFF2-40B4-BE49-F238E27FC236}">
                <a16:creationId xmlns:a16="http://schemas.microsoft.com/office/drawing/2014/main" id="{238FA70E-F7FB-4FBD-942F-28544040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1" y="944563"/>
            <a:ext cx="1325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Preis von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Eiscreme</a:t>
            </a:r>
            <a:b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(€/Kugel)</a:t>
            </a:r>
            <a:endParaRPr lang="en-US" altLang="de-DE" sz="1800"/>
          </a:p>
        </p:txBody>
      </p:sp>
      <p:sp>
        <p:nvSpPr>
          <p:cNvPr id="22574" name="Rectangle 58">
            <a:extLst>
              <a:ext uri="{FF2B5EF4-FFF2-40B4-BE49-F238E27FC236}">
                <a16:creationId xmlns:a16="http://schemas.microsoft.com/office/drawing/2014/main" id="{777249FC-EA75-4108-A3AB-7FB5B7B00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de-DE" sz="2400"/>
          </a:p>
        </p:txBody>
      </p:sp>
      <p:sp>
        <p:nvSpPr>
          <p:cNvPr id="22575" name="Rectangle 59">
            <a:extLst>
              <a:ext uri="{FF2B5EF4-FFF2-40B4-BE49-F238E27FC236}">
                <a16:creationId xmlns:a16="http://schemas.microsoft.com/office/drawing/2014/main" id="{C6427CFD-B69A-4E44-B37A-C18D52E5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2406651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2,50</a:t>
            </a:r>
            <a:endParaRPr lang="en-US" altLang="de-DE" sz="1800"/>
          </a:p>
        </p:txBody>
      </p:sp>
      <p:sp>
        <p:nvSpPr>
          <p:cNvPr id="22576" name="Rectangle 60">
            <a:extLst>
              <a:ext uri="{FF2B5EF4-FFF2-40B4-BE49-F238E27FC236}">
                <a16:creationId xmlns:a16="http://schemas.microsoft.com/office/drawing/2014/main" id="{3F11B187-4CDB-4284-A265-3AE2AEEC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028951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2,00</a:t>
            </a:r>
            <a:endParaRPr lang="en-US" altLang="de-DE" sz="1800"/>
          </a:p>
        </p:txBody>
      </p:sp>
      <p:sp>
        <p:nvSpPr>
          <p:cNvPr id="22577" name="Rectangle 61">
            <a:extLst>
              <a:ext uri="{FF2B5EF4-FFF2-40B4-BE49-F238E27FC236}">
                <a16:creationId xmlns:a16="http://schemas.microsoft.com/office/drawing/2014/main" id="{DF36BB81-1B5B-4A47-9F6C-1A4D4537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606801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1,50</a:t>
            </a:r>
            <a:endParaRPr lang="en-US" altLang="de-DE" sz="1800"/>
          </a:p>
        </p:txBody>
      </p:sp>
      <p:sp>
        <p:nvSpPr>
          <p:cNvPr id="22578" name="Rectangle 62">
            <a:extLst>
              <a:ext uri="{FF2B5EF4-FFF2-40B4-BE49-F238E27FC236}">
                <a16:creationId xmlns:a16="http://schemas.microsoft.com/office/drawing/2014/main" id="{D8BC0FA0-6B8D-426A-B21D-DA5A80C33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4184651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1,00</a:t>
            </a:r>
            <a:endParaRPr lang="en-US" altLang="de-DE" sz="1800"/>
          </a:p>
        </p:txBody>
      </p:sp>
      <p:sp>
        <p:nvSpPr>
          <p:cNvPr id="22579" name="Rectangle 63">
            <a:extLst>
              <a:ext uri="{FF2B5EF4-FFF2-40B4-BE49-F238E27FC236}">
                <a16:creationId xmlns:a16="http://schemas.microsoft.com/office/drawing/2014/main" id="{A2746973-2BC5-41E8-BEDF-4CB74D684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4806951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0,50</a:t>
            </a:r>
            <a:endParaRPr lang="en-US" altLang="de-DE" sz="1800"/>
          </a:p>
        </p:txBody>
      </p:sp>
      <p:sp>
        <p:nvSpPr>
          <p:cNvPr id="22580" name="Rectangle 64">
            <a:extLst>
              <a:ext uri="{FF2B5EF4-FFF2-40B4-BE49-F238E27FC236}">
                <a16:creationId xmlns:a16="http://schemas.microsoft.com/office/drawing/2014/main" id="{19A3F0AB-EBBB-4D65-8AFC-F400E5A9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de-DE" sz="2400"/>
          </a:p>
        </p:txBody>
      </p:sp>
      <p:sp>
        <p:nvSpPr>
          <p:cNvPr id="22581" name="Rectangle 65">
            <a:extLst>
              <a:ext uri="{FF2B5EF4-FFF2-40B4-BE49-F238E27FC236}">
                <a16:creationId xmlns:a16="http://schemas.microsoft.com/office/drawing/2014/main" id="{971903A8-204D-444C-AC74-BB55BB1D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de-DE" sz="2400"/>
          </a:p>
        </p:txBody>
      </p:sp>
      <p:sp>
        <p:nvSpPr>
          <p:cNvPr id="22582" name="Rectangle 66">
            <a:extLst>
              <a:ext uri="{FF2B5EF4-FFF2-40B4-BE49-F238E27FC236}">
                <a16:creationId xmlns:a16="http://schemas.microsoft.com/office/drawing/2014/main" id="{A8E274BC-238B-419B-AF33-D08B392A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US" altLang="de-DE" sz="2400"/>
          </a:p>
        </p:txBody>
      </p:sp>
      <p:sp>
        <p:nvSpPr>
          <p:cNvPr id="22583" name="Rectangle 67">
            <a:extLst>
              <a:ext uri="{FF2B5EF4-FFF2-40B4-BE49-F238E27FC236}">
                <a16:creationId xmlns:a16="http://schemas.microsoft.com/office/drawing/2014/main" id="{1A22B567-B857-4AB4-8BA8-71855F509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n-US" altLang="de-DE" sz="2400"/>
          </a:p>
        </p:txBody>
      </p:sp>
      <p:sp>
        <p:nvSpPr>
          <p:cNvPr id="22584" name="Rectangle 68">
            <a:extLst>
              <a:ext uri="{FF2B5EF4-FFF2-40B4-BE49-F238E27FC236}">
                <a16:creationId xmlns:a16="http://schemas.microsoft.com/office/drawing/2014/main" id="{624BE838-406A-4334-A059-3982F283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de-DE" sz="2400"/>
          </a:p>
        </p:txBody>
      </p:sp>
      <p:sp>
        <p:nvSpPr>
          <p:cNvPr id="22585" name="Rectangle 69">
            <a:extLst>
              <a:ext uri="{FF2B5EF4-FFF2-40B4-BE49-F238E27FC236}">
                <a16:creationId xmlns:a16="http://schemas.microsoft.com/office/drawing/2014/main" id="{05EA1C93-3FD1-4BA8-947E-E0A6D960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de-DE" sz="2400"/>
          </a:p>
        </p:txBody>
      </p:sp>
      <p:sp>
        <p:nvSpPr>
          <p:cNvPr id="22586" name="Rectangle 70">
            <a:extLst>
              <a:ext uri="{FF2B5EF4-FFF2-40B4-BE49-F238E27FC236}">
                <a16:creationId xmlns:a16="http://schemas.microsoft.com/office/drawing/2014/main" id="{CA7EA556-1534-412D-964F-9D7113C7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n-US" altLang="de-DE" sz="2400"/>
          </a:p>
        </p:txBody>
      </p:sp>
      <p:sp>
        <p:nvSpPr>
          <p:cNvPr id="22587" name="Rectangle 71">
            <a:extLst>
              <a:ext uri="{FF2B5EF4-FFF2-40B4-BE49-F238E27FC236}">
                <a16:creationId xmlns:a16="http://schemas.microsoft.com/office/drawing/2014/main" id="{2B4E6EC9-3091-440F-B244-D895DDD8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de-DE" sz="2400"/>
          </a:p>
        </p:txBody>
      </p:sp>
      <p:sp>
        <p:nvSpPr>
          <p:cNvPr id="22588" name="Rectangle 72">
            <a:extLst>
              <a:ext uri="{FF2B5EF4-FFF2-40B4-BE49-F238E27FC236}">
                <a16:creationId xmlns:a16="http://schemas.microsoft.com/office/drawing/2014/main" id="{D924100D-0A9E-4621-B253-6BA5F4018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de-DE" sz="2400"/>
          </a:p>
        </p:txBody>
      </p:sp>
      <p:sp>
        <p:nvSpPr>
          <p:cNvPr id="22589" name="Rectangle 73">
            <a:extLst>
              <a:ext uri="{FF2B5EF4-FFF2-40B4-BE49-F238E27FC236}">
                <a16:creationId xmlns:a16="http://schemas.microsoft.com/office/drawing/2014/main" id="{8E56DABD-6625-4439-983A-CD3AF6D4E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de-DE" sz="2400"/>
          </a:p>
        </p:txBody>
      </p:sp>
      <p:sp>
        <p:nvSpPr>
          <p:cNvPr id="22590" name="Rectangle 74">
            <a:extLst>
              <a:ext uri="{FF2B5EF4-FFF2-40B4-BE49-F238E27FC236}">
                <a16:creationId xmlns:a16="http://schemas.microsoft.com/office/drawing/2014/main" id="{5A12B3A5-05D5-48C7-9164-CC6486E0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5497514"/>
            <a:ext cx="212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endParaRPr lang="en-US" altLang="de-DE" sz="2400"/>
          </a:p>
        </p:txBody>
      </p:sp>
      <p:sp>
        <p:nvSpPr>
          <p:cNvPr id="22591" name="Rectangle 75">
            <a:extLst>
              <a:ext uri="{FF2B5EF4-FFF2-40B4-BE49-F238E27FC236}">
                <a16:creationId xmlns:a16="http://schemas.microsoft.com/office/drawing/2014/main" id="{6852C77B-D379-4DF7-BEBC-84CFA507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5519739"/>
            <a:ext cx="1854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Nachfragemenge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von Eiscreme</a:t>
            </a:r>
            <a:endParaRPr lang="en-US" altLang="de-DE" sz="1800"/>
          </a:p>
        </p:txBody>
      </p:sp>
      <p:sp>
        <p:nvSpPr>
          <p:cNvPr id="22592" name="Rectangle 76">
            <a:extLst>
              <a:ext uri="{FF2B5EF4-FFF2-40B4-BE49-F238E27FC236}">
                <a16:creationId xmlns:a16="http://schemas.microsoft.com/office/drawing/2014/main" id="{BFE92159-ABC1-4A98-B7BD-40C0C83A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9" y="1784351"/>
            <a:ext cx="44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Arial" panose="020B0604020202020204" pitchFamily="34" charset="0"/>
              </a:rPr>
              <a:t>3,00</a:t>
            </a:r>
            <a:endParaRPr lang="en-US" altLang="de-DE" sz="1800"/>
          </a:p>
        </p:txBody>
      </p:sp>
      <p:sp>
        <p:nvSpPr>
          <p:cNvPr id="22593" name="Rectangle 77">
            <a:extLst>
              <a:ext uri="{FF2B5EF4-FFF2-40B4-BE49-F238E27FC236}">
                <a16:creationId xmlns:a16="http://schemas.microsoft.com/office/drawing/2014/main" id="{0090897E-D6E1-4E5C-AC4E-A64F22AE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en-US" altLang="de-DE" sz="2400"/>
          </a:p>
        </p:txBody>
      </p:sp>
      <p:grpSp>
        <p:nvGrpSpPr>
          <p:cNvPr id="7" name="Group 78">
            <a:extLst>
              <a:ext uri="{FF2B5EF4-FFF2-40B4-BE49-F238E27FC236}">
                <a16:creationId xmlns:a16="http://schemas.microsoft.com/office/drawing/2014/main" id="{6D7F573F-A0F3-4182-AD1C-94E8D745C5D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122612"/>
            <a:ext cx="2114550" cy="628649"/>
            <a:chOff x="568" y="1825"/>
            <a:chExt cx="1140" cy="396"/>
          </a:xfrm>
        </p:grpSpPr>
        <p:sp>
          <p:nvSpPr>
            <p:cNvPr id="22628" name="Rectangle 79">
              <a:extLst>
                <a:ext uri="{FF2B5EF4-FFF2-40B4-BE49-F238E27FC236}">
                  <a16:creationId xmlns:a16="http://schemas.microsoft.com/office/drawing/2014/main" id="{04D0DF2E-A2B5-490F-8BEC-CDE0C619B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825"/>
              <a:ext cx="896" cy="33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2629" name="Line 80">
              <a:extLst>
                <a:ext uri="{FF2B5EF4-FFF2-40B4-BE49-F238E27FC236}">
                  <a16:creationId xmlns:a16="http://schemas.microsoft.com/office/drawing/2014/main" id="{2A283C6E-CDD2-496D-8EAA-443650E972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" flipH="1">
              <a:off x="1464" y="1994"/>
              <a:ext cx="244" cy="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30" name="Rectangle 81">
              <a:extLst>
                <a:ext uri="{FF2B5EF4-FFF2-40B4-BE49-F238E27FC236}">
                  <a16:creationId xmlns:a16="http://schemas.microsoft.com/office/drawing/2014/main" id="{18126FE4-0DFD-4544-96EB-4E9CA6B61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833"/>
              <a:ext cx="75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Arial" panose="020B0604020202020204" pitchFamily="34" charset="0"/>
                </a:rPr>
                <a:t>1. Ein sinken-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Arial" panose="020B0604020202020204" pitchFamily="34" charset="0"/>
                </a:rPr>
                <a:t>der</a:t>
              </a:r>
              <a:r>
                <a:rPr lang="en-US" altLang="de-DE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de-DE" sz="180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en-US" altLang="de-DE" sz="1600">
                  <a:solidFill>
                    <a:srgbClr val="000000"/>
                  </a:solidFill>
                  <a:latin typeface="Arial" panose="020B0604020202020204" pitchFamily="34" charset="0"/>
                </a:rPr>
                <a:t> …</a:t>
              </a:r>
              <a:endParaRPr lang="en-US" altLang="de-DE" sz="2400"/>
            </a:p>
          </p:txBody>
        </p:sp>
        <p:sp>
          <p:nvSpPr>
            <p:cNvPr id="22631" name="Rectangle 82">
              <a:extLst>
                <a:ext uri="{FF2B5EF4-FFF2-40B4-BE49-F238E27FC236}">
                  <a16:creationId xmlns:a16="http://schemas.microsoft.com/office/drawing/2014/main" id="{B392F47F-9B78-4BCD-BF46-D9AB6A491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98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de-DE" sz="2400"/>
            </a:p>
          </p:txBody>
        </p:sp>
      </p:grpSp>
      <p:sp>
        <p:nvSpPr>
          <p:cNvPr id="556115" name="Line 83">
            <a:extLst>
              <a:ext uri="{FF2B5EF4-FFF2-40B4-BE49-F238E27FC236}">
                <a16:creationId xmlns:a16="http://schemas.microsoft.com/office/drawing/2014/main" id="{5BB48C35-B3FC-4598-8F48-CD6C78C3DF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2464" y="5772150"/>
            <a:ext cx="554037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" name="Group 84">
            <a:extLst>
              <a:ext uri="{FF2B5EF4-FFF2-40B4-BE49-F238E27FC236}">
                <a16:creationId xmlns:a16="http://schemas.microsoft.com/office/drawing/2014/main" id="{45401EC1-E024-4379-8D59-508337F90883}"/>
              </a:ext>
            </a:extLst>
          </p:cNvPr>
          <p:cNvGrpSpPr>
            <a:grpSpLocks/>
          </p:cNvGrpSpPr>
          <p:nvPr/>
        </p:nvGrpSpPr>
        <p:grpSpPr bwMode="auto">
          <a:xfrm>
            <a:off x="5287964" y="5829300"/>
            <a:ext cx="2179637" cy="757238"/>
            <a:chOff x="2371" y="3699"/>
            <a:chExt cx="1373" cy="477"/>
          </a:xfrm>
        </p:grpSpPr>
        <p:sp>
          <p:nvSpPr>
            <p:cNvPr id="22625" name="Line 85">
              <a:extLst>
                <a:ext uri="{FF2B5EF4-FFF2-40B4-BE49-F238E27FC236}">
                  <a16:creationId xmlns:a16="http://schemas.microsoft.com/office/drawing/2014/main" id="{916DEDB3-3050-43D8-948B-7D56AE62EA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520000" flipV="1">
              <a:off x="2789" y="3699"/>
              <a:ext cx="45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626" name="Rectangle 86">
              <a:extLst>
                <a:ext uri="{FF2B5EF4-FFF2-40B4-BE49-F238E27FC236}">
                  <a16:creationId xmlns:a16="http://schemas.microsoft.com/office/drawing/2014/main" id="{FE112A81-A728-402F-A103-10D33210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3764"/>
              <a:ext cx="1373" cy="41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2627" name="Rectangle 87">
              <a:extLst>
                <a:ext uri="{FF2B5EF4-FFF2-40B4-BE49-F238E27FC236}">
                  <a16:creationId xmlns:a16="http://schemas.microsoft.com/office/drawing/2014/main" id="{04C0D0EC-7B05-4152-8880-41AF1BC11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92"/>
              <a:ext cx="116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latin typeface="Arial" panose="020B0604020202020204" pitchFamily="34" charset="0"/>
                </a:rPr>
                <a:t>2. … erhöht die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latin typeface="Arial" panose="020B0604020202020204" pitchFamily="34" charset="0"/>
                </a:rPr>
                <a:t>Nachfragemenge.</a:t>
              </a:r>
            </a:p>
          </p:txBody>
        </p:sp>
      </p:grpSp>
      <p:sp>
        <p:nvSpPr>
          <p:cNvPr id="556120" name="Line 88">
            <a:extLst>
              <a:ext uri="{FF2B5EF4-FFF2-40B4-BE49-F238E27FC236}">
                <a16:creationId xmlns:a16="http://schemas.microsoft.com/office/drawing/2014/main" id="{450D505B-6CAB-40E3-9936-E652E7DC3D91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145757" y="3447257"/>
            <a:ext cx="327025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56156" name="Group 124">
            <a:extLst>
              <a:ext uri="{FF2B5EF4-FFF2-40B4-BE49-F238E27FC236}">
                <a16:creationId xmlns:a16="http://schemas.microsoft.com/office/drawing/2014/main" id="{0EC9A32C-CB68-4611-A700-5A41E3A9C7EB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1295401"/>
          <a:ext cx="2590800" cy="286543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Preis von Eiscreme        (€ je Kugel)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Nachfrage-menge (Kugeln)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12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10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8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4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2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8000" algn="r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0</a:t>
                      </a:r>
                    </a:p>
                  </a:txBody>
                  <a:tcPr marT="45725" marB="4572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622" name="Line 32">
            <a:extLst>
              <a:ext uri="{FF2B5EF4-FFF2-40B4-BE49-F238E27FC236}">
                <a16:creationId xmlns:a16="http://schemas.microsoft.com/office/drawing/2014/main" id="{CB125E03-F51C-4FDF-AAE8-5D7BF737815C}"/>
              </a:ext>
            </a:extLst>
          </p:cNvPr>
          <p:cNvSpPr>
            <a:spLocks noChangeShapeType="1"/>
          </p:cNvSpPr>
          <p:nvPr/>
        </p:nvSpPr>
        <p:spPr bwMode="auto">
          <a:xfrm rot="180000">
            <a:off x="7545389" y="5346701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623" name="Text Box 4">
            <a:extLst>
              <a:ext uri="{FF2B5EF4-FFF2-40B4-BE49-F238E27FC236}">
                <a16:creationId xmlns:a16="http://schemas.microsoft.com/office/drawing/2014/main" id="{4CBE4969-F838-44B6-8338-04DCCE81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657975"/>
            <a:ext cx="848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latin typeface="Arial" panose="020B0604020202020204" pitchFamily="34" charset="0"/>
              </a:rPr>
              <a:t>2021   © Schäffer-Poeschel Verlag für Wirtschaft • Steuern • Recht • GmbH   www.sp-dozenten.de</a:t>
            </a: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66" grpId="0" animBg="1"/>
      <p:bldP spid="5560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oliennummernplatzhalter 1">
            <a:extLst>
              <a:ext uri="{FF2B5EF4-FFF2-40B4-BE49-F238E27FC236}">
                <a16:creationId xmlns:a16="http://schemas.microsoft.com/office/drawing/2014/main" id="{91517247-92C9-447C-8DE5-33E76795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EC653-E44B-4B70-96F2-AF5301616104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28037" name="Rectangle 5">
            <a:extLst>
              <a:ext uri="{FF2B5EF4-FFF2-40B4-BE49-F238E27FC236}">
                <a16:creationId xmlns:a16="http://schemas.microsoft.com/office/drawing/2014/main" id="{C90EA539-3F35-4101-9784-5BC34FBE49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16000" y="1447800"/>
            <a:ext cx="8891253" cy="2667000"/>
          </a:xfrm>
          <a:prstGeom prst="rect">
            <a:avLst/>
          </a:prstGeom>
        </p:spPr>
        <p:txBody>
          <a:bodyPr/>
          <a:lstStyle/>
          <a:p>
            <a:pPr marL="0" lvl="1" indent="0">
              <a:buClr>
                <a:schemeClr val="tx1"/>
              </a:buClr>
              <a:buNone/>
              <a:defRPr/>
            </a:pPr>
            <a:r>
              <a:rPr lang="de-DE" altLang="en-US" sz="1800" b="1" dirty="0"/>
              <a:t>Marktnachfrage und individuelle Nachfrage </a:t>
            </a:r>
          </a:p>
          <a:p>
            <a:pPr marL="0" lvl="1" indent="0">
              <a:buClr>
                <a:schemeClr val="tx1"/>
              </a:buClr>
              <a:buNone/>
              <a:defRPr/>
            </a:pPr>
            <a:endParaRPr lang="de-DE" altLang="en-US" sz="1800" b="1" dirty="0"/>
          </a:p>
          <a:p>
            <a:pPr marL="719138" lvl="1" indent="-360363">
              <a:buClr>
                <a:schemeClr val="tx1"/>
              </a:buClr>
              <a:defRPr/>
            </a:pPr>
            <a:r>
              <a:rPr lang="de-DE" altLang="en-US" sz="1800" dirty="0">
                <a:latin typeface="Calibri"/>
                <a:cs typeface="Calibri"/>
              </a:rPr>
              <a:t>Die Marktnachfrage besteht aus der Summe aller individuellen   </a:t>
            </a:r>
            <a:br>
              <a:rPr lang="de-DE" altLang="en-US" sz="1800" dirty="0">
                <a:latin typeface="Calibri"/>
                <a:cs typeface="Calibri"/>
              </a:rPr>
            </a:br>
            <a:r>
              <a:rPr lang="de-DE" altLang="en-US" sz="1800" dirty="0">
                <a:latin typeface="Calibri"/>
                <a:cs typeface="Calibri"/>
              </a:rPr>
              <a:t> Nachfragemengen für ein bestimmtes Gut (Ware oder Dienstleistung). </a:t>
            </a:r>
          </a:p>
          <a:p>
            <a:pPr marL="719138" lvl="1" indent="-360363">
              <a:buClr>
                <a:schemeClr val="tx1"/>
              </a:buClr>
              <a:defRPr/>
            </a:pPr>
            <a:r>
              <a:rPr lang="de-DE" altLang="en-US" sz="1800" dirty="0">
                <a:latin typeface="Calibri"/>
                <a:cs typeface="Calibri"/>
              </a:rPr>
              <a:t> Die Marktnachfragekurve ergibt sich grafisch aus der waagerechten</a:t>
            </a:r>
            <a:br>
              <a:rPr lang="de-DE" altLang="en-US" sz="1800" dirty="0">
                <a:latin typeface="Calibri"/>
                <a:cs typeface="Calibri"/>
              </a:rPr>
            </a:br>
            <a:r>
              <a:rPr lang="de-DE" altLang="en-US" sz="1800" dirty="0">
                <a:latin typeface="Calibri"/>
                <a:cs typeface="Calibri"/>
              </a:rPr>
              <a:t> Addition aller individuellen Nachfragekurven.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646F036-B7BF-4C53-8C75-E1F86DAD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386672"/>
            <a:ext cx="9297652" cy="313350"/>
          </a:xfrm>
          <a:solidFill>
            <a:srgbClr val="66CCFF"/>
          </a:solidFill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altLang="en-US" sz="1800" dirty="0"/>
              <a:t>Mikroökonomie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9F89679-554C-47DC-9650-98D36C06884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rgbClr val="66CCFF">
              <a:alpha val="20000"/>
            </a:srgb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66A6ED1F-2C72-494D-9D87-516012F8A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97B08029-4C9A-434E-872C-A72D4C1EF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BDB450E7-BB98-452E-BDFB-F977BF2D5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828800"/>
            <a:ext cx="4724400" cy="3911600"/>
          </a:xfrm>
          <a:prstGeom prst="line">
            <a:avLst/>
          </a:prstGeom>
          <a:noFill/>
          <a:ln w="57150">
            <a:solidFill>
              <a:srgbClr val="423A6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3EAB3D83-3854-44C9-89B1-42C59FCC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198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EE33B36-B4DF-42D9-871F-E618D9DF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486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Nachfrage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764D9D69-381E-4A2D-9CD7-03EC9D1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1758951"/>
            <a:ext cx="1182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Preis von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Eiscreme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(€)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5D275A8-7493-4D7E-803A-6CD20803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0" y="6208714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Menge Eiscreme</a:t>
            </a:r>
          </a:p>
        </p:txBody>
      </p:sp>
      <p:sp>
        <p:nvSpPr>
          <p:cNvPr id="557065" name="Text Box 9">
            <a:extLst>
              <a:ext uri="{FF2B5EF4-FFF2-40B4-BE49-F238E27FC236}">
                <a16:creationId xmlns:a16="http://schemas.microsoft.com/office/drawing/2014/main" id="{73EFEAAC-0DBE-4DA7-ABA8-F9F074554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10412"/>
            <a:ext cx="31242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en-US" sz="1800" dirty="0">
                <a:solidFill>
                  <a:srgbClr val="4940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Preisanstieg bei Eiscreme resultiert in einer Bewegung entlang der Nachfragekurve (Veränderung der Nachfragemenge).</a:t>
            </a: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C1974658-A328-491F-86F4-64EF0A12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648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7067" name="Line 11">
            <a:extLst>
              <a:ext uri="{FF2B5EF4-FFF2-40B4-BE49-F238E27FC236}">
                <a16:creationId xmlns:a16="http://schemas.microsoft.com/office/drawing/2014/main" id="{28846AB4-28CC-43E8-A812-4889902F2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963864"/>
            <a:ext cx="1676400" cy="79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7068" name="Line 12">
            <a:extLst>
              <a:ext uri="{FF2B5EF4-FFF2-40B4-BE49-F238E27FC236}">
                <a16:creationId xmlns:a16="http://schemas.microsoft.com/office/drawing/2014/main" id="{4A6F8D48-2B67-414D-BD6C-289AFB347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9718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54DB0A23-DC55-4B63-8373-75E1343CF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7244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3AB303AB-0753-4DE8-BE21-26E243724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724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B044013B-0377-4790-9687-94FDCF2C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343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4E9FAF27-17F5-4854-826D-6A30CF49D4C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438400"/>
            <a:ext cx="609600" cy="609600"/>
            <a:chOff x="2016" y="1536"/>
            <a:chExt cx="384" cy="384"/>
          </a:xfrm>
        </p:grpSpPr>
        <p:sp>
          <p:nvSpPr>
            <p:cNvPr id="24609" name="Oval 17">
              <a:extLst>
                <a:ext uri="{FF2B5EF4-FFF2-40B4-BE49-F238E27FC236}">
                  <a16:creationId xmlns:a16="http://schemas.microsoft.com/office/drawing/2014/main" id="{455C1359-E7CA-4915-B5DD-C300CBD9D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>
                <a:latin typeface="Arial" panose="020B0604020202020204" pitchFamily="34" charset="0"/>
              </a:endParaRPr>
            </a:p>
          </p:txBody>
        </p:sp>
        <p:sp>
          <p:nvSpPr>
            <p:cNvPr id="24610" name="Text Box 18">
              <a:extLst>
                <a:ext uri="{FF2B5EF4-FFF2-40B4-BE49-F238E27FC236}">
                  <a16:creationId xmlns:a16="http://schemas.microsoft.com/office/drawing/2014/main" id="{6D507B1F-AB77-42C6-95E9-4C79FE042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557075" name="Line 19">
            <a:extLst>
              <a:ext uri="{FF2B5EF4-FFF2-40B4-BE49-F238E27FC236}">
                <a16:creationId xmlns:a16="http://schemas.microsoft.com/office/drawing/2014/main" id="{25402A94-140B-474A-B1D5-78AF70C680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2895600"/>
            <a:ext cx="19050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495C952F-5C68-4961-BB61-50051E06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6121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69948ADC-6443-4596-BD69-5950B1B5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521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1,00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8F58466F-5CE4-4242-B5B6-D00B20FF912A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2778126"/>
            <a:ext cx="914400" cy="1793875"/>
            <a:chOff x="546" y="1750"/>
            <a:chExt cx="576" cy="1130"/>
          </a:xfrm>
        </p:grpSpPr>
        <p:sp>
          <p:nvSpPr>
            <p:cNvPr id="24607" name="Text Box 23">
              <a:extLst>
                <a:ext uri="{FF2B5EF4-FFF2-40B4-BE49-F238E27FC236}">
                  <a16:creationId xmlns:a16="http://schemas.microsoft.com/office/drawing/2014/main" id="{51C0452E-7D52-4B8F-8264-8CA644B24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" y="1750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2,00</a:t>
              </a:r>
            </a:p>
          </p:txBody>
        </p:sp>
        <p:sp>
          <p:nvSpPr>
            <p:cNvPr id="24608" name="Line 24">
              <a:extLst>
                <a:ext uri="{FF2B5EF4-FFF2-40B4-BE49-F238E27FC236}">
                  <a16:creationId xmlns:a16="http://schemas.microsoft.com/office/drawing/2014/main" id="{2EF5F44A-7CBF-41CF-8CD7-9CFB1383A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968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A699A8BE-0A10-4262-A176-67954FBFB384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6130925"/>
            <a:ext cx="2038350" cy="369888"/>
            <a:chOff x="1932" y="3840"/>
            <a:chExt cx="1284" cy="233"/>
          </a:xfrm>
        </p:grpSpPr>
        <p:sp>
          <p:nvSpPr>
            <p:cNvPr id="24605" name="Text Box 26">
              <a:extLst>
                <a:ext uri="{FF2B5EF4-FFF2-40B4-BE49-F238E27FC236}">
                  <a16:creationId xmlns:a16="http://schemas.microsoft.com/office/drawing/2014/main" id="{577F73CF-148D-46F1-8005-48CAD106D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3840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4606" name="Line 27">
              <a:extLst>
                <a:ext uri="{FF2B5EF4-FFF2-40B4-BE49-F238E27FC236}">
                  <a16:creationId xmlns:a16="http://schemas.microsoft.com/office/drawing/2014/main" id="{983D308A-A299-4EA4-AB21-0547348D2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984"/>
              <a:ext cx="10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 type="none" w="sm" len="sm"/>
                  <a:tailEnd type="triangle" w="lg" len="lg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598" name="Rectangle 28">
            <a:extLst>
              <a:ext uri="{FF2B5EF4-FFF2-40B4-BE49-F238E27FC236}">
                <a16:creationId xmlns:a16="http://schemas.microsoft.com/office/drawing/2014/main" id="{09B89AEB-D17E-4E62-927A-F27C37700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438" y="1555846"/>
            <a:ext cx="4667246" cy="358584"/>
          </a:xfrm>
          <a:noFill/>
        </p:spPr>
        <p:txBody>
          <a:bodyPr anchor="t">
            <a:noAutofit/>
          </a:bodyPr>
          <a:lstStyle/>
          <a:p>
            <a:r>
              <a:rPr lang="de-DE" altLang="en-US" sz="1800" cap="none" dirty="0"/>
              <a:t>Bewegung entlang der Nachfragekurve</a:t>
            </a:r>
          </a:p>
        </p:txBody>
      </p:sp>
      <p:sp>
        <p:nvSpPr>
          <p:cNvPr id="24604" name="Foliennummernplatzhalter 4">
            <a:extLst>
              <a:ext uri="{FF2B5EF4-FFF2-40B4-BE49-F238E27FC236}">
                <a16:creationId xmlns:a16="http://schemas.microsoft.com/office/drawing/2014/main" id="{CE26818C-E731-46D8-B436-D41A8C0B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945DB-2C61-4C0F-9F81-748B1730E0A2}" type="slidenum">
              <a:rPr lang="de-DE" altLang="de-DE" sz="120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24599" name="Gerade Verbindung 29">
            <a:extLst>
              <a:ext uri="{FF2B5EF4-FFF2-40B4-BE49-F238E27FC236}">
                <a16:creationId xmlns:a16="http://schemas.microsoft.com/office/drawing/2014/main" id="{71FB3A41-027F-4FB1-8497-A5B0D30998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5313" y="4724400"/>
            <a:ext cx="195262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Gerade Verbindung 30">
            <a:extLst>
              <a:ext uri="{FF2B5EF4-FFF2-40B4-BE49-F238E27FC236}">
                <a16:creationId xmlns:a16="http://schemas.microsoft.com/office/drawing/2014/main" id="{60BEB67B-9038-4A6D-A3BF-A5CA4DCC00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5313" y="2971800"/>
            <a:ext cx="195262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Gerade Verbindung 32">
            <a:extLst>
              <a:ext uri="{FF2B5EF4-FFF2-40B4-BE49-F238E27FC236}">
                <a16:creationId xmlns:a16="http://schemas.microsoft.com/office/drawing/2014/main" id="{1F0B184F-3D8E-4F38-BBE9-9485015560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6103145"/>
            <a:ext cx="1524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Gerade Verbindung 33">
            <a:extLst>
              <a:ext uri="{FF2B5EF4-FFF2-40B4-BE49-F238E27FC236}">
                <a16:creationId xmlns:a16="http://schemas.microsoft.com/office/drawing/2014/main" id="{B72C7B1E-48CA-4C23-9E1A-C295931240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725194" y="6096794"/>
            <a:ext cx="152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Gerade Verbindung mit Pfeil 33">
            <a:extLst>
              <a:ext uri="{FF2B5EF4-FFF2-40B4-BE49-F238E27FC236}">
                <a16:creationId xmlns:a16="http://schemas.microsoft.com/office/drawing/2014/main" id="{7C280044-B5B1-4AC7-A31E-88C83CF5911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953000" y="6359525"/>
            <a:ext cx="1676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8">
            <a:extLst>
              <a:ext uri="{FF2B5EF4-FFF2-40B4-BE49-F238E27FC236}">
                <a16:creationId xmlns:a16="http://schemas.microsoft.com/office/drawing/2014/main" id="{53C3A25C-0310-4BA3-AAAA-5044D37126D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/>
              <a:t>Mikroökonomie</a:t>
            </a:r>
            <a:endParaRPr lang="de-DE" altLang="en-US" dirty="0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094AFD48-BBE8-4913-BD53-7DA4CCA184F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5" grpId="0" animBg="1" autoUpdateAnimBg="0"/>
      <p:bldP spid="17418" grpId="0" animBg="1"/>
      <p:bldP spid="17423" grpId="0"/>
      <p:bldP spid="17426" grpId="0"/>
      <p:bldP spid="17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511DF-5513-4AEE-B857-9E195EA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056" y="1456622"/>
            <a:ext cx="3255275" cy="311857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1800" b="1" cap="none" dirty="0"/>
              <a:t>Herleitung der Nachfrage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230DEA-348A-4EC6-923D-603255807AA7}"/>
              </a:ext>
            </a:extLst>
          </p:cNvPr>
          <p:cNvSpPr txBox="1"/>
          <p:nvPr/>
        </p:nvSpPr>
        <p:spPr>
          <a:xfrm>
            <a:off x="5707056" y="2304282"/>
            <a:ext cx="6144204" cy="422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Übliche Annahme:</a:t>
            </a:r>
          </a:p>
          <a:p>
            <a:pPr>
              <a:lnSpc>
                <a:spcPct val="107000"/>
              </a:lnSpc>
            </a:pPr>
            <a:endParaRPr lang="de-DE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de-DE" i="1">
                <a:latin typeface="Calibri" panose="020F0502020204030204" pitchFamily="34" charset="0"/>
                <a:cs typeface="Calibri" panose="020F0502020204030204" pitchFamily="34" charset="0"/>
              </a:rPr>
              <a:t>Preis sinkt, Nachfrage steigt, bzw die Nachfrage sinkt bei höherem Preis (umgekehrte Abhängigkeit oder negative Korrelation)</a:t>
            </a:r>
          </a:p>
          <a:p>
            <a:pPr marL="171450" indent="-171450">
              <a:lnSpc>
                <a:spcPct val="107000"/>
              </a:lnSpc>
              <a:buFontTx/>
              <a:buChar char="-"/>
            </a:pPr>
            <a:endParaRPr lang="de-DE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de-DE" i="1">
                <a:latin typeface="Calibri" panose="020F0502020204030204" pitchFamily="34" charset="0"/>
                <a:cs typeface="Calibri" panose="020F0502020204030204" pitchFamily="34" charset="0"/>
              </a:rPr>
              <a:t>Es gibt Ausnahmen bzw alternative Verläufe der Nachfragekurve, z.B. bei Gütern mit hoher oder niedriger Preiselastizität (dazu später)</a:t>
            </a:r>
          </a:p>
          <a:p>
            <a:pPr marL="171450" indent="-171450">
              <a:lnSpc>
                <a:spcPct val="107000"/>
              </a:lnSpc>
              <a:buFontTx/>
              <a:buChar char="-"/>
            </a:pP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de-DE" i="1">
                <a:latin typeface="Calibri" panose="020F0502020204030204" pitchFamily="34" charset="0"/>
                <a:cs typeface="Calibri" panose="020F0502020204030204" pitchFamily="34" charset="0"/>
              </a:rPr>
              <a:t>Ein Preis P1 führt zu einer Markt-Nachfragemenge vom M1</a:t>
            </a:r>
          </a:p>
          <a:p>
            <a:pPr>
              <a:lnSpc>
                <a:spcPct val="107000"/>
              </a:lnSpc>
            </a:pP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Ein Preisrückgang von P1 auf P2 führt zu einer Erhöhung der Marktnachfrage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81A942-1A43-4597-AECD-3F4173A683F0}"/>
              </a:ext>
            </a:extLst>
          </p:cNvPr>
          <p:cNvSpPr txBox="1"/>
          <p:nvPr/>
        </p:nvSpPr>
        <p:spPr>
          <a:xfrm>
            <a:off x="5707056" y="1838266"/>
            <a:ext cx="4732175" cy="37625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Veränderungen von Preis und Marktnachfrage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4BBAA7-9E4D-41B2-B71B-251CA311D519}"/>
              </a:ext>
            </a:extLst>
          </p:cNvPr>
          <p:cNvGrpSpPr/>
          <p:nvPr/>
        </p:nvGrpSpPr>
        <p:grpSpPr>
          <a:xfrm>
            <a:off x="737125" y="1579970"/>
            <a:ext cx="5053156" cy="4640361"/>
            <a:chOff x="867749" y="1623514"/>
            <a:chExt cx="5053156" cy="4640361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6F6044E0-0AF5-4AE2-962A-918F6D1CE7AB}"/>
                </a:ext>
              </a:extLst>
            </p:cNvPr>
            <p:cNvGrpSpPr/>
            <p:nvPr/>
          </p:nvGrpSpPr>
          <p:grpSpPr>
            <a:xfrm>
              <a:off x="895736" y="1623514"/>
              <a:ext cx="5025169" cy="4640361"/>
              <a:chOff x="895736" y="3741568"/>
              <a:chExt cx="3574511" cy="2988905"/>
            </a:xfrm>
          </p:grpSpPr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id="{561C9FCE-A4B1-42DB-A3E8-037C8E7192A1}"/>
                  </a:ext>
                </a:extLst>
              </p:cNvPr>
              <p:cNvCxnSpPr/>
              <p:nvPr/>
            </p:nvCxnSpPr>
            <p:spPr>
              <a:xfrm>
                <a:off x="1253251" y="5041449"/>
                <a:ext cx="0" cy="2033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5BA13EFE-BBEF-4A1A-826B-A82EC5A71D14}"/>
                  </a:ext>
                </a:extLst>
              </p:cNvPr>
              <p:cNvGrpSpPr/>
              <p:nvPr/>
            </p:nvGrpSpPr>
            <p:grpSpPr>
              <a:xfrm>
                <a:off x="895736" y="3741568"/>
                <a:ext cx="3574511" cy="2988905"/>
                <a:chOff x="895736" y="1586198"/>
                <a:chExt cx="3574511" cy="2988905"/>
              </a:xfrm>
            </p:grpSpPr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D0486841-6B0A-452E-8553-546F235E132E}"/>
                    </a:ext>
                  </a:extLst>
                </p:cNvPr>
                <p:cNvGrpSpPr/>
                <p:nvPr/>
              </p:nvGrpSpPr>
              <p:grpSpPr>
                <a:xfrm>
                  <a:off x="895736" y="1586198"/>
                  <a:ext cx="3574511" cy="2988905"/>
                  <a:chOff x="895736" y="1586198"/>
                  <a:chExt cx="3574511" cy="2988905"/>
                </a:xfrm>
              </p:grpSpPr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38D89DB8-1271-4BBC-B4B8-211BB7181F71}"/>
                      </a:ext>
                    </a:extLst>
                  </p:cNvPr>
                  <p:cNvSpPr txBox="1"/>
                  <p:nvPr/>
                </p:nvSpPr>
                <p:spPr>
                  <a:xfrm>
                    <a:off x="895736" y="1586198"/>
                    <a:ext cx="943353" cy="2378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/>
                      <a:t>Preis Gut X1</a:t>
                    </a:r>
                  </a:p>
                </p:txBody>
              </p:sp>
              <p:sp>
                <p:nvSpPr>
                  <p:cNvPr id="17" name="Textfeld 16">
                    <a:extLst>
                      <a:ext uri="{FF2B5EF4-FFF2-40B4-BE49-F238E27FC236}">
                        <a16:creationId xmlns:a16="http://schemas.microsoft.com/office/drawing/2014/main" id="{7E1E5A10-65E3-4DDB-9D67-96DAFF2A635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8670" y="4205771"/>
                    <a:ext cx="8415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/>
                      <a:t>Menge</a:t>
                    </a:r>
                  </a:p>
                </p:txBody>
              </p:sp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2D88B348-79E8-44CE-881B-1D19386DD484}"/>
                      </a:ext>
                    </a:extLst>
                  </p:cNvPr>
                  <p:cNvCxnSpPr/>
                  <p:nvPr/>
                </p:nvCxnSpPr>
                <p:spPr>
                  <a:xfrm>
                    <a:off x="1352939" y="2183363"/>
                    <a:ext cx="2136710" cy="181208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Gerade Verbindung mit Pfeil 20">
                    <a:extLst>
                      <a:ext uri="{FF2B5EF4-FFF2-40B4-BE49-F238E27FC236}">
                        <a16:creationId xmlns:a16="http://schemas.microsoft.com/office/drawing/2014/main" id="{B8E0019D-1C3F-4F7D-BB9F-9790F4521E29}"/>
                      </a:ext>
                    </a:extLst>
                  </p:cNvPr>
                  <p:cNvCxnSpPr/>
                  <p:nvPr/>
                </p:nvCxnSpPr>
                <p:spPr>
                  <a:xfrm>
                    <a:off x="1174102" y="4180114"/>
                    <a:ext cx="267011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 Verbindung mit Pfeil 22">
                    <a:extLst>
                      <a:ext uri="{FF2B5EF4-FFF2-40B4-BE49-F238E27FC236}">
                        <a16:creationId xmlns:a16="http://schemas.microsoft.com/office/drawing/2014/main" id="{F2B4EA8C-1462-41B3-94CE-323DF815BDE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74102" y="2052735"/>
                    <a:ext cx="0" cy="212737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52452BA7-81BD-4FA0-B07B-04021379A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102" y="2817845"/>
                  <a:ext cx="921398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4E0C7FC0-B6D4-4956-8823-40DFB52BE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5500" y="2817845"/>
                  <a:ext cx="0" cy="1350611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9DE9A389-EDBF-4DBD-9446-356CAB914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102" y="3155988"/>
                  <a:ext cx="1316702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FA55DC38-7E80-4A66-B170-E4D1A5A79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90804" y="3155989"/>
                  <a:ext cx="18353" cy="1024125"/>
                </a:xfrm>
                <a:prstGeom prst="line">
                  <a:avLst/>
                </a:prstGeom>
                <a:ln w="12700">
                  <a:solidFill>
                    <a:schemeClr val="tx1">
                      <a:alpha val="53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28752A27-D2FD-4285-B352-A82BB06EAA0C}"/>
                    </a:ext>
                  </a:extLst>
                </p:cNvPr>
                <p:cNvCxnSpPr/>
                <p:nvPr/>
              </p:nvCxnSpPr>
              <p:spPr>
                <a:xfrm>
                  <a:off x="2133598" y="4038609"/>
                  <a:ext cx="33815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C9BC3492-CB28-44C2-A477-6A4031715B0C}"/>
                    </a:ext>
                  </a:extLst>
                </p:cNvPr>
                <p:cNvSpPr txBox="1"/>
                <p:nvPr/>
              </p:nvSpPr>
              <p:spPr>
                <a:xfrm>
                  <a:off x="1225217" y="2849626"/>
                  <a:ext cx="854778" cy="1982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/>
                    <a:t>Preisrückgang</a:t>
                  </a:r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5A6F2E11-612B-4CC8-B95B-FC77328A1F26}"/>
                    </a:ext>
                  </a:extLst>
                </p:cNvPr>
                <p:cNvSpPr txBox="1"/>
                <p:nvPr/>
              </p:nvSpPr>
              <p:spPr>
                <a:xfrm>
                  <a:off x="1641002" y="3822093"/>
                  <a:ext cx="1753066" cy="1982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/>
                    <a:t>Erhöhung der Nachfragemenge</a:t>
                  </a:r>
                </a:p>
              </p:txBody>
            </p:sp>
          </p:grp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D394289-34B9-4400-B278-93F046B84499}"/>
                </a:ext>
              </a:extLst>
            </p:cNvPr>
            <p:cNvSpPr txBox="1"/>
            <p:nvPr/>
          </p:nvSpPr>
          <p:spPr>
            <a:xfrm>
              <a:off x="867749" y="335902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P1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18E2DC6-AFFD-4532-A333-972F88610674}"/>
                </a:ext>
              </a:extLst>
            </p:cNvPr>
            <p:cNvSpPr txBox="1"/>
            <p:nvPr/>
          </p:nvSpPr>
          <p:spPr>
            <a:xfrm>
              <a:off x="870853" y="3884644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P2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08DDC60-F15C-40A3-AA9A-1914B55B091F}"/>
                </a:ext>
              </a:extLst>
            </p:cNvPr>
            <p:cNvSpPr txBox="1"/>
            <p:nvPr/>
          </p:nvSpPr>
          <p:spPr>
            <a:xfrm>
              <a:off x="2341980" y="5666758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M1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2ADDCD2-3149-45E5-8FBC-5F3A6AB799FB}"/>
                </a:ext>
              </a:extLst>
            </p:cNvPr>
            <p:cNvSpPr txBox="1"/>
            <p:nvPr/>
          </p:nvSpPr>
          <p:spPr>
            <a:xfrm>
              <a:off x="2914259" y="5669867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M2</a:t>
              </a:r>
            </a:p>
          </p:txBody>
        </p:sp>
      </p:grpSp>
      <p:sp>
        <p:nvSpPr>
          <p:cNvPr id="31" name="Rectangle 8">
            <a:extLst>
              <a:ext uri="{FF2B5EF4-FFF2-40B4-BE49-F238E27FC236}">
                <a16:creationId xmlns:a16="http://schemas.microsoft.com/office/drawing/2014/main" id="{8927DF40-AFBA-4C49-8E2D-0FF3FF38FF2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386672"/>
            <a:ext cx="9297652" cy="313350"/>
          </a:xfrm>
          <a:prstGeom prst="rect">
            <a:avLst/>
          </a:prstGeom>
          <a:solidFill>
            <a:schemeClr val="accent1"/>
          </a:solidFill>
        </p:spPr>
        <p:txBody>
          <a:bodyPr wrap="square" lIns="115200" tIns="0" rIns="115200" bIns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8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altLang="en-US"/>
              <a:t>Mikroökonomie</a:t>
            </a:r>
            <a:endParaRPr lang="de-DE" altLang="en-US" dirty="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4C27659F-3B50-4C3E-A48C-2896F817010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941843"/>
            <a:ext cx="9297652" cy="31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5200" tIns="0" rIns="115200" bIns="36000" anchor="t">
            <a:noAutofit/>
          </a:bodyPr>
          <a:lstStyle>
            <a:lvl1pPr algn="l" defTabSz="685800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lang="de-DE" sz="2000" b="1" kern="1200" cap="all" spc="-15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1">
              <a:buClr>
                <a:schemeClr val="tx1"/>
              </a:buClr>
            </a:pPr>
            <a:r>
              <a:rPr lang="de-DE" altLang="de-DE" sz="1800" b="1" dirty="0">
                <a:latin typeface="Calibri"/>
                <a:cs typeface="Calibri"/>
              </a:rPr>
              <a:t>Theorie von Angebot und Nachfrage</a:t>
            </a:r>
            <a:endParaRPr lang="de-DE" sz="1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651377"/>
      </p:ext>
    </p:extLst>
  </p:cSld>
  <p:clrMapOvr>
    <a:masterClrMapping/>
  </p:clrMapOvr>
</p:sld>
</file>

<file path=ppt/theme/theme1.xml><?xml version="1.0" encoding="utf-8"?>
<a:theme xmlns:a="http://schemas.openxmlformats.org/drawingml/2006/main" name="IU">
  <a:themeElements>
    <a:clrScheme name="Benutzerdefiniert 1">
      <a:dk1>
        <a:srgbClr val="1D1D1F"/>
      </a:dk1>
      <a:lt1>
        <a:srgbClr val="FFFFFF"/>
      </a:lt1>
      <a:dk2>
        <a:srgbClr val="66CCFF"/>
      </a:dk2>
      <a:lt2>
        <a:srgbClr val="C2C2C8"/>
      </a:lt2>
      <a:accent1>
        <a:srgbClr val="66CCFF"/>
      </a:accent1>
      <a:accent2>
        <a:srgbClr val="575E62"/>
      </a:accent2>
      <a:accent3>
        <a:srgbClr val="C2C2C8"/>
      </a:accent3>
      <a:accent4>
        <a:srgbClr val="66CCFF"/>
      </a:accent4>
      <a:accent5>
        <a:srgbClr val="AAAEB0"/>
      </a:accent5>
      <a:accent6>
        <a:srgbClr val="E0E0E3"/>
      </a:accent6>
      <a:hlink>
        <a:srgbClr val="575E62"/>
      </a:hlink>
      <a:folHlink>
        <a:srgbClr val="575E62"/>
      </a:folHlink>
    </a:clrScheme>
    <a:fontScheme name="IU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700" dirty="0" smtClean="0"/>
        </a:defPPr>
      </a:lstStyle>
    </a:txDef>
  </a:objectDefaults>
  <a:extraClrSchemeLst>
    <a:extraClrScheme>
      <a:clrScheme name="IU Green">
        <a:dk1>
          <a:srgbClr val="1D1D1F"/>
        </a:dk1>
        <a:lt1>
          <a:srgbClr val="FFFFFF"/>
        </a:lt1>
        <a:dk2>
          <a:srgbClr val="0BF000"/>
        </a:dk2>
        <a:lt2>
          <a:srgbClr val="C2C2C8"/>
        </a:lt2>
        <a:accent1>
          <a:srgbClr val="55FF4D"/>
        </a:accent1>
        <a:accent2>
          <a:srgbClr val="575E62"/>
        </a:accent2>
        <a:accent3>
          <a:srgbClr val="C2C2C8"/>
        </a:accent3>
        <a:accent4>
          <a:srgbClr val="90FF8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Pink">
        <a:dk1>
          <a:srgbClr val="1D1D1F"/>
        </a:dk1>
        <a:lt1>
          <a:srgbClr val="FFFFFF"/>
        </a:lt1>
        <a:dk2>
          <a:srgbClr val="E837E4"/>
        </a:dk2>
        <a:lt2>
          <a:srgbClr val="C2C2C8"/>
        </a:lt2>
        <a:accent1>
          <a:srgbClr val="FE4DF9"/>
        </a:accent1>
        <a:accent2>
          <a:srgbClr val="575E62"/>
        </a:accent2>
        <a:accent3>
          <a:srgbClr val="C2C2C8"/>
        </a:accent3>
        <a:accent4>
          <a:srgbClr val="FE8BF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Red">
        <a:dk1>
          <a:srgbClr val="1D1D1F"/>
        </a:dk1>
        <a:lt1>
          <a:srgbClr val="FFFFFF"/>
        </a:lt1>
        <a:dk2>
          <a:srgbClr val="E63D4B"/>
        </a:dk2>
        <a:lt2>
          <a:srgbClr val="C2C2C8"/>
        </a:lt2>
        <a:accent1>
          <a:srgbClr val="FF4757"/>
        </a:accent1>
        <a:accent2>
          <a:srgbClr val="575E62"/>
        </a:accent2>
        <a:accent3>
          <a:srgbClr val="C2C2C8"/>
        </a:accent3>
        <a:accent4>
          <a:srgbClr val="FF8792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Orange">
        <a:dk1>
          <a:srgbClr val="1D1D1F"/>
        </a:dk1>
        <a:lt1>
          <a:srgbClr val="FFFFFF"/>
        </a:lt1>
        <a:dk2>
          <a:srgbClr val="FF8D00"/>
        </a:dk2>
        <a:lt2>
          <a:srgbClr val="C2C2C8"/>
        </a:lt2>
        <a:accent1>
          <a:srgbClr val="FFA73A"/>
        </a:accent1>
        <a:accent2>
          <a:srgbClr val="575E62"/>
        </a:accent2>
        <a:accent3>
          <a:srgbClr val="C2C2C8"/>
        </a:accent3>
        <a:accent4>
          <a:srgbClr val="FFC67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Yellow">
        <a:dk1>
          <a:srgbClr val="1D1D1F"/>
        </a:dk1>
        <a:lt1>
          <a:srgbClr val="FFFFFF"/>
        </a:lt1>
        <a:dk2>
          <a:srgbClr val="F0EF00"/>
        </a:dk2>
        <a:lt2>
          <a:srgbClr val="C2C2C8"/>
        </a:lt2>
        <a:accent1>
          <a:srgbClr val="FFFE4E"/>
        </a:accent1>
        <a:accent2>
          <a:srgbClr val="575E62"/>
        </a:accent2>
        <a:accent3>
          <a:srgbClr val="C2C2C8"/>
        </a:accent3>
        <a:accent4>
          <a:srgbClr val="FFFE8C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Blue">
        <a:dk1>
          <a:srgbClr val="1D1D1F"/>
        </a:dk1>
        <a:lt1>
          <a:srgbClr val="FFFFFF"/>
        </a:lt1>
        <a:dk2>
          <a:srgbClr val="00E8ED"/>
        </a:dk2>
        <a:lt2>
          <a:srgbClr val="C2C2C8"/>
        </a:lt2>
        <a:accent1>
          <a:srgbClr val="4DFBFF"/>
        </a:accent1>
        <a:accent2>
          <a:srgbClr val="575E62"/>
        </a:accent2>
        <a:accent3>
          <a:srgbClr val="C2C2C8"/>
        </a:accent3>
        <a:accent4>
          <a:srgbClr val="8BFCF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</a:extraClrSchemeLst>
  <a:custClrLst>
    <a:custClr name="iu-pink">
      <a:srgbClr val="FE4DF9"/>
    </a:custClr>
    <a:custClr name="iu-pink-dark">
      <a:srgbClr val="E837E4"/>
    </a:custClr>
    <a:custClr name="iu-pink-Regular">
      <a:srgbClr val="FE8BFB"/>
    </a:custClr>
    <a:custClr name="iu-red">
      <a:srgbClr val="FF4757"/>
    </a:custClr>
    <a:custClr name="iu-red-dark">
      <a:srgbClr val="E63D4B"/>
    </a:custClr>
    <a:custClr name="iu-red-Regular">
      <a:srgbClr val="FF8792"/>
    </a:custClr>
    <a:custClr name="iu-orange">
      <a:srgbClr val="FFA73A"/>
    </a:custClr>
    <a:custClr name="iu-orange-dark">
      <a:srgbClr val="FF8D00"/>
    </a:custClr>
    <a:custClr name="iu-orange-Regular">
      <a:srgbClr val="FFC67F"/>
    </a:custClr>
    <a:custClr name="iu-yellow">
      <a:srgbClr val="FFFE4E"/>
    </a:custClr>
    <a:custClr name="iu-yellow-dark">
      <a:srgbClr val="F0EF00"/>
    </a:custClr>
    <a:custClr name="iu-yellow-Regular">
      <a:srgbClr val="FFFE8C"/>
    </a:custClr>
    <a:custClr name="iu-green">
      <a:srgbClr val="55FF4D"/>
    </a:custClr>
    <a:custClr name="iu-green-dark">
      <a:srgbClr val="0BF000"/>
    </a:custClr>
    <a:custClr name="iu-green-Regular">
      <a:srgbClr val="90FF8B"/>
    </a:custClr>
    <a:custClr name="iu-blue">
      <a:srgbClr val="4DFBFF"/>
    </a:custClr>
    <a:custClr name="iu-blue-dark">
      <a:srgbClr val="00E8ED"/>
    </a:custClr>
    <a:custClr name="iu-blue-Regular">
      <a:srgbClr val="8BFCFF"/>
    </a:custClr>
  </a:custClrLst>
  <a:extLst>
    <a:ext uri="{05A4C25C-085E-4340-85A3-A5531E510DB2}">
      <thm15:themeFamily xmlns:thm15="http://schemas.microsoft.com/office/thememl/2012/main" name="46821_PPT_Master_psbrands_iu_DE_04" id="{146756D5-C772-494F-B2A6-3FD1D1BE8C26}" vid="{47099CF0-2E40-B744-AB1F-98FD9CC47DEF}"/>
    </a:ext>
  </a:extLst>
</a:theme>
</file>

<file path=ppt/theme/theme2.xml><?xml version="1.0" encoding="utf-8"?>
<a:theme xmlns:a="http://schemas.openxmlformats.org/drawingml/2006/main" name="1_IU">
  <a:themeElements>
    <a:clrScheme name="Benutzerdefiniert 1">
      <a:dk1>
        <a:srgbClr val="1D1D1F"/>
      </a:dk1>
      <a:lt1>
        <a:srgbClr val="FFFFFF"/>
      </a:lt1>
      <a:dk2>
        <a:srgbClr val="66CCFF"/>
      </a:dk2>
      <a:lt2>
        <a:srgbClr val="C2C2C8"/>
      </a:lt2>
      <a:accent1>
        <a:srgbClr val="66CCFF"/>
      </a:accent1>
      <a:accent2>
        <a:srgbClr val="575E62"/>
      </a:accent2>
      <a:accent3>
        <a:srgbClr val="C2C2C8"/>
      </a:accent3>
      <a:accent4>
        <a:srgbClr val="66CCFF"/>
      </a:accent4>
      <a:accent5>
        <a:srgbClr val="AAAEB0"/>
      </a:accent5>
      <a:accent6>
        <a:srgbClr val="E0E0E3"/>
      </a:accent6>
      <a:hlink>
        <a:srgbClr val="575E62"/>
      </a:hlink>
      <a:folHlink>
        <a:srgbClr val="575E62"/>
      </a:folHlink>
    </a:clrScheme>
    <a:fontScheme name="IU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700" dirty="0" smtClean="0"/>
        </a:defPPr>
      </a:lstStyle>
    </a:txDef>
  </a:objectDefaults>
  <a:extraClrSchemeLst>
    <a:extraClrScheme>
      <a:clrScheme name="IU Green">
        <a:dk1>
          <a:srgbClr val="1D1D1F"/>
        </a:dk1>
        <a:lt1>
          <a:srgbClr val="FFFFFF"/>
        </a:lt1>
        <a:dk2>
          <a:srgbClr val="0BF000"/>
        </a:dk2>
        <a:lt2>
          <a:srgbClr val="C2C2C8"/>
        </a:lt2>
        <a:accent1>
          <a:srgbClr val="55FF4D"/>
        </a:accent1>
        <a:accent2>
          <a:srgbClr val="575E62"/>
        </a:accent2>
        <a:accent3>
          <a:srgbClr val="C2C2C8"/>
        </a:accent3>
        <a:accent4>
          <a:srgbClr val="90FF8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Pink">
        <a:dk1>
          <a:srgbClr val="1D1D1F"/>
        </a:dk1>
        <a:lt1>
          <a:srgbClr val="FFFFFF"/>
        </a:lt1>
        <a:dk2>
          <a:srgbClr val="E837E4"/>
        </a:dk2>
        <a:lt2>
          <a:srgbClr val="C2C2C8"/>
        </a:lt2>
        <a:accent1>
          <a:srgbClr val="FE4DF9"/>
        </a:accent1>
        <a:accent2>
          <a:srgbClr val="575E62"/>
        </a:accent2>
        <a:accent3>
          <a:srgbClr val="C2C2C8"/>
        </a:accent3>
        <a:accent4>
          <a:srgbClr val="FE8BF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Red">
        <a:dk1>
          <a:srgbClr val="1D1D1F"/>
        </a:dk1>
        <a:lt1>
          <a:srgbClr val="FFFFFF"/>
        </a:lt1>
        <a:dk2>
          <a:srgbClr val="E63D4B"/>
        </a:dk2>
        <a:lt2>
          <a:srgbClr val="C2C2C8"/>
        </a:lt2>
        <a:accent1>
          <a:srgbClr val="FF4757"/>
        </a:accent1>
        <a:accent2>
          <a:srgbClr val="575E62"/>
        </a:accent2>
        <a:accent3>
          <a:srgbClr val="C2C2C8"/>
        </a:accent3>
        <a:accent4>
          <a:srgbClr val="FF8792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Orange">
        <a:dk1>
          <a:srgbClr val="1D1D1F"/>
        </a:dk1>
        <a:lt1>
          <a:srgbClr val="FFFFFF"/>
        </a:lt1>
        <a:dk2>
          <a:srgbClr val="FF8D00"/>
        </a:dk2>
        <a:lt2>
          <a:srgbClr val="C2C2C8"/>
        </a:lt2>
        <a:accent1>
          <a:srgbClr val="FFA73A"/>
        </a:accent1>
        <a:accent2>
          <a:srgbClr val="575E62"/>
        </a:accent2>
        <a:accent3>
          <a:srgbClr val="C2C2C8"/>
        </a:accent3>
        <a:accent4>
          <a:srgbClr val="FFC67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Yellow">
        <a:dk1>
          <a:srgbClr val="1D1D1F"/>
        </a:dk1>
        <a:lt1>
          <a:srgbClr val="FFFFFF"/>
        </a:lt1>
        <a:dk2>
          <a:srgbClr val="F0EF00"/>
        </a:dk2>
        <a:lt2>
          <a:srgbClr val="C2C2C8"/>
        </a:lt2>
        <a:accent1>
          <a:srgbClr val="FFFE4E"/>
        </a:accent1>
        <a:accent2>
          <a:srgbClr val="575E62"/>
        </a:accent2>
        <a:accent3>
          <a:srgbClr val="C2C2C8"/>
        </a:accent3>
        <a:accent4>
          <a:srgbClr val="FFFE8C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Blue">
        <a:dk1>
          <a:srgbClr val="1D1D1F"/>
        </a:dk1>
        <a:lt1>
          <a:srgbClr val="FFFFFF"/>
        </a:lt1>
        <a:dk2>
          <a:srgbClr val="00E8ED"/>
        </a:dk2>
        <a:lt2>
          <a:srgbClr val="C2C2C8"/>
        </a:lt2>
        <a:accent1>
          <a:srgbClr val="4DFBFF"/>
        </a:accent1>
        <a:accent2>
          <a:srgbClr val="575E62"/>
        </a:accent2>
        <a:accent3>
          <a:srgbClr val="C2C2C8"/>
        </a:accent3>
        <a:accent4>
          <a:srgbClr val="8BFCF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</a:extraClrSchemeLst>
  <a:custClrLst>
    <a:custClr name="iu-pink">
      <a:srgbClr val="FE4DF9"/>
    </a:custClr>
    <a:custClr name="iu-pink-dark">
      <a:srgbClr val="E837E4"/>
    </a:custClr>
    <a:custClr name="iu-pink-Regular">
      <a:srgbClr val="FE8BFB"/>
    </a:custClr>
    <a:custClr name="iu-red">
      <a:srgbClr val="FF4757"/>
    </a:custClr>
    <a:custClr name="iu-red-dark">
      <a:srgbClr val="E63D4B"/>
    </a:custClr>
    <a:custClr name="iu-red-Regular">
      <a:srgbClr val="FF8792"/>
    </a:custClr>
    <a:custClr name="iu-orange">
      <a:srgbClr val="FFA73A"/>
    </a:custClr>
    <a:custClr name="iu-orange-dark">
      <a:srgbClr val="FF8D00"/>
    </a:custClr>
    <a:custClr name="iu-orange-Regular">
      <a:srgbClr val="FFC67F"/>
    </a:custClr>
    <a:custClr name="iu-yellow">
      <a:srgbClr val="FFFE4E"/>
    </a:custClr>
    <a:custClr name="iu-yellow-dark">
      <a:srgbClr val="F0EF00"/>
    </a:custClr>
    <a:custClr name="iu-yellow-Regular">
      <a:srgbClr val="FFFE8C"/>
    </a:custClr>
    <a:custClr name="iu-green">
      <a:srgbClr val="55FF4D"/>
    </a:custClr>
    <a:custClr name="iu-green-dark">
      <a:srgbClr val="0BF000"/>
    </a:custClr>
    <a:custClr name="iu-green-Regular">
      <a:srgbClr val="90FF8B"/>
    </a:custClr>
    <a:custClr name="iu-blue">
      <a:srgbClr val="4DFBFF"/>
    </a:custClr>
    <a:custClr name="iu-blue-dark">
      <a:srgbClr val="00E8ED"/>
    </a:custClr>
    <a:custClr name="iu-blue-Regular">
      <a:srgbClr val="8BFCFF"/>
    </a:custClr>
  </a:custClrLst>
  <a:extLst>
    <a:ext uri="{05A4C25C-085E-4340-85A3-A5531E510DB2}">
      <thm15:themeFamily xmlns:thm15="http://schemas.microsoft.com/office/thememl/2012/main" name="46821_PPT_Master_psbrands_iu_DE_04" id="{146756D5-C772-494F-B2A6-3FD1D1BE8C26}" vid="{47099CF0-2E40-B744-AB1F-98FD9CC47DEF}"/>
    </a:ext>
  </a:extLst>
</a:theme>
</file>

<file path=ppt/theme/theme3.xml><?xml version="1.0" encoding="utf-8"?>
<a:theme xmlns:a="http://schemas.openxmlformats.org/drawingml/2006/main" name="2_IU">
  <a:themeElements>
    <a:clrScheme name="IU Green">
      <a:dk1>
        <a:srgbClr val="1D1D1F"/>
      </a:dk1>
      <a:lt1>
        <a:srgbClr val="FFFFFF"/>
      </a:lt1>
      <a:dk2>
        <a:srgbClr val="0BF000"/>
      </a:dk2>
      <a:lt2>
        <a:srgbClr val="C2C2C8"/>
      </a:lt2>
      <a:accent1>
        <a:srgbClr val="55FF4D"/>
      </a:accent1>
      <a:accent2>
        <a:srgbClr val="575E62"/>
      </a:accent2>
      <a:accent3>
        <a:srgbClr val="C2C2C8"/>
      </a:accent3>
      <a:accent4>
        <a:srgbClr val="90FF8B"/>
      </a:accent4>
      <a:accent5>
        <a:srgbClr val="AAAEB0"/>
      </a:accent5>
      <a:accent6>
        <a:srgbClr val="E0E0E3"/>
      </a:accent6>
      <a:hlink>
        <a:srgbClr val="575E62"/>
      </a:hlink>
      <a:folHlink>
        <a:srgbClr val="575E62"/>
      </a:folHlink>
    </a:clrScheme>
    <a:fontScheme name="IU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700" dirty="0" smtClean="0"/>
        </a:defPPr>
      </a:lstStyle>
    </a:txDef>
  </a:objectDefaults>
  <a:extraClrSchemeLst>
    <a:extraClrScheme>
      <a:clrScheme name="IU Green">
        <a:dk1>
          <a:srgbClr val="1D1D1F"/>
        </a:dk1>
        <a:lt1>
          <a:srgbClr val="FFFFFF"/>
        </a:lt1>
        <a:dk2>
          <a:srgbClr val="0BF000"/>
        </a:dk2>
        <a:lt2>
          <a:srgbClr val="C2C2C8"/>
        </a:lt2>
        <a:accent1>
          <a:srgbClr val="55FF4D"/>
        </a:accent1>
        <a:accent2>
          <a:srgbClr val="575E62"/>
        </a:accent2>
        <a:accent3>
          <a:srgbClr val="C2C2C8"/>
        </a:accent3>
        <a:accent4>
          <a:srgbClr val="90FF8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Pink">
        <a:dk1>
          <a:srgbClr val="1D1D1F"/>
        </a:dk1>
        <a:lt1>
          <a:srgbClr val="FFFFFF"/>
        </a:lt1>
        <a:dk2>
          <a:srgbClr val="E837E4"/>
        </a:dk2>
        <a:lt2>
          <a:srgbClr val="C2C2C8"/>
        </a:lt2>
        <a:accent1>
          <a:srgbClr val="FE4DF9"/>
        </a:accent1>
        <a:accent2>
          <a:srgbClr val="575E62"/>
        </a:accent2>
        <a:accent3>
          <a:srgbClr val="C2C2C8"/>
        </a:accent3>
        <a:accent4>
          <a:srgbClr val="FE8BFB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Red">
        <a:dk1>
          <a:srgbClr val="1D1D1F"/>
        </a:dk1>
        <a:lt1>
          <a:srgbClr val="FFFFFF"/>
        </a:lt1>
        <a:dk2>
          <a:srgbClr val="E63D4B"/>
        </a:dk2>
        <a:lt2>
          <a:srgbClr val="C2C2C8"/>
        </a:lt2>
        <a:accent1>
          <a:srgbClr val="FF4757"/>
        </a:accent1>
        <a:accent2>
          <a:srgbClr val="575E62"/>
        </a:accent2>
        <a:accent3>
          <a:srgbClr val="C2C2C8"/>
        </a:accent3>
        <a:accent4>
          <a:srgbClr val="FF8792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Orange">
        <a:dk1>
          <a:srgbClr val="1D1D1F"/>
        </a:dk1>
        <a:lt1>
          <a:srgbClr val="FFFFFF"/>
        </a:lt1>
        <a:dk2>
          <a:srgbClr val="FF8D00"/>
        </a:dk2>
        <a:lt2>
          <a:srgbClr val="C2C2C8"/>
        </a:lt2>
        <a:accent1>
          <a:srgbClr val="FFA73A"/>
        </a:accent1>
        <a:accent2>
          <a:srgbClr val="575E62"/>
        </a:accent2>
        <a:accent3>
          <a:srgbClr val="C2C2C8"/>
        </a:accent3>
        <a:accent4>
          <a:srgbClr val="FFC67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Yellow">
        <a:dk1>
          <a:srgbClr val="1D1D1F"/>
        </a:dk1>
        <a:lt1>
          <a:srgbClr val="FFFFFF"/>
        </a:lt1>
        <a:dk2>
          <a:srgbClr val="F0EF00"/>
        </a:dk2>
        <a:lt2>
          <a:srgbClr val="C2C2C8"/>
        </a:lt2>
        <a:accent1>
          <a:srgbClr val="FFFE4E"/>
        </a:accent1>
        <a:accent2>
          <a:srgbClr val="575E62"/>
        </a:accent2>
        <a:accent3>
          <a:srgbClr val="C2C2C8"/>
        </a:accent3>
        <a:accent4>
          <a:srgbClr val="FFFE8C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  <a:extraClrScheme>
      <a:clrScheme name="IU Blue">
        <a:dk1>
          <a:srgbClr val="1D1D1F"/>
        </a:dk1>
        <a:lt1>
          <a:srgbClr val="FFFFFF"/>
        </a:lt1>
        <a:dk2>
          <a:srgbClr val="00E8ED"/>
        </a:dk2>
        <a:lt2>
          <a:srgbClr val="C2C2C8"/>
        </a:lt2>
        <a:accent1>
          <a:srgbClr val="4DFBFF"/>
        </a:accent1>
        <a:accent2>
          <a:srgbClr val="575E62"/>
        </a:accent2>
        <a:accent3>
          <a:srgbClr val="C2C2C8"/>
        </a:accent3>
        <a:accent4>
          <a:srgbClr val="8BFCFF"/>
        </a:accent4>
        <a:accent5>
          <a:srgbClr val="AAAEB0"/>
        </a:accent5>
        <a:accent6>
          <a:srgbClr val="E0E0E3"/>
        </a:accent6>
        <a:hlink>
          <a:srgbClr val="575E62"/>
        </a:hlink>
        <a:folHlink>
          <a:srgbClr val="575E62"/>
        </a:folHlink>
      </a:clrScheme>
    </a:extraClrScheme>
  </a:extraClrSchemeLst>
  <a:custClrLst>
    <a:custClr name="iu-pink">
      <a:srgbClr val="FE4DF9"/>
    </a:custClr>
    <a:custClr name="iu-pink-dark">
      <a:srgbClr val="E837E4"/>
    </a:custClr>
    <a:custClr name="iu-pink-Regular">
      <a:srgbClr val="FE8BFB"/>
    </a:custClr>
    <a:custClr name="iu-red">
      <a:srgbClr val="FF4757"/>
    </a:custClr>
    <a:custClr name="iu-red-dark">
      <a:srgbClr val="E63D4B"/>
    </a:custClr>
    <a:custClr name="iu-red-Regular">
      <a:srgbClr val="FF8792"/>
    </a:custClr>
    <a:custClr name="iu-orange">
      <a:srgbClr val="FFA73A"/>
    </a:custClr>
    <a:custClr name="iu-orange-dark">
      <a:srgbClr val="FF8D00"/>
    </a:custClr>
    <a:custClr name="iu-orange-Regular">
      <a:srgbClr val="FFC67F"/>
    </a:custClr>
    <a:custClr name="iu-yellow">
      <a:srgbClr val="FFFE4E"/>
    </a:custClr>
    <a:custClr name="iu-yellow-dark">
      <a:srgbClr val="F0EF00"/>
    </a:custClr>
    <a:custClr name="iu-yellow-Regular">
      <a:srgbClr val="FFFE8C"/>
    </a:custClr>
    <a:custClr name="iu-green">
      <a:srgbClr val="55FF4D"/>
    </a:custClr>
    <a:custClr name="iu-green-dark">
      <a:srgbClr val="0BF000"/>
    </a:custClr>
    <a:custClr name="iu-green-Regular">
      <a:srgbClr val="90FF8B"/>
    </a:custClr>
    <a:custClr name="iu-blue">
      <a:srgbClr val="4DFBFF"/>
    </a:custClr>
    <a:custClr name="iu-blue-dark">
      <a:srgbClr val="00E8ED"/>
    </a:custClr>
    <a:custClr name="iu-blue-Regular">
      <a:srgbClr val="8BFCFF"/>
    </a:custClr>
  </a:custClrLst>
  <a:extLst>
    <a:ext uri="{05A4C25C-085E-4340-85A3-A5531E510DB2}">
      <thm15:themeFamily xmlns:thm15="http://schemas.microsoft.com/office/thememl/2012/main" name="46821_PPT_Master_psbrands_iu_DE_04" id="{146756D5-C772-494F-B2A6-3FD1D1BE8C26}" vid="{47099CF0-2E40-B744-AB1F-98FD9CC47DE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U Green">
    <a:dk1>
      <a:srgbClr val="1D1D1F"/>
    </a:dk1>
    <a:lt1>
      <a:srgbClr val="FFFFFF"/>
    </a:lt1>
    <a:dk2>
      <a:srgbClr val="0BF000"/>
    </a:dk2>
    <a:lt2>
      <a:srgbClr val="C2C2C8"/>
    </a:lt2>
    <a:accent1>
      <a:srgbClr val="55FF4D"/>
    </a:accent1>
    <a:accent2>
      <a:srgbClr val="575E62"/>
    </a:accent2>
    <a:accent3>
      <a:srgbClr val="C2C2C8"/>
    </a:accent3>
    <a:accent4>
      <a:srgbClr val="90FF8B"/>
    </a:accent4>
    <a:accent5>
      <a:srgbClr val="AAAEB0"/>
    </a:accent5>
    <a:accent6>
      <a:srgbClr val="E0E0E3"/>
    </a:accent6>
    <a:hlink>
      <a:srgbClr val="575E62"/>
    </a:hlink>
    <a:folHlink>
      <a:srgbClr val="575E62"/>
    </a:folHlink>
  </a:clrScheme>
</a:themeOverride>
</file>

<file path=ppt/theme/themeOverride2.xml><?xml version="1.0" encoding="utf-8"?>
<a:themeOverride xmlns:a="http://schemas.openxmlformats.org/drawingml/2006/main">
  <a:clrScheme name="IU Green">
    <a:dk1>
      <a:srgbClr val="1D1D1F"/>
    </a:dk1>
    <a:lt1>
      <a:srgbClr val="FFFFFF"/>
    </a:lt1>
    <a:dk2>
      <a:srgbClr val="0BF000"/>
    </a:dk2>
    <a:lt2>
      <a:srgbClr val="C2C2C8"/>
    </a:lt2>
    <a:accent1>
      <a:srgbClr val="55FF4D"/>
    </a:accent1>
    <a:accent2>
      <a:srgbClr val="575E62"/>
    </a:accent2>
    <a:accent3>
      <a:srgbClr val="C2C2C8"/>
    </a:accent3>
    <a:accent4>
      <a:srgbClr val="90FF8B"/>
    </a:accent4>
    <a:accent5>
      <a:srgbClr val="AAAEB0"/>
    </a:accent5>
    <a:accent6>
      <a:srgbClr val="E0E0E3"/>
    </a:accent6>
    <a:hlink>
      <a:srgbClr val="575E62"/>
    </a:hlink>
    <a:folHlink>
      <a:srgbClr val="575E62"/>
    </a:folHlink>
  </a:clrScheme>
</a:themeOverride>
</file>

<file path=ppt/theme/themeOverride3.xml><?xml version="1.0" encoding="utf-8"?>
<a:themeOverride xmlns:a="http://schemas.openxmlformats.org/drawingml/2006/main">
  <a:clrScheme name="IU Green">
    <a:dk1>
      <a:srgbClr val="1D1D1F"/>
    </a:dk1>
    <a:lt1>
      <a:srgbClr val="FFFFFF"/>
    </a:lt1>
    <a:dk2>
      <a:srgbClr val="0BF000"/>
    </a:dk2>
    <a:lt2>
      <a:srgbClr val="C2C2C8"/>
    </a:lt2>
    <a:accent1>
      <a:srgbClr val="55FF4D"/>
    </a:accent1>
    <a:accent2>
      <a:srgbClr val="575E62"/>
    </a:accent2>
    <a:accent3>
      <a:srgbClr val="C2C2C8"/>
    </a:accent3>
    <a:accent4>
      <a:srgbClr val="90FF8B"/>
    </a:accent4>
    <a:accent5>
      <a:srgbClr val="AAAEB0"/>
    </a:accent5>
    <a:accent6>
      <a:srgbClr val="E0E0E3"/>
    </a:accent6>
    <a:hlink>
      <a:srgbClr val="575E62"/>
    </a:hlink>
    <a:folHlink>
      <a:srgbClr val="575E6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2672</Words>
  <Application>Microsoft Office PowerPoint</Application>
  <PresentationFormat>Breitbild</PresentationFormat>
  <Paragraphs>619</Paragraphs>
  <Slides>33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5" baseType="lpstr">
      <vt:lpstr>Arial</vt:lpstr>
      <vt:lpstr>Calibri</vt:lpstr>
      <vt:lpstr>Courier New</vt:lpstr>
      <vt:lpstr>Source Sans Pro</vt:lpstr>
      <vt:lpstr>Source Serif Pro</vt:lpstr>
      <vt:lpstr>Symbol</vt:lpstr>
      <vt:lpstr>Tahoma</vt:lpstr>
      <vt:lpstr>Times New Roman</vt:lpstr>
      <vt:lpstr>Wingdings</vt:lpstr>
      <vt:lpstr>IU</vt:lpstr>
      <vt:lpstr>1_IU</vt:lpstr>
      <vt:lpstr>2_IU</vt:lpstr>
      <vt:lpstr>PowerPoint-Präsentation</vt:lpstr>
      <vt:lpstr>PowerPoint-Präsentation</vt:lpstr>
      <vt:lpstr>Mikroökonomie</vt:lpstr>
      <vt:lpstr>Mikroökonomie</vt:lpstr>
      <vt:lpstr>Mikroökonomie</vt:lpstr>
      <vt:lpstr>Katrins Nachfragekurve</vt:lpstr>
      <vt:lpstr>Mikroökonomie</vt:lpstr>
      <vt:lpstr>Bewegung entlang der Nachfragekurve</vt:lpstr>
      <vt:lpstr>Herleitung der Nachfrage</vt:lpstr>
      <vt:lpstr>Herleitung der Nachfrage</vt:lpstr>
      <vt:lpstr>Verschiebung der Nachfragekurve </vt:lpstr>
      <vt:lpstr>Herleitung der Nachfrage II</vt:lpstr>
      <vt:lpstr>Herleitung der Nachfrage</vt:lpstr>
      <vt:lpstr>Herleitung der Nachfrage</vt:lpstr>
      <vt:lpstr>Die Bestimmungsgrößen der Nachfrage</vt:lpstr>
      <vt:lpstr>Angebot</vt:lpstr>
      <vt:lpstr>Marios Angebotskurve</vt:lpstr>
      <vt:lpstr>Marktangebot und individuelles Angebot</vt:lpstr>
      <vt:lpstr>Bewegung entlang der Angebotskurve</vt:lpstr>
      <vt:lpstr>Verschiebung der Angebotskurve</vt:lpstr>
      <vt:lpstr>Verschiebung der Angebotskurve</vt:lpstr>
      <vt:lpstr>Die Bestimmungsgrößen des Angebots</vt:lpstr>
      <vt:lpstr>PowerPoint-Präsentation</vt:lpstr>
      <vt:lpstr>Gleichgewicht von Angebot und Nachfrage</vt:lpstr>
      <vt:lpstr>Märkte abseits des Gleichgewichts</vt:lpstr>
      <vt:lpstr>Bewegung zum Gleichgewicht</vt:lpstr>
      <vt:lpstr>Märkte abseits des Gleichgewichts</vt:lpstr>
      <vt:lpstr>Bewegung zum Gleichgewicht</vt:lpstr>
      <vt:lpstr>Drei Schritte der Analyse von Gleichgewichtsänderungen</vt:lpstr>
      <vt:lpstr>Wie eine Nachfragesteigerung das Gleichgewicht verändert</vt:lpstr>
      <vt:lpstr>Wie ein Angebotsrückgang das Gleichgewicht verändert</vt:lpstr>
      <vt:lpstr>Was passiert mit Preis und Menge, wenn sich Das Angebot oder die Nachfrage verändert?</vt:lpstr>
      <vt:lpstr>Zusammenfassung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Neumann</dc:creator>
  <cp:lastModifiedBy>Thomas Neumann</cp:lastModifiedBy>
  <cp:revision>182</cp:revision>
  <cp:lastPrinted>2022-01-24T07:23:53Z</cp:lastPrinted>
  <dcterms:created xsi:type="dcterms:W3CDTF">2020-11-08T11:09:43Z</dcterms:created>
  <dcterms:modified xsi:type="dcterms:W3CDTF">2026-05-06T07:48:39Z</dcterms:modified>
</cp:coreProperties>
</file>