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6" r:id="rId4"/>
    <p:sldId id="293" r:id="rId5"/>
    <p:sldId id="295" r:id="rId6"/>
    <p:sldId id="296" r:id="rId7"/>
    <p:sldId id="291" r:id="rId8"/>
    <p:sldId id="284" r:id="rId9"/>
    <p:sldId id="285" r:id="rId10"/>
    <p:sldId id="288" r:id="rId11"/>
    <p:sldId id="283" r:id="rId12"/>
    <p:sldId id="289" r:id="rId13"/>
    <p:sldId id="282" r:id="rId14"/>
    <p:sldId id="290" r:id="rId15"/>
    <p:sldId id="292" r:id="rId16"/>
    <p:sldId id="270" r:id="rId17"/>
    <p:sldId id="281" r:id="rId18"/>
    <p:sldId id="280" r:id="rId19"/>
    <p:sldId id="279" r:id="rId20"/>
    <p:sldId id="278" r:id="rId21"/>
    <p:sldId id="277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C"/>
    <a:srgbClr val="666666"/>
    <a:srgbClr val="222222"/>
    <a:srgbClr val="D81644"/>
    <a:srgbClr val="EC466C"/>
    <a:srgbClr val="957CA4"/>
    <a:srgbClr val="F1A4B8"/>
    <a:srgbClr val="C80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633" autoAdjust="0"/>
  </p:normalViewPr>
  <p:slideViewPr>
    <p:cSldViewPr>
      <p:cViewPr varScale="1">
        <p:scale>
          <a:sx n="57" d="100"/>
          <a:sy n="57" d="100"/>
        </p:scale>
        <p:origin x="13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1419BF6-0CF1-4B4E-BF82-B66161C24651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58D8CD0-7054-4F31-8E94-8AA4ACF994BD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6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7AC8-EAFB-445E-8D56-E5A87E12A27F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5CA-96D2-44A2-93C7-4F25EE2CE29D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FE676-70CE-4935-A9F1-2F8B50EC5EDD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D672-DD7A-4B59-8E1D-C80725A1B87F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A262-54AE-4FF8-BFBC-3AF8986F24C2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0838-2E2D-400C-A825-6AD2DAB66319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EA68-4BBD-4962-ADA7-6CFF97500BF1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041B-D0FA-47E2-8C92-588974225260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5B47-9A1F-4D3C-BF57-C163B5E377AF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E0CA-250F-4859-93B8-10D15D912986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A9D7-5C0D-4015-84A4-4579314D4CB8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AE18-3852-40F9-9DE1-1F8A2D6F225C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7976-F488-4177-9662-4D6894810CC0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C7B2-AC71-4F69-A33D-A417AB5D934A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1B40-EB5F-488B-9D6A-B4F4CBAE949D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70E4-46D4-435A-85D1-CECA4C7EE793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DE0B-06F1-4A7A-9226-C41F585591E2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E078-BD8A-4B1A-A04E-57ABC7838EDE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2DF2-9020-43B9-AD05-A9680AF8396A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9ABD-243C-40C9-BA30-296D6E744410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E55C-822D-4A9C-A062-BF207D78FD6B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3B6C-BF77-44FB-B309-2D0ECE6CF5F3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6A19DF-D3AF-4A33-B832-48A1E9D17974}" type="datetimeFigureOut">
              <a:rPr lang="zh-CN" altLang="en-US"/>
              <a:pPr>
                <a:defRPr/>
              </a:pPr>
              <a:t>2023/6/5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E47789-E379-4139-804E-E43A487AB8CB}" type="slidenum">
              <a:rPr lang="zh-CN" altLang="en-US"/>
              <a:pPr>
                <a:defRPr/>
              </a:pPr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4"/>
          <p:cNvSpPr txBox="1">
            <a:spLocks/>
          </p:cNvSpPr>
          <p:nvPr/>
        </p:nvSpPr>
        <p:spPr>
          <a:xfrm>
            <a:off x="899592" y="1268760"/>
            <a:ext cx="7704856" cy="1223962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normAutofit fontScale="85000" lnSpcReduction="2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2pPr>
            <a:lvl3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3pPr>
            <a:lvl4pPr marL="0" marR="0" indent="685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4pPr>
            <a:lvl5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5pPr>
            <a:lvl6pPr marL="0" marR="0" indent="1143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6pPr>
            <a:lvl7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7pPr>
            <a:lvl8pPr marL="0" marR="0" indent="1600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8pPr>
            <a:lvl9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25860"/>
                </a:solidFill>
                <a:uFillTx/>
                <a:latin typeface="+mj-lt"/>
                <a:ea typeface="+mj-ea"/>
                <a:cs typeface="+mj-cs"/>
                <a:sym typeface="Roboto Regular"/>
              </a:defRPr>
            </a:lvl9pPr>
          </a:lstStyle>
          <a:p>
            <a:pPr fontAlgn="auto">
              <a:defRPr/>
            </a:pPr>
            <a:r>
              <a:rPr lang="en-US" altLang="zh-CN" sz="5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 stock market crisis </a:t>
            </a:r>
          </a:p>
          <a:p>
            <a:pPr algn="ctr" fontAlgn="auto">
              <a:defRPr/>
            </a:pPr>
            <a:r>
              <a:rPr lang="en-US" altLang="zh-CN" sz="5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2015</a:t>
            </a:r>
            <a:endParaRPr lang="en-US" sz="5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hape 75"/>
          <p:cNvSpPr/>
          <p:nvPr/>
        </p:nvSpPr>
        <p:spPr>
          <a:xfrm>
            <a:off x="2639075" y="3573016"/>
            <a:ext cx="4752528" cy="657225"/>
          </a:xfrm>
          <a:prstGeom prst="rect">
            <a:avLst/>
          </a:prstGeom>
          <a:ln w="3175">
            <a:miter lim="400000"/>
          </a:ln>
          <a:extLst>
            <a:ext uri="{C572A759-6A51-4108-AA02-DFA0A04FC94B}"/>
          </a:extLst>
        </p:spPr>
        <p:txBody>
          <a:bodyPr lIns="38100" tIns="38100" rIns="38100" bIns="38100">
            <a:normAutofit/>
          </a:bodyPr>
          <a:lstStyle>
            <a:lvl1pPr>
              <a:defRPr sz="3200">
                <a:solidFill>
                  <a:srgbClr val="42C0A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800" b="1" kern="0" dirty="0">
                <a:solidFill>
                  <a:schemeClr val="bg1"/>
                </a:solidFill>
                <a:cs typeface="+mn-ea"/>
                <a:sym typeface="+mn-lt"/>
              </a:rPr>
              <a:t>A &amp; B</a:t>
            </a:r>
            <a:endParaRPr kumimoji="1" lang="zh-CN" altLang="en-US" sz="18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174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Fund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67544" y="794433"/>
            <a:ext cx="8136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(b)</a:t>
            </a:r>
            <a:r>
              <a:rPr lang="en-US" altLang="zh-CN" sz="2000" b="1" dirty="0">
                <a:solidFill>
                  <a:srgbClr val="FF0000"/>
                </a:solidFill>
              </a:rPr>
              <a:t>Grey Market </a:t>
            </a:r>
            <a:r>
              <a:rPr lang="en-US" altLang="zh-CN" sz="2000" dirty="0">
                <a:solidFill>
                  <a:prstClr val="black"/>
                </a:solidFill>
              </a:rPr>
              <a:t>Margin Lending </a:t>
            </a:r>
          </a:p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many informal types of margin lending</a:t>
            </a:r>
          </a:p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e.g. Umbrella trusts; small Internet-based financing companies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51F005-ABB5-4A53-9607-038F17FC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16832"/>
            <a:ext cx="4680520" cy="4631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5128F5-1EAF-4B0C-A6DE-D9C332604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1900286"/>
            <a:ext cx="7200800" cy="46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Authority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07471" y="877492"/>
            <a:ext cx="8096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(a) Government’s </a:t>
            </a:r>
            <a:r>
              <a:rPr lang="en-US" altLang="zh-CN" sz="2000" b="1" dirty="0">
                <a:solidFill>
                  <a:srgbClr val="FF0000"/>
                </a:solidFill>
              </a:rPr>
              <a:t>encouragement</a:t>
            </a:r>
          </a:p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Chinese government has made bold calls on the future strength of the market.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3A2032-E1A5-48A5-A0AC-00140D577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34" y="1933219"/>
            <a:ext cx="6984776" cy="39649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0DE298-34F6-421F-B5A3-8F00E9FA0D85}"/>
              </a:ext>
            </a:extLst>
          </p:cNvPr>
          <p:cNvSpPr txBox="1"/>
          <p:nvPr/>
        </p:nvSpPr>
        <p:spPr>
          <a:xfrm>
            <a:off x="3103885" y="60212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(Figure 3:Number of accounts from KKR.com)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57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Authority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07471" y="877492"/>
            <a:ext cx="809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(b) Easing of restrictions on trading with borrowed money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7AAFE3-9596-4501-91A3-DBE64A82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695450"/>
            <a:ext cx="65722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3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174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Market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61123" y="976419"/>
            <a:ext cx="7927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(a)How market processes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F01CD608-8C90-4A74-BA9B-2B3F7D80749A}"/>
              </a:ext>
            </a:extLst>
          </p:cNvPr>
          <p:cNvSpPr/>
          <p:nvPr/>
        </p:nvSpPr>
        <p:spPr>
          <a:xfrm>
            <a:off x="357188" y="2341375"/>
            <a:ext cx="1512168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Brokers</a:t>
            </a:r>
            <a:endParaRPr lang="zh-CN" altLang="en-US" sz="2800" b="1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7D6798E-EA68-4EBD-8DB1-365B1F6E4339}"/>
              </a:ext>
            </a:extLst>
          </p:cNvPr>
          <p:cNvSpPr/>
          <p:nvPr/>
        </p:nvSpPr>
        <p:spPr>
          <a:xfrm>
            <a:off x="3060232" y="2341375"/>
            <a:ext cx="1512168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Individual Investor</a:t>
            </a:r>
            <a:endParaRPr lang="zh-CN" altLang="en-US" sz="2000" b="1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470B70B-6782-4798-9D4F-0D6E9783F6A4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1869356" y="2737419"/>
            <a:ext cx="11908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C8EAF294-23AA-44CB-855B-91E2B4249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8" b="13647"/>
          <a:stretch/>
        </p:blipFill>
        <p:spPr>
          <a:xfrm>
            <a:off x="2123728" y="1916832"/>
            <a:ext cx="707817" cy="6993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2F23E5-FC14-41B0-AC64-DB485178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246" y="1926577"/>
            <a:ext cx="1224136" cy="1379308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B77737C-E070-4EB1-AFEC-9B889C19AD58}"/>
              </a:ext>
            </a:extLst>
          </p:cNvPr>
          <p:cNvCxnSpPr/>
          <p:nvPr/>
        </p:nvCxnSpPr>
        <p:spPr>
          <a:xfrm>
            <a:off x="4564442" y="2737419"/>
            <a:ext cx="11908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箭头: 下 8">
            <a:extLst>
              <a:ext uri="{FF2B5EF4-FFF2-40B4-BE49-F238E27FC236}">
                <a16:creationId xmlns:a16="http://schemas.microsoft.com/office/drawing/2014/main" id="{7D6893FA-5440-4970-A3C6-DC5E36227D3F}"/>
              </a:ext>
            </a:extLst>
          </p:cNvPr>
          <p:cNvSpPr/>
          <p:nvPr/>
        </p:nvSpPr>
        <p:spPr>
          <a:xfrm>
            <a:off x="7329828" y="3759865"/>
            <a:ext cx="288032" cy="8669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EB8E3CD-DE91-4BCD-B315-96DCCBB46EA4}"/>
              </a:ext>
            </a:extLst>
          </p:cNvPr>
          <p:cNvGrpSpPr/>
          <p:nvPr/>
        </p:nvGrpSpPr>
        <p:grpSpPr>
          <a:xfrm>
            <a:off x="357188" y="3454109"/>
            <a:ext cx="6685194" cy="1389053"/>
            <a:chOff x="357188" y="3984829"/>
            <a:chExt cx="6685194" cy="1389053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B2D6F8A-7C2E-4196-B78C-C1121C1BFCDF}"/>
                </a:ext>
              </a:extLst>
            </p:cNvPr>
            <p:cNvSpPr/>
            <p:nvPr/>
          </p:nvSpPr>
          <p:spPr>
            <a:xfrm>
              <a:off x="357188" y="4409372"/>
              <a:ext cx="1512168" cy="79208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/>
                <a:t>Brokers</a:t>
              </a:r>
              <a:endParaRPr lang="zh-CN" altLang="en-US" sz="2800" b="1" dirty="0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21D11FC-00EA-42D2-8EE4-66C29893E506}"/>
                </a:ext>
              </a:extLst>
            </p:cNvPr>
            <p:cNvSpPr/>
            <p:nvPr/>
          </p:nvSpPr>
          <p:spPr>
            <a:xfrm>
              <a:off x="3060232" y="4409372"/>
              <a:ext cx="1512168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Individual Investor</a:t>
              </a:r>
              <a:endParaRPr lang="zh-CN" altLang="en-US" sz="2000" b="1" dirty="0"/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48F688F8-D6ED-48A2-9851-F4C8A279DBBA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1869356" y="4805416"/>
              <a:ext cx="11908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11960FB-2E74-42ED-8508-F1F5E8CCD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28" b="13647"/>
            <a:stretch/>
          </p:blipFill>
          <p:spPr>
            <a:xfrm>
              <a:off x="2123728" y="3984829"/>
              <a:ext cx="707817" cy="699399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7CE4B51-67CA-4059-A440-D0F6EB8A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8246" y="3994574"/>
              <a:ext cx="1224136" cy="1379308"/>
            </a:xfrm>
            <a:prstGeom prst="rect">
              <a:avLst/>
            </a:prstGeom>
          </p:spPr>
        </p:pic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B0ED0999-0DF4-4A9E-9C3C-378C3E7FB674}"/>
                </a:ext>
              </a:extLst>
            </p:cNvPr>
            <p:cNvCxnSpPr/>
            <p:nvPr/>
          </p:nvCxnSpPr>
          <p:spPr>
            <a:xfrm>
              <a:off x="4564442" y="4805416"/>
              <a:ext cx="11908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1CF5CEA-9858-4615-B014-E2D6982B7F5D}"/>
              </a:ext>
            </a:extLst>
          </p:cNvPr>
          <p:cNvSpPr/>
          <p:nvPr/>
        </p:nvSpPr>
        <p:spPr>
          <a:xfrm>
            <a:off x="6558831" y="3432889"/>
            <a:ext cx="700698" cy="129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5AE2CC9-DEB3-484F-84E1-84B0B4AC6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830" y="3842781"/>
            <a:ext cx="707197" cy="701101"/>
          </a:xfrm>
          <a:prstGeom prst="rect">
            <a:avLst/>
          </a:prstGeom>
        </p:spPr>
      </p:pic>
      <p:grpSp>
        <p:nvGrpSpPr>
          <p:cNvPr id="4118" name="组合 4117">
            <a:extLst>
              <a:ext uri="{FF2B5EF4-FFF2-40B4-BE49-F238E27FC236}">
                <a16:creationId xmlns:a16="http://schemas.microsoft.com/office/drawing/2014/main" id="{2D28D10E-A816-4A0F-A6EC-47E6914DBCBA}"/>
              </a:ext>
            </a:extLst>
          </p:cNvPr>
          <p:cNvGrpSpPr/>
          <p:nvPr/>
        </p:nvGrpSpPr>
        <p:grpSpPr>
          <a:xfrm>
            <a:off x="1031932" y="4665071"/>
            <a:ext cx="5844324" cy="299279"/>
            <a:chOff x="1031932" y="5195791"/>
            <a:chExt cx="5844324" cy="764348"/>
          </a:xfrm>
        </p:grpSpPr>
        <p:cxnSp>
          <p:nvCxnSpPr>
            <p:cNvPr id="16" name="连接符: 肘形 15">
              <a:extLst>
                <a:ext uri="{FF2B5EF4-FFF2-40B4-BE49-F238E27FC236}">
                  <a16:creationId xmlns:a16="http://schemas.microsoft.com/office/drawing/2014/main" id="{7B214FEC-D48F-41E5-B34D-8C36D8CE211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31932" y="5195791"/>
              <a:ext cx="5844324" cy="764347"/>
            </a:xfrm>
            <a:prstGeom prst="bentConnector3">
              <a:avLst>
                <a:gd name="adj1" fmla="val 9997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352B8A35-CFC8-46AE-8FCA-F42CA6EF69E7}"/>
                </a:ext>
              </a:extLst>
            </p:cNvPr>
            <p:cNvCxnSpPr>
              <a:cxnSpLocks/>
            </p:cNvCxnSpPr>
            <p:nvPr/>
          </p:nvCxnSpPr>
          <p:spPr>
            <a:xfrm>
              <a:off x="6876256" y="5224289"/>
              <a:ext cx="0" cy="7358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9" name="文本框 4118">
            <a:extLst>
              <a:ext uri="{FF2B5EF4-FFF2-40B4-BE49-F238E27FC236}">
                <a16:creationId xmlns:a16="http://schemas.microsoft.com/office/drawing/2014/main" id="{FC25CA87-2390-42F3-B1B7-C22CF6CD50B0}"/>
              </a:ext>
            </a:extLst>
          </p:cNvPr>
          <p:cNvSpPr txBox="1"/>
          <p:nvPr/>
        </p:nvSpPr>
        <p:spPr>
          <a:xfrm>
            <a:off x="3646316" y="5139717"/>
            <a:ext cx="615553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b="1" dirty="0"/>
              <a:t>……</a:t>
            </a:r>
            <a:endParaRPr lang="zh-CN" altLang="en-US" sz="2800" b="1" dirty="0"/>
          </a:p>
        </p:txBody>
      </p:sp>
      <p:sp>
        <p:nvSpPr>
          <p:cNvPr id="4120" name="右大括号 4119">
            <a:extLst>
              <a:ext uri="{FF2B5EF4-FFF2-40B4-BE49-F238E27FC236}">
                <a16:creationId xmlns:a16="http://schemas.microsoft.com/office/drawing/2014/main" id="{86325101-AE7D-47C0-8AD8-61616C7AE703}"/>
              </a:ext>
            </a:extLst>
          </p:cNvPr>
          <p:cNvSpPr/>
          <p:nvPr/>
        </p:nvSpPr>
        <p:spPr>
          <a:xfrm>
            <a:off x="7589550" y="3183225"/>
            <a:ext cx="326780" cy="33198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21" name="文本框 4120">
            <a:extLst>
              <a:ext uri="{FF2B5EF4-FFF2-40B4-BE49-F238E27FC236}">
                <a16:creationId xmlns:a16="http://schemas.microsoft.com/office/drawing/2014/main" id="{6FBCBE1D-FB20-4E7C-BE2E-01A625CD734C}"/>
              </a:ext>
            </a:extLst>
          </p:cNvPr>
          <p:cNvSpPr txBox="1"/>
          <p:nvPr/>
        </p:nvSpPr>
        <p:spPr>
          <a:xfrm>
            <a:off x="7900285" y="4491545"/>
            <a:ext cx="13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Bigger</a:t>
            </a:r>
          </a:p>
          <a:p>
            <a:r>
              <a:rPr lang="en-US" altLang="zh-CN" b="1" dirty="0"/>
              <a:t>Sell-off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440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5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119" grpId="0"/>
      <p:bldP spid="4120" grpId="0" animBg="1"/>
      <p:bldP spid="4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174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Market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61123" y="976419"/>
            <a:ext cx="7927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(b)Authority’s measures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7C281BC-E6C7-4A7A-8FE5-2273DCC31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30998"/>
              </p:ext>
            </p:extLst>
          </p:nvPr>
        </p:nvGraphicFramePr>
        <p:xfrm>
          <a:off x="683568" y="2132856"/>
          <a:ext cx="7848872" cy="278447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36844">
                  <a:extLst>
                    <a:ext uri="{9D8B030D-6E8A-4147-A177-3AD203B41FA5}">
                      <a16:colId xmlns:a16="http://schemas.microsoft.com/office/drawing/2014/main" val="1786544780"/>
                    </a:ext>
                  </a:extLst>
                </a:gridCol>
                <a:gridCol w="6512028">
                  <a:extLst>
                    <a:ext uri="{9D8B030D-6E8A-4147-A177-3AD203B41FA5}">
                      <a16:colId xmlns:a16="http://schemas.microsoft.com/office/drawing/2014/main" val="2837106468"/>
                    </a:ext>
                  </a:extLst>
                </a:gridCol>
              </a:tblGrid>
              <a:tr h="34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Time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Measures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425677"/>
                  </a:ext>
                </a:extLst>
              </a:tr>
              <a:tr h="10441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January 2015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raised the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minimum amount of cash </a:t>
                      </a:r>
                      <a:r>
                        <a:rPr lang="en-US" sz="1800" kern="100" dirty="0">
                          <a:effectLst/>
                        </a:rPr>
                        <a:t>needed to trade on margin;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punished a dozen companies for failing to enforce rules on margin trades.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821927"/>
                  </a:ext>
                </a:extLst>
              </a:tr>
              <a:tr h="348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April 2015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cracked down on vehicles designed to skirt the margin trading rules.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741229"/>
                  </a:ext>
                </a:extLst>
              </a:tr>
              <a:tr h="10441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June 2015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announced a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</a:rPr>
                        <a:t>new limit on amount of margin lending </a:t>
                      </a:r>
                      <a:r>
                        <a:rPr lang="en-US" sz="1800" kern="100" dirty="0">
                          <a:effectLst/>
                        </a:rPr>
                        <a:t>brokers could do;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reiterated the curbs on illicit margin trading.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76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25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502D9E8-4DB4-4460-A504-A968D8A5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Possible suggestions of </a:t>
            </a:r>
            <a:br>
              <a:rPr lang="en-US" altLang="zh-CN" dirty="0"/>
            </a:br>
            <a:r>
              <a:rPr lang="en-US" altLang="zh-CN" dirty="0"/>
              <a:t>china’s stock market crash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2B76F9-D1C7-4FAC-A4A4-E4B418409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21333A-8C38-449C-AC46-77718C57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9899">
            <a:off x="1948916" y="2908802"/>
            <a:ext cx="23050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0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239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Suggestions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8" y="863574"/>
            <a:ext cx="761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1.Reasonable control of market leverage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7" y="2060848"/>
            <a:ext cx="8164455" cy="43197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1123" y="1389106"/>
            <a:ext cx="801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2.Instruct the flow of off-site leveraged funds 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239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Suggestions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953" y="1021255"/>
            <a:ext cx="901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3.Improve the construction of A-share market system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99347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(a)Thinking about the rationality of the price limit system</a:t>
            </a:r>
          </a:p>
          <a:p>
            <a:endParaRPr lang="en-US" altLang="zh-CN" sz="2800" dirty="0"/>
          </a:p>
          <a:p>
            <a:r>
              <a:rPr lang="en-US" altLang="zh-CN" sz="2800" dirty="0"/>
              <a:t>(b)Improve the suspension system of A-share listed companies.</a:t>
            </a:r>
          </a:p>
          <a:p>
            <a:endParaRPr lang="en-US" altLang="zh-CN" sz="2800" dirty="0"/>
          </a:p>
          <a:p>
            <a:r>
              <a:rPr lang="en-US" altLang="zh-CN" sz="2800" dirty="0"/>
              <a:t>(c)New market manipulations should be incorporated into the legal regulatory framework.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4670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239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Suggestions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8" y="1021255"/>
            <a:ext cx="8508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4.</a:t>
            </a:r>
            <a:r>
              <a:rPr lang="en-US" altLang="zh-CN" sz="2800" dirty="0"/>
              <a:t> Improve collaborative emergency management capabilities and efficiency across different regulatory agencies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89" y="2406250"/>
            <a:ext cx="6096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239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Suggestions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8" y="1021255"/>
            <a:ext cx="868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5.</a:t>
            </a:r>
            <a:r>
              <a:rPr lang="en-US" altLang="zh-CN" sz="2800" b="1" dirty="0"/>
              <a:t> </a:t>
            </a:r>
            <a:r>
              <a:rPr lang="en-US" altLang="zh-CN" sz="2800" dirty="0"/>
              <a:t>Increase the proportion of institutional investors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0"/>
          <a:stretch/>
        </p:blipFill>
        <p:spPr bwMode="auto">
          <a:xfrm>
            <a:off x="909735" y="1664756"/>
            <a:ext cx="7488831" cy="49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2051720" y="4005064"/>
            <a:ext cx="2602430" cy="847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70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0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1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2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3" name="TextBox 12"/>
          <p:cNvSpPr txBox="1">
            <a:spLocks noChangeArrowheads="1"/>
          </p:cNvSpPr>
          <p:nvPr/>
        </p:nvSpPr>
        <p:spPr bwMode="auto">
          <a:xfrm>
            <a:off x="357188" y="404813"/>
            <a:ext cx="255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Contents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0B2F7F-04C2-4BDB-AE83-B7E5108C6B0B}"/>
              </a:ext>
            </a:extLst>
          </p:cNvPr>
          <p:cNvGrpSpPr/>
          <p:nvPr/>
        </p:nvGrpSpPr>
        <p:grpSpPr>
          <a:xfrm>
            <a:off x="1403648" y="2060848"/>
            <a:ext cx="6031191" cy="2614613"/>
            <a:chOff x="826809" y="2000250"/>
            <a:chExt cx="6031191" cy="2614613"/>
          </a:xfrm>
        </p:grpSpPr>
        <p:grpSp>
          <p:nvGrpSpPr>
            <p:cNvPr id="2" name="组合 20"/>
            <p:cNvGrpSpPr>
              <a:grpSpLocks/>
            </p:cNvGrpSpPr>
            <p:nvPr/>
          </p:nvGrpSpPr>
          <p:grpSpPr bwMode="auto">
            <a:xfrm>
              <a:off x="3197225" y="2278063"/>
              <a:ext cx="552450" cy="2103437"/>
              <a:chOff x="7604040" y="2858169"/>
              <a:chExt cx="551178" cy="2103552"/>
            </a:xfrm>
          </p:grpSpPr>
          <p:sp>
            <p:nvSpPr>
              <p:cNvPr id="3088" name="Freeform 5"/>
              <p:cNvSpPr>
                <a:spLocks/>
              </p:cNvSpPr>
              <p:nvPr/>
            </p:nvSpPr>
            <p:spPr bwMode="auto">
              <a:xfrm>
                <a:off x="7604040" y="3909945"/>
                <a:ext cx="551178" cy="1051776"/>
              </a:xfrm>
              <a:custGeom>
                <a:avLst/>
                <a:gdLst>
                  <a:gd name="T0" fmla="*/ 0 w 425"/>
                  <a:gd name="T1" fmla="*/ 0 h 811"/>
                  <a:gd name="T2" fmla="*/ 2147483647 w 425"/>
                  <a:gd name="T3" fmla="*/ 0 h 811"/>
                  <a:gd name="T4" fmla="*/ 2147483647 w 425"/>
                  <a:gd name="T5" fmla="*/ 2147483647 h 811"/>
                  <a:gd name="T6" fmla="*/ 2147483647 w 425"/>
                  <a:gd name="T7" fmla="*/ 2147483647 h 8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811"/>
                  <a:gd name="T14" fmla="*/ 425 w 425"/>
                  <a:gd name="T15" fmla="*/ 811 h 8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811">
                    <a:moveTo>
                      <a:pt x="0" y="0"/>
                    </a:moveTo>
                    <a:lnTo>
                      <a:pt x="212" y="0"/>
                    </a:lnTo>
                    <a:lnTo>
                      <a:pt x="212" y="811"/>
                    </a:lnTo>
                    <a:lnTo>
                      <a:pt x="425" y="81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7604040" y="3909945"/>
                <a:ext cx="5511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0" name="Freeform 7"/>
              <p:cNvSpPr>
                <a:spLocks/>
              </p:cNvSpPr>
              <p:nvPr/>
            </p:nvSpPr>
            <p:spPr bwMode="auto">
              <a:xfrm>
                <a:off x="7604040" y="2858169"/>
                <a:ext cx="551178" cy="1051776"/>
              </a:xfrm>
              <a:custGeom>
                <a:avLst/>
                <a:gdLst>
                  <a:gd name="T0" fmla="*/ 0 w 425"/>
                  <a:gd name="T1" fmla="*/ 2147483647 h 811"/>
                  <a:gd name="T2" fmla="*/ 2147483647 w 425"/>
                  <a:gd name="T3" fmla="*/ 2147483647 h 811"/>
                  <a:gd name="T4" fmla="*/ 2147483647 w 425"/>
                  <a:gd name="T5" fmla="*/ 0 h 811"/>
                  <a:gd name="T6" fmla="*/ 2147483647 w 425"/>
                  <a:gd name="T7" fmla="*/ 0 h 8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5"/>
                  <a:gd name="T13" fmla="*/ 0 h 811"/>
                  <a:gd name="T14" fmla="*/ 425 w 425"/>
                  <a:gd name="T15" fmla="*/ 811 h 8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5" h="811">
                    <a:moveTo>
                      <a:pt x="0" y="811"/>
                    </a:moveTo>
                    <a:lnTo>
                      <a:pt x="212" y="811"/>
                    </a:lnTo>
                    <a:lnTo>
                      <a:pt x="212" y="0"/>
                    </a:lnTo>
                    <a:lnTo>
                      <a:pt x="425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5" name="Rectangle 8"/>
            <p:cNvSpPr>
              <a:spLocks noChangeArrowheads="1"/>
            </p:cNvSpPr>
            <p:nvPr/>
          </p:nvSpPr>
          <p:spPr bwMode="auto">
            <a:xfrm>
              <a:off x="826809" y="2881289"/>
              <a:ext cx="2409564" cy="896984"/>
            </a:xfrm>
            <a:prstGeom prst="rect">
              <a:avLst/>
            </a:prstGeom>
            <a:solidFill>
              <a:srgbClr val="2222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" name="Rectangle 10"/>
            <p:cNvSpPr>
              <a:spLocks noChangeArrowheads="1"/>
            </p:cNvSpPr>
            <p:nvPr/>
          </p:nvSpPr>
          <p:spPr bwMode="auto">
            <a:xfrm>
              <a:off x="3749675" y="2000250"/>
              <a:ext cx="3108325" cy="511175"/>
            </a:xfrm>
            <a:prstGeom prst="rect">
              <a:avLst/>
            </a:prstGeom>
            <a:solidFill>
              <a:srgbClr val="FFD7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" name="Rectangle 12"/>
            <p:cNvSpPr>
              <a:spLocks noChangeArrowheads="1"/>
            </p:cNvSpPr>
            <p:nvPr/>
          </p:nvSpPr>
          <p:spPr bwMode="auto">
            <a:xfrm>
              <a:off x="3749675" y="3051175"/>
              <a:ext cx="3108325" cy="512763"/>
            </a:xfrm>
            <a:prstGeom prst="rect">
              <a:avLst/>
            </a:prstGeom>
            <a:solidFill>
              <a:srgbClr val="FFD7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3749675" y="4103688"/>
              <a:ext cx="3108325" cy="511175"/>
            </a:xfrm>
            <a:prstGeom prst="rect">
              <a:avLst/>
            </a:prstGeom>
            <a:solidFill>
              <a:srgbClr val="FFD70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矩形 21"/>
            <p:cNvSpPr>
              <a:spLocks noChangeArrowheads="1"/>
            </p:cNvSpPr>
            <p:nvPr/>
          </p:nvSpPr>
          <p:spPr bwMode="auto">
            <a:xfrm>
              <a:off x="3850225" y="3109715"/>
              <a:ext cx="24416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Causes analysis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85" name="矩形 22"/>
            <p:cNvSpPr>
              <a:spLocks noChangeArrowheads="1"/>
            </p:cNvSpPr>
            <p:nvPr/>
          </p:nvSpPr>
          <p:spPr bwMode="auto">
            <a:xfrm>
              <a:off x="3867884" y="2025004"/>
              <a:ext cx="29246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Basic introduction 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86" name="矩形 21"/>
            <p:cNvSpPr>
              <a:spLocks noChangeArrowheads="1"/>
            </p:cNvSpPr>
            <p:nvPr/>
          </p:nvSpPr>
          <p:spPr bwMode="auto">
            <a:xfrm>
              <a:off x="3850225" y="4153198"/>
              <a:ext cx="19880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Suggestions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87" name="矩形 21"/>
            <p:cNvSpPr>
              <a:spLocks noChangeArrowheads="1"/>
            </p:cNvSpPr>
            <p:nvPr/>
          </p:nvSpPr>
          <p:spPr bwMode="auto">
            <a:xfrm>
              <a:off x="888117" y="2892057"/>
              <a:ext cx="220855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Stock market crisis in 2015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2398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Suggestions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728" y="1021255"/>
            <a:ext cx="761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</a:rPr>
              <a:t>6.</a:t>
            </a:r>
            <a:r>
              <a:rPr lang="en-US" altLang="zh-CN" sz="2800" b="1" dirty="0"/>
              <a:t> </a:t>
            </a:r>
            <a:r>
              <a:rPr lang="en-US" altLang="zh-CN" sz="2800" dirty="0"/>
              <a:t>Regulate media behavior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7927" r="2163" b="11342"/>
          <a:stretch/>
        </p:blipFill>
        <p:spPr bwMode="auto">
          <a:xfrm>
            <a:off x="755575" y="1756759"/>
            <a:ext cx="7560841" cy="2248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946" y="4306001"/>
            <a:ext cx="8025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People's Daily:4000 points is the beginning of the A-share bull market, there is no bubble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5" y="5157192"/>
            <a:ext cx="75608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/>
              <a:t>The People’s Daily website recently published a paper saying that the A-share bull market has just begun, reflecting China’s growth potential, not a bubble.</a:t>
            </a:r>
            <a:endParaRPr lang="zh-CN" altLang="en-US" dirty="0"/>
          </a:p>
        </p:txBody>
      </p:sp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6AB03714-2CDA-4FC2-8F1A-E0E254FE7107}"/>
              </a:ext>
            </a:extLst>
          </p:cNvPr>
          <p:cNvSpPr/>
          <p:nvPr/>
        </p:nvSpPr>
        <p:spPr>
          <a:xfrm>
            <a:off x="6084168" y="270859"/>
            <a:ext cx="2160240" cy="11849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This is an extract from </a:t>
            </a:r>
            <a:r>
              <a:rPr lang="en-US" altLang="zh-CN" i="1" dirty="0"/>
              <a:t>China Daily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54670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0"/>
          <p:cNvSpPr/>
          <p:nvPr/>
        </p:nvSpPr>
        <p:spPr>
          <a:xfrm rot="10800000">
            <a:off x="3348038" y="1854200"/>
            <a:ext cx="5795962" cy="3289300"/>
          </a:xfrm>
          <a:prstGeom prst="homePlate">
            <a:avLst/>
          </a:prstGeom>
          <a:solidFill>
            <a:srgbClr val="FF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五边形 11"/>
          <p:cNvSpPr/>
          <p:nvPr/>
        </p:nvSpPr>
        <p:spPr>
          <a:xfrm>
            <a:off x="0" y="1897063"/>
            <a:ext cx="5867400" cy="3246437"/>
          </a:xfrm>
          <a:prstGeom prst="homePlate">
            <a:avLst>
              <a:gd name="adj" fmla="val 49575"/>
            </a:avLst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直角三角形 12"/>
          <p:cNvSpPr/>
          <p:nvPr/>
        </p:nvSpPr>
        <p:spPr>
          <a:xfrm rot="2707387">
            <a:off x="3721894" y="2609057"/>
            <a:ext cx="1838325" cy="1817687"/>
          </a:xfrm>
          <a:prstGeom prst="rtTriangle">
            <a:avLst/>
          </a:prstGeom>
          <a:solidFill>
            <a:srgbClr val="FF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3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2294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2295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2296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2297" name="矩形 6"/>
          <p:cNvSpPr>
            <a:spLocks noChangeArrowheads="1"/>
          </p:cNvSpPr>
          <p:nvPr/>
        </p:nvSpPr>
        <p:spPr bwMode="auto">
          <a:xfrm>
            <a:off x="1259632" y="3125289"/>
            <a:ext cx="2089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6459317" y="3102401"/>
            <a:ext cx="1335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You</a:t>
            </a:r>
            <a:endParaRPr lang="zh-CN" altLang="en-US" sz="4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502D9E8-4DB4-4460-A504-A968D8A5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of</a:t>
            </a:r>
            <a:br>
              <a:rPr lang="en-US" altLang="zh-CN" dirty="0"/>
            </a:br>
            <a:r>
              <a:rPr lang="en-US" altLang="zh-CN" dirty="0"/>
              <a:t>china’s stock market crash 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2B76F9-D1C7-4FAC-A4A4-E4B418409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12F5F4-31D9-4F72-9BB5-F7DB0334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9358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761873" y="1492925"/>
            <a:ext cx="7811724" cy="43220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buChar char="•"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2014 </a:t>
            </a:r>
          </a:p>
          <a:p>
            <a:pPr marL="457200" indent="-457200">
              <a:buNone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		The real estimate value in China reached its peak.</a:t>
            </a:r>
          </a:p>
          <a:p>
            <a:pPr marL="457200" indent="-457200">
              <a:buChar char="•"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June 16th 2015</a:t>
            </a:r>
          </a:p>
          <a:p>
            <a:pPr marL="457200" indent="-457200">
              <a:buNone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		The SSE composite index fell down from 5166 points to 2927 	points. </a:t>
            </a:r>
          </a:p>
          <a:p>
            <a:pPr marL="457200" indent="-457200">
              <a:buChar char="•"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August 11th to 13th</a:t>
            </a:r>
          </a:p>
          <a:p>
            <a:pPr marL="457200" indent="-457200">
              <a:buNone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 		The people’s bank of Chinadevalued the RMB against the 	exchange rates to the dollars by 2%.</a:t>
            </a:r>
          </a:p>
          <a:p>
            <a:pPr marL="457200" indent="-457200">
              <a:buChar char="•"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January 16th 2016</a:t>
            </a:r>
          </a:p>
          <a:p>
            <a:pPr marL="457200" indent="-457200">
              <a:buNone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	       Shanghai shares crashed as China’s December Manufacturing 	Purchasing Personnel Index and stock prices worldwide fell.</a:t>
            </a:r>
          </a:p>
          <a:p>
            <a:pPr marL="457200" indent="-457200">
              <a:buChar char="•"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February 2016	</a:t>
            </a:r>
          </a:p>
          <a:p>
            <a:pPr marL="457200" indent="-457200">
              <a:buNone/>
            </a:pPr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		China’s stock market finally settle  down</a:t>
            </a:r>
            <a:r>
              <a:rPr lang="zh-CN" altLang="en-US">
                <a:solidFill>
                  <a:srgbClr val="000000"/>
                </a:solidFill>
                <a:uFillTx/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457200" indent="-457200">
              <a:buChar char="•"/>
            </a:pPr>
            <a:r>
              <a:rPr lang="zh-CN" altLang="en-US">
                <a:solidFill>
                  <a:srgbClr val="000000"/>
                </a:solidFill>
                <a:uFillTx/>
                <a:latin typeface="微软雅黑" pitchFamily="34" charset="-122"/>
                <a:ea typeface="微软雅黑" pitchFamily="34" charset="-122"/>
              </a:rPr>
              <a:t>August 2016</a:t>
            </a:r>
          </a:p>
          <a:p>
            <a:pPr marL="457200" lvl="0" indent="-457200">
              <a:buNone/>
            </a:pPr>
            <a:r>
              <a:rPr sz="1800" b="0" i="0" u="none" strike="noStrike" baseline="0">
                <a:solidFill>
                  <a:srgbClr val="000000"/>
                </a:solidFill>
                <a:uFillTx/>
                <a:latin typeface="微软雅黑" charset="0"/>
              </a:rPr>
              <a:t>	       Nikkei stock average fell from $190.90 to $154.7</a:t>
            </a:r>
          </a:p>
          <a:p>
            <a:pPr marL="457200" lvl="0" indent="-457200">
              <a:buNone/>
            </a:pPr>
            <a:r>
              <a:rPr sz="1800" b="0" i="0" u="none" strike="noStrike" baseline="0">
                <a:solidFill>
                  <a:srgbClr val="000000"/>
                </a:solidFill>
                <a:uFillTx/>
                <a:latin typeface="微软雅黑" charset="0"/>
              </a:rPr>
              <a:t>              Dow-Jones average fell $1,850 to $1,566</a:t>
            </a:r>
          </a:p>
          <a:p>
            <a:pPr marL="457200" indent="-457200">
              <a:buChar char="•"/>
            </a:pPr>
            <a:endParaRPr lang="zh-CN" altLang="en-US"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/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/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/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1864661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uFillTx/>
                <a:latin typeface="微软雅黑" pitchFamily="34" charset="-122"/>
                <a:ea typeface="微软雅黑" pitchFamily="34" charset="-122"/>
              </a:rPr>
              <a:t>Time line</a:t>
            </a:r>
          </a:p>
        </p:txBody>
      </p:sp>
      <p:grpSp>
        <p:nvGrpSpPr>
          <p:cNvPr id="4103" name="组合 12"/>
          <p:cNvGrpSpPr/>
          <p:nvPr/>
        </p:nvGrpSpPr>
        <p:grpSpPr>
          <a:xfrm>
            <a:off x="2466088" y="-309411"/>
            <a:ext cx="6499432" cy="1456085"/>
            <a:chOff x="-458788" y="1825622"/>
            <a:chExt cx="9602788" cy="3308350"/>
          </a:xfrm>
        </p:grpSpPr>
        <p:grpSp>
          <p:nvGrpSpPr>
            <p:cNvPr id="4106" name="组合 6"/>
            <p:cNvGrpSpPr/>
            <p:nvPr/>
          </p:nvGrpSpPr>
          <p:grpSpPr>
            <a:xfrm>
              <a:off x="-458788" y="2928934"/>
              <a:ext cx="5330825" cy="2205038"/>
              <a:chOff x="1320800" y="3314700"/>
              <a:chExt cx="5330825" cy="2205038"/>
            </a:xfrm>
          </p:grpSpPr>
          <p:sp>
            <p:nvSpPr>
              <p:cNvPr id="8" name="右箭头 7"/>
              <p:cNvSpPr>
                <a:spLocks/>
              </p:cNvSpPr>
              <p:nvPr/>
            </p:nvSpPr>
            <p:spPr>
              <a:xfrm flipH="1">
                <a:off x="1320800" y="3314171"/>
                <a:ext cx="4269886" cy="2205567"/>
              </a:xfrm>
              <a:prstGeom prst="rightArrow">
                <a:avLst/>
              </a:prstGeom>
              <a:solidFill>
                <a:srgbClr val="FFD7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zh-CN" altLang="en-US">
                  <a:uFillTx/>
                </a:endParaRPr>
              </a:p>
            </p:txBody>
          </p:sp>
          <p:sp>
            <p:nvSpPr>
              <p:cNvPr id="9" name="直角三角形 8"/>
              <p:cNvSpPr>
                <a:spLocks/>
              </p:cNvSpPr>
              <p:nvPr/>
            </p:nvSpPr>
            <p:spPr>
              <a:xfrm flipV="1">
                <a:off x="5590686" y="3857765"/>
                <a:ext cx="1060786" cy="1107240"/>
              </a:xfrm>
              <a:prstGeom prst="rtTriangle">
                <a:avLst/>
              </a:prstGeom>
              <a:solidFill>
                <a:srgbClr val="222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zh-CN" altLang="en-US">
                  <a:uFillTx/>
                </a:endParaRPr>
              </a:p>
            </p:txBody>
          </p:sp>
        </p:grpSp>
        <p:grpSp>
          <p:nvGrpSpPr>
            <p:cNvPr id="4107" name="组合 9"/>
            <p:cNvGrpSpPr/>
            <p:nvPr/>
          </p:nvGrpSpPr>
          <p:grpSpPr>
            <a:xfrm>
              <a:off x="3811587" y="1825622"/>
              <a:ext cx="5332413" cy="2205037"/>
              <a:chOff x="5591175" y="2211388"/>
              <a:chExt cx="5332413" cy="2205037"/>
            </a:xfrm>
          </p:grpSpPr>
          <p:sp>
            <p:nvSpPr>
              <p:cNvPr id="11" name="右箭头 10"/>
              <p:cNvSpPr>
                <a:spLocks/>
              </p:cNvSpPr>
              <p:nvPr/>
            </p:nvSpPr>
            <p:spPr>
              <a:xfrm>
                <a:off x="6651472" y="2211388"/>
                <a:ext cx="4272116" cy="2205567"/>
              </a:xfrm>
              <a:prstGeom prst="rightArrow">
                <a:avLst/>
              </a:prstGeom>
              <a:solidFill>
                <a:srgbClr val="222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zh-CN" altLang="en-US">
                  <a:uFillTx/>
                </a:endParaRPr>
              </a:p>
            </p:txBody>
          </p:sp>
          <p:sp>
            <p:nvSpPr>
              <p:cNvPr id="12" name="直角三角形 11"/>
              <p:cNvSpPr>
                <a:spLocks/>
              </p:cNvSpPr>
              <p:nvPr/>
            </p:nvSpPr>
            <p:spPr>
              <a:xfrm flipH="1">
                <a:off x="5590686" y="2761665"/>
                <a:ext cx="1060786" cy="1105012"/>
              </a:xfrm>
              <a:prstGeom prst="rtTriangle">
                <a:avLst/>
              </a:prstGeom>
              <a:solidFill>
                <a:srgbClr val="FFD7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>
                    <a:uFillTx/>
                  </a:defRPr>
                </a:pPr>
                <a:endParaRPr lang="zh-CN" altLang="en-US">
                  <a:uFillTx/>
                </a:endParaRPr>
              </a:p>
            </p:txBody>
          </p:sp>
        </p:grpSp>
      </p:grpSp>
      <p:sp>
        <p:nvSpPr>
          <p:cNvPr id="4104" name="矩形 13"/>
          <p:cNvSpPr>
            <a:spLocks noChangeArrowheads="1"/>
          </p:cNvSpPr>
          <p:nvPr/>
        </p:nvSpPr>
        <p:spPr bwMode="auto">
          <a:xfrm>
            <a:off x="5572125" y="2571750"/>
            <a:ext cx="15700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/>
          </a:p>
          <a:p>
            <a:endParaRPr/>
          </a:p>
        </p:txBody>
      </p:sp>
      <p:sp>
        <p:nvSpPr>
          <p:cNvPr id="4105" name="矩形 13"/>
          <p:cNvSpPr>
            <a:spLocks noChangeArrowheads="1"/>
          </p:cNvSpPr>
          <p:nvPr/>
        </p:nvSpPr>
        <p:spPr bwMode="auto">
          <a:xfrm>
            <a:off x="2286000" y="3286125"/>
            <a:ext cx="15700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" name="箭头: 右 1"/>
          <p:cNvSpPr>
            <a:spLocks/>
          </p:cNvSpPr>
          <p:nvPr/>
        </p:nvSpPr>
        <p:spPr>
          <a:xfrm>
            <a:off x="-465653" y="5920813"/>
            <a:ext cx="3594910" cy="17806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  <a:uFillTx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A5AC758-7F3D-4944-9407-7A8BD3D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72703"/>
              </p:ext>
            </p:extLst>
          </p:nvPr>
        </p:nvGraphicFramePr>
        <p:xfrm>
          <a:off x="827584" y="1523200"/>
          <a:ext cx="7416824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821">
                  <a:extLst>
                    <a:ext uri="{9D8B030D-6E8A-4147-A177-3AD203B41FA5}">
                      <a16:colId xmlns:a16="http://schemas.microsoft.com/office/drawing/2014/main" val="305038424"/>
                    </a:ext>
                  </a:extLst>
                </a:gridCol>
                <a:gridCol w="5373003">
                  <a:extLst>
                    <a:ext uri="{9D8B030D-6E8A-4147-A177-3AD203B41FA5}">
                      <a16:colId xmlns:a16="http://schemas.microsoft.com/office/drawing/2014/main" val="3429625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Major Development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04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2014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real estimate value in China reached its peak.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June 16th 2015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SSE composite index fell down from 5166 points to 2927 points.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9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August 11th to 13th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The people’s bank of China devalued the RMB against the exchange rates to the dollars by 2%.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3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January 16th 2016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Shanghai shares crashed as China’s December Manufacturing Purchasing Personnel Index and stock prices worldwide fell.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7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February 2016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China’s stock market finally settle down.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299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August 2016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Nikkei stock average fell from $190.90 to $154.7</a:t>
                      </a:r>
                    </a:p>
                    <a:p>
                      <a:r>
                        <a:rPr lang="en-US" altLang="zh-CN" dirty="0"/>
                        <a:t>Dow-Jones average fell $1,850 to $1,566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7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87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"/>
          <p:cNvGrpSpPr/>
          <p:nvPr/>
        </p:nvGrpSpPr>
        <p:grpSpPr>
          <a:xfrm>
            <a:off x="1032743" y="1890452"/>
            <a:ext cx="6863742" cy="4179208"/>
            <a:chOff x="1142976" y="1596524"/>
            <a:chExt cx="7072362" cy="4499470"/>
          </a:xfrm>
        </p:grpSpPr>
        <p:sp>
          <p:nvSpPr>
            <p:cNvPr id="16" name="矩形 15"/>
            <p:cNvSpPr>
              <a:spLocks/>
            </p:cNvSpPr>
            <p:nvPr/>
          </p:nvSpPr>
          <p:spPr>
            <a:xfrm>
              <a:off x="1142976" y="5049105"/>
              <a:ext cx="1290773" cy="957258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  <a:effectLst>
              <a:outerShdw blurRad="444500" dist="254000" dir="8100000" algn="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69848" fontAlgn="auto">
                <a:spcBef>
                  <a:spcPts val="0"/>
                </a:spcBef>
                <a:spcAft>
                  <a:spcPts val="0"/>
                </a:spcAft>
                <a:defRPr>
                  <a:uFillTx/>
                </a:defRPr>
              </a:pPr>
              <a:r>
                <a:rPr lang="en-US" altLang="zh-CN" sz="2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1" name="组合 26"/>
            <p:cNvGrpSpPr/>
            <p:nvPr/>
          </p:nvGrpSpPr>
          <p:grpSpPr>
            <a:xfrm>
              <a:off x="1142977" y="2643182"/>
              <a:ext cx="7072361" cy="3452812"/>
              <a:chOff x="1142976" y="2643182"/>
              <a:chExt cx="8645525" cy="3452812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142975" y="2643412"/>
                <a:ext cx="8645526" cy="0"/>
              </a:xfrm>
              <a:prstGeom prst="line">
                <a:avLst/>
              </a:prstGeom>
              <a:ln>
                <a:solidFill>
                  <a:srgbClr val="394C5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142975" y="3790688"/>
                <a:ext cx="8645526" cy="0"/>
              </a:xfrm>
              <a:prstGeom prst="line">
                <a:avLst/>
              </a:prstGeom>
              <a:ln>
                <a:solidFill>
                  <a:srgbClr val="394C5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142975" y="4943341"/>
                <a:ext cx="8645526" cy="0"/>
              </a:xfrm>
              <a:prstGeom prst="line">
                <a:avLst/>
              </a:prstGeom>
              <a:ln>
                <a:solidFill>
                  <a:srgbClr val="394C5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1142975" y="6095994"/>
                <a:ext cx="8645526" cy="0"/>
              </a:xfrm>
              <a:prstGeom prst="line">
                <a:avLst/>
              </a:prstGeom>
              <a:ln>
                <a:solidFill>
                  <a:srgbClr val="394C5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组合 44"/>
            <p:cNvGrpSpPr/>
            <p:nvPr/>
          </p:nvGrpSpPr>
          <p:grpSpPr>
            <a:xfrm>
              <a:off x="1143633" y="1596524"/>
              <a:ext cx="1289343" cy="956344"/>
              <a:chOff x="1580220" y="1615580"/>
              <a:chExt cx="1289343" cy="956344"/>
            </a:xfrm>
            <a:solidFill>
              <a:srgbClr val="C00000"/>
            </a:solidFill>
          </p:grpSpPr>
          <p:sp>
            <p:nvSpPr>
              <p:cNvPr id="19" name="矩形 18"/>
              <p:cNvSpPr>
                <a:spLocks/>
              </p:cNvSpPr>
              <p:nvPr/>
            </p:nvSpPr>
            <p:spPr>
              <a:xfrm>
                <a:off x="1580220" y="1615580"/>
                <a:ext cx="1289343" cy="956344"/>
              </a:xfrm>
              <a:prstGeom prst="rect">
                <a:avLst/>
              </a:prstGeom>
              <a:solidFill>
                <a:srgbClr val="FFD70C"/>
              </a:solidFill>
              <a:ln>
                <a:noFill/>
              </a:ln>
              <a:effectLst>
                <a:outerShdw blurRad="444500" dist="254000" dir="8100000" algn="tr" rotWithShape="0">
                  <a:srgbClr val="0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9848" fontAlgn="auto">
                  <a:spcBef>
                    <a:spcPts val="0"/>
                  </a:spcBef>
                  <a:spcAft>
                    <a:spcPts val="0"/>
                  </a:spcAft>
                  <a:defRPr>
                    <a:uFillTx/>
                  </a:defRPr>
                </a:pPr>
                <a:endParaRPr lang="zh-CN" altLang="en-US" sz="4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" name="矩形 19"/>
              <p:cNvSpPr>
                <a:spLocks/>
              </p:cNvSpPr>
              <p:nvPr/>
            </p:nvSpPr>
            <p:spPr>
              <a:xfrm>
                <a:off x="1723604" y="1694685"/>
                <a:ext cx="1013097" cy="6816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9848" fontAlgn="auto">
                  <a:spcBef>
                    <a:spcPts val="0"/>
                  </a:spcBef>
                  <a:spcAft>
                    <a:spcPts val="0"/>
                  </a:spcAft>
                  <a:defRPr>
                    <a:uFillTx/>
                  </a:defRPr>
                </a:pPr>
                <a:r>
                  <a:rPr lang="en-US" altLang="zh-CN" sz="2000" dirty="0">
                    <a:solidFill>
                      <a:schemeClr val="bg1"/>
                    </a:solidFill>
                    <a:uFillTx/>
                    <a:latin typeface="微软雅黑" pitchFamily="34" charset="-122"/>
                    <a:ea typeface="微软雅黑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47"/>
            <p:cNvGrpSpPr/>
            <p:nvPr/>
          </p:nvGrpSpPr>
          <p:grpSpPr>
            <a:xfrm>
              <a:off x="1147986" y="2769066"/>
              <a:ext cx="1289343" cy="956344"/>
              <a:chOff x="1580220" y="1615580"/>
              <a:chExt cx="1289343" cy="956344"/>
            </a:xfrm>
            <a:solidFill>
              <a:srgbClr val="C00000"/>
            </a:solidFill>
          </p:grpSpPr>
          <p:sp>
            <p:nvSpPr>
              <p:cNvPr id="22" name="矩形 21"/>
              <p:cNvSpPr>
                <a:spLocks/>
              </p:cNvSpPr>
              <p:nvPr/>
            </p:nvSpPr>
            <p:spPr>
              <a:xfrm>
                <a:off x="1580220" y="1615580"/>
                <a:ext cx="1289343" cy="956344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  <a:effectLst>
                <a:outerShdw blurRad="444500" dist="254000" dir="8100000" algn="tr" rotWithShape="0">
                  <a:srgbClr val="0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9848" fontAlgn="auto">
                  <a:spcBef>
                    <a:spcPts val="0"/>
                  </a:spcBef>
                  <a:spcAft>
                    <a:spcPts val="0"/>
                  </a:spcAft>
                  <a:defRPr>
                    <a:uFillTx/>
                  </a:defRPr>
                </a:pPr>
                <a:endParaRPr lang="zh-CN" altLang="en-US" sz="4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矩形 22"/>
              <p:cNvSpPr>
                <a:spLocks/>
              </p:cNvSpPr>
              <p:nvPr/>
            </p:nvSpPr>
            <p:spPr>
              <a:xfrm>
                <a:off x="1723604" y="1694685"/>
                <a:ext cx="1013097" cy="6816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9848" fontAlgn="auto">
                  <a:spcBef>
                    <a:spcPts val="0"/>
                  </a:spcBef>
                  <a:spcAft>
                    <a:spcPts val="0"/>
                  </a:spcAft>
                  <a:defRPr>
                    <a:uFillTx/>
                  </a:defRPr>
                </a:pPr>
                <a:r>
                  <a:rPr lang="en-US" altLang="zh-CN" sz="2000" dirty="0">
                    <a:solidFill>
                      <a:schemeClr val="bg1"/>
                    </a:solidFill>
                    <a:uFillTx/>
                    <a:latin typeface="微软雅黑" pitchFamily="34" charset="-122"/>
                    <a:ea typeface="微软雅黑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组合 50"/>
            <p:cNvGrpSpPr/>
            <p:nvPr/>
          </p:nvGrpSpPr>
          <p:grpSpPr>
            <a:xfrm>
              <a:off x="1147986" y="3921194"/>
              <a:ext cx="1289343" cy="956344"/>
              <a:chOff x="1580220" y="1615580"/>
              <a:chExt cx="1289343" cy="956344"/>
            </a:xfrm>
            <a:solidFill>
              <a:srgbClr val="C00000"/>
            </a:solidFill>
          </p:grpSpPr>
          <p:sp>
            <p:nvSpPr>
              <p:cNvPr id="25" name="矩形 24"/>
              <p:cNvSpPr>
                <a:spLocks/>
              </p:cNvSpPr>
              <p:nvPr/>
            </p:nvSpPr>
            <p:spPr>
              <a:xfrm>
                <a:off x="1580220" y="1615580"/>
                <a:ext cx="1289343" cy="956344"/>
              </a:xfrm>
              <a:prstGeom prst="rect">
                <a:avLst/>
              </a:prstGeom>
              <a:solidFill>
                <a:srgbClr val="FFD70C"/>
              </a:solidFill>
              <a:ln>
                <a:noFill/>
              </a:ln>
              <a:effectLst>
                <a:outerShdw blurRad="444500" dist="254000" dir="8100000" algn="tr" rotWithShape="0">
                  <a:srgbClr val="0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9848" fontAlgn="auto">
                  <a:spcBef>
                    <a:spcPts val="0"/>
                  </a:spcBef>
                  <a:spcAft>
                    <a:spcPts val="0"/>
                  </a:spcAft>
                  <a:defRPr>
                    <a:uFillTx/>
                  </a:defRPr>
                </a:pPr>
                <a:endParaRPr lang="zh-CN" altLang="en-US" sz="4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矩形 25"/>
              <p:cNvSpPr>
                <a:spLocks/>
              </p:cNvSpPr>
              <p:nvPr/>
            </p:nvSpPr>
            <p:spPr>
              <a:xfrm>
                <a:off x="1723604" y="1694685"/>
                <a:ext cx="1013097" cy="6816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69848" fontAlgn="auto">
                  <a:spcBef>
                    <a:spcPts val="0"/>
                  </a:spcBef>
                  <a:spcAft>
                    <a:spcPts val="0"/>
                  </a:spcAft>
                  <a:defRPr>
                    <a:uFillTx/>
                  </a:defRPr>
                </a:pPr>
                <a:r>
                  <a:rPr lang="en-US" altLang="zh-CN" sz="2000" dirty="0">
                    <a:solidFill>
                      <a:schemeClr val="bg1"/>
                    </a:solidFill>
                    <a:uFillTx/>
                    <a:latin typeface="微软雅黑" pitchFamily="34" charset="-122"/>
                    <a:ea typeface="微软雅黑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7171" name="TextBox 5" hidden="1"/>
          <p:cNvSpPr txBox="1">
            <a:spLocks noChangeArrowheads="1"/>
          </p:cNvSpPr>
          <p:nvPr/>
        </p:nvSpPr>
        <p:spPr bwMode="auto">
          <a:xfrm>
            <a:off x="-1422920" y="-80032"/>
            <a:ext cx="1943100" cy="87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/>
          </a:p>
        </p:txBody>
      </p:sp>
      <p:sp>
        <p:nvSpPr>
          <p:cNvPr id="7173" name="矩形 7" hidden="1"/>
          <p:cNvSpPr>
            <a:spLocks noChangeArrowheads="1"/>
          </p:cNvSpPr>
          <p:nvPr/>
        </p:nvSpPr>
        <p:spPr bwMode="auto">
          <a:xfrm>
            <a:off x="2408288" y="3412461"/>
            <a:ext cx="5438352" cy="413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Class A; RMB</a:t>
            </a:r>
          </a:p>
          <a:p>
            <a:endParaRPr lang="zh-CN" altLang="en-US"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714375" y="571500"/>
            <a:ext cx="408365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uFillTx/>
                <a:latin typeface="微软雅黑" pitchFamily="34" charset="-122"/>
                <a:ea typeface="微软雅黑" pitchFamily="34" charset="-122"/>
              </a:rPr>
              <a:t>Class A and B Shares </a:t>
            </a:r>
          </a:p>
        </p:txBody>
      </p:sp>
      <p:sp>
        <p:nvSpPr>
          <p:cNvPr id="7176" name="矩形 12"/>
          <p:cNvSpPr>
            <a:spLocks noChangeArrowheads="1"/>
          </p:cNvSpPr>
          <p:nvPr/>
        </p:nvSpPr>
        <p:spPr bwMode="auto">
          <a:xfrm>
            <a:off x="2454159" y="5513276"/>
            <a:ext cx="5242040" cy="469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Class B; US$ for SSE, HongKong$ for SZSE</a:t>
            </a:r>
          </a:p>
        </p:txBody>
      </p:sp>
      <p:sp>
        <p:nvSpPr>
          <p:cNvPr id="7177" name="矩形 13"/>
          <p:cNvSpPr>
            <a:spLocks noChangeArrowheads="1"/>
          </p:cNvSpPr>
          <p:nvPr/>
        </p:nvSpPr>
        <p:spPr bwMode="auto">
          <a:xfrm>
            <a:off x="2391493" y="4458781"/>
            <a:ext cx="5405531" cy="5272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uFillTx/>
                <a:latin typeface="微软雅黑" pitchFamily="34" charset="-122"/>
                <a:ea typeface="微软雅黑" pitchFamily="34" charset="-122"/>
              </a:rPr>
              <a:t>Class B by Chinese people living in abroad</a:t>
            </a:r>
          </a:p>
        </p:txBody>
      </p:sp>
      <p:sp>
        <p:nvSpPr>
          <p:cNvPr id="7178" name="矩形 14"/>
          <p:cNvSpPr>
            <a:spLocks noChangeArrowheads="1"/>
          </p:cNvSpPr>
          <p:nvPr/>
        </p:nvSpPr>
        <p:spPr bwMode="auto">
          <a:xfrm>
            <a:off x="2394422" y="2150016"/>
            <a:ext cx="5590040" cy="633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uFillTx/>
                <a:latin typeface="微软雅黑" pitchFamily="34" charset="-122"/>
                <a:ea typeface="微软雅黑" pitchFamily="34" charset="-122"/>
              </a:rPr>
              <a:t>Class A by domestically Chinese citizens</a:t>
            </a:r>
          </a:p>
          <a:p>
            <a:endParaRPr lang="zh-CN" altLang="en-US" dirty="0"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9" name="矩形 15"/>
          <p:cNvSpPr>
            <a:spLocks noChangeArrowheads="1"/>
          </p:cNvSpPr>
          <p:nvPr/>
        </p:nvSpPr>
        <p:spPr bwMode="auto">
          <a:xfrm>
            <a:off x="4359275" y="2286000"/>
            <a:ext cx="15700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7" name="矩形 14">
            <a:extLst>
              <a:ext uri="{FF2B5EF4-FFF2-40B4-BE49-F238E27FC236}">
                <a16:creationId xmlns:a16="http://schemas.microsoft.com/office/drawing/2014/main" id="{A7637EBC-0387-4F70-A26F-F0CD5187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599" y="3283553"/>
            <a:ext cx="162756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uFillTx/>
                <a:latin typeface="微软雅黑" pitchFamily="34" charset="-122"/>
                <a:ea typeface="微软雅黑" pitchFamily="34" charset="-122"/>
              </a:rPr>
              <a:t>Class A</a:t>
            </a:r>
            <a:r>
              <a:rPr lang="en-US" altLang="zh-CN" dirty="0">
                <a:uFillTx/>
                <a:latin typeface="微软雅黑" pitchFamily="34" charset="-122"/>
                <a:ea typeface="微软雅黑" pitchFamily="34" charset="-122"/>
              </a:rPr>
              <a:t>; RMB</a:t>
            </a:r>
            <a:endParaRPr lang="zh-CN" altLang="en-US" dirty="0"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29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>
            <a:spLocks/>
          </p:cNvSpPr>
          <p:nvPr/>
        </p:nvSpPr>
        <p:spPr bwMode="auto">
          <a:xfrm>
            <a:off x="1816902" y="1372705"/>
            <a:ext cx="2755098" cy="507179"/>
          </a:xfrm>
          <a:prstGeom prst="roundRect">
            <a:avLst>
              <a:gd name="adj" fmla="val 33721"/>
            </a:avLst>
          </a:prstGeom>
          <a:solidFill>
            <a:srgbClr val="FF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zh-CN" altLang="en-US" sz="2400" b="1" dirty="0">
                <a:solidFill>
                  <a:schemeClr val="tx1"/>
                </a:solidFill>
                <a:uFillTx/>
              </a:rPr>
              <a:t>SSE    SZSE</a:t>
            </a:r>
          </a:p>
        </p:txBody>
      </p:sp>
      <p:sp>
        <p:nvSpPr>
          <p:cNvPr id="15" name="圆角矩形 14"/>
          <p:cNvSpPr>
            <a:spLocks/>
          </p:cNvSpPr>
          <p:nvPr/>
        </p:nvSpPr>
        <p:spPr bwMode="auto">
          <a:xfrm>
            <a:off x="4919310" y="1372704"/>
            <a:ext cx="1797186" cy="507180"/>
          </a:xfrm>
          <a:prstGeom prst="roundRect">
            <a:avLst>
              <a:gd name="adj" fmla="val 33721"/>
            </a:avLst>
          </a:prstGeom>
          <a:solidFill>
            <a:srgbClr val="FF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zh-CN" altLang="en-US" sz="2400" b="1" dirty="0">
                <a:solidFill>
                  <a:schemeClr val="tx1"/>
                </a:solidFill>
                <a:uFillTx/>
              </a:rPr>
              <a:t>NYSE</a:t>
            </a:r>
          </a:p>
        </p:txBody>
      </p:sp>
      <p:sp>
        <p:nvSpPr>
          <p:cNvPr id="18" name="圆角矩形 17"/>
          <p:cNvSpPr>
            <a:spLocks/>
          </p:cNvSpPr>
          <p:nvPr/>
        </p:nvSpPr>
        <p:spPr bwMode="auto">
          <a:xfrm>
            <a:off x="7178674" y="1372704"/>
            <a:ext cx="1742526" cy="512825"/>
          </a:xfrm>
          <a:prstGeom prst="roundRect">
            <a:avLst>
              <a:gd name="adj" fmla="val 33721"/>
            </a:avLst>
          </a:prstGeom>
          <a:solidFill>
            <a:srgbClr val="FF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lang="zh-CN" altLang="en-US" sz="2400" b="1" dirty="0">
                <a:solidFill>
                  <a:schemeClr val="tx1"/>
                </a:solidFill>
                <a:uFillTx/>
              </a:rPr>
              <a:t>TSE</a:t>
            </a:r>
          </a:p>
        </p:txBody>
      </p:sp>
      <p:sp>
        <p:nvSpPr>
          <p:cNvPr id="6155" name="矩形 6"/>
          <p:cNvSpPr>
            <a:spLocks noChangeArrowheads="1"/>
          </p:cNvSpPr>
          <p:nvPr/>
        </p:nvSpPr>
        <p:spPr bwMode="auto">
          <a:xfrm>
            <a:off x="357188" y="285750"/>
            <a:ext cx="84820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uFillTx/>
                <a:latin typeface="微软雅黑" pitchFamily="34" charset="-122"/>
                <a:ea typeface="微软雅黑" pitchFamily="34" charset="-122"/>
              </a:rPr>
              <a:t>Differences Between SSE, SZSE, NYSE and TSE</a:t>
            </a:r>
          </a:p>
        </p:txBody>
      </p:sp>
      <p:sp>
        <p:nvSpPr>
          <p:cNvPr id="2" name="文本框 1"/>
          <p:cNvSpPr txBox="1">
            <a:spLocks/>
          </p:cNvSpPr>
          <p:nvPr/>
        </p:nvSpPr>
        <p:spPr>
          <a:xfrm>
            <a:off x="118360" y="2660230"/>
            <a:ext cx="1313429" cy="599995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The year of established</a:t>
            </a:r>
          </a:p>
        </p:txBody>
      </p:sp>
      <p:sp>
        <p:nvSpPr>
          <p:cNvPr id="3" name="文本框 2"/>
          <p:cNvSpPr txBox="1">
            <a:spLocks/>
          </p:cNvSpPr>
          <p:nvPr/>
        </p:nvSpPr>
        <p:spPr>
          <a:xfrm>
            <a:off x="1719528" y="2781239"/>
            <a:ext cx="2956261" cy="510047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19th Dec 1990    3rd Apr 1991</a:t>
            </a:r>
          </a:p>
        </p:txBody>
      </p:sp>
      <p:sp>
        <p:nvSpPr>
          <p:cNvPr id="4" name="文本框 3"/>
          <p:cNvSpPr txBox="1">
            <a:spLocks/>
          </p:cNvSpPr>
          <p:nvPr/>
        </p:nvSpPr>
        <p:spPr>
          <a:xfrm>
            <a:off x="5097639" y="2794491"/>
            <a:ext cx="2019076" cy="1177847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8th Mar 1817</a:t>
            </a:r>
          </a:p>
        </p:txBody>
      </p:sp>
      <p:sp>
        <p:nvSpPr>
          <p:cNvPr id="5" name="文本框 4"/>
          <p:cNvSpPr txBox="1">
            <a:spLocks/>
          </p:cNvSpPr>
          <p:nvPr/>
        </p:nvSpPr>
        <p:spPr>
          <a:xfrm>
            <a:off x="7257529" y="2767569"/>
            <a:ext cx="1584817" cy="939726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17th Jan 1878</a:t>
            </a:r>
          </a:p>
          <a:p>
            <a:endParaRPr>
              <a:uFillTx/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>
          <a:xfrm>
            <a:off x="2001640" y="5344609"/>
            <a:ext cx="4005071" cy="175044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文本框 6"/>
          <p:cNvSpPr txBox="1">
            <a:spLocks/>
          </p:cNvSpPr>
          <p:nvPr/>
        </p:nvSpPr>
        <p:spPr>
          <a:xfrm>
            <a:off x="45775" y="4114953"/>
            <a:ext cx="1645457" cy="652516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Trading Volume</a:t>
            </a:r>
          </a:p>
        </p:txBody>
      </p:sp>
      <p:sp>
        <p:nvSpPr>
          <p:cNvPr id="8" name="文本框 7"/>
          <p:cNvSpPr txBox="1">
            <a:spLocks/>
          </p:cNvSpPr>
          <p:nvPr/>
        </p:nvSpPr>
        <p:spPr>
          <a:xfrm>
            <a:off x="1885957" y="3914596"/>
            <a:ext cx="3169894" cy="1050308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Usually 100 </a:t>
            </a:r>
          </a:p>
          <a:p>
            <a:r>
              <a:rPr sz="1600">
                <a:uFillTx/>
                <a:latin typeface="Arial" charset="0"/>
              </a:rPr>
              <a:t>ClassB Shenzhen less than 100 as odd lots can be sold only </a:t>
            </a:r>
          </a:p>
        </p:txBody>
      </p:sp>
      <p:sp>
        <p:nvSpPr>
          <p:cNvPr id="9" name="文本框 8"/>
          <p:cNvSpPr txBox="1">
            <a:spLocks/>
          </p:cNvSpPr>
          <p:nvPr/>
        </p:nvSpPr>
        <p:spPr>
          <a:xfrm>
            <a:off x="2569464" y="2880360"/>
            <a:ext cx="4005072" cy="109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" name="文本框 9"/>
          <p:cNvSpPr txBox="1">
            <a:spLocks/>
          </p:cNvSpPr>
          <p:nvPr/>
        </p:nvSpPr>
        <p:spPr>
          <a:xfrm>
            <a:off x="6945510" y="3978278"/>
            <a:ext cx="2487666" cy="974721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100 for all companies </a:t>
            </a:r>
          </a:p>
          <a:p>
            <a:endParaRPr>
              <a:uFillTx/>
            </a:endParaRPr>
          </a:p>
        </p:txBody>
      </p:sp>
      <p:sp>
        <p:nvSpPr>
          <p:cNvPr id="11" name="文本框 10"/>
          <p:cNvSpPr txBox="1">
            <a:spLocks/>
          </p:cNvSpPr>
          <p:nvPr/>
        </p:nvSpPr>
        <p:spPr>
          <a:xfrm>
            <a:off x="148258" y="5386601"/>
            <a:ext cx="1721379" cy="669924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Daily Price Fractuation Limit</a:t>
            </a:r>
          </a:p>
        </p:txBody>
      </p:sp>
      <p:sp>
        <p:nvSpPr>
          <p:cNvPr id="13" name="文本框 12"/>
          <p:cNvSpPr txBox="1">
            <a:spLocks/>
          </p:cNvSpPr>
          <p:nvPr/>
        </p:nvSpPr>
        <p:spPr>
          <a:xfrm>
            <a:off x="2843945" y="5553902"/>
            <a:ext cx="1390607" cy="764071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＋−10%</a:t>
            </a:r>
          </a:p>
        </p:txBody>
      </p:sp>
      <p:sp>
        <p:nvSpPr>
          <p:cNvPr id="14" name="文本框 13"/>
          <p:cNvSpPr txBox="1">
            <a:spLocks/>
          </p:cNvSpPr>
          <p:nvPr/>
        </p:nvSpPr>
        <p:spPr>
          <a:xfrm>
            <a:off x="7045779" y="5343562"/>
            <a:ext cx="2344332" cy="1103585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The previous day’s closing price </a:t>
            </a:r>
          </a:p>
        </p:txBody>
      </p:sp>
      <p:sp>
        <p:nvSpPr>
          <p:cNvPr id="16" name="文本框 15"/>
          <p:cNvSpPr txBox="1">
            <a:spLocks/>
          </p:cNvSpPr>
          <p:nvPr/>
        </p:nvSpPr>
        <p:spPr>
          <a:xfrm>
            <a:off x="5331842" y="5511091"/>
            <a:ext cx="966118" cy="886220"/>
          </a:xfrm>
          <a:prstGeom prst="rect">
            <a:avLst/>
          </a:prstGeom>
        </p:spPr>
        <p:txBody>
          <a:bodyPr/>
          <a:lstStyle/>
          <a:p>
            <a:r>
              <a:rPr sz="1600">
                <a:uFillTx/>
                <a:latin typeface="Arial" charset="0"/>
              </a:rPr>
              <a:t>No limit</a:t>
            </a:r>
          </a:p>
        </p:txBody>
      </p:sp>
      <p:sp>
        <p:nvSpPr>
          <p:cNvPr id="17" name="文本框 16"/>
          <p:cNvSpPr txBox="1">
            <a:spLocks/>
          </p:cNvSpPr>
          <p:nvPr/>
        </p:nvSpPr>
        <p:spPr>
          <a:xfrm>
            <a:off x="5671931" y="4165821"/>
            <a:ext cx="702365" cy="1097278"/>
          </a:xfrm>
          <a:prstGeom prst="rect">
            <a:avLst/>
          </a:prstGeom>
        </p:spPr>
        <p:txBody>
          <a:bodyPr/>
          <a:lstStyle/>
          <a:p>
            <a:r>
              <a:rPr>
                <a:uFillTx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4747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502D9E8-4DB4-4460-A504-A968D8A5B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Causes analysis of </a:t>
            </a:r>
            <a:br>
              <a:rPr lang="en-US" altLang="zh-CN" dirty="0"/>
            </a:br>
            <a:r>
              <a:rPr lang="en-US" altLang="zh-CN" dirty="0"/>
              <a:t>china’s stock market crash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2B76F9-D1C7-4FAC-A4A4-E4B418409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 Two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94DEA2-FE20-47DE-A8ED-F9B26A8D0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45941"/>
            <a:ext cx="2528928" cy="15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174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People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61123" y="976419"/>
            <a:ext cx="7927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000" dirty="0">
                <a:solidFill>
                  <a:prstClr val="black"/>
                </a:solidFill>
              </a:rPr>
              <a:t>A big reason for the stock market crash was that a lot of ordinary Chinese people began investing in the stock market for the first time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911236-A016-4697-B763-6E6DAB9C7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6"/>
          <a:stretch/>
        </p:blipFill>
        <p:spPr>
          <a:xfrm>
            <a:off x="473699" y="1772816"/>
            <a:ext cx="7992481" cy="46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6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357188" y="285750"/>
            <a:ext cx="5438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微软雅黑" pitchFamily="34" charset="-122"/>
                <a:ea typeface="微软雅黑" pitchFamily="34" charset="-122"/>
              </a:rPr>
              <a:t>Causes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14208"/>
            <a:ext cx="174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ym typeface="Wingdings" panose="05000000000000000000" pitchFamily="2" charset="2"/>
              </a:rPr>
              <a:t> </a:t>
            </a:r>
            <a:r>
              <a:rPr lang="en-US" altLang="zh-CN" sz="2800" dirty="0"/>
              <a:t>Fund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67544" y="794433"/>
            <a:ext cx="8136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(a)Expansion of </a:t>
            </a:r>
            <a:r>
              <a:rPr lang="en-US" altLang="zh-CN" sz="2000" b="1" dirty="0">
                <a:solidFill>
                  <a:srgbClr val="FF0000"/>
                </a:solidFill>
              </a:rPr>
              <a:t>Margin Lending </a:t>
            </a:r>
          </a:p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highly leveraged investment with borrowed money</a:t>
            </a:r>
          </a:p>
          <a:p>
            <a:pPr lvl="0"/>
            <a:r>
              <a:rPr lang="en-US" altLang="zh-CN" sz="2000" dirty="0">
                <a:solidFill>
                  <a:prstClr val="black"/>
                </a:solidFill>
              </a:rPr>
              <a:t>with extremely high interest rates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0DE298-34F6-421F-B5A3-8F00E9FA0D85}"/>
              </a:ext>
            </a:extLst>
          </p:cNvPr>
          <p:cNvSpPr txBox="1"/>
          <p:nvPr/>
        </p:nvSpPr>
        <p:spPr>
          <a:xfrm>
            <a:off x="3103884" y="6021288"/>
            <a:ext cx="550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(Figure 4: Margin trading in China from Bloomberg)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28A5D1-3733-4868-9F58-9973331DF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88840"/>
            <a:ext cx="6624736" cy="38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Bildschirmpräsentation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等线</vt:lpstr>
      <vt:lpstr>微软雅黑</vt:lpstr>
      <vt:lpstr>宋体</vt:lpstr>
      <vt:lpstr>Arial</vt:lpstr>
      <vt:lpstr>Calibri</vt:lpstr>
      <vt:lpstr>Helvetica Neue Medium</vt:lpstr>
      <vt:lpstr>Roboto Bold</vt:lpstr>
      <vt:lpstr>Times New Roman</vt:lpstr>
      <vt:lpstr>Wingdings</vt:lpstr>
      <vt:lpstr>Office 主题</vt:lpstr>
      <vt:lpstr>PowerPoint-Präsentation</vt:lpstr>
      <vt:lpstr>PowerPoint-Präsentation</vt:lpstr>
      <vt:lpstr>Introduction of china’s stock market crash </vt:lpstr>
      <vt:lpstr>PowerPoint-Präsentation</vt:lpstr>
      <vt:lpstr>PowerPoint-Präsentation</vt:lpstr>
      <vt:lpstr>PowerPoint-Präsentation</vt:lpstr>
      <vt:lpstr>Causes analysis of  china’s stock market crash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Possible suggestions of  china’s stock market crash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Slawney, James</cp:lastModifiedBy>
  <cp:revision>360</cp:revision>
  <dcterms:created xsi:type="dcterms:W3CDTF">2013-10-30T09:04:50Z</dcterms:created>
  <dcterms:modified xsi:type="dcterms:W3CDTF">2023-06-05T07:39:34Z</dcterms:modified>
</cp:coreProperties>
</file>