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8" r:id="rId28"/>
    <p:sldId id="281" r:id="rId29"/>
    <p:sldId id="282" r:id="rId30"/>
    <p:sldId id="283" r:id="rId31"/>
    <p:sldId id="284" r:id="rId32"/>
    <p:sldId id="289" r:id="rId33"/>
    <p:sldId id="290" r:id="rId34"/>
    <p:sldId id="291" r:id="rId35"/>
    <p:sldId id="292" r:id="rId36"/>
    <p:sldId id="285" r:id="rId3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3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DE658D-F8DF-41E1-8FB5-58DDF08256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52ABCA6-1338-4550-BB4F-E157FB5CC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5135EB-5A0E-4EA5-8953-03CB708EF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6FDD3F-3767-4D39-A249-0413DA335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F82CB3-5AD3-4ED5-8BC7-31B3419D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481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FD58A3-596E-481E-A2BA-26A1B7A1C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D2472FB-5501-40A3-915E-7BB3B6E22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93A3B5-5E3B-4349-B392-0C22E0C21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8D3503-E09D-42F0-BBFA-ADE79A9A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769BE7-A071-4EEC-B5E4-F44F3E8C0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6568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4AF75B7-EC63-4B57-9E59-9551D70C3A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2043BC3-756D-4F06-8DFA-DACCFA57D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FA9153-D774-4CBC-8A73-82B541D75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CC81CC-2B20-4DAE-A1CC-56EB4D7BC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E1B9EE-A728-4DB9-8446-E7B93E10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94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A5FAA3-3C5A-4C97-98FB-F1EF8D9CB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E22BF5-FCBE-4C07-ACCE-C20FC5BBA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869B2E-6B71-496A-847A-B968C970F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CC27DC-840F-4C62-8714-E1916971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A0A61B-EBCB-4A03-93B9-F0B6E69A3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42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C1A6A4-D497-4637-8D5A-F5B69EAED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1944B3-1FBC-4B2C-86F6-A17CA8190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861559-8EF6-4AA3-BFAE-9DE1A19F9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E44764-9147-4441-A894-9F1B109D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D39296-3D1B-4997-B517-D917CD5E5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4462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1F7AD9-A625-4FFE-B793-473278CC3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923641-1148-4F67-A1BC-4B66AFB34F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F9A0840-6AD7-4CCA-AC1B-C414677E7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5E5610-121B-48FB-9743-56635617A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6A00BCE-8DB8-4408-AD20-F4D0DDA44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7CB84C-A1CC-451E-A6B5-21E40A40C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445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55D1BA-D99F-462B-B400-4A3CBCBA4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9787CF-F831-4AD0-A8E5-2D64C2313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7CCF2E-FB48-42E9-B12B-1A8CC8565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B6D9E0-26A9-4AA4-A022-FEAC00BA05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BE84F70-E2D1-40AA-9B3C-21FE6CCCA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B927C6D-FED5-4927-9294-B049D992D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9523622-2021-4071-8988-A10775745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E0B0427-8411-4063-AFA3-1AA83AF63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9037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8ACB86-DEE1-4C34-87BE-B389CA1D9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4CC1CC8-6CBD-436B-9B10-E3357F9CE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18F2ADA-C9BE-46AE-8276-F00115C5B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F75326-E661-4BA2-B85A-D206422E2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85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3E3D590-D2D9-478C-B20A-EF88D7A60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B0812D-FECD-4D5B-8834-A31CB66C8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33829F-FBB6-4819-BE32-AF5E72B9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715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3CD56-8F9C-4D69-83EC-2A3E72270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5BED73-4058-4C4E-A66B-46746E025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189DD61-5A9D-47E1-B7FB-9C8148A33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A622FFC-4DA0-4939-B292-9D8E852CC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C2C886-E787-4C49-84E9-A2468F188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11A248-191F-4403-AA67-7CD0A3F33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334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30636-8E3A-4A5D-9588-B74064F0B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EF33878-5852-4743-A19E-10B3B3B824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BB46C3-34C2-4EA4-83E5-096BE9D7C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A2ECAD-09AA-470A-8F8C-EEA0B269A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3472CA-E9EA-4335-94BF-46F587527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4B5B3E-6E23-4E41-9E3F-C189EA9DB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306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E07D2F3-59E7-4FD0-8E9E-EE447D341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EBF971-01EB-43E3-B1DE-462BE5748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8E92CD-5F41-4C08-AC71-A4923D761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C022C-1585-4461-913F-9D0616BE679C}" type="datetimeFigureOut">
              <a:rPr lang="de-DE" smtClean="0"/>
              <a:t>01.06.2023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A70739-F610-49CA-9A85-CAF1664A8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FB6309-FA0E-4B1D-89A2-2EDF09974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FAFF8-832E-4478-A0E1-42803C30B2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566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5614E0-A5F7-4C85-8B99-1F97F073BB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Market Leader </a:t>
            </a:r>
            <a:r>
              <a:rPr lang="de-DE" dirty="0" err="1"/>
              <a:t>Advanced</a:t>
            </a:r>
            <a:br>
              <a:rPr lang="de-DE" dirty="0"/>
            </a:br>
            <a:r>
              <a:rPr lang="de-DE" dirty="0"/>
              <a:t>Unit 5</a:t>
            </a:r>
            <a:br>
              <a:rPr lang="de-DE" dirty="0"/>
            </a:br>
            <a:r>
              <a:rPr lang="de-DE" dirty="0" err="1"/>
              <a:t>Employment</a:t>
            </a:r>
            <a:r>
              <a:rPr lang="de-DE" dirty="0"/>
              <a:t> Trends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216AB0-FF3F-4D4E-A254-9FFC572496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J. Slawney</a:t>
            </a:r>
          </a:p>
        </p:txBody>
      </p:sp>
    </p:spTree>
    <p:extLst>
      <p:ext uri="{BB962C8B-B14F-4D97-AF65-F5344CB8AC3E}">
        <p14:creationId xmlns:p14="http://schemas.microsoft.com/office/powerpoint/2010/main" val="1147051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E22B01-69AE-49AA-AC19-8DF4A8CAC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4DE27B-AA9B-4184-BFD6-3D43F1208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Ian </a:t>
            </a:r>
            <a:r>
              <a:rPr lang="de-DE" dirty="0" err="1"/>
              <a:t>Brinkley</a:t>
            </a:r>
            <a:r>
              <a:rPr lang="de-DE" dirty="0"/>
              <a:t>, </a:t>
            </a:r>
            <a:r>
              <a:rPr lang="de-DE" dirty="0" err="1"/>
              <a:t>Director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Knowledge </a:t>
            </a:r>
            <a:r>
              <a:rPr lang="de-DE" dirty="0" err="1"/>
              <a:t>Economic</a:t>
            </a:r>
            <a:r>
              <a:rPr lang="de-DE" dirty="0"/>
              <a:t> </a:t>
            </a:r>
            <a:r>
              <a:rPr lang="de-DE" dirty="0" err="1"/>
              <a:t>programme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Work </a:t>
            </a:r>
            <a:r>
              <a:rPr lang="de-DE" dirty="0" err="1"/>
              <a:t>Foundation</a:t>
            </a:r>
            <a:r>
              <a:rPr lang="de-DE" dirty="0"/>
              <a:t>, </a:t>
            </a:r>
            <a:r>
              <a:rPr lang="de-DE" dirty="0" err="1"/>
              <a:t>talking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employment</a:t>
            </a:r>
            <a:r>
              <a:rPr lang="de-DE" dirty="0"/>
              <a:t> </a:t>
            </a:r>
            <a:r>
              <a:rPr lang="de-DE" dirty="0" err="1"/>
              <a:t>trends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UK.  Write a </a:t>
            </a:r>
            <a:r>
              <a:rPr lang="de-DE" dirty="0" err="1"/>
              <a:t>summary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he </a:t>
            </a:r>
            <a:r>
              <a:rPr lang="de-DE" dirty="0" err="1"/>
              <a:t>says</a:t>
            </a:r>
            <a:r>
              <a:rPr lang="de-DE" dirty="0"/>
              <a:t> in 50-60 </a:t>
            </a:r>
            <a:r>
              <a:rPr lang="de-DE" dirty="0" err="1"/>
              <a:t>words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8571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7AA5EC-CA47-4718-8493-4C27950E7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61E580-1080-4659-952F-C5C6F9E02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Suggested</a:t>
            </a:r>
            <a:r>
              <a:rPr lang="de-DE" dirty="0"/>
              <a:t> </a:t>
            </a: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His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jobs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become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skilled</a:t>
            </a:r>
            <a:r>
              <a:rPr lang="de-DE" dirty="0"/>
              <a:t> in </a:t>
            </a:r>
            <a:r>
              <a:rPr lang="de-DE" dirty="0" err="1"/>
              <a:t>many</a:t>
            </a:r>
            <a:r>
              <a:rPr lang="de-DE" dirty="0"/>
              <a:t> countries.  The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major</a:t>
            </a:r>
            <a:r>
              <a:rPr lang="de-DE" dirty="0"/>
              <a:t> </a:t>
            </a:r>
            <a:r>
              <a:rPr lang="de-DE" dirty="0" err="1"/>
              <a:t>trend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jobs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created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„high-</a:t>
            </a:r>
            <a:r>
              <a:rPr lang="de-DE" dirty="0" err="1"/>
              <a:t>value</a:t>
            </a:r>
            <a:r>
              <a:rPr lang="de-DE" dirty="0"/>
              <a:t>“ </a:t>
            </a:r>
            <a:r>
              <a:rPr lang="de-DE" dirty="0" err="1"/>
              <a:t>service</a:t>
            </a:r>
            <a:r>
              <a:rPr lang="de-DE" dirty="0"/>
              <a:t> </a:t>
            </a:r>
            <a:r>
              <a:rPr lang="de-DE" dirty="0" err="1"/>
              <a:t>industries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hi-</a:t>
            </a:r>
            <a:r>
              <a:rPr lang="de-DE" dirty="0" err="1"/>
              <a:t>tech</a:t>
            </a:r>
            <a:r>
              <a:rPr lang="de-DE" dirty="0"/>
              <a:t>, </a:t>
            </a:r>
            <a:r>
              <a:rPr lang="de-DE" dirty="0" err="1"/>
              <a:t>business</a:t>
            </a:r>
            <a:r>
              <a:rPr lang="de-DE" dirty="0"/>
              <a:t>, </a:t>
            </a:r>
            <a:r>
              <a:rPr lang="de-DE" dirty="0" err="1"/>
              <a:t>health</a:t>
            </a:r>
            <a:r>
              <a:rPr lang="de-DE" dirty="0"/>
              <a:t>, </a:t>
            </a:r>
            <a:r>
              <a:rPr lang="de-DE" dirty="0" err="1"/>
              <a:t>education</a:t>
            </a:r>
            <a:r>
              <a:rPr lang="de-DE" dirty="0"/>
              <a:t> and </a:t>
            </a:r>
            <a:r>
              <a:rPr lang="de-DE" dirty="0" err="1"/>
              <a:t>creative</a:t>
            </a:r>
            <a:r>
              <a:rPr lang="de-DE" dirty="0"/>
              <a:t> </a:t>
            </a:r>
            <a:r>
              <a:rPr lang="de-DE" dirty="0" err="1"/>
              <a:t>sectors</a:t>
            </a:r>
            <a:r>
              <a:rPr lang="de-DE" dirty="0"/>
              <a:t>.  </a:t>
            </a:r>
            <a:r>
              <a:rPr lang="de-DE" dirty="0" err="1"/>
              <a:t>Thirdly</a:t>
            </a:r>
            <a:r>
              <a:rPr lang="de-DE" dirty="0"/>
              <a:t>, </a:t>
            </a:r>
            <a:r>
              <a:rPr lang="de-DE" dirty="0" err="1"/>
              <a:t>job</a:t>
            </a:r>
            <a:r>
              <a:rPr lang="de-DE" dirty="0"/>
              <a:t> </a:t>
            </a:r>
            <a:r>
              <a:rPr lang="de-DE" dirty="0" err="1"/>
              <a:t>growth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taking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 in </a:t>
            </a:r>
            <a:r>
              <a:rPr lang="de-DE" dirty="0" err="1"/>
              <a:t>certain</a:t>
            </a:r>
            <a:r>
              <a:rPr lang="de-DE" dirty="0"/>
              <a:t> </a:t>
            </a:r>
            <a:r>
              <a:rPr lang="de-DE" dirty="0" err="1"/>
              <a:t>major</a:t>
            </a:r>
            <a:r>
              <a:rPr lang="de-DE" dirty="0"/>
              <a:t> </a:t>
            </a:r>
            <a:r>
              <a:rPr lang="de-DE" dirty="0" err="1"/>
              <a:t>cities</a:t>
            </a:r>
            <a:r>
              <a:rPr lang="de-DE" dirty="0"/>
              <a:t> and </a:t>
            </a:r>
            <a:r>
              <a:rPr lang="de-DE" dirty="0" err="1"/>
              <a:t>regions</a:t>
            </a:r>
            <a:r>
              <a:rPr lang="de-DE" dirty="0"/>
              <a:t>  but not </a:t>
            </a:r>
            <a:r>
              <a:rPr lang="de-DE" dirty="0" err="1"/>
              <a:t>others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(53 </a:t>
            </a:r>
            <a:r>
              <a:rPr lang="de-DE" dirty="0" err="1"/>
              <a:t>words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4566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814EA-EC54-4339-A2D6-BDC98F79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EE16BC-A621-49F2-A5BA-65B514442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Relate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jobs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box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D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five</a:t>
            </a:r>
            <a:r>
              <a:rPr lang="de-DE" dirty="0"/>
              <a:t> high-</a:t>
            </a:r>
            <a:r>
              <a:rPr lang="de-DE" dirty="0" err="1"/>
              <a:t>value</a:t>
            </a:r>
            <a:r>
              <a:rPr lang="de-DE" dirty="0"/>
              <a:t> </a:t>
            </a:r>
            <a:r>
              <a:rPr lang="de-DE" dirty="0" err="1"/>
              <a:t>service</a:t>
            </a:r>
            <a:r>
              <a:rPr lang="de-DE" dirty="0"/>
              <a:t> </a:t>
            </a:r>
            <a:r>
              <a:rPr lang="de-DE" dirty="0" err="1"/>
              <a:t>industries</a:t>
            </a:r>
            <a:r>
              <a:rPr lang="de-DE" dirty="0"/>
              <a:t> Ian </a:t>
            </a:r>
            <a:r>
              <a:rPr lang="de-DE" dirty="0" err="1"/>
              <a:t>Brinkley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/>
              <a:t>High-Tech</a:t>
            </a:r>
          </a:p>
          <a:p>
            <a:pPr marL="0" indent="0">
              <a:buNone/>
            </a:pPr>
            <a:r>
              <a:rPr lang="de-DE" dirty="0"/>
              <a:t>Business Services</a:t>
            </a:r>
          </a:p>
          <a:p>
            <a:pPr marL="0" indent="0">
              <a:buNone/>
            </a:pPr>
            <a:r>
              <a:rPr lang="de-DE" dirty="0"/>
              <a:t>Education</a:t>
            </a:r>
          </a:p>
          <a:p>
            <a:pPr marL="0" indent="0">
              <a:buNone/>
            </a:pPr>
            <a:r>
              <a:rPr lang="de-DE" dirty="0"/>
              <a:t>Health </a:t>
            </a:r>
          </a:p>
          <a:p>
            <a:pPr marL="0" indent="0">
              <a:buNone/>
            </a:pPr>
            <a:r>
              <a:rPr lang="de-DE" dirty="0"/>
              <a:t>Cultural and Creative</a:t>
            </a:r>
          </a:p>
        </p:txBody>
      </p:sp>
    </p:spTree>
    <p:extLst>
      <p:ext uri="{BB962C8B-B14F-4D97-AF65-F5344CB8AC3E}">
        <p14:creationId xmlns:p14="http://schemas.microsoft.com/office/powerpoint/2010/main" val="2127160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E774DB-7AB3-4B0D-B541-8E791EBB4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0E3D38-F1AD-4798-B264-DFE79F32C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Suggested</a:t>
            </a:r>
            <a:r>
              <a:rPr lang="de-DE" dirty="0"/>
              <a:t> </a:t>
            </a: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High-Tech: Bio-</a:t>
            </a:r>
            <a:r>
              <a:rPr lang="de-DE" dirty="0" err="1"/>
              <a:t>Chemist</a:t>
            </a:r>
            <a:r>
              <a:rPr lang="de-DE" dirty="0"/>
              <a:t>, Software </a:t>
            </a:r>
            <a:r>
              <a:rPr lang="de-DE" dirty="0" err="1"/>
              <a:t>Develper</a:t>
            </a:r>
            <a:r>
              <a:rPr lang="de-DE" dirty="0"/>
              <a:t>, </a:t>
            </a:r>
            <a:r>
              <a:rPr lang="de-DE" dirty="0" err="1"/>
              <a:t>Technician</a:t>
            </a:r>
            <a:r>
              <a:rPr lang="de-DE" dirty="0"/>
              <a:t>, Telecommunications Engineer</a:t>
            </a:r>
          </a:p>
          <a:p>
            <a:pPr marL="0" indent="0">
              <a:buNone/>
            </a:pPr>
            <a:r>
              <a:rPr lang="de-DE" dirty="0"/>
              <a:t>Business Services: Accountant, Financial Analyst, </a:t>
            </a:r>
            <a:r>
              <a:rPr lang="de-DE" dirty="0" err="1"/>
              <a:t>Lawyer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Education: </a:t>
            </a:r>
            <a:r>
              <a:rPr lang="de-DE" dirty="0" err="1"/>
              <a:t>Lecturer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Health. </a:t>
            </a:r>
            <a:r>
              <a:rPr lang="de-DE" dirty="0" err="1"/>
              <a:t>Radiologist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Cultural and Creative: </a:t>
            </a:r>
            <a:r>
              <a:rPr lang="de-DE" dirty="0" err="1"/>
              <a:t>Architect</a:t>
            </a:r>
            <a:r>
              <a:rPr lang="de-DE" dirty="0"/>
              <a:t>, Games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5934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9EE6FD-088C-4667-A946-CE328B8F7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A5133C-367B-441C-A37E-ED3E5F63F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Ian </a:t>
            </a:r>
            <a:r>
              <a:rPr lang="de-DE" dirty="0" err="1"/>
              <a:t>Brinkley</a:t>
            </a:r>
            <a:r>
              <a:rPr lang="de-DE" dirty="0"/>
              <a:t> will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impact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technology</a:t>
            </a:r>
            <a:r>
              <a:rPr lang="de-DE" dirty="0"/>
              <a:t> on </a:t>
            </a:r>
            <a:r>
              <a:rPr lang="de-DE" dirty="0" err="1"/>
              <a:t>work</a:t>
            </a:r>
            <a:r>
              <a:rPr lang="de-DE" dirty="0"/>
              <a:t>?  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 and </a:t>
            </a:r>
            <a:r>
              <a:rPr lang="de-DE" dirty="0" err="1"/>
              <a:t>make</a:t>
            </a:r>
            <a:r>
              <a:rPr lang="de-DE" dirty="0"/>
              <a:t> a </a:t>
            </a:r>
            <a:r>
              <a:rPr lang="de-DE" dirty="0" err="1"/>
              <a:t>list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 he </a:t>
            </a:r>
            <a:r>
              <a:rPr lang="de-DE" dirty="0" err="1"/>
              <a:t>mentions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5023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2D7579-852E-4554-B117-C450BF17D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68B327-181D-4B2A-BAD3-1CBE500DD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Suggested</a:t>
            </a:r>
            <a:r>
              <a:rPr lang="de-DE" dirty="0"/>
              <a:t> </a:t>
            </a: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He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things</a:t>
            </a:r>
            <a:r>
              <a:rPr lang="de-DE" dirty="0"/>
              <a:t>: </a:t>
            </a:r>
            <a:r>
              <a:rPr lang="de-DE" dirty="0" err="1"/>
              <a:t>technology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led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quicker </a:t>
            </a:r>
            <a:r>
              <a:rPr lang="de-DE" dirty="0" err="1"/>
              <a:t>response</a:t>
            </a:r>
            <a:r>
              <a:rPr lang="de-DE" dirty="0"/>
              <a:t> </a:t>
            </a:r>
            <a:r>
              <a:rPr lang="de-DE" dirty="0" err="1"/>
              <a:t>times</a:t>
            </a:r>
            <a:r>
              <a:rPr lang="de-DE" dirty="0"/>
              <a:t>;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makes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quickly</a:t>
            </a:r>
            <a:r>
              <a:rPr lang="de-DE" dirty="0"/>
              <a:t>; and 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improves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1788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626A32-1530-4C59-83FA-CA03C4A87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F491C3-6355-44B6-ADAF-3EA7C7E3E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ways</a:t>
            </a:r>
            <a:r>
              <a:rPr lang="de-DE" dirty="0"/>
              <a:t> in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technology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changed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study</a:t>
            </a:r>
            <a:r>
              <a:rPr lang="de-DE" dirty="0"/>
              <a:t>?  </a:t>
            </a:r>
            <a:r>
              <a:rPr lang="de-DE" dirty="0" err="1"/>
              <a:t>How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future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64426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61F222-698E-4C76-B7E9-8BFC08730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E4FEE1-5DDA-4504-AE88-82ED854A4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Excercise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final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job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and </a:t>
            </a:r>
            <a:r>
              <a:rPr lang="de-DE" dirty="0" err="1"/>
              <a:t>correct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five</a:t>
            </a:r>
            <a:r>
              <a:rPr lang="de-DE" dirty="0"/>
              <a:t> </a:t>
            </a:r>
            <a:r>
              <a:rPr lang="de-DE" dirty="0" err="1"/>
              <a:t>factual</a:t>
            </a:r>
            <a:r>
              <a:rPr lang="de-DE" dirty="0"/>
              <a:t> </a:t>
            </a:r>
            <a:r>
              <a:rPr lang="de-DE" dirty="0" err="1"/>
              <a:t>errors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summary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3383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3118D0-80CF-49B8-8C69-294310E6F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03AA8D-E661-4505-B08C-791B455C6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Excercise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starting</a:t>
            </a:r>
            <a:r>
              <a:rPr lang="de-DE" dirty="0"/>
              <a:t> out on a </a:t>
            </a:r>
            <a:r>
              <a:rPr lang="de-DE" dirty="0" err="1"/>
              <a:t>career</a:t>
            </a:r>
            <a:r>
              <a:rPr lang="de-DE" dirty="0"/>
              <a:t>,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strike="sngStrike" dirty="0" err="1"/>
              <a:t>the</a:t>
            </a:r>
            <a:r>
              <a:rPr lang="de-DE" strike="sngStrike" dirty="0"/>
              <a:t> </a:t>
            </a:r>
            <a:r>
              <a:rPr lang="de-DE" strike="sngStrike" dirty="0" err="1"/>
              <a:t>most</a:t>
            </a:r>
            <a:r>
              <a:rPr lang="de-DE" strike="sngStrike" dirty="0"/>
              <a:t> </a:t>
            </a:r>
            <a:r>
              <a:rPr lang="de-DE" strike="sngStrike" dirty="0" err="1"/>
              <a:t>specialist</a:t>
            </a:r>
            <a:r>
              <a:rPr lang="de-DE" strike="sngStrike" dirty="0"/>
              <a:t> </a:t>
            </a:r>
            <a:r>
              <a:rPr lang="de-DE" b="1" dirty="0" err="1"/>
              <a:t>widest</a:t>
            </a:r>
            <a:r>
              <a:rPr lang="de-DE" dirty="0"/>
              <a:t>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and </a:t>
            </a:r>
            <a:r>
              <a:rPr lang="de-DE" dirty="0" err="1"/>
              <a:t>experience</a:t>
            </a:r>
            <a:r>
              <a:rPr lang="de-DE" dirty="0"/>
              <a:t> possible.  </a:t>
            </a:r>
            <a:r>
              <a:rPr lang="de-DE" dirty="0" err="1"/>
              <a:t>Nowadays</a:t>
            </a:r>
            <a:r>
              <a:rPr lang="de-DE" dirty="0"/>
              <a:t>,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employers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not </a:t>
            </a:r>
            <a:r>
              <a:rPr lang="de-DE" dirty="0" err="1"/>
              <a:t>looking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specialist</a:t>
            </a:r>
            <a:r>
              <a:rPr lang="de-DE" dirty="0"/>
              <a:t> </a:t>
            </a:r>
            <a:r>
              <a:rPr lang="de-DE" dirty="0" err="1"/>
              <a:t>staff</a:t>
            </a:r>
            <a:r>
              <a:rPr lang="de-DE" dirty="0"/>
              <a:t>;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perform a </a:t>
            </a:r>
            <a:r>
              <a:rPr lang="de-DE" dirty="0" err="1"/>
              <a:t>wide</a:t>
            </a:r>
            <a:r>
              <a:rPr lang="de-DE" dirty="0"/>
              <a:t> </a:t>
            </a:r>
            <a:r>
              <a:rPr lang="de-DE" dirty="0" err="1"/>
              <a:t>variety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tasks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.  </a:t>
            </a:r>
            <a:r>
              <a:rPr lang="de-DE" dirty="0" err="1"/>
              <a:t>Employers</a:t>
            </a:r>
            <a:r>
              <a:rPr lang="de-DE" dirty="0"/>
              <a:t> </a:t>
            </a:r>
            <a:r>
              <a:rPr lang="de-DE" dirty="0" err="1"/>
              <a:t>especially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strike="sngStrike" dirty="0"/>
              <a:t>organisational</a:t>
            </a:r>
            <a:r>
              <a:rPr lang="de-DE" dirty="0"/>
              <a:t> </a:t>
            </a:r>
            <a:r>
              <a:rPr lang="de-DE" b="1" dirty="0" err="1"/>
              <a:t>communication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,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strike="sngStrike" dirty="0"/>
              <a:t>manage</a:t>
            </a:r>
            <a:r>
              <a:rPr lang="de-DE" dirty="0"/>
              <a:t> </a:t>
            </a:r>
            <a:r>
              <a:rPr lang="de-DE" b="1" dirty="0" err="1"/>
              <a:t>get</a:t>
            </a:r>
            <a:r>
              <a:rPr lang="de-DE" b="1" dirty="0"/>
              <a:t> on </a:t>
            </a:r>
            <a:r>
              <a:rPr lang="de-DE" b="1" dirty="0" err="1"/>
              <a:t>with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, and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strike="sngStrike" dirty="0" err="1"/>
              <a:t>independently</a:t>
            </a:r>
            <a:r>
              <a:rPr lang="de-DE" dirty="0"/>
              <a:t> </a:t>
            </a:r>
            <a:r>
              <a:rPr lang="de-DE" b="1" dirty="0"/>
              <a:t>in a </a:t>
            </a:r>
            <a:r>
              <a:rPr lang="de-DE" b="1" dirty="0" err="1"/>
              <a:t>team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strike="sngStrike" dirty="0" err="1"/>
              <a:t>intercultural</a:t>
            </a:r>
            <a:r>
              <a:rPr lang="de-DE" dirty="0"/>
              <a:t> </a:t>
            </a:r>
            <a:r>
              <a:rPr lang="de-DE" b="1" dirty="0" err="1"/>
              <a:t>technical</a:t>
            </a:r>
            <a:r>
              <a:rPr lang="de-DE" dirty="0"/>
              <a:t> </a:t>
            </a:r>
            <a:r>
              <a:rPr lang="de-DE" dirty="0" err="1"/>
              <a:t>competence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8159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15C71-A9FB-4FFD-A066-6460F0312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8C1D17-5A10-4032-BC89-B19A08078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Excercise</a:t>
            </a:r>
            <a:r>
              <a:rPr lang="de-DE" dirty="0"/>
              <a:t> H</a:t>
            </a:r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blog</a:t>
            </a:r>
            <a:r>
              <a:rPr lang="de-DE" dirty="0"/>
              <a:t> in </a:t>
            </a:r>
            <a:r>
              <a:rPr lang="de-DE" dirty="0" err="1"/>
              <a:t>Excercise</a:t>
            </a:r>
            <a:r>
              <a:rPr lang="de-DE" dirty="0"/>
              <a:t> H and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gaps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in </a:t>
            </a:r>
            <a:r>
              <a:rPr lang="de-DE" dirty="0" err="1"/>
              <a:t>brackets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correct</a:t>
            </a:r>
            <a:r>
              <a:rPr lang="de-DE" dirty="0"/>
              <a:t> form.</a:t>
            </a:r>
          </a:p>
        </p:txBody>
      </p:sp>
    </p:spTree>
    <p:extLst>
      <p:ext uri="{BB962C8B-B14F-4D97-AF65-F5344CB8AC3E}">
        <p14:creationId xmlns:p14="http://schemas.microsoft.com/office/powerpoint/2010/main" val="36881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8EB66A-5AE4-4F1E-95F1-90A098F39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Road </a:t>
            </a:r>
            <a:r>
              <a:rPr lang="de-DE" dirty="0" err="1"/>
              <a:t>Map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Unit 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BD796D-CBED-4C5A-83EB-DD78166ED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de-DE" dirty="0"/>
              <a:t>Teacher </a:t>
            </a:r>
            <a:r>
              <a:rPr lang="de-DE" b="1" dirty="0"/>
              <a:t>Input</a:t>
            </a:r>
            <a:r>
              <a:rPr lang="de-DE" dirty="0"/>
              <a:t>: Business Brief</a:t>
            </a:r>
          </a:p>
          <a:p>
            <a:pPr marL="514350" indent="-514350">
              <a:buAutoNum type="arabicPeriod"/>
            </a:pPr>
            <a:r>
              <a:rPr lang="de-DE" b="1" dirty="0"/>
              <a:t>Listening</a:t>
            </a:r>
            <a:r>
              <a:rPr lang="de-DE" dirty="0"/>
              <a:t> and </a:t>
            </a:r>
            <a:r>
              <a:rPr lang="de-DE" dirty="0" err="1"/>
              <a:t>Discussion</a:t>
            </a:r>
            <a:r>
              <a:rPr lang="de-DE" dirty="0"/>
              <a:t>:  The Future </a:t>
            </a:r>
            <a:r>
              <a:rPr lang="de-DE" dirty="0" err="1"/>
              <a:t>of</a:t>
            </a:r>
            <a:r>
              <a:rPr lang="de-DE" dirty="0"/>
              <a:t> Work </a:t>
            </a:r>
          </a:p>
          <a:p>
            <a:pPr marL="514350" indent="-514350">
              <a:buAutoNum type="arabicPeriod"/>
            </a:pPr>
            <a:r>
              <a:rPr lang="de-DE" b="1" dirty="0"/>
              <a:t>Reading</a:t>
            </a:r>
            <a:r>
              <a:rPr lang="de-DE" dirty="0"/>
              <a:t> and Language: </a:t>
            </a:r>
            <a:r>
              <a:rPr lang="de-DE" dirty="0" err="1"/>
              <a:t>Giganomics</a:t>
            </a:r>
            <a:endParaRPr lang="de-DE" b="1" dirty="0"/>
          </a:p>
          <a:p>
            <a:pPr marL="514350" indent="-514350">
              <a:buAutoNum type="arabicPeriod"/>
            </a:pPr>
            <a:r>
              <a:rPr lang="de-DE" b="1" dirty="0"/>
              <a:t>Business Skills: </a:t>
            </a:r>
            <a:r>
              <a:rPr lang="de-DE" dirty="0" err="1"/>
              <a:t>Resolving</a:t>
            </a:r>
            <a:r>
              <a:rPr lang="de-DE" dirty="0"/>
              <a:t> </a:t>
            </a:r>
            <a:r>
              <a:rPr lang="de-DE" dirty="0" err="1"/>
              <a:t>Conflict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b="1" dirty="0"/>
              <a:t>Case Study</a:t>
            </a:r>
            <a:r>
              <a:rPr lang="de-DE" dirty="0"/>
              <a:t>: Delaney Call-</a:t>
            </a:r>
            <a:r>
              <a:rPr lang="de-DE" dirty="0" err="1"/>
              <a:t>centre</a:t>
            </a:r>
            <a:r>
              <a:rPr lang="de-DE" dirty="0"/>
              <a:t> </a:t>
            </a:r>
            <a:r>
              <a:rPr lang="de-DE" dirty="0" err="1"/>
              <a:t>absenteeism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3009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CAC0DF-746B-4BF2-9038-38BD3364E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3BE5FA-20F6-402A-BBFA-21BF648E7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Excercise</a:t>
            </a:r>
            <a:r>
              <a:rPr lang="de-DE" dirty="0"/>
              <a:t> H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Knowledge</a:t>
            </a:r>
          </a:p>
          <a:p>
            <a:pPr marL="514350" indent="-514350">
              <a:buAutoNum type="arabicPeriod"/>
            </a:pPr>
            <a:r>
              <a:rPr lang="de-DE" dirty="0"/>
              <a:t>Indispensable</a:t>
            </a:r>
          </a:p>
          <a:p>
            <a:pPr marL="514350" indent="-514350">
              <a:buAutoNum type="arabicPeriod"/>
            </a:pPr>
            <a:r>
              <a:rPr lang="de-DE" dirty="0" err="1"/>
              <a:t>Compelling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Success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Unpredictable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Adaptability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Continually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Increasingly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Responsibility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Requirements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5169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BC1CB6-D3C4-46C9-86D4-96C615D9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7D2FAC-82BC-4A0C-9D2B-B5B77DB93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Excercise</a:t>
            </a:r>
            <a:r>
              <a:rPr lang="de-DE" dirty="0"/>
              <a:t> I</a:t>
            </a:r>
          </a:p>
          <a:p>
            <a:pPr marL="0" indent="0">
              <a:buNone/>
            </a:pPr>
            <a:r>
              <a:rPr lang="de-DE" dirty="0" err="1"/>
              <a:t>Discuss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:</a:t>
            </a:r>
          </a:p>
          <a:p>
            <a:pPr marL="514350" indent="-514350">
              <a:buAutoNum type="arabicPeriod"/>
            </a:pP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extent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agree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blog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H?</a:t>
            </a:r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essential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job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job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do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future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same </a:t>
            </a:r>
            <a:r>
              <a:rPr lang="de-DE" dirty="0" err="1"/>
              <a:t>field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professional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life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/>
              <a:t>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anyone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successfully</a:t>
            </a:r>
            <a:r>
              <a:rPr lang="de-DE" dirty="0"/>
              <a:t> </a:t>
            </a:r>
            <a:r>
              <a:rPr lang="de-DE" dirty="0" err="1"/>
              <a:t>changed</a:t>
            </a:r>
            <a:r>
              <a:rPr lang="de-DE" dirty="0"/>
              <a:t> </a:t>
            </a:r>
            <a:r>
              <a:rPr lang="de-DE" dirty="0" err="1"/>
              <a:t>career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30892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7E6C23-4E79-49A2-9C5C-D5F3113FE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Reading and Language: „</a:t>
            </a:r>
            <a:r>
              <a:rPr lang="de-DE" dirty="0" err="1"/>
              <a:t>Giganomics</a:t>
            </a:r>
            <a:r>
              <a:rPr lang="de-DE" dirty="0"/>
              <a:t>“ pp. 46-47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F1EC0A-4E39-402E-B5F9-0C30DB330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45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portfolio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„</a:t>
            </a:r>
            <a:r>
              <a:rPr lang="de-DE" dirty="0" err="1"/>
              <a:t>Giganomics</a:t>
            </a:r>
            <a:r>
              <a:rPr lang="de-DE" dirty="0"/>
              <a:t>: And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living</a:t>
            </a:r>
            <a:r>
              <a:rPr lang="de-DE" dirty="0"/>
              <a:t>?“ on </a:t>
            </a:r>
            <a:r>
              <a:rPr lang="de-DE" dirty="0" err="1"/>
              <a:t>page</a:t>
            </a:r>
            <a:r>
              <a:rPr lang="de-DE" dirty="0"/>
              <a:t> 46 and do </a:t>
            </a:r>
            <a:r>
              <a:rPr lang="de-DE" dirty="0" err="1"/>
              <a:t>exercises</a:t>
            </a:r>
            <a:r>
              <a:rPr lang="de-DE" dirty="0"/>
              <a:t> C, E, F and H (H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time) on </a:t>
            </a:r>
            <a:r>
              <a:rPr lang="de-DE" dirty="0" err="1"/>
              <a:t>page</a:t>
            </a:r>
            <a:r>
              <a:rPr lang="de-DE" dirty="0"/>
              <a:t> 47.</a:t>
            </a:r>
          </a:p>
        </p:txBody>
      </p:sp>
    </p:spTree>
    <p:extLst>
      <p:ext uri="{BB962C8B-B14F-4D97-AF65-F5344CB8AC3E}">
        <p14:creationId xmlns:p14="http://schemas.microsoft.com/office/powerpoint/2010/main" val="40236751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CA16E3-1491-4CAC-94D6-83807C083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Giganomics</a:t>
            </a:r>
            <a:r>
              <a:rPr lang="de-DE" dirty="0"/>
              <a:t>“ pp. 46-47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ECFEAA-34FE-40FF-9C6A-E04F67640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1.  Jobs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portfolio</a:t>
            </a:r>
            <a:r>
              <a:rPr lang="de-DE" dirty="0"/>
              <a:t> </a:t>
            </a:r>
            <a:r>
              <a:rPr lang="de-DE" dirty="0" err="1"/>
              <a:t>workers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do,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: </a:t>
            </a:r>
            <a:r>
              <a:rPr lang="de-DE" dirty="0" err="1"/>
              <a:t>career</a:t>
            </a:r>
            <a:r>
              <a:rPr lang="de-DE" dirty="0"/>
              <a:t> </a:t>
            </a:r>
            <a:r>
              <a:rPr lang="de-DE" dirty="0" err="1"/>
              <a:t>coach</a:t>
            </a:r>
            <a:r>
              <a:rPr lang="de-DE" dirty="0"/>
              <a:t>, </a:t>
            </a:r>
            <a:r>
              <a:rPr lang="de-DE" dirty="0" err="1"/>
              <a:t>writer</a:t>
            </a:r>
            <a:r>
              <a:rPr lang="de-DE" dirty="0"/>
              <a:t>, priest, </a:t>
            </a:r>
            <a:r>
              <a:rPr lang="de-DE" dirty="0" err="1"/>
              <a:t>magazine</a:t>
            </a:r>
            <a:r>
              <a:rPr lang="de-DE" dirty="0"/>
              <a:t> </a:t>
            </a:r>
            <a:r>
              <a:rPr lang="de-DE" dirty="0" err="1"/>
              <a:t>editor</a:t>
            </a:r>
            <a:r>
              <a:rPr lang="de-DE" dirty="0"/>
              <a:t>, non-</a:t>
            </a:r>
            <a:r>
              <a:rPr lang="de-DE" dirty="0" err="1"/>
              <a:t>executive</a:t>
            </a:r>
            <a:r>
              <a:rPr lang="de-DE" dirty="0"/>
              <a:t> </a:t>
            </a:r>
            <a:r>
              <a:rPr lang="de-DE" dirty="0" err="1"/>
              <a:t>director</a:t>
            </a:r>
            <a:r>
              <a:rPr lang="de-DE" dirty="0"/>
              <a:t>: also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creative</a:t>
            </a:r>
            <a:r>
              <a:rPr lang="de-DE" dirty="0"/>
              <a:t> </a:t>
            </a:r>
            <a:r>
              <a:rPr lang="de-DE" dirty="0" err="1"/>
              <a:t>industries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advertising</a:t>
            </a:r>
            <a:r>
              <a:rPr lang="de-DE" dirty="0"/>
              <a:t>, </a:t>
            </a:r>
            <a:r>
              <a:rPr lang="de-DE" dirty="0" err="1"/>
              <a:t>graphic</a:t>
            </a:r>
            <a:r>
              <a:rPr lang="de-DE" dirty="0"/>
              <a:t> design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media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IT (</a:t>
            </a:r>
            <a:r>
              <a:rPr lang="de-DE" dirty="0" err="1"/>
              <a:t>line</a:t>
            </a:r>
            <a:r>
              <a:rPr lang="de-DE" dirty="0"/>
              <a:t> 103).  Other possible </a:t>
            </a:r>
            <a:r>
              <a:rPr lang="de-DE" dirty="0" err="1"/>
              <a:t>fields</a:t>
            </a:r>
            <a:r>
              <a:rPr lang="de-DE" dirty="0"/>
              <a:t> and </a:t>
            </a:r>
            <a:r>
              <a:rPr lang="de-DE" dirty="0" err="1"/>
              <a:t>sectors</a:t>
            </a:r>
            <a:r>
              <a:rPr lang="de-DE" dirty="0"/>
              <a:t>: </a:t>
            </a:r>
            <a:r>
              <a:rPr lang="de-DE" dirty="0" err="1"/>
              <a:t>consulting</a:t>
            </a:r>
            <a:r>
              <a:rPr lang="de-DE" dirty="0"/>
              <a:t>, </a:t>
            </a:r>
            <a:r>
              <a:rPr lang="de-DE" dirty="0" err="1"/>
              <a:t>training</a:t>
            </a:r>
            <a:r>
              <a:rPr lang="de-DE" dirty="0"/>
              <a:t> and </a:t>
            </a:r>
            <a:r>
              <a:rPr lang="de-DE" dirty="0" err="1"/>
              <a:t>teaching</a:t>
            </a:r>
            <a:r>
              <a:rPr lang="de-DE" dirty="0"/>
              <a:t>.</a:t>
            </a:r>
          </a:p>
          <a:p>
            <a:pPr marL="0" indent="0" algn="ctr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8719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25BCE5-9163-4A78-82EC-C569C7346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Giganomics</a:t>
            </a:r>
            <a:r>
              <a:rPr lang="de-DE" dirty="0"/>
              <a:t>“ pp. 46-47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253EA7-EAA6-4AE8-96FE-8884D2EAD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/>
              <a:t>2.</a:t>
            </a:r>
          </a:p>
          <a:p>
            <a:pPr marL="0" indent="0">
              <a:buNone/>
            </a:pPr>
            <a:r>
              <a:rPr lang="de-DE" b="1" dirty="0"/>
              <a:t>Benefits</a:t>
            </a:r>
          </a:p>
          <a:p>
            <a:pPr marL="514350" indent="-514350">
              <a:buAutoNum type="arabicPeriod"/>
            </a:pPr>
            <a:r>
              <a:rPr lang="de-DE" dirty="0"/>
              <a:t>By 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variety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employers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complete</a:t>
            </a:r>
            <a:r>
              <a:rPr lang="de-DE" dirty="0"/>
              <a:t> power </a:t>
            </a:r>
            <a:r>
              <a:rPr lang="de-DE" dirty="0" err="1"/>
              <a:t>over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switch </a:t>
            </a:r>
            <a:r>
              <a:rPr lang="de-DE" dirty="0" err="1"/>
              <a:t>work</a:t>
            </a:r>
            <a:r>
              <a:rPr lang="de-DE" dirty="0"/>
              <a:t> on </a:t>
            </a:r>
            <a:r>
              <a:rPr lang="de-DE" dirty="0" err="1"/>
              <a:t>or</a:t>
            </a:r>
            <a:r>
              <a:rPr lang="de-DE" dirty="0"/>
              <a:t> off.</a:t>
            </a:r>
          </a:p>
          <a:p>
            <a:pPr marL="514350" indent="-514350">
              <a:buAutoNum type="arabicPeriod"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lucrative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date </a:t>
            </a:r>
            <a:r>
              <a:rPr lang="de-DE" dirty="0" err="1"/>
              <a:t>with</a:t>
            </a:r>
            <a:r>
              <a:rPr lang="de-DE" dirty="0"/>
              <a:t> different </a:t>
            </a:r>
            <a:r>
              <a:rPr lang="de-DE" dirty="0" err="1"/>
              <a:t>issues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It‘s</a:t>
            </a:r>
            <a:r>
              <a:rPr lang="de-DE" dirty="0"/>
              <a:t> a </a:t>
            </a:r>
            <a:r>
              <a:rPr lang="de-DE" dirty="0" err="1"/>
              <a:t>fantastic</a:t>
            </a:r>
            <a:r>
              <a:rPr lang="de-DE" dirty="0"/>
              <a:t> </a:t>
            </a:r>
            <a:r>
              <a:rPr lang="de-DE" dirty="0" err="1"/>
              <a:t>lifestyle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freedom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pick and </a:t>
            </a:r>
            <a:r>
              <a:rPr lang="de-DE" dirty="0" err="1"/>
              <a:t>choose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, and </a:t>
            </a:r>
            <a:r>
              <a:rPr lang="de-DE" dirty="0" err="1"/>
              <a:t>to</a:t>
            </a:r>
            <a:r>
              <a:rPr lang="de-DE" dirty="0"/>
              <a:t> do </a:t>
            </a:r>
            <a:r>
              <a:rPr lang="de-DE" dirty="0" err="1"/>
              <a:t>it</a:t>
            </a:r>
            <a:r>
              <a:rPr lang="de-DE" dirty="0"/>
              <a:t> at a time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suits</a:t>
            </a:r>
            <a:r>
              <a:rPr lang="de-DE" dirty="0"/>
              <a:t>;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over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do.</a:t>
            </a:r>
          </a:p>
        </p:txBody>
      </p:sp>
    </p:spTree>
    <p:extLst>
      <p:ext uri="{BB962C8B-B14F-4D97-AF65-F5344CB8AC3E}">
        <p14:creationId xmlns:p14="http://schemas.microsoft.com/office/powerpoint/2010/main" val="1250213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4DACA7-A9A2-45A2-9463-422B37AA2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Giganomics</a:t>
            </a:r>
            <a:r>
              <a:rPr lang="de-DE" dirty="0"/>
              <a:t>“ pp. 46-47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99681E-6548-43BB-9462-4AD59F38F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b="1" dirty="0" err="1"/>
              <a:t>Disadvantages</a:t>
            </a:r>
            <a:endParaRPr lang="de-DE" b="1" dirty="0"/>
          </a:p>
          <a:p>
            <a:pPr marL="514350" indent="-514350">
              <a:buAutoNum type="arabicPeriod"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busy</a:t>
            </a:r>
            <a:r>
              <a:rPr lang="de-DE" dirty="0"/>
              <a:t> </a:t>
            </a:r>
            <a:r>
              <a:rPr lang="de-DE" dirty="0" err="1"/>
              <a:t>diary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job</a:t>
            </a:r>
            <a:r>
              <a:rPr lang="de-DE" dirty="0"/>
              <a:t> </a:t>
            </a:r>
            <a:r>
              <a:rPr lang="de-DE" dirty="0" err="1"/>
              <a:t>security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benefits</a:t>
            </a:r>
            <a:r>
              <a:rPr lang="de-DE" dirty="0"/>
              <a:t> like sick and </a:t>
            </a:r>
            <a:r>
              <a:rPr lang="de-DE" dirty="0" err="1"/>
              <a:t>holiday</a:t>
            </a:r>
            <a:r>
              <a:rPr lang="de-DE" dirty="0"/>
              <a:t> </a:t>
            </a:r>
            <a:r>
              <a:rPr lang="de-DE" dirty="0" err="1"/>
              <a:t>pay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a </a:t>
            </a:r>
            <a:r>
              <a:rPr lang="de-DE" dirty="0" err="1"/>
              <a:t>pension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insecurity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not </a:t>
            </a:r>
            <a:r>
              <a:rPr lang="de-DE" dirty="0" err="1"/>
              <a:t>knowing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you‘ll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in </a:t>
            </a:r>
            <a:r>
              <a:rPr lang="de-DE" dirty="0" err="1"/>
              <a:t>six</a:t>
            </a:r>
            <a:r>
              <a:rPr lang="de-DE" dirty="0"/>
              <a:t> </a:t>
            </a:r>
            <a:r>
              <a:rPr lang="de-DE" dirty="0" err="1"/>
              <a:t>months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stressful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date </a:t>
            </a:r>
            <a:r>
              <a:rPr lang="de-DE" dirty="0" err="1"/>
              <a:t>with</a:t>
            </a:r>
            <a:r>
              <a:rPr lang="de-DE" dirty="0"/>
              <a:t> different </a:t>
            </a:r>
            <a:r>
              <a:rPr lang="de-DE" dirty="0" err="1"/>
              <a:t>issues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There‘s</a:t>
            </a:r>
            <a:r>
              <a:rPr lang="de-DE" dirty="0"/>
              <a:t> a </a:t>
            </a:r>
            <a:r>
              <a:rPr lang="de-DE" dirty="0" err="1"/>
              <a:t>zero</a:t>
            </a:r>
            <a:r>
              <a:rPr lang="de-DE" dirty="0"/>
              <a:t> </a:t>
            </a:r>
            <a:r>
              <a:rPr lang="de-DE" dirty="0" err="1"/>
              <a:t>tolerance</a:t>
            </a:r>
            <a:r>
              <a:rPr lang="de-DE" dirty="0"/>
              <a:t> </a:t>
            </a:r>
            <a:r>
              <a:rPr lang="de-DE" dirty="0" err="1"/>
              <a:t>attitude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late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a </a:t>
            </a:r>
            <a:r>
              <a:rPr lang="de-DE" dirty="0" err="1"/>
              <a:t>commitment</a:t>
            </a:r>
            <a:r>
              <a:rPr lang="de-DE" dirty="0"/>
              <a:t>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excellent</a:t>
            </a:r>
            <a:r>
              <a:rPr lang="de-DE" dirty="0"/>
              <a:t> at time </a:t>
            </a:r>
            <a:r>
              <a:rPr lang="de-DE" dirty="0" err="1"/>
              <a:t>management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feel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can‘t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anything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employ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expect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on </a:t>
            </a:r>
            <a:r>
              <a:rPr lang="de-DE" dirty="0" err="1"/>
              <a:t>call</a:t>
            </a:r>
            <a:r>
              <a:rPr lang="de-DE" dirty="0"/>
              <a:t> </a:t>
            </a:r>
            <a:r>
              <a:rPr lang="de-DE" dirty="0" err="1"/>
              <a:t>whenever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18082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985A1C-78E7-4D68-9A0C-2EC7E1D7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Giganomics</a:t>
            </a:r>
            <a:r>
              <a:rPr lang="de-DE" dirty="0"/>
              <a:t>“ pp. 46-47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0582FD-C8EC-4F35-BD3A-D26C2CD0A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514350" indent="-514350">
              <a:buAutoNum type="arabicPeriod"/>
            </a:pPr>
            <a:r>
              <a:rPr lang="de-DE" dirty="0"/>
              <a:t>Happening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b="1" dirty="0" err="1"/>
              <a:t>only</a:t>
            </a:r>
            <a:r>
              <a:rPr lang="de-DE" b="1" dirty="0"/>
              <a:t> </a:t>
            </a:r>
            <a:r>
              <a:rPr lang="de-DE" b="1" dirty="0" err="1"/>
              <a:t>once</a:t>
            </a:r>
            <a:r>
              <a:rPr lang="de-DE" dirty="0"/>
              <a:t>, not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regular</a:t>
            </a:r>
            <a:r>
              <a:rPr lang="de-DE" dirty="0"/>
              <a:t> </a:t>
            </a:r>
            <a:r>
              <a:rPr lang="de-DE" dirty="0" err="1"/>
              <a:t>series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Various</a:t>
            </a:r>
            <a:r>
              <a:rPr lang="de-DE" dirty="0"/>
              <a:t> </a:t>
            </a:r>
            <a:r>
              <a:rPr lang="de-DE" dirty="0" err="1"/>
              <a:t>kinds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small</a:t>
            </a:r>
            <a:r>
              <a:rPr lang="de-DE" dirty="0"/>
              <a:t> </a:t>
            </a:r>
            <a:r>
              <a:rPr lang="de-DE" dirty="0" err="1"/>
              <a:t>things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Gives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impression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b="1" dirty="0" err="1"/>
              <a:t>bad</a:t>
            </a:r>
            <a:endParaRPr lang="de-DE" b="1" dirty="0"/>
          </a:p>
          <a:p>
            <a:pPr marL="514350" indent="-514350">
              <a:buAutoNum type="arabicPeriod"/>
            </a:pPr>
            <a:r>
              <a:rPr lang="de-DE" dirty="0" err="1"/>
              <a:t>Continue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a </a:t>
            </a:r>
            <a:r>
              <a:rPr lang="de-DE" dirty="0" err="1"/>
              <a:t>subject</a:t>
            </a:r>
            <a:r>
              <a:rPr lang="de-DE" dirty="0"/>
              <a:t> so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all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most</a:t>
            </a:r>
            <a:r>
              <a:rPr lang="de-DE" b="1" dirty="0"/>
              <a:t> </a:t>
            </a:r>
            <a:r>
              <a:rPr lang="de-DE" b="1" dirty="0" err="1"/>
              <a:t>recent</a:t>
            </a:r>
            <a:r>
              <a:rPr lang="de-DE" dirty="0"/>
              <a:t> </a:t>
            </a:r>
            <a:r>
              <a:rPr lang="de-DE" dirty="0" err="1"/>
              <a:t>facts</a:t>
            </a:r>
            <a:r>
              <a:rPr lang="de-DE" dirty="0"/>
              <a:t>, etc.</a:t>
            </a:r>
          </a:p>
          <a:p>
            <a:pPr marL="514350" indent="-514350">
              <a:buAutoNum type="arabicPeriod"/>
            </a:pP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humorously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b="1" dirty="0" err="1"/>
              <a:t>difficult</a:t>
            </a:r>
            <a:r>
              <a:rPr lang="de-DE" dirty="0"/>
              <a:t> and </a:t>
            </a:r>
            <a:r>
              <a:rPr lang="de-DE" b="1" dirty="0" err="1"/>
              <a:t>needs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effort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choices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b="1" dirty="0" err="1"/>
              <a:t>the</a:t>
            </a:r>
            <a:r>
              <a:rPr lang="de-DE" b="1" dirty="0"/>
              <a:t> same </a:t>
            </a:r>
            <a:r>
              <a:rPr lang="de-DE" b="1" dirty="0" err="1"/>
              <a:t>amount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dirty="0"/>
              <a:t> </a:t>
            </a:r>
            <a:r>
              <a:rPr lang="de-DE" dirty="0" err="1"/>
              <a:t>gains</a:t>
            </a:r>
            <a:r>
              <a:rPr lang="de-DE" dirty="0"/>
              <a:t> </a:t>
            </a:r>
            <a:r>
              <a:rPr lang="de-DE" b="1" dirty="0"/>
              <a:t>and</a:t>
            </a:r>
            <a:r>
              <a:rPr lang="de-DE" dirty="0"/>
              <a:t> </a:t>
            </a:r>
            <a:r>
              <a:rPr lang="de-DE" dirty="0" err="1"/>
              <a:t>losses</a:t>
            </a:r>
            <a:r>
              <a:rPr lang="de-DE" dirty="0"/>
              <a:t> so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there‘s</a:t>
            </a:r>
            <a:r>
              <a:rPr lang="de-DE" dirty="0"/>
              <a:t> </a:t>
            </a:r>
            <a:r>
              <a:rPr lang="de-DE" dirty="0" err="1"/>
              <a:t>little</a:t>
            </a:r>
            <a:r>
              <a:rPr lang="de-DE" dirty="0"/>
              <a:t> </a:t>
            </a:r>
            <a:r>
              <a:rPr lang="de-DE" dirty="0" err="1"/>
              <a:t>difference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51937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7CBBDB-5BEF-4CFC-AA59-5642A72FC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Giganomics</a:t>
            </a:r>
            <a:r>
              <a:rPr lang="de-DE" dirty="0"/>
              <a:t>“ pp. 46-47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96D908-01ED-4F8C-92B1-6799101E5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H</a:t>
            </a:r>
          </a:p>
          <a:p>
            <a:pPr marL="514350" indent="-514350">
              <a:buAutoNum type="arabicPeriod"/>
            </a:pPr>
            <a:r>
              <a:rPr lang="de-DE" dirty="0"/>
              <a:t>-</a:t>
            </a:r>
            <a:r>
              <a:rPr lang="de-DE" dirty="0" err="1"/>
              <a:t>ing</a:t>
            </a:r>
            <a:r>
              <a:rPr lang="de-DE" dirty="0"/>
              <a:t> form after a </a:t>
            </a:r>
            <a:r>
              <a:rPr lang="de-DE" dirty="0" err="1"/>
              <a:t>preposition</a:t>
            </a:r>
            <a:r>
              <a:rPr lang="de-DE" dirty="0"/>
              <a:t>: </a:t>
            </a:r>
            <a:r>
              <a:rPr lang="de-DE" dirty="0" err="1"/>
              <a:t>lines</a:t>
            </a:r>
            <a:r>
              <a:rPr lang="de-DE" dirty="0"/>
              <a:t> 2-3; </a:t>
            </a:r>
            <a:r>
              <a:rPr lang="de-DE" dirty="0" err="1"/>
              <a:t>lines</a:t>
            </a:r>
            <a:r>
              <a:rPr lang="de-DE" dirty="0"/>
              <a:t> 8-10; </a:t>
            </a:r>
            <a:r>
              <a:rPr lang="de-DE" dirty="0" err="1"/>
              <a:t>lines</a:t>
            </a:r>
            <a:r>
              <a:rPr lang="de-DE" dirty="0"/>
              <a:t> 19-20; </a:t>
            </a:r>
            <a:r>
              <a:rPr lang="de-DE" dirty="0" err="1"/>
              <a:t>lines</a:t>
            </a:r>
            <a:r>
              <a:rPr lang="de-DE" dirty="0"/>
              <a:t> 44-45; </a:t>
            </a:r>
            <a:r>
              <a:rPr lang="de-DE" dirty="0" err="1"/>
              <a:t>lines</a:t>
            </a:r>
            <a:r>
              <a:rPr lang="de-DE" dirty="0"/>
              <a:t> 46-47.</a:t>
            </a:r>
          </a:p>
          <a:p>
            <a:pPr marL="514350" indent="-514350">
              <a:buAutoNum type="arabicPeriod"/>
            </a:pPr>
            <a:r>
              <a:rPr lang="de-DE" dirty="0"/>
              <a:t>Infinitive after a modal </a:t>
            </a:r>
            <a:r>
              <a:rPr lang="de-DE" dirty="0" err="1"/>
              <a:t>verb</a:t>
            </a:r>
            <a:r>
              <a:rPr lang="de-DE" dirty="0"/>
              <a:t>: </a:t>
            </a:r>
            <a:r>
              <a:rPr lang="de-DE" dirty="0" err="1"/>
              <a:t>lines</a:t>
            </a:r>
            <a:r>
              <a:rPr lang="de-DE" dirty="0"/>
              <a:t> 2-3; </a:t>
            </a:r>
            <a:r>
              <a:rPr lang="de-DE" dirty="0" err="1"/>
              <a:t>lines</a:t>
            </a:r>
            <a:r>
              <a:rPr lang="de-DE" dirty="0"/>
              <a:t> 39-40; </a:t>
            </a:r>
            <a:r>
              <a:rPr lang="de-DE" dirty="0" err="1"/>
              <a:t>lines</a:t>
            </a:r>
            <a:r>
              <a:rPr lang="de-DE" dirty="0"/>
              <a:t> 94-95; </a:t>
            </a:r>
            <a:r>
              <a:rPr lang="de-DE" dirty="0" err="1"/>
              <a:t>lines</a:t>
            </a:r>
            <a:r>
              <a:rPr lang="de-DE" dirty="0"/>
              <a:t> 95-97.</a:t>
            </a:r>
          </a:p>
          <a:p>
            <a:pPr marL="514350" indent="-514350">
              <a:buAutoNum type="arabicPeriod"/>
            </a:pPr>
            <a:r>
              <a:rPr lang="de-DE" dirty="0"/>
              <a:t>-</a:t>
            </a:r>
            <a:r>
              <a:rPr lang="de-DE" dirty="0" err="1"/>
              <a:t>ing</a:t>
            </a:r>
            <a:r>
              <a:rPr lang="de-DE" dirty="0"/>
              <a:t> form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noun</a:t>
            </a:r>
            <a:r>
              <a:rPr lang="de-DE" dirty="0"/>
              <a:t>: </a:t>
            </a:r>
            <a:r>
              <a:rPr lang="de-DE" dirty="0" err="1"/>
              <a:t>headline</a:t>
            </a:r>
            <a:r>
              <a:rPr lang="de-DE" dirty="0"/>
              <a:t>; </a:t>
            </a:r>
            <a:r>
              <a:rPr lang="de-DE" dirty="0" err="1"/>
              <a:t>lines</a:t>
            </a:r>
            <a:r>
              <a:rPr lang="de-DE" dirty="0"/>
              <a:t> 78-80; </a:t>
            </a:r>
            <a:r>
              <a:rPr lang="de-DE" dirty="0" err="1"/>
              <a:t>lines</a:t>
            </a:r>
            <a:r>
              <a:rPr lang="de-DE" dirty="0"/>
              <a:t> 100-101; </a:t>
            </a:r>
            <a:r>
              <a:rPr lang="de-DE" dirty="0" err="1"/>
              <a:t>lines</a:t>
            </a:r>
            <a:r>
              <a:rPr lang="de-DE" dirty="0"/>
              <a:t> 105-107</a:t>
            </a:r>
          </a:p>
          <a:p>
            <a:pPr marL="514350" indent="-514350">
              <a:buAutoNum type="arabicPeriod"/>
            </a:pPr>
            <a:r>
              <a:rPr lang="de-DE" dirty="0" err="1"/>
              <a:t>To</a:t>
            </a:r>
            <a:r>
              <a:rPr lang="de-DE" dirty="0"/>
              <a:t> + </a:t>
            </a:r>
            <a:r>
              <a:rPr lang="de-DE" dirty="0" err="1"/>
              <a:t>infinitive</a:t>
            </a:r>
            <a:r>
              <a:rPr lang="de-DE" dirty="0"/>
              <a:t> after </a:t>
            </a:r>
            <a:r>
              <a:rPr lang="de-DE" dirty="0" err="1"/>
              <a:t>it</a:t>
            </a:r>
            <a:r>
              <a:rPr lang="de-DE" dirty="0"/>
              <a:t> + </a:t>
            </a:r>
            <a:r>
              <a:rPr lang="de-DE" dirty="0" err="1"/>
              <a:t>is</a:t>
            </a:r>
            <a:r>
              <a:rPr lang="de-DE" dirty="0"/>
              <a:t> + </a:t>
            </a:r>
            <a:r>
              <a:rPr lang="de-DE" dirty="0" err="1"/>
              <a:t>adjective</a:t>
            </a:r>
            <a:r>
              <a:rPr lang="de-DE" dirty="0"/>
              <a:t>: </a:t>
            </a:r>
            <a:r>
              <a:rPr lang="de-DE" dirty="0" err="1"/>
              <a:t>line</a:t>
            </a:r>
            <a:r>
              <a:rPr lang="de-DE" dirty="0"/>
              <a:t> 75</a:t>
            </a:r>
          </a:p>
          <a:p>
            <a:pPr marL="514350" indent="-514350">
              <a:buAutoNum type="arabicPeriod"/>
            </a:pPr>
            <a:r>
              <a:rPr lang="de-DE" dirty="0" err="1"/>
              <a:t>To</a:t>
            </a:r>
            <a:r>
              <a:rPr lang="de-DE" dirty="0"/>
              <a:t> + </a:t>
            </a:r>
            <a:r>
              <a:rPr lang="de-DE" dirty="0" err="1"/>
              <a:t>infinitive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express </a:t>
            </a:r>
            <a:r>
              <a:rPr lang="de-DE" dirty="0" err="1"/>
              <a:t>purpose</a:t>
            </a:r>
            <a:r>
              <a:rPr lang="de-DE" dirty="0"/>
              <a:t>: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-</a:t>
            </a:r>
            <a:r>
              <a:rPr lang="de-DE" dirty="0" err="1"/>
              <a:t>ing</a:t>
            </a:r>
            <a:r>
              <a:rPr lang="de-DE" dirty="0"/>
              <a:t> form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avoid</a:t>
            </a:r>
            <a:r>
              <a:rPr lang="de-DE" dirty="0"/>
              <a:t> </a:t>
            </a:r>
            <a:r>
              <a:rPr lang="de-DE" dirty="0" err="1"/>
              <a:t>repeating</a:t>
            </a:r>
            <a:r>
              <a:rPr lang="de-DE" dirty="0"/>
              <a:t> a </a:t>
            </a:r>
            <a:r>
              <a:rPr lang="de-DE" dirty="0" err="1"/>
              <a:t>subject</a:t>
            </a:r>
            <a:r>
              <a:rPr lang="de-DE" dirty="0"/>
              <a:t> + a relative + a </a:t>
            </a:r>
            <a:r>
              <a:rPr lang="de-DE" dirty="0" err="1"/>
              <a:t>verb</a:t>
            </a:r>
            <a:r>
              <a:rPr lang="de-DE" dirty="0"/>
              <a:t>: </a:t>
            </a:r>
            <a:r>
              <a:rPr lang="de-DE" dirty="0" err="1"/>
              <a:t>lines</a:t>
            </a:r>
            <a:r>
              <a:rPr lang="de-DE" dirty="0"/>
              <a:t> 31-36; </a:t>
            </a:r>
            <a:r>
              <a:rPr lang="de-DE" dirty="0" err="1"/>
              <a:t>lines</a:t>
            </a:r>
            <a:r>
              <a:rPr lang="de-DE" dirty="0"/>
              <a:t> 53-55</a:t>
            </a:r>
          </a:p>
          <a:p>
            <a:pPr marL="514350" indent="-514350">
              <a:buAutoNum type="arabicPeriod"/>
            </a:pPr>
            <a:r>
              <a:rPr lang="de-DE" dirty="0" err="1"/>
              <a:t>To</a:t>
            </a:r>
            <a:r>
              <a:rPr lang="de-DE" dirty="0"/>
              <a:t> + </a:t>
            </a:r>
            <a:r>
              <a:rPr lang="de-DE" dirty="0" err="1"/>
              <a:t>infinitive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certain</a:t>
            </a:r>
            <a:r>
              <a:rPr lang="de-DE" dirty="0"/>
              <a:t> </a:t>
            </a:r>
            <a:r>
              <a:rPr lang="de-DE" dirty="0" err="1"/>
              <a:t>verbs</a:t>
            </a:r>
            <a:r>
              <a:rPr lang="de-DE" dirty="0"/>
              <a:t>: </a:t>
            </a:r>
            <a:r>
              <a:rPr lang="de-DE" dirty="0" err="1"/>
              <a:t>lines</a:t>
            </a:r>
            <a:r>
              <a:rPr lang="de-DE" dirty="0"/>
              <a:t> 83-84; </a:t>
            </a:r>
            <a:r>
              <a:rPr lang="de-DE" dirty="0" err="1"/>
              <a:t>lines</a:t>
            </a:r>
            <a:r>
              <a:rPr lang="de-DE" dirty="0"/>
              <a:t> 96-97; </a:t>
            </a:r>
            <a:r>
              <a:rPr lang="de-DE" dirty="0" err="1"/>
              <a:t>line</a:t>
            </a:r>
            <a:r>
              <a:rPr lang="de-DE" dirty="0"/>
              <a:t> 98.</a:t>
            </a:r>
          </a:p>
          <a:p>
            <a:pPr marL="514350" indent="-514350">
              <a:buAutoNum type="arabicPeriod"/>
            </a:pPr>
            <a:r>
              <a:rPr lang="de-DE" dirty="0" err="1"/>
              <a:t>To</a:t>
            </a:r>
            <a:r>
              <a:rPr lang="de-DE" dirty="0"/>
              <a:t> + </a:t>
            </a:r>
            <a:r>
              <a:rPr lang="de-DE" dirty="0" err="1"/>
              <a:t>infinitive</a:t>
            </a:r>
            <a:r>
              <a:rPr lang="de-DE" dirty="0"/>
              <a:t> after </a:t>
            </a:r>
            <a:r>
              <a:rPr lang="de-DE" dirty="0" err="1"/>
              <a:t>certain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: </a:t>
            </a:r>
            <a:r>
              <a:rPr lang="de-DE" dirty="0" err="1"/>
              <a:t>line</a:t>
            </a:r>
            <a:r>
              <a:rPr lang="de-DE" dirty="0"/>
              <a:t> 85, </a:t>
            </a:r>
            <a:r>
              <a:rPr lang="de-DE" dirty="0" err="1"/>
              <a:t>line</a:t>
            </a:r>
            <a:r>
              <a:rPr lang="de-DE" dirty="0"/>
              <a:t> 92</a:t>
            </a:r>
          </a:p>
        </p:txBody>
      </p:sp>
    </p:spTree>
    <p:extLst>
      <p:ext uri="{BB962C8B-B14F-4D97-AF65-F5344CB8AC3E}">
        <p14:creationId xmlns:p14="http://schemas.microsoft.com/office/powerpoint/2010/main" val="15514852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D1F42C-1E26-49B8-BCB2-85989C165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Resolving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 pp. 48-49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815554-1089-4ED0-B69C-D157E7D55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/>
              <a:t>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agree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disagree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statements</a:t>
            </a:r>
            <a:r>
              <a:rPr lang="de-DE" dirty="0"/>
              <a:t>?  </a:t>
            </a:r>
          </a:p>
          <a:p>
            <a:pPr marL="514350" indent="-514350">
              <a:buAutoNum type="arabicPeriod"/>
            </a:pPr>
            <a:r>
              <a:rPr lang="de-DE" dirty="0" err="1"/>
              <a:t>Conflict</a:t>
            </a:r>
            <a:r>
              <a:rPr lang="de-DE" dirty="0"/>
              <a:t> </a:t>
            </a:r>
            <a:r>
              <a:rPr lang="de-DE" dirty="0" err="1"/>
              <a:t>isn‘t</a:t>
            </a:r>
            <a:r>
              <a:rPr lang="de-DE" dirty="0"/>
              <a:t> </a:t>
            </a:r>
            <a:r>
              <a:rPr lang="de-DE" dirty="0" err="1"/>
              <a:t>necessarily</a:t>
            </a:r>
            <a:r>
              <a:rPr lang="de-DE" dirty="0"/>
              <a:t> a </a:t>
            </a:r>
            <a:r>
              <a:rPr lang="de-DE" dirty="0" err="1"/>
              <a:t>bad</a:t>
            </a:r>
            <a:r>
              <a:rPr lang="de-DE" dirty="0"/>
              <a:t> </a:t>
            </a:r>
            <a:r>
              <a:rPr lang="de-DE" dirty="0" err="1"/>
              <a:t>thing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there‘s</a:t>
            </a:r>
            <a:r>
              <a:rPr lang="de-DE" dirty="0"/>
              <a:t> a </a:t>
            </a:r>
            <a:r>
              <a:rPr lang="de-DE" dirty="0" err="1"/>
              <a:t>conflict</a:t>
            </a:r>
            <a:r>
              <a:rPr lang="de-DE" dirty="0"/>
              <a:t>,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things</a:t>
            </a:r>
            <a:r>
              <a:rPr lang="de-DE" dirty="0"/>
              <a:t> rational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emotions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common</a:t>
            </a:r>
            <a:r>
              <a:rPr lang="de-DE" dirty="0"/>
              <a:t> </a:t>
            </a:r>
            <a:r>
              <a:rPr lang="de-DE" dirty="0" err="1"/>
              <a:t>kind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workplace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colleagues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same grade.</a:t>
            </a:r>
          </a:p>
        </p:txBody>
      </p:sp>
    </p:spTree>
    <p:extLst>
      <p:ext uri="{BB962C8B-B14F-4D97-AF65-F5344CB8AC3E}">
        <p14:creationId xmlns:p14="http://schemas.microsoft.com/office/powerpoint/2010/main" val="4995412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F4952E-64E2-46B0-AA2D-FA61D90E5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Resolving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 pp. 48-49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C481FF-A780-4022-9AA9-73EFE7BEB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checklist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techniques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deal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.  </a:t>
            </a:r>
            <a:r>
              <a:rPr lang="de-DE" dirty="0" err="1"/>
              <a:t>Which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?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/</a:t>
            </a:r>
            <a:r>
              <a:rPr lang="de-DE" dirty="0" err="1"/>
              <a:t>worst</a:t>
            </a:r>
            <a:r>
              <a:rPr lang="de-DE" dirty="0"/>
              <a:t> </a:t>
            </a:r>
            <a:r>
              <a:rPr lang="de-DE" dirty="0" err="1"/>
              <a:t>results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techniques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seen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96650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5185CA-43D8-4C62-925E-C9927F971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4DCC5E-7473-4045-91EB-D05744C41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Fifty </a:t>
            </a:r>
            <a:r>
              <a:rPr lang="de-DE" dirty="0" err="1"/>
              <a:t>years</a:t>
            </a:r>
            <a:r>
              <a:rPr lang="de-DE" dirty="0"/>
              <a:t> </a:t>
            </a:r>
            <a:r>
              <a:rPr lang="de-DE" dirty="0" err="1"/>
              <a:t>ago</a:t>
            </a:r>
            <a:r>
              <a:rPr lang="de-DE" dirty="0"/>
              <a:t>, </a:t>
            </a:r>
            <a:r>
              <a:rPr lang="de-DE" dirty="0" err="1"/>
              <a:t>experts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predicting</a:t>
            </a:r>
            <a:r>
              <a:rPr lang="de-DE" dirty="0"/>
              <a:t> an </a:t>
            </a:r>
            <a:r>
              <a:rPr lang="de-DE" dirty="0" err="1"/>
              <a:t>age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decreasing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hours</a:t>
            </a:r>
            <a:r>
              <a:rPr lang="de-DE" dirty="0"/>
              <a:t> and </a:t>
            </a:r>
            <a:r>
              <a:rPr lang="de-DE" dirty="0" err="1"/>
              <a:t>increasing</a:t>
            </a:r>
            <a:r>
              <a:rPr lang="de-DE" dirty="0"/>
              <a:t> </a:t>
            </a:r>
            <a:r>
              <a:rPr lang="de-DE" dirty="0" err="1"/>
              <a:t>freedom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, but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look</a:t>
            </a:r>
            <a:r>
              <a:rPr lang="de-DE" dirty="0"/>
              <a:t> back on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relatively</a:t>
            </a:r>
            <a:r>
              <a:rPr lang="de-DE" dirty="0"/>
              <a:t> </a:t>
            </a:r>
            <a:r>
              <a:rPr lang="de-DE" dirty="0" err="1"/>
              <a:t>leisurely</a:t>
            </a:r>
            <a:r>
              <a:rPr lang="de-DE" dirty="0"/>
              <a:t> </a:t>
            </a:r>
            <a:r>
              <a:rPr lang="de-DE" dirty="0" err="1"/>
              <a:t>attitudes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1950s and 1960s—at least,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b="1" dirty="0" err="1"/>
              <a:t>professionals</a:t>
            </a:r>
            <a:r>
              <a:rPr lang="de-DE" dirty="0"/>
              <a:t> and </a:t>
            </a:r>
            <a:r>
              <a:rPr lang="de-DE" b="1" dirty="0" err="1"/>
              <a:t>white-collar</a:t>
            </a:r>
            <a:r>
              <a:rPr lang="de-DE" b="1" dirty="0"/>
              <a:t> </a:t>
            </a:r>
            <a:r>
              <a:rPr lang="de-DE" b="1" dirty="0" err="1"/>
              <a:t>workers</a:t>
            </a:r>
            <a:r>
              <a:rPr lang="de-DE" dirty="0"/>
              <a:t>—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kind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notalgia</a:t>
            </a:r>
            <a:r>
              <a:rPr lang="de-DE" dirty="0"/>
              <a:t>.  Things </a:t>
            </a:r>
            <a:r>
              <a:rPr lang="de-DE" dirty="0" err="1"/>
              <a:t>seem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gone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opposite</a:t>
            </a:r>
            <a:r>
              <a:rPr lang="de-DE" dirty="0"/>
              <a:t> </a:t>
            </a:r>
            <a:r>
              <a:rPr lang="de-DE" dirty="0" err="1"/>
              <a:t>direction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told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longer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expect</a:t>
            </a:r>
            <a:r>
              <a:rPr lang="de-DE" dirty="0"/>
              <a:t> a </a:t>
            </a:r>
            <a:r>
              <a:rPr lang="de-DE" b="1" dirty="0" err="1"/>
              <a:t>job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life</a:t>
            </a:r>
            <a:r>
              <a:rPr lang="de-DE" dirty="0"/>
              <a:t> and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ready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joys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freelancing</a:t>
            </a:r>
            <a:r>
              <a:rPr lang="de-DE" dirty="0"/>
              <a:t> and </a:t>
            </a:r>
            <a:r>
              <a:rPr lang="de-DE" b="1" dirty="0" err="1"/>
              <a:t>portfolio</a:t>
            </a:r>
            <a:r>
              <a:rPr lang="de-DE" b="1" dirty="0"/>
              <a:t> </a:t>
            </a:r>
            <a:r>
              <a:rPr lang="de-DE" b="1" dirty="0" err="1"/>
              <a:t>working</a:t>
            </a:r>
            <a:r>
              <a:rPr lang="de-DE" b="1" dirty="0"/>
              <a:t> </a:t>
            </a:r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„</a:t>
            </a:r>
            <a:r>
              <a:rPr lang="de-DE" b="1" dirty="0" err="1"/>
              <a:t>gig</a:t>
            </a:r>
            <a:r>
              <a:rPr lang="de-DE" b="1" dirty="0"/>
              <a:t> </a:t>
            </a:r>
            <a:r>
              <a:rPr lang="de-DE" b="1" dirty="0" err="1"/>
              <a:t>economy</a:t>
            </a:r>
            <a:r>
              <a:rPr lang="de-DE" b="1" dirty="0"/>
              <a:t>“</a:t>
            </a:r>
            <a:r>
              <a:rPr lang="de-DE" dirty="0"/>
              <a:t>—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number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clients</a:t>
            </a:r>
            <a:r>
              <a:rPr lang="de-DE" dirty="0"/>
              <a:t>—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mid-40s </a:t>
            </a:r>
            <a:r>
              <a:rPr lang="de-DE" dirty="0" err="1"/>
              <a:t>onwards</a:t>
            </a:r>
            <a:r>
              <a:rPr lang="de-DE" dirty="0"/>
              <a:t>, after </a:t>
            </a:r>
            <a:r>
              <a:rPr lang="de-DE" dirty="0" err="1"/>
              <a:t>learning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b="1" dirty="0"/>
              <a:t>professional </a:t>
            </a:r>
            <a:r>
              <a:rPr lang="de-DE" b="1" dirty="0" err="1"/>
              <a:t>skills</a:t>
            </a:r>
            <a:r>
              <a:rPr lang="de-DE" b="1" dirty="0"/>
              <a:t> </a:t>
            </a:r>
            <a:r>
              <a:rPr lang="de-DE" dirty="0"/>
              <a:t>in an </a:t>
            </a:r>
            <a:r>
              <a:rPr lang="de-DE" dirty="0" err="1"/>
              <a:t>organisation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series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organisations</a:t>
            </a:r>
            <a:r>
              <a:rPr lang="de-DE" dirty="0"/>
              <a:t>.  (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problem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keeping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date after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left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organisations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originally</a:t>
            </a:r>
            <a:r>
              <a:rPr lang="de-DE" dirty="0"/>
              <a:t> „</a:t>
            </a:r>
            <a:r>
              <a:rPr lang="de-DE" dirty="0" err="1"/>
              <a:t>taught</a:t>
            </a:r>
            <a:r>
              <a:rPr lang="de-DE" dirty="0"/>
              <a:t>“ </a:t>
            </a:r>
            <a:r>
              <a:rPr lang="de-DE" dirty="0" err="1"/>
              <a:t>them</a:t>
            </a:r>
            <a:r>
              <a:rPr lang="de-DE" dirty="0"/>
              <a:t>.)  </a:t>
            </a:r>
            <a:r>
              <a:rPr lang="de-DE" dirty="0" err="1"/>
              <a:t>Some</a:t>
            </a:r>
            <a:r>
              <a:rPr lang="de-DE" dirty="0"/>
              <a:t> find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b="1" dirty="0" err="1"/>
              <a:t>stressful</a:t>
            </a:r>
            <a:r>
              <a:rPr lang="de-DE" dirty="0"/>
              <a:t>, </a:t>
            </a:r>
            <a:r>
              <a:rPr lang="de-DE" dirty="0" err="1"/>
              <a:t>others</a:t>
            </a:r>
            <a:r>
              <a:rPr lang="de-DE" dirty="0"/>
              <a:t> </a:t>
            </a:r>
            <a:r>
              <a:rPr lang="de-DE" b="1" dirty="0" err="1"/>
              <a:t>liberating</a:t>
            </a:r>
            <a:r>
              <a:rPr lang="de-DE" dirty="0"/>
              <a:t>, happy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b="1" dirty="0" err="1"/>
              <a:t>salary</a:t>
            </a:r>
            <a:r>
              <a:rPr lang="de-DE" b="1" dirty="0"/>
              <a:t> </a:t>
            </a:r>
            <a:r>
              <a:rPr lang="de-DE" b="1" dirty="0" err="1"/>
              <a:t>slaves</a:t>
            </a:r>
            <a:r>
              <a:rPr lang="de-DE" b="1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longer</a:t>
            </a:r>
            <a:r>
              <a:rPr lang="de-DE" dirty="0"/>
              <a:t>, but </a:t>
            </a:r>
            <a:r>
              <a:rPr lang="de-DE" b="1" dirty="0" err="1"/>
              <a:t>work-lfe</a:t>
            </a:r>
            <a:r>
              <a:rPr lang="de-DE" b="1" dirty="0"/>
              <a:t> </a:t>
            </a:r>
            <a:r>
              <a:rPr lang="de-DE" b="1" dirty="0" err="1"/>
              <a:t>balance</a:t>
            </a:r>
            <a:r>
              <a:rPr lang="de-DE" b="1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become</a:t>
            </a:r>
            <a:r>
              <a:rPr lang="de-DE" dirty="0"/>
              <a:t> a </a:t>
            </a:r>
            <a:r>
              <a:rPr lang="de-DE" dirty="0" err="1"/>
              <a:t>hot</a:t>
            </a:r>
            <a:r>
              <a:rPr lang="de-DE" dirty="0"/>
              <a:t> </a:t>
            </a:r>
            <a:r>
              <a:rPr lang="de-DE" dirty="0" err="1"/>
              <a:t>topic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everyone</a:t>
            </a:r>
            <a:r>
              <a:rPr lang="de-DE" dirty="0"/>
              <a:t>, </a:t>
            </a:r>
            <a:r>
              <a:rPr lang="de-DE" dirty="0" err="1"/>
              <a:t>whether</a:t>
            </a:r>
            <a:r>
              <a:rPr lang="de-DE" dirty="0"/>
              <a:t> </a:t>
            </a:r>
            <a:r>
              <a:rPr lang="de-DE" dirty="0" err="1"/>
              <a:t>freelance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salaried</a:t>
            </a:r>
            <a:r>
              <a:rPr lang="de-DE" dirty="0"/>
              <a:t> </a:t>
            </a:r>
            <a:r>
              <a:rPr lang="de-DE" dirty="0" err="1"/>
              <a:t>employees</a:t>
            </a:r>
            <a:r>
              <a:rPr lang="de-D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93414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38333E-7EA3-4E64-9DBB-538BDA1B0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Resolving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 pp. 48-49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6B5556-5849-4101-91ED-710E93C5D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/>
              <a:t>5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description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8921278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B21CE2-31D2-468F-ABC7-F1F7DD535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Resolving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 pp. 48-49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5528BC-B9B5-47D3-A749-BBA8F97C2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conversation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colleagues</a:t>
            </a:r>
            <a:r>
              <a:rPr lang="de-DE" dirty="0"/>
              <a:t>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technique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Carl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he‘s</a:t>
            </a:r>
            <a:r>
              <a:rPr lang="de-DE" dirty="0"/>
              <a:t> </a:t>
            </a:r>
            <a:r>
              <a:rPr lang="de-DE" dirty="0" err="1"/>
              <a:t>listening</a:t>
            </a:r>
            <a:r>
              <a:rPr lang="de-DE" dirty="0"/>
              <a:t> </a:t>
            </a:r>
            <a:r>
              <a:rPr lang="de-DE" dirty="0" err="1"/>
              <a:t>actively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Yolanda? 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reolve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situation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36985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7FD86C-EDF8-4FC3-9750-B4D8C2530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Resolving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 pp. 48-49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D166D6-FEDD-49DD-A308-6A850B1D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514350" indent="-514350">
              <a:buAutoNum type="arabicPeriod"/>
            </a:pPr>
            <a:r>
              <a:rPr lang="de-DE" dirty="0"/>
              <a:t>Carl </a:t>
            </a:r>
            <a:r>
              <a:rPr lang="de-DE" dirty="0" err="1"/>
              <a:t>stops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he‘s</a:t>
            </a:r>
            <a:r>
              <a:rPr lang="de-DE" dirty="0"/>
              <a:t> </a:t>
            </a:r>
            <a:r>
              <a:rPr lang="de-DE" dirty="0" err="1"/>
              <a:t>doing</a:t>
            </a:r>
            <a:r>
              <a:rPr lang="de-DE" dirty="0"/>
              <a:t> and </a:t>
            </a:r>
            <a:r>
              <a:rPr lang="de-DE" dirty="0" err="1"/>
              <a:t>asks</a:t>
            </a:r>
            <a:r>
              <a:rPr lang="de-DE" dirty="0"/>
              <a:t> Yolanda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repeat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she‘s</a:t>
            </a:r>
            <a:r>
              <a:rPr lang="de-DE" dirty="0"/>
              <a:t> </a:t>
            </a:r>
            <a:r>
              <a:rPr lang="de-DE" dirty="0" err="1"/>
              <a:t>said</a:t>
            </a:r>
            <a:r>
              <a:rPr lang="de-DE" i="1" dirty="0"/>
              <a:t>: </a:t>
            </a:r>
            <a:r>
              <a:rPr lang="de-DE" i="1" dirty="0" err="1"/>
              <a:t>Could</a:t>
            </a:r>
            <a:r>
              <a:rPr lang="de-DE" i="1" dirty="0"/>
              <a:t> </a:t>
            </a:r>
            <a:r>
              <a:rPr lang="de-DE" i="1" dirty="0" err="1"/>
              <a:t>you</a:t>
            </a:r>
            <a:r>
              <a:rPr lang="de-DE" i="1" dirty="0"/>
              <a:t> </a:t>
            </a:r>
            <a:r>
              <a:rPr lang="de-DE" i="1" dirty="0" err="1"/>
              <a:t>say</a:t>
            </a:r>
            <a:r>
              <a:rPr lang="de-DE" i="1" dirty="0"/>
              <a:t> </a:t>
            </a:r>
            <a:r>
              <a:rPr lang="de-DE" i="1" dirty="0" err="1"/>
              <a:t>that</a:t>
            </a:r>
            <a:r>
              <a:rPr lang="de-DE" i="1" dirty="0"/>
              <a:t> </a:t>
            </a:r>
            <a:r>
              <a:rPr lang="de-DE" i="1" dirty="0" err="1"/>
              <a:t>again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/>
              <a:t>He </a:t>
            </a:r>
            <a:r>
              <a:rPr lang="de-DE" dirty="0" err="1"/>
              <a:t>tries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understanding</a:t>
            </a:r>
            <a:r>
              <a:rPr lang="de-DE" dirty="0"/>
              <a:t>: </a:t>
            </a:r>
            <a:r>
              <a:rPr lang="de-DE" i="1" dirty="0" err="1"/>
              <a:t>Got</a:t>
            </a:r>
            <a:r>
              <a:rPr lang="de-DE" i="1" dirty="0"/>
              <a:t> </a:t>
            </a:r>
            <a:r>
              <a:rPr lang="de-DE" i="1" dirty="0" err="1"/>
              <a:t>too</a:t>
            </a:r>
            <a:r>
              <a:rPr lang="de-DE" i="1" dirty="0"/>
              <a:t> </a:t>
            </a:r>
            <a:r>
              <a:rPr lang="de-DE" i="1" dirty="0" err="1"/>
              <a:t>much</a:t>
            </a:r>
            <a:r>
              <a:rPr lang="de-DE" i="1" dirty="0"/>
              <a:t> </a:t>
            </a:r>
            <a:r>
              <a:rPr lang="de-DE" i="1" dirty="0" err="1"/>
              <a:t>to</a:t>
            </a:r>
            <a:r>
              <a:rPr lang="de-DE" i="1" dirty="0"/>
              <a:t> do?  I </a:t>
            </a:r>
            <a:r>
              <a:rPr lang="de-DE" i="1" dirty="0" err="1"/>
              <a:t>know</a:t>
            </a:r>
            <a:r>
              <a:rPr lang="de-DE" i="1" dirty="0"/>
              <a:t> </a:t>
            </a:r>
            <a:r>
              <a:rPr lang="de-DE" i="1" dirty="0" err="1"/>
              <a:t>the</a:t>
            </a:r>
            <a:r>
              <a:rPr lang="de-DE" i="1" dirty="0"/>
              <a:t> </a:t>
            </a:r>
            <a:r>
              <a:rPr lang="de-DE" i="1" dirty="0" err="1"/>
              <a:t>feeling</a:t>
            </a:r>
            <a:r>
              <a:rPr lang="de-DE" dirty="0"/>
              <a:t>.  But he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clearly</a:t>
            </a:r>
            <a:r>
              <a:rPr lang="de-DE" dirty="0"/>
              <a:t> </a:t>
            </a:r>
            <a:r>
              <a:rPr lang="de-DE" dirty="0" err="1"/>
              <a:t>missed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Then</a:t>
            </a:r>
            <a:r>
              <a:rPr lang="de-DE" dirty="0"/>
              <a:t> he </a:t>
            </a:r>
            <a:r>
              <a:rPr lang="de-DE" dirty="0" err="1"/>
              <a:t>paraphrases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she‘s</a:t>
            </a:r>
            <a:r>
              <a:rPr lang="de-DE" dirty="0"/>
              <a:t> </a:t>
            </a:r>
            <a:r>
              <a:rPr lang="de-DE" dirty="0" err="1"/>
              <a:t>said</a:t>
            </a:r>
            <a:r>
              <a:rPr lang="de-DE" dirty="0"/>
              <a:t>—</a:t>
            </a:r>
            <a:r>
              <a:rPr lang="de-DE" i="1" dirty="0"/>
              <a:t>So, </a:t>
            </a:r>
            <a:r>
              <a:rPr lang="de-DE" i="1" dirty="0" err="1"/>
              <a:t>what</a:t>
            </a:r>
            <a:r>
              <a:rPr lang="de-DE" i="1" dirty="0"/>
              <a:t> </a:t>
            </a:r>
            <a:r>
              <a:rPr lang="de-DE" i="1" dirty="0" err="1"/>
              <a:t>you‘re</a:t>
            </a:r>
            <a:r>
              <a:rPr lang="de-DE" i="1" dirty="0"/>
              <a:t> </a:t>
            </a:r>
            <a:r>
              <a:rPr lang="de-DE" i="1" dirty="0" err="1"/>
              <a:t>saying</a:t>
            </a:r>
            <a:r>
              <a:rPr lang="de-DE" i="1" dirty="0"/>
              <a:t> </a:t>
            </a:r>
            <a:r>
              <a:rPr lang="de-DE" i="1" dirty="0" err="1"/>
              <a:t>is</a:t>
            </a:r>
            <a:r>
              <a:rPr lang="de-DE" dirty="0"/>
              <a:t>…--but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funny,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annoys</a:t>
            </a:r>
            <a:r>
              <a:rPr lang="de-DE" dirty="0"/>
              <a:t> Yolanda.  </a:t>
            </a:r>
          </a:p>
          <a:p>
            <a:pPr marL="514350" indent="-514350">
              <a:buAutoNum type="arabicPeriod"/>
            </a:pPr>
            <a:r>
              <a:rPr lang="de-DE" dirty="0" err="1"/>
              <a:t>Later</a:t>
            </a:r>
            <a:r>
              <a:rPr lang="de-DE" dirty="0"/>
              <a:t> he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finally</a:t>
            </a:r>
            <a:r>
              <a:rPr lang="de-DE" dirty="0"/>
              <a:t> </a:t>
            </a:r>
            <a:r>
              <a:rPr lang="de-DE" dirty="0" err="1"/>
              <a:t>encourage</a:t>
            </a:r>
            <a:r>
              <a:rPr lang="de-DE" dirty="0"/>
              <a:t> her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continue</a:t>
            </a:r>
            <a:r>
              <a:rPr lang="de-DE" dirty="0"/>
              <a:t>,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interrupting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making</a:t>
            </a:r>
            <a:r>
              <a:rPr lang="de-DE" dirty="0"/>
              <a:t> </a:t>
            </a:r>
            <a:r>
              <a:rPr lang="de-DE" dirty="0" err="1"/>
              <a:t>fun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her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defending</a:t>
            </a:r>
            <a:r>
              <a:rPr lang="de-DE" dirty="0"/>
              <a:t> </a:t>
            </a:r>
            <a:r>
              <a:rPr lang="de-DE" dirty="0" err="1"/>
              <a:t>himself</a:t>
            </a:r>
            <a:r>
              <a:rPr lang="de-DE" i="1" dirty="0"/>
              <a:t>. </a:t>
            </a:r>
            <a:r>
              <a:rPr lang="de-DE" i="1" dirty="0" err="1"/>
              <a:t>I‘m</a:t>
            </a:r>
            <a:r>
              <a:rPr lang="de-DE" i="1" dirty="0"/>
              <a:t> sorry, </a:t>
            </a:r>
            <a:r>
              <a:rPr lang="de-DE" i="1" dirty="0" err="1"/>
              <a:t>I‘m</a:t>
            </a:r>
            <a:r>
              <a:rPr lang="de-DE" i="1" dirty="0"/>
              <a:t> sorry.  </a:t>
            </a:r>
            <a:r>
              <a:rPr lang="de-DE" i="1" dirty="0" err="1"/>
              <a:t>You</a:t>
            </a:r>
            <a:r>
              <a:rPr lang="de-DE" i="1" dirty="0"/>
              <a:t> </a:t>
            </a:r>
            <a:r>
              <a:rPr lang="de-DE" i="1" dirty="0" err="1"/>
              <a:t>were</a:t>
            </a:r>
            <a:r>
              <a:rPr lang="de-DE" i="1" dirty="0"/>
              <a:t> </a:t>
            </a:r>
            <a:r>
              <a:rPr lang="de-DE" i="1" dirty="0" err="1"/>
              <a:t>saying</a:t>
            </a:r>
            <a:r>
              <a:rPr lang="de-DE" dirty="0"/>
              <a:t>… and </a:t>
            </a:r>
            <a:r>
              <a:rPr lang="de-DE" dirty="0" err="1"/>
              <a:t>later</a:t>
            </a:r>
            <a:r>
              <a:rPr lang="de-DE" dirty="0"/>
              <a:t>  </a:t>
            </a:r>
            <a:r>
              <a:rPr lang="de-DE" i="1" dirty="0" err="1"/>
              <a:t>No</a:t>
            </a:r>
            <a:r>
              <a:rPr lang="de-DE" i="1" dirty="0"/>
              <a:t>. </a:t>
            </a:r>
            <a:r>
              <a:rPr lang="de-DE" i="1" dirty="0" err="1"/>
              <a:t>No</a:t>
            </a:r>
            <a:r>
              <a:rPr lang="de-DE" i="1" dirty="0"/>
              <a:t>, </a:t>
            </a:r>
            <a:r>
              <a:rPr lang="de-DE" i="1" dirty="0" err="1"/>
              <a:t>I‘m</a:t>
            </a:r>
            <a:r>
              <a:rPr lang="de-DE" i="1" dirty="0"/>
              <a:t> </a:t>
            </a:r>
            <a:r>
              <a:rPr lang="de-DE" i="1" dirty="0" err="1"/>
              <a:t>listening</a:t>
            </a:r>
            <a:r>
              <a:rPr lang="de-DE" i="1" dirty="0"/>
              <a:t>.  </a:t>
            </a:r>
            <a:r>
              <a:rPr lang="de-DE" i="1" dirty="0" err="1"/>
              <a:t>Please</a:t>
            </a:r>
            <a:r>
              <a:rPr lang="de-DE" i="1" dirty="0"/>
              <a:t> </a:t>
            </a:r>
            <a:r>
              <a:rPr lang="de-DE" i="1" dirty="0" err="1"/>
              <a:t>go</a:t>
            </a:r>
            <a:r>
              <a:rPr lang="de-DE" i="1" dirty="0"/>
              <a:t> on.</a:t>
            </a:r>
          </a:p>
          <a:p>
            <a:pPr marL="514350" indent="-514350">
              <a:buAutoNum type="arabicPeriod"/>
            </a:pPr>
            <a:r>
              <a:rPr lang="de-DE" dirty="0"/>
              <a:t>Next he </a:t>
            </a:r>
            <a:r>
              <a:rPr lang="de-DE" dirty="0" err="1"/>
              <a:t>shows</a:t>
            </a:r>
            <a:r>
              <a:rPr lang="de-DE" dirty="0"/>
              <a:t> he </a:t>
            </a:r>
            <a:r>
              <a:rPr lang="de-DE" dirty="0" err="1"/>
              <a:t>understands</a:t>
            </a:r>
            <a:r>
              <a:rPr lang="de-DE" dirty="0"/>
              <a:t> her </a:t>
            </a:r>
            <a:r>
              <a:rPr lang="de-DE" dirty="0" err="1"/>
              <a:t>point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view</a:t>
            </a:r>
            <a:r>
              <a:rPr lang="de-DE" i="1" dirty="0"/>
              <a:t>—I </a:t>
            </a:r>
            <a:r>
              <a:rPr lang="de-DE" i="1" dirty="0" err="1"/>
              <a:t>appreciate</a:t>
            </a:r>
            <a:r>
              <a:rPr lang="de-DE" i="1" dirty="0"/>
              <a:t> </a:t>
            </a:r>
            <a:r>
              <a:rPr lang="de-DE" i="1" dirty="0" err="1"/>
              <a:t>how</a:t>
            </a:r>
            <a:r>
              <a:rPr lang="de-DE" i="1" dirty="0"/>
              <a:t> </a:t>
            </a:r>
            <a:r>
              <a:rPr lang="de-DE" i="1" dirty="0" err="1"/>
              <a:t>you</a:t>
            </a:r>
            <a:r>
              <a:rPr lang="de-DE" i="1" dirty="0"/>
              <a:t> </a:t>
            </a:r>
            <a:r>
              <a:rPr lang="de-DE" i="1" dirty="0" err="1"/>
              <a:t>feel</a:t>
            </a:r>
            <a:r>
              <a:rPr lang="de-DE" i="1" dirty="0"/>
              <a:t>…--</a:t>
            </a:r>
            <a:r>
              <a:rPr lang="de-DE" dirty="0" err="1"/>
              <a:t>before</a:t>
            </a:r>
            <a:r>
              <a:rPr lang="de-DE" dirty="0"/>
              <a:t> </a:t>
            </a:r>
            <a:r>
              <a:rPr lang="de-DE" dirty="0" err="1"/>
              <a:t>explaining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situation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his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view</a:t>
            </a:r>
            <a:r>
              <a:rPr lang="de-DE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97638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2A415B-9725-4CF3-816F-71B64C7C5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Resolving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 pp. 48-49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CC4807-BDE2-4C99-AA7D-B07B09856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E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:</a:t>
            </a:r>
          </a:p>
          <a:p>
            <a:pPr marL="514350" indent="-514350">
              <a:buAutoNum type="alphaLcPeriod"/>
            </a:pPr>
            <a:r>
              <a:rPr lang="de-DE" dirty="0"/>
              <a:t>Paraphrase and </a:t>
            </a:r>
            <a:r>
              <a:rPr lang="de-DE" dirty="0" err="1"/>
              <a:t>summarise</a:t>
            </a:r>
            <a:endParaRPr lang="de-DE" dirty="0"/>
          </a:p>
          <a:p>
            <a:pPr marL="514350" indent="-514350">
              <a:buAutoNum type="alphaLcPeriod"/>
            </a:pPr>
            <a:r>
              <a:rPr lang="de-DE" dirty="0"/>
              <a:t>Show </a:t>
            </a:r>
            <a:r>
              <a:rPr lang="de-DE" dirty="0" err="1"/>
              <a:t>understanding</a:t>
            </a:r>
            <a:endParaRPr lang="de-DE" dirty="0"/>
          </a:p>
          <a:p>
            <a:pPr marL="514350" indent="-514350">
              <a:buAutoNum type="alphaLcPeriod"/>
            </a:pPr>
            <a:r>
              <a:rPr lang="de-DE" dirty="0" err="1"/>
              <a:t>Encourage</a:t>
            </a:r>
            <a:r>
              <a:rPr lang="de-DE" dirty="0"/>
              <a:t> </a:t>
            </a:r>
            <a:r>
              <a:rPr lang="de-DE" dirty="0" err="1"/>
              <a:t>someone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talking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12071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15F473-28D8-4251-9F99-5D9E15816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Resolving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 pp. 48-49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E76D6F-C7C7-4881-AE42-DF26C465A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Suggested</a:t>
            </a:r>
            <a:r>
              <a:rPr lang="de-DE" dirty="0"/>
              <a:t> </a:t>
            </a: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a.)  1, 5, 6, 9, 12</a:t>
            </a:r>
          </a:p>
          <a:p>
            <a:pPr marL="0" indent="0">
              <a:buNone/>
            </a:pPr>
            <a:r>
              <a:rPr lang="de-DE" dirty="0"/>
              <a:t>b.) 3, 4, 10, 11, 13</a:t>
            </a:r>
          </a:p>
          <a:p>
            <a:pPr marL="0" indent="0">
              <a:buNone/>
            </a:pPr>
            <a:r>
              <a:rPr lang="de-DE" dirty="0"/>
              <a:t>c.)  2, 7, 8, 14</a:t>
            </a:r>
          </a:p>
        </p:txBody>
      </p:sp>
    </p:spTree>
    <p:extLst>
      <p:ext uri="{BB962C8B-B14F-4D97-AF65-F5344CB8AC3E}">
        <p14:creationId xmlns:p14="http://schemas.microsoft.com/office/powerpoint/2010/main" val="33398432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73EEF0-0BE9-4C00-A0C2-A0F317686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Resolving</a:t>
            </a:r>
            <a:r>
              <a:rPr lang="de-DE" dirty="0"/>
              <a:t> </a:t>
            </a:r>
            <a:r>
              <a:rPr lang="de-DE" dirty="0" err="1"/>
              <a:t>Conflict</a:t>
            </a:r>
            <a:r>
              <a:rPr lang="de-DE" dirty="0"/>
              <a:t> pp. 48-49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F9F689-AC32-4607-9B50-622E58F6A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Homework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Writing File on </a:t>
            </a:r>
            <a:r>
              <a:rPr lang="de-DE" dirty="0" err="1"/>
              <a:t>page</a:t>
            </a:r>
            <a:r>
              <a:rPr lang="de-DE" dirty="0"/>
              <a:t> 143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phrases</a:t>
            </a:r>
            <a:r>
              <a:rPr lang="de-DE" dirty="0"/>
              <a:t> and </a:t>
            </a:r>
            <a:r>
              <a:rPr lang="de-DE" dirty="0" err="1"/>
              <a:t>techniques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making</a:t>
            </a:r>
            <a:r>
              <a:rPr lang="de-DE" dirty="0"/>
              <a:t> E-Mails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polite</a:t>
            </a:r>
            <a:r>
              <a:rPr lang="de-DE" dirty="0"/>
              <a:t> in tone.</a:t>
            </a:r>
          </a:p>
        </p:txBody>
      </p:sp>
    </p:spTree>
    <p:extLst>
      <p:ext uri="{BB962C8B-B14F-4D97-AF65-F5344CB8AC3E}">
        <p14:creationId xmlns:p14="http://schemas.microsoft.com/office/powerpoint/2010/main" val="17489266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AA715-A92E-4897-82D8-CA43A4739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Case Study Group Work: Delaney Call-</a:t>
            </a:r>
            <a:r>
              <a:rPr lang="de-DE" dirty="0" err="1"/>
              <a:t>Centre</a:t>
            </a:r>
            <a:r>
              <a:rPr lang="de-DE" dirty="0"/>
              <a:t> </a:t>
            </a:r>
            <a:r>
              <a:rPr lang="de-DE" dirty="0" err="1"/>
              <a:t>Absenteeism</a:t>
            </a:r>
            <a:r>
              <a:rPr lang="de-DE" dirty="0"/>
              <a:t>, pp. 50 and 51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7668E8-3C9E-4634-BBFC-75D9C4C72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Work in </a:t>
            </a:r>
            <a:r>
              <a:rPr lang="de-DE" dirty="0" err="1"/>
              <a:t>groups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2, 3 </a:t>
            </a:r>
            <a:r>
              <a:rPr lang="de-DE" dirty="0" err="1"/>
              <a:t>or</a:t>
            </a:r>
            <a:r>
              <a:rPr lang="de-DE" dirty="0"/>
              <a:t> 4.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on an </a:t>
            </a:r>
            <a:r>
              <a:rPr lang="de-DE" dirty="0" err="1"/>
              <a:t>absenteeism</a:t>
            </a:r>
            <a:r>
              <a:rPr lang="de-DE" dirty="0"/>
              <a:t> </a:t>
            </a:r>
            <a:r>
              <a:rPr lang="de-DE" dirty="0" err="1"/>
              <a:t>problem</a:t>
            </a:r>
            <a:r>
              <a:rPr lang="de-DE" dirty="0"/>
              <a:t> at a </a:t>
            </a:r>
            <a:r>
              <a:rPr lang="de-DE" dirty="0" err="1"/>
              <a:t>call-centre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Delaney</a:t>
            </a:r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Background (</a:t>
            </a:r>
            <a:r>
              <a:rPr lang="de-DE" dirty="0" err="1"/>
              <a:t>page</a:t>
            </a:r>
            <a:r>
              <a:rPr lang="de-DE" dirty="0"/>
              <a:t> 50) and Report on </a:t>
            </a:r>
            <a:r>
              <a:rPr lang="de-DE" dirty="0" err="1"/>
              <a:t>Absenteeism</a:t>
            </a:r>
            <a:r>
              <a:rPr lang="de-DE" dirty="0"/>
              <a:t> (p. 50), and 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consultant‘s</a:t>
            </a:r>
            <a:r>
              <a:rPr lang="de-DE" dirty="0"/>
              <a:t> </a:t>
            </a:r>
            <a:r>
              <a:rPr lang="de-DE" dirty="0" err="1"/>
              <a:t>findings</a:t>
            </a:r>
            <a:r>
              <a:rPr lang="de-DE" dirty="0"/>
              <a:t> (</a:t>
            </a:r>
            <a:r>
              <a:rPr lang="de-DE" dirty="0" err="1"/>
              <a:t>recordings</a:t>
            </a:r>
            <a:r>
              <a:rPr lang="de-DE" dirty="0"/>
              <a:t> 2-14 </a:t>
            </a:r>
            <a:r>
              <a:rPr lang="de-DE" dirty="0" err="1"/>
              <a:t>through</a:t>
            </a:r>
            <a:r>
              <a:rPr lang="de-DE" dirty="0"/>
              <a:t> 2-19 on </a:t>
            </a:r>
            <a:r>
              <a:rPr lang="de-DE" dirty="0" err="1"/>
              <a:t>campUAS</a:t>
            </a:r>
            <a:r>
              <a:rPr lang="de-DE" dirty="0"/>
              <a:t>).  After </a:t>
            </a:r>
            <a:r>
              <a:rPr lang="de-DE" dirty="0" err="1"/>
              <a:t>doing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, </a:t>
            </a:r>
            <a:r>
              <a:rPr lang="de-DE" dirty="0" err="1"/>
              <a:t>summarize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main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call-centre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inputs</a:t>
            </a:r>
            <a:r>
              <a:rPr lang="de-DE" dirty="0"/>
              <a:t>.  </a:t>
            </a:r>
            <a:r>
              <a:rPr lang="de-DE" dirty="0" err="1"/>
              <a:t>Lastly</a:t>
            </a:r>
            <a:r>
              <a:rPr lang="de-DE" dirty="0"/>
              <a:t>, </a:t>
            </a:r>
            <a:r>
              <a:rPr lang="de-DE" dirty="0" err="1"/>
              <a:t>propose</a:t>
            </a:r>
            <a:r>
              <a:rPr lang="de-DE" dirty="0"/>
              <a:t> a </a:t>
            </a:r>
            <a:r>
              <a:rPr lang="de-DE" dirty="0" err="1"/>
              <a:t>solution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Delaney </a:t>
            </a:r>
            <a:r>
              <a:rPr lang="de-DE" dirty="0" err="1"/>
              <a:t>can</a:t>
            </a:r>
            <a:r>
              <a:rPr lang="de-DE" dirty="0"/>
              <a:t> deal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Upload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all </a:t>
            </a:r>
            <a:r>
              <a:rPr lang="de-DE" dirty="0" err="1"/>
              <a:t>names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members</a:t>
            </a:r>
            <a:r>
              <a:rPr lang="de-DE" dirty="0"/>
              <a:t>, </a:t>
            </a:r>
            <a:r>
              <a:rPr lang="de-DE" dirty="0" err="1"/>
              <a:t>onto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Upload </a:t>
            </a:r>
            <a:r>
              <a:rPr lang="de-DE" dirty="0" err="1"/>
              <a:t>platform</a:t>
            </a:r>
            <a:r>
              <a:rPr lang="de-DE" dirty="0"/>
              <a:t> on </a:t>
            </a:r>
            <a:r>
              <a:rPr lang="de-DE" dirty="0" err="1"/>
              <a:t>campUAS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pdf</a:t>
            </a:r>
            <a:r>
              <a:rPr lang="de-DE" dirty="0"/>
              <a:t> </a:t>
            </a:r>
            <a:r>
              <a:rPr lang="de-DE" dirty="0" err="1"/>
              <a:t>file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Once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uploading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report,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in Business English C1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7003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0CE47A-0798-45C1-A672-2F190B763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7243DC-736B-4DFF-BDE0-C8E1142CA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Governments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understood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demands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information</a:t>
            </a:r>
            <a:r>
              <a:rPr lang="de-DE" b="1" dirty="0"/>
              <a:t> </a:t>
            </a:r>
            <a:r>
              <a:rPr lang="de-DE" b="1" dirty="0" err="1"/>
              <a:t>economy</a:t>
            </a:r>
            <a:r>
              <a:rPr lang="de-DE" dirty="0"/>
              <a:t> and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trying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prepare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it.  In </a:t>
            </a:r>
            <a:r>
              <a:rPr lang="de-DE" dirty="0" err="1"/>
              <a:t>the</a:t>
            </a:r>
            <a:r>
              <a:rPr lang="de-DE" dirty="0"/>
              <a:t> UK,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,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a </a:t>
            </a:r>
            <a:r>
              <a:rPr lang="de-DE" dirty="0" err="1"/>
              <a:t>great</a:t>
            </a:r>
            <a:r>
              <a:rPr lang="de-DE" dirty="0"/>
              <a:t> </a:t>
            </a:r>
            <a:r>
              <a:rPr lang="de-DE" dirty="0" err="1"/>
              <a:t>expansion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number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university</a:t>
            </a:r>
            <a:r>
              <a:rPr lang="de-DE" dirty="0"/>
              <a:t> </a:t>
            </a:r>
            <a:r>
              <a:rPr lang="de-DE" dirty="0" err="1"/>
              <a:t>places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times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b="1" dirty="0" err="1"/>
              <a:t>graduates</a:t>
            </a:r>
            <a:r>
              <a:rPr lang="de-DE" dirty="0"/>
              <a:t> </a:t>
            </a:r>
            <a:r>
              <a:rPr lang="de-DE" dirty="0" err="1"/>
              <a:t>coming</a:t>
            </a:r>
            <a:r>
              <a:rPr lang="de-DE" dirty="0"/>
              <a:t> out </a:t>
            </a:r>
            <a:r>
              <a:rPr lang="de-DE" dirty="0" err="1"/>
              <a:t>of</a:t>
            </a:r>
            <a:r>
              <a:rPr lang="de-DE" dirty="0"/>
              <a:t> UK </a:t>
            </a:r>
            <a:r>
              <a:rPr lang="de-DE" dirty="0" err="1"/>
              <a:t>universities</a:t>
            </a:r>
            <a:r>
              <a:rPr lang="de-DE" dirty="0"/>
              <a:t> </a:t>
            </a:r>
            <a:r>
              <a:rPr lang="de-DE" dirty="0" err="1"/>
              <a:t>compared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20 </a:t>
            </a:r>
            <a:r>
              <a:rPr lang="de-DE" dirty="0" err="1"/>
              <a:t>years</a:t>
            </a:r>
            <a:r>
              <a:rPr lang="de-DE" dirty="0"/>
              <a:t> </a:t>
            </a:r>
            <a:r>
              <a:rPr lang="de-DE" dirty="0" err="1"/>
              <a:t>ago</a:t>
            </a:r>
            <a:r>
              <a:rPr lang="de-DE" dirty="0"/>
              <a:t>.  Governments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looking</a:t>
            </a:r>
            <a:r>
              <a:rPr lang="de-DE" dirty="0"/>
              <a:t> </a:t>
            </a:r>
            <a:r>
              <a:rPr lang="de-DE" dirty="0" err="1"/>
              <a:t>increasingly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industries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b="1" dirty="0" err="1"/>
              <a:t>knowledge-based</a:t>
            </a:r>
            <a:r>
              <a:rPr lang="de-DE" b="1" dirty="0"/>
              <a:t> </a:t>
            </a:r>
            <a:r>
              <a:rPr lang="de-DE" b="1" dirty="0" err="1"/>
              <a:t>economy</a:t>
            </a:r>
            <a:r>
              <a:rPr lang="de-DE" b="1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future</a:t>
            </a:r>
            <a:r>
              <a:rPr lang="de-DE" dirty="0"/>
              <a:t> </a:t>
            </a:r>
            <a:r>
              <a:rPr lang="de-DE" b="1" dirty="0" err="1"/>
              <a:t>job</a:t>
            </a:r>
            <a:r>
              <a:rPr lang="de-DE" b="1" dirty="0"/>
              <a:t> </a:t>
            </a:r>
            <a:r>
              <a:rPr lang="de-DE" b="1" dirty="0" err="1"/>
              <a:t>growth</a:t>
            </a:r>
            <a:r>
              <a:rPr lang="de-DE" dirty="0"/>
              <a:t>. 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knowledge-based</a:t>
            </a:r>
            <a:r>
              <a:rPr lang="de-DE" dirty="0"/>
              <a:t> </a:t>
            </a:r>
            <a:r>
              <a:rPr lang="de-DE" dirty="0" err="1"/>
              <a:t>economy</a:t>
            </a:r>
            <a:r>
              <a:rPr lang="de-DE" dirty="0"/>
              <a:t> </a:t>
            </a:r>
            <a:r>
              <a:rPr lang="de-DE" dirty="0" err="1"/>
              <a:t>leaves</a:t>
            </a:r>
            <a:r>
              <a:rPr lang="de-DE" dirty="0"/>
              <a:t> </a:t>
            </a:r>
            <a:r>
              <a:rPr lang="de-DE" dirty="0" err="1"/>
              <a:t>those</a:t>
            </a:r>
            <a:r>
              <a:rPr lang="de-DE" dirty="0"/>
              <a:t> </a:t>
            </a:r>
            <a:r>
              <a:rPr lang="de-DE" dirty="0" err="1"/>
              <a:t>without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particular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,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offer</a:t>
            </a:r>
            <a:r>
              <a:rPr lang="de-DE" dirty="0"/>
              <a:t> </a:t>
            </a:r>
            <a:r>
              <a:rPr lang="de-DE" dirty="0" err="1"/>
              <a:t>manual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, </a:t>
            </a:r>
            <a:r>
              <a:rPr lang="de-DE" dirty="0" err="1"/>
              <a:t>feeling</a:t>
            </a:r>
            <a:r>
              <a:rPr lang="de-DE" dirty="0"/>
              <a:t> </a:t>
            </a:r>
            <a:r>
              <a:rPr lang="de-DE" dirty="0" err="1"/>
              <a:t>increasingly</a:t>
            </a:r>
            <a:r>
              <a:rPr lang="de-DE" dirty="0"/>
              <a:t> </a:t>
            </a:r>
            <a:r>
              <a:rPr lang="de-DE" dirty="0" err="1"/>
              <a:t>beleaguered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1765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FB6B3D-FD45-4B14-AC18-A384AB8D8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DCD6A0-A4BD-4206-8189-0737DA2D3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those</a:t>
            </a:r>
            <a:r>
              <a:rPr lang="de-DE" dirty="0"/>
              <a:t> in </a:t>
            </a:r>
            <a:r>
              <a:rPr lang="de-DE" b="1" dirty="0" err="1"/>
              <a:t>skilled</a:t>
            </a:r>
            <a:r>
              <a:rPr lang="de-DE" b="1" dirty="0"/>
              <a:t> </a:t>
            </a:r>
            <a:r>
              <a:rPr lang="de-DE" b="1" dirty="0" err="1"/>
              <a:t>manual</a:t>
            </a:r>
            <a:r>
              <a:rPr lang="de-DE" b="1" dirty="0"/>
              <a:t> </a:t>
            </a:r>
            <a:r>
              <a:rPr lang="de-DE" b="1" dirty="0" err="1"/>
              <a:t>work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building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gardening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care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elderly</a:t>
            </a:r>
            <a:r>
              <a:rPr lang="de-DE" dirty="0"/>
              <a:t>,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feel</a:t>
            </a:r>
            <a:r>
              <a:rPr lang="de-DE" dirty="0"/>
              <a:t> </a:t>
            </a:r>
            <a:r>
              <a:rPr lang="de-DE" dirty="0" err="1"/>
              <a:t>relieved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jobs</a:t>
            </a:r>
            <a:r>
              <a:rPr lang="de-DE" dirty="0"/>
              <a:t> will not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b="1" dirty="0" err="1"/>
              <a:t>outsourced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China </a:t>
            </a:r>
            <a:r>
              <a:rPr lang="de-DE" dirty="0" err="1"/>
              <a:t>or</a:t>
            </a:r>
            <a:r>
              <a:rPr lang="de-DE" dirty="0"/>
              <a:t> India (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face</a:t>
            </a:r>
            <a:r>
              <a:rPr lang="de-DE" dirty="0"/>
              <a:t> </a:t>
            </a:r>
            <a:r>
              <a:rPr lang="de-DE" dirty="0" err="1"/>
              <a:t>competition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b="1" dirty="0" err="1"/>
              <a:t>developing</a:t>
            </a:r>
            <a:r>
              <a:rPr lang="de-DE" b="1" dirty="0"/>
              <a:t> </a:t>
            </a:r>
            <a:r>
              <a:rPr lang="de-DE" b="1" dirty="0" err="1"/>
              <a:t>country</a:t>
            </a:r>
            <a:r>
              <a:rPr lang="de-DE" b="1" dirty="0"/>
              <a:t> </a:t>
            </a:r>
            <a:r>
              <a:rPr lang="de-DE" b="1" dirty="0" err="1"/>
              <a:t>workers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move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developed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 </a:t>
            </a:r>
            <a:r>
              <a:rPr lang="de-DE" dirty="0" err="1"/>
              <a:t>work</a:t>
            </a:r>
            <a:r>
              <a:rPr lang="de-DE" dirty="0"/>
              <a:t> in </a:t>
            </a:r>
            <a:r>
              <a:rPr lang="de-DE" dirty="0" err="1"/>
              <a:t>areas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).  The Internet </a:t>
            </a:r>
            <a:r>
              <a:rPr lang="de-DE" dirty="0" err="1"/>
              <a:t>means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after </a:t>
            </a:r>
            <a:r>
              <a:rPr lang="de-DE" dirty="0" err="1"/>
              <a:t>th</a:t>
            </a:r>
            <a:r>
              <a:rPr lang="de-DE" dirty="0"/>
              <a:t> </a:t>
            </a:r>
            <a:r>
              <a:rPr lang="de-DE" dirty="0" err="1"/>
              <a:t>emove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world‘s</a:t>
            </a:r>
            <a:r>
              <a:rPr lang="de-DE" dirty="0"/>
              <a:t>  </a:t>
            </a:r>
            <a:r>
              <a:rPr lang="de-DE" dirty="0" err="1"/>
              <a:t>to</a:t>
            </a:r>
            <a:r>
              <a:rPr lang="de-DE" dirty="0"/>
              <a:t> China,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b="1" dirty="0"/>
              <a:t>professional </a:t>
            </a:r>
            <a:r>
              <a:rPr lang="de-DE" b="1" dirty="0" err="1"/>
              <a:t>services</a:t>
            </a:r>
            <a:r>
              <a:rPr lang="de-DE" b="1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also </a:t>
            </a:r>
            <a:r>
              <a:rPr lang="de-DE" dirty="0" err="1"/>
              <a:t>moving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developing</a:t>
            </a:r>
            <a:r>
              <a:rPr lang="de-DE" b="1" dirty="0"/>
              <a:t> </a:t>
            </a:r>
            <a:r>
              <a:rPr lang="de-DE" b="1" dirty="0" err="1"/>
              <a:t>world</a:t>
            </a:r>
            <a:r>
              <a:rPr lang="de-DE" dirty="0"/>
              <a:t>.  English-</a:t>
            </a:r>
            <a:r>
              <a:rPr lang="de-DE" dirty="0" err="1"/>
              <a:t>speaking</a:t>
            </a:r>
            <a:r>
              <a:rPr lang="de-DE" dirty="0"/>
              <a:t> Indian </a:t>
            </a:r>
            <a:r>
              <a:rPr lang="de-DE" dirty="0" err="1"/>
              <a:t>graduates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 </a:t>
            </a:r>
            <a:r>
              <a:rPr lang="de-DE" dirty="0" err="1"/>
              <a:t>benefitted</a:t>
            </a:r>
            <a:r>
              <a:rPr lang="de-DE" dirty="0"/>
              <a:t>,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demands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call</a:t>
            </a:r>
            <a:r>
              <a:rPr lang="de-DE" dirty="0"/>
              <a:t> </a:t>
            </a:r>
            <a:r>
              <a:rPr lang="de-DE" dirty="0" err="1"/>
              <a:t>centres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businesses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US and </a:t>
            </a:r>
            <a:r>
              <a:rPr lang="de-DE" dirty="0" err="1"/>
              <a:t>the</a:t>
            </a:r>
            <a:r>
              <a:rPr lang="de-DE" dirty="0"/>
              <a:t> UK.  But India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experiencing</a:t>
            </a:r>
            <a:r>
              <a:rPr lang="de-DE" dirty="0"/>
              <a:t> a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wave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service</a:t>
            </a:r>
            <a:r>
              <a:rPr lang="de-DE" dirty="0"/>
              <a:t> „</a:t>
            </a:r>
            <a:r>
              <a:rPr lang="de-DE" b="1" dirty="0" err="1"/>
              <a:t>exports</a:t>
            </a:r>
            <a:r>
              <a:rPr lang="de-DE" dirty="0"/>
              <a:t>“, </a:t>
            </a:r>
            <a:r>
              <a:rPr lang="de-DE" dirty="0" err="1"/>
              <a:t>this</a:t>
            </a:r>
            <a:r>
              <a:rPr lang="de-DE" dirty="0"/>
              <a:t> time </a:t>
            </a:r>
            <a:r>
              <a:rPr lang="de-DE" dirty="0" err="1"/>
              <a:t>for</a:t>
            </a:r>
            <a:r>
              <a:rPr lang="de-DE" dirty="0"/>
              <a:t> legal and </a:t>
            </a:r>
            <a:r>
              <a:rPr lang="de-DE" dirty="0" err="1"/>
              <a:t>accounting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ist </a:t>
            </a:r>
            <a:r>
              <a:rPr lang="de-DE" dirty="0" err="1"/>
              <a:t>graduates</a:t>
            </a:r>
            <a:r>
              <a:rPr lang="de-DE" dirty="0"/>
              <a:t>, </a:t>
            </a:r>
            <a:r>
              <a:rPr lang="de-DE" dirty="0" err="1"/>
              <a:t>educated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Anglo-Saxon </a:t>
            </a:r>
            <a:r>
              <a:rPr lang="de-DE" dirty="0" err="1"/>
              <a:t>traditions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law</a:t>
            </a:r>
            <a:r>
              <a:rPr lang="de-DE" dirty="0"/>
              <a:t> and </a:t>
            </a:r>
            <a:r>
              <a:rPr lang="de-DE" dirty="0" err="1"/>
              <a:t>accountancy</a:t>
            </a:r>
            <a:r>
              <a:rPr lang="de-DE" dirty="0"/>
              <a:t>.  These </a:t>
            </a:r>
            <a:r>
              <a:rPr lang="de-DE" dirty="0" err="1"/>
              <a:t>services</a:t>
            </a:r>
            <a:r>
              <a:rPr lang="de-DE" dirty="0"/>
              <a:t>, </a:t>
            </a:r>
            <a:r>
              <a:rPr lang="de-DE" dirty="0" err="1"/>
              <a:t>along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strong </a:t>
            </a:r>
            <a:r>
              <a:rPr lang="de-DE" dirty="0" err="1"/>
              <a:t>home-grown</a:t>
            </a:r>
            <a:r>
              <a:rPr lang="de-DE" dirty="0"/>
              <a:t> IT </a:t>
            </a:r>
            <a:r>
              <a:rPr lang="de-DE" dirty="0" err="1"/>
              <a:t>industry</a:t>
            </a:r>
            <a:r>
              <a:rPr lang="de-DE" dirty="0"/>
              <a:t>, will bring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greater</a:t>
            </a:r>
            <a:r>
              <a:rPr lang="de-DE" dirty="0"/>
              <a:t> </a:t>
            </a:r>
            <a:r>
              <a:rPr lang="de-DE" dirty="0" err="1"/>
              <a:t>economic</a:t>
            </a:r>
            <a:r>
              <a:rPr lang="de-DE" dirty="0"/>
              <a:t> </a:t>
            </a:r>
            <a:r>
              <a:rPr lang="de-DE" dirty="0" err="1"/>
              <a:t>benefits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country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offer</a:t>
            </a:r>
            <a:r>
              <a:rPr lang="de-DE" dirty="0"/>
              <a:t> </a:t>
            </a:r>
            <a:r>
              <a:rPr lang="de-DE" dirty="0" err="1"/>
              <a:t>higher</a:t>
            </a:r>
            <a:r>
              <a:rPr lang="de-DE" dirty="0"/>
              <a:t> </a:t>
            </a:r>
            <a:r>
              <a:rPr lang="de-DE" b="1" dirty="0" err="1"/>
              <a:t>added</a:t>
            </a:r>
            <a:r>
              <a:rPr lang="de-DE" b="1" dirty="0"/>
              <a:t> </a:t>
            </a:r>
            <a:r>
              <a:rPr lang="de-DE" b="1" dirty="0" err="1"/>
              <a:t>value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6734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F29510-6198-464C-8B70-0DE501EC2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4A6FC9-120B-48D5-BB3E-1C449DC2A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still a </a:t>
            </a:r>
            <a:r>
              <a:rPr lang="de-DE" dirty="0" err="1"/>
              <a:t>place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knowlegde-driven</a:t>
            </a:r>
            <a:r>
              <a:rPr lang="de-DE" b="1" dirty="0"/>
              <a:t> hi-</a:t>
            </a:r>
            <a:r>
              <a:rPr lang="de-DE" b="1" dirty="0" err="1"/>
              <a:t>tech</a:t>
            </a:r>
            <a:r>
              <a:rPr lang="de-DE" b="1" dirty="0"/>
              <a:t> </a:t>
            </a:r>
            <a:r>
              <a:rPr lang="de-DE" b="1" dirty="0" err="1"/>
              <a:t>manufacturing</a:t>
            </a:r>
            <a:r>
              <a:rPr lang="de-DE" b="1" dirty="0"/>
              <a:t> </a:t>
            </a:r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older</a:t>
            </a:r>
            <a:r>
              <a:rPr lang="de-DE" dirty="0"/>
              <a:t> </a:t>
            </a:r>
            <a:r>
              <a:rPr lang="de-DE" dirty="0" err="1"/>
              <a:t>economies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West.  After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economic</a:t>
            </a:r>
            <a:r>
              <a:rPr lang="de-DE" b="1" dirty="0"/>
              <a:t> </a:t>
            </a:r>
            <a:r>
              <a:rPr lang="de-DE" b="1" dirty="0" err="1"/>
              <a:t>downturn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2007-2009, Germany, in </a:t>
            </a:r>
            <a:r>
              <a:rPr lang="de-DE" dirty="0" err="1"/>
              <a:t>particular</a:t>
            </a:r>
            <a:r>
              <a:rPr lang="de-DE" dirty="0"/>
              <a:t>,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experienced</a:t>
            </a:r>
            <a:r>
              <a:rPr lang="de-DE" dirty="0"/>
              <a:t> </a:t>
            </a:r>
            <a:r>
              <a:rPr lang="de-DE" dirty="0" err="1"/>
              <a:t>enormous</a:t>
            </a:r>
            <a:r>
              <a:rPr lang="de-DE" dirty="0"/>
              <a:t> </a:t>
            </a:r>
            <a:r>
              <a:rPr lang="de-DE" dirty="0" err="1"/>
              <a:t>demand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beautifully</a:t>
            </a:r>
            <a:r>
              <a:rPr lang="de-DE" dirty="0"/>
              <a:t> </a:t>
            </a:r>
            <a:r>
              <a:rPr lang="de-DE" dirty="0" err="1"/>
              <a:t>engineeered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.  Much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demand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Asia, </a:t>
            </a:r>
            <a:r>
              <a:rPr lang="de-DE" dirty="0" err="1"/>
              <a:t>where</a:t>
            </a:r>
            <a:r>
              <a:rPr lang="de-DE" dirty="0"/>
              <a:t>, </a:t>
            </a:r>
            <a:r>
              <a:rPr lang="de-DE" dirty="0" err="1"/>
              <a:t>thanks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world</a:t>
            </a:r>
            <a:r>
              <a:rPr lang="de-DE" b="1" dirty="0"/>
              <a:t> </a:t>
            </a:r>
            <a:r>
              <a:rPr lang="de-DE" b="1" dirty="0" err="1"/>
              <a:t>balance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economic</a:t>
            </a:r>
            <a:r>
              <a:rPr lang="de-DE" b="1" dirty="0"/>
              <a:t> power</a:t>
            </a:r>
            <a:r>
              <a:rPr lang="de-DE" dirty="0"/>
              <a:t>, an </a:t>
            </a:r>
            <a:r>
              <a:rPr lang="de-DE" dirty="0" err="1"/>
              <a:t>increasingly</a:t>
            </a:r>
            <a:r>
              <a:rPr lang="de-DE" dirty="0"/>
              <a:t> large and </a:t>
            </a:r>
            <a:r>
              <a:rPr lang="de-DE" dirty="0" err="1"/>
              <a:t>prosperous</a:t>
            </a:r>
            <a:r>
              <a:rPr lang="de-DE" dirty="0"/>
              <a:t> </a:t>
            </a:r>
            <a:r>
              <a:rPr lang="de-DE" dirty="0" err="1"/>
              <a:t>middle</a:t>
            </a:r>
            <a:r>
              <a:rPr lang="de-DE" dirty="0"/>
              <a:t> </a:t>
            </a:r>
            <a:r>
              <a:rPr lang="de-DE" dirty="0" err="1"/>
              <a:t>class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emerged</a:t>
            </a:r>
            <a:r>
              <a:rPr lang="de-DE" dirty="0"/>
              <a:t>,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emembers</a:t>
            </a:r>
            <a:r>
              <a:rPr lang="de-DE" dirty="0"/>
              <a:t> </a:t>
            </a:r>
            <a:r>
              <a:rPr lang="de-DE" dirty="0" err="1"/>
              <a:t>keen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buy</a:t>
            </a:r>
            <a:r>
              <a:rPr lang="de-DE" dirty="0"/>
              <a:t> such </a:t>
            </a:r>
            <a:r>
              <a:rPr lang="de-DE" dirty="0" err="1"/>
              <a:t>products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BMWs and Mercedes.  The </a:t>
            </a:r>
            <a:r>
              <a:rPr lang="de-DE" dirty="0" err="1"/>
              <a:t>added</a:t>
            </a:r>
            <a:r>
              <a:rPr lang="de-DE" dirty="0"/>
              <a:t> </a:t>
            </a:r>
            <a:r>
              <a:rPr lang="de-DE" dirty="0" err="1"/>
              <a:t>value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German </a:t>
            </a:r>
            <a:r>
              <a:rPr lang="de-DE" dirty="0" err="1"/>
              <a:t>products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enough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counteract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effects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b="1" dirty="0"/>
              <a:t>high </a:t>
            </a:r>
            <a:r>
              <a:rPr lang="de-DE" b="1" dirty="0" err="1"/>
              <a:t>salaries</a:t>
            </a:r>
            <a:r>
              <a:rPr lang="de-DE" dirty="0"/>
              <a:t> and </a:t>
            </a:r>
            <a:r>
              <a:rPr lang="de-DE" b="1" dirty="0"/>
              <a:t>social </a:t>
            </a:r>
            <a:r>
              <a:rPr lang="de-DE" b="1" dirty="0" err="1"/>
              <a:t>charges</a:t>
            </a:r>
            <a:r>
              <a:rPr lang="de-DE" dirty="0"/>
              <a:t>.  </a:t>
            </a:r>
            <a:r>
              <a:rPr lang="de-DE" dirty="0" err="1"/>
              <a:t>Economies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high </a:t>
            </a:r>
            <a:r>
              <a:rPr lang="de-DE" dirty="0" err="1"/>
              <a:t>salaries</a:t>
            </a:r>
            <a:r>
              <a:rPr lang="de-DE" dirty="0"/>
              <a:t> and </a:t>
            </a:r>
            <a:r>
              <a:rPr lang="de-DE" dirty="0" err="1"/>
              <a:t>charges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cannot</a:t>
            </a:r>
            <a:r>
              <a:rPr lang="de-DE" dirty="0"/>
              <a:t> </a:t>
            </a:r>
            <a:r>
              <a:rPr lang="de-DE" dirty="0" err="1"/>
              <a:t>offer</a:t>
            </a:r>
            <a:r>
              <a:rPr lang="de-DE" dirty="0"/>
              <a:t> </a:t>
            </a:r>
            <a:r>
              <a:rPr lang="de-DE" dirty="0" err="1"/>
              <a:t>competitively</a:t>
            </a:r>
            <a:r>
              <a:rPr lang="de-DE" dirty="0"/>
              <a:t> </a:t>
            </a:r>
            <a:r>
              <a:rPr lang="de-DE" dirty="0" err="1"/>
              <a:t>priced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serrvices</a:t>
            </a:r>
            <a:r>
              <a:rPr lang="de-DE" dirty="0"/>
              <a:t> will find </a:t>
            </a:r>
            <a:r>
              <a:rPr lang="de-DE" dirty="0" err="1"/>
              <a:t>themselves</a:t>
            </a:r>
            <a:r>
              <a:rPr lang="de-DE" dirty="0"/>
              <a:t> </a:t>
            </a:r>
            <a:r>
              <a:rPr lang="de-DE" dirty="0" err="1"/>
              <a:t>increasingly</a:t>
            </a:r>
            <a:r>
              <a:rPr lang="de-DE" dirty="0"/>
              <a:t> </a:t>
            </a:r>
            <a:r>
              <a:rPr lang="de-DE" b="1" dirty="0" err="1"/>
              <a:t>squeezed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6030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14015-EBDB-4BB6-84E9-0A32BADF4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E97209-FBA7-48CB-BB3F-319E5AE6A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eight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and </a:t>
            </a:r>
            <a:r>
              <a:rPr lang="de-DE" dirty="0" err="1"/>
              <a:t>decide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work</a:t>
            </a:r>
            <a:r>
              <a:rPr lang="de-DE" b="1" dirty="0"/>
              <a:t> </a:t>
            </a:r>
            <a:r>
              <a:rPr lang="de-DE" b="1" dirty="0" err="1"/>
              <a:t>patterns</a:t>
            </a:r>
            <a:r>
              <a:rPr lang="de-DE" b="1" dirty="0"/>
              <a:t> </a:t>
            </a:r>
            <a:r>
              <a:rPr lang="de-DE" dirty="0" err="1"/>
              <a:t>below</a:t>
            </a:r>
            <a:r>
              <a:rPr lang="de-DE" dirty="0"/>
              <a:t> (a-h)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talking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advantages</a:t>
            </a:r>
            <a:r>
              <a:rPr lang="de-DE" dirty="0"/>
              <a:t> and </a:t>
            </a:r>
            <a:r>
              <a:rPr lang="de-DE" dirty="0" err="1"/>
              <a:t>disadvantegs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a) </a:t>
            </a:r>
            <a:r>
              <a:rPr lang="de-DE" dirty="0" err="1"/>
              <a:t>employers</a:t>
            </a:r>
            <a:r>
              <a:rPr lang="de-DE" dirty="0"/>
              <a:t> and b) </a:t>
            </a:r>
            <a:r>
              <a:rPr lang="de-DE" dirty="0" err="1"/>
              <a:t>employees</a:t>
            </a:r>
            <a:r>
              <a:rPr lang="de-DE" dirty="0"/>
              <a:t>?</a:t>
            </a:r>
          </a:p>
          <a:p>
            <a:pPr marL="514350" indent="-514350">
              <a:buAutoNum type="alphaLcPeriod"/>
            </a:pPr>
            <a:r>
              <a:rPr lang="de-DE" dirty="0" err="1"/>
              <a:t>Seasonal</a:t>
            </a:r>
            <a:r>
              <a:rPr lang="de-DE" dirty="0"/>
              <a:t> </a:t>
            </a:r>
            <a:r>
              <a:rPr lang="de-DE" dirty="0" err="1"/>
              <a:t>work</a:t>
            </a:r>
            <a:endParaRPr lang="de-DE" dirty="0"/>
          </a:p>
          <a:p>
            <a:pPr marL="514350" indent="-514350">
              <a:buAutoNum type="alphaLcPeriod"/>
            </a:pPr>
            <a:r>
              <a:rPr lang="de-DE" dirty="0"/>
              <a:t>Teleworking</a:t>
            </a:r>
          </a:p>
          <a:p>
            <a:pPr marL="514350" indent="-514350">
              <a:buAutoNum type="alphaLcPeriod"/>
            </a:pPr>
            <a:r>
              <a:rPr lang="de-DE" dirty="0" err="1"/>
              <a:t>Casual</a:t>
            </a:r>
            <a:r>
              <a:rPr lang="de-DE" dirty="0"/>
              <a:t> </a:t>
            </a:r>
            <a:r>
              <a:rPr lang="de-DE" dirty="0" err="1"/>
              <a:t>labour</a:t>
            </a:r>
            <a:endParaRPr lang="de-DE" dirty="0"/>
          </a:p>
          <a:p>
            <a:pPr marL="514350" indent="-514350">
              <a:buAutoNum type="alphaLcPeriod"/>
            </a:pPr>
            <a:r>
              <a:rPr lang="de-DE" dirty="0"/>
              <a:t>Migrant </a:t>
            </a:r>
            <a:r>
              <a:rPr lang="de-DE" dirty="0" err="1"/>
              <a:t>work</a:t>
            </a:r>
            <a:endParaRPr lang="de-DE" dirty="0"/>
          </a:p>
          <a:p>
            <a:pPr marL="514350" indent="-514350">
              <a:buAutoNum type="alphaLcPeriod"/>
            </a:pPr>
            <a:r>
              <a:rPr lang="de-DE" dirty="0"/>
              <a:t>Self-</a:t>
            </a:r>
            <a:r>
              <a:rPr lang="de-DE" dirty="0" err="1"/>
              <a:t>employment</a:t>
            </a:r>
            <a:endParaRPr lang="de-DE" dirty="0"/>
          </a:p>
          <a:p>
            <a:pPr marL="514350" indent="-514350">
              <a:buAutoNum type="alphaLcPeriod"/>
            </a:pPr>
            <a:r>
              <a:rPr lang="de-DE" dirty="0"/>
              <a:t>Shift </a:t>
            </a:r>
            <a:r>
              <a:rPr lang="de-DE" dirty="0" err="1"/>
              <a:t>work</a:t>
            </a:r>
            <a:endParaRPr lang="de-DE" dirty="0"/>
          </a:p>
          <a:p>
            <a:pPr marL="514350" indent="-514350">
              <a:buAutoNum type="alphaLcPeriod"/>
            </a:pPr>
            <a:r>
              <a:rPr lang="de-DE" dirty="0"/>
              <a:t>Fixed-term/</a:t>
            </a:r>
            <a:r>
              <a:rPr lang="de-DE" dirty="0" err="1"/>
              <a:t>temporary</a:t>
            </a:r>
            <a:r>
              <a:rPr lang="de-DE" dirty="0"/>
              <a:t> </a:t>
            </a:r>
            <a:r>
              <a:rPr lang="de-DE" dirty="0" err="1"/>
              <a:t>contract</a:t>
            </a:r>
            <a:endParaRPr lang="de-DE" dirty="0"/>
          </a:p>
          <a:p>
            <a:pPr marL="514350" indent="-514350">
              <a:buAutoNum type="alphaLcPeriod"/>
            </a:pPr>
            <a:r>
              <a:rPr lang="de-DE" dirty="0"/>
              <a:t>Part-time </a:t>
            </a:r>
            <a:r>
              <a:rPr lang="de-DE" dirty="0" err="1"/>
              <a:t>work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8502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B12EC8-6406-4268-9688-C590731F2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B8DF3E-EE36-46D0-9B6E-EA7AA33FE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G</a:t>
            </a:r>
          </a:p>
          <a:p>
            <a:pPr marL="514350" indent="-514350">
              <a:buAutoNum type="arabicPeriod"/>
            </a:pPr>
            <a:r>
              <a:rPr lang="de-DE" dirty="0"/>
              <a:t>H</a:t>
            </a:r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F</a:t>
            </a:r>
          </a:p>
          <a:p>
            <a:pPr marL="514350" indent="-514350">
              <a:buAutoNum type="arabicPeriod"/>
            </a:pPr>
            <a:r>
              <a:rPr lang="de-DE" dirty="0"/>
              <a:t>E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514350" indent="-514350">
              <a:buAutoNum type="arabicPeriod"/>
            </a:pPr>
            <a:r>
              <a:rPr lang="de-DE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693622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15B3C2-1EA4-455C-86C0-E25ECBC2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The Future </a:t>
            </a:r>
            <a:r>
              <a:rPr lang="de-DE" dirty="0" err="1"/>
              <a:t>of</a:t>
            </a:r>
            <a:r>
              <a:rPr lang="de-DE" dirty="0"/>
              <a:t> Work pp. 44-45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40717A-C75A-4941-858F-F169BC341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</a:t>
            </a:r>
            <a:r>
              <a:rPr lang="de-DE" dirty="0"/>
              <a:t> </a:t>
            </a:r>
            <a:r>
              <a:rPr lang="de-DE" dirty="0" err="1"/>
              <a:t>employment</a:t>
            </a:r>
            <a:r>
              <a:rPr lang="de-DE" dirty="0"/>
              <a:t> </a:t>
            </a:r>
            <a:r>
              <a:rPr lang="de-DE" dirty="0" err="1"/>
              <a:t>trends</a:t>
            </a:r>
            <a:r>
              <a:rPr lang="de-DE" dirty="0"/>
              <a:t> 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region</a:t>
            </a:r>
            <a:r>
              <a:rPr lang="de-DE" dirty="0"/>
              <a:t>/</a:t>
            </a:r>
            <a:r>
              <a:rPr lang="de-DE" dirty="0" err="1"/>
              <a:t>country</a:t>
            </a:r>
            <a:r>
              <a:rPr lang="de-DE" dirty="0"/>
              <a:t> in </a:t>
            </a:r>
            <a:r>
              <a:rPr lang="de-DE" dirty="0" err="1"/>
              <a:t>terms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:</a:t>
            </a:r>
          </a:p>
          <a:p>
            <a:pPr marL="0" indent="0">
              <a:buNone/>
            </a:pPr>
            <a:r>
              <a:rPr lang="de-DE" dirty="0"/>
              <a:t>-- </a:t>
            </a:r>
            <a:r>
              <a:rPr lang="de-DE" dirty="0" err="1"/>
              <a:t>Length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week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-- </a:t>
            </a:r>
            <a:r>
              <a:rPr lang="de-DE" dirty="0" err="1"/>
              <a:t>Types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Contract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-- Self-</a:t>
            </a:r>
            <a:r>
              <a:rPr lang="de-DE" dirty="0" err="1"/>
              <a:t>Employment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--  </a:t>
            </a:r>
            <a:r>
              <a:rPr lang="de-DE" dirty="0" err="1"/>
              <a:t>Unemployment</a:t>
            </a:r>
            <a:endParaRPr lang="de-DE" dirty="0"/>
          </a:p>
          <a:p>
            <a:pPr marL="514350" indent="-514350">
              <a:buAutoNum type="arabicPeriod" startAt="2"/>
            </a:pPr>
            <a:r>
              <a:rPr lang="de-DE" dirty="0"/>
              <a:t>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an </a:t>
            </a:r>
            <a:r>
              <a:rPr lang="de-DE" dirty="0" err="1"/>
              <a:t>acceptable</a:t>
            </a:r>
            <a:r>
              <a:rPr lang="de-DE" dirty="0"/>
              <a:t> </a:t>
            </a:r>
            <a:r>
              <a:rPr lang="de-DE" dirty="0" err="1"/>
              <a:t>work-life</a:t>
            </a:r>
            <a:r>
              <a:rPr lang="de-DE" dirty="0"/>
              <a:t> </a:t>
            </a:r>
            <a:r>
              <a:rPr lang="de-DE" dirty="0" err="1"/>
              <a:t>balance</a:t>
            </a:r>
            <a:r>
              <a:rPr lang="de-DE" dirty="0"/>
              <a:t> 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country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a </a:t>
            </a:r>
            <a:r>
              <a:rPr lang="de-DE" dirty="0" err="1"/>
              <a:t>corporate</a:t>
            </a:r>
            <a:r>
              <a:rPr lang="de-DE" dirty="0"/>
              <a:t> „</a:t>
            </a:r>
            <a:r>
              <a:rPr lang="de-DE" dirty="0" err="1"/>
              <a:t>work</a:t>
            </a:r>
            <a:r>
              <a:rPr lang="de-DE" dirty="0"/>
              <a:t>-all-</a:t>
            </a:r>
            <a:r>
              <a:rPr lang="de-DE" dirty="0" err="1"/>
              <a:t>hours</a:t>
            </a:r>
            <a:r>
              <a:rPr lang="de-DE" dirty="0"/>
              <a:t>“ </a:t>
            </a:r>
            <a:r>
              <a:rPr lang="de-DE" dirty="0" err="1"/>
              <a:t>culture</a:t>
            </a:r>
            <a:r>
              <a:rPr lang="de-DE" dirty="0"/>
              <a:t>?</a:t>
            </a:r>
          </a:p>
          <a:p>
            <a:pPr marL="514350" indent="-514350">
              <a:buAutoNum type="arabicPeriod" startAt="2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arguments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and </a:t>
            </a:r>
            <a:r>
              <a:rPr lang="de-DE" dirty="0" err="1"/>
              <a:t>against</a:t>
            </a:r>
            <a:r>
              <a:rPr lang="de-DE" dirty="0"/>
              <a:t> </a:t>
            </a:r>
            <a:r>
              <a:rPr lang="de-DE" dirty="0" err="1"/>
              <a:t>employment</a:t>
            </a:r>
            <a:r>
              <a:rPr lang="de-DE" dirty="0"/>
              <a:t> </a:t>
            </a:r>
            <a:r>
              <a:rPr lang="de-DE" dirty="0" err="1"/>
              <a:t>legislation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regulate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hours</a:t>
            </a:r>
            <a:r>
              <a:rPr lang="de-DE" dirty="0"/>
              <a:t> and </a:t>
            </a:r>
            <a:r>
              <a:rPr lang="de-DE" dirty="0" err="1"/>
              <a:t>practices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67409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2592</Words>
  <Application>Microsoft Office PowerPoint</Application>
  <PresentationFormat>Breitbild</PresentationFormat>
  <Paragraphs>199</Paragraphs>
  <Slides>36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</vt:lpstr>
      <vt:lpstr>Market Leader Advanced Unit 5 Employment Trends</vt:lpstr>
      <vt:lpstr>Road Map for Lesson for Unit 5</vt:lpstr>
      <vt:lpstr>Business Brief</vt:lpstr>
      <vt:lpstr>Business Brief</vt:lpstr>
      <vt:lpstr>Business Brief</vt:lpstr>
      <vt:lpstr>Business Brief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Listening and Discussion: The Future of Work pp. 44-45</vt:lpstr>
      <vt:lpstr>Reading and Language: „Giganomics“ pp. 46-47</vt:lpstr>
      <vt:lpstr>Reading and Language: „Giganomics“ pp. 46-47</vt:lpstr>
      <vt:lpstr>Reading and Language: „Giganomics“ pp. 46-47</vt:lpstr>
      <vt:lpstr>Reading and Language: „Giganomics“ pp. 46-47</vt:lpstr>
      <vt:lpstr>Reading and Language: „Giganomics“ pp. 46-47</vt:lpstr>
      <vt:lpstr>Reading and Language: „Giganomics“ pp. 46-47</vt:lpstr>
      <vt:lpstr>Business Skills: Resolving Conflict pp. 48-49</vt:lpstr>
      <vt:lpstr>Business Skills: Resolving Conflict pp. 48-49</vt:lpstr>
      <vt:lpstr>Business Skills: Resolving Conflict pp. 48-49</vt:lpstr>
      <vt:lpstr>Business Skills: Resolving Conflict pp. 48-49</vt:lpstr>
      <vt:lpstr>Business Skills: Resolving Conflict pp. 48-49</vt:lpstr>
      <vt:lpstr>Business Skills: Resolving Conflict pp. 48-49</vt:lpstr>
      <vt:lpstr>Business Skills: Resolving Conflict pp. 48-49</vt:lpstr>
      <vt:lpstr>Business Skills: Resolving Conflict pp. 48-49</vt:lpstr>
      <vt:lpstr>Case Study Group Work: Delaney Call-Centre Absenteeism, pp. 50 and 51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Leader Advanced Unit 5 Employment Trends</dc:title>
  <dc:creator>Slawney, James</dc:creator>
  <cp:lastModifiedBy>Slawney, James</cp:lastModifiedBy>
  <cp:revision>15</cp:revision>
  <dcterms:created xsi:type="dcterms:W3CDTF">2023-06-01T07:32:14Z</dcterms:created>
  <dcterms:modified xsi:type="dcterms:W3CDTF">2023-06-01T12:19:05Z</dcterms:modified>
</cp:coreProperties>
</file>