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7" r:id="rId2"/>
    <p:sldId id="297" r:id="rId3"/>
    <p:sldId id="259" r:id="rId4"/>
    <p:sldId id="260" r:id="rId5"/>
    <p:sldId id="261" r:id="rId6"/>
    <p:sldId id="298" r:id="rId7"/>
    <p:sldId id="262" r:id="rId8"/>
    <p:sldId id="300" r:id="rId9"/>
    <p:sldId id="305" r:id="rId10"/>
    <p:sldId id="303" r:id="rId11"/>
    <p:sldId id="304" r:id="rId12"/>
    <p:sldId id="306" r:id="rId13"/>
    <p:sldId id="301" r:id="rId14"/>
    <p:sldId id="285" r:id="rId1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7687-DE21-4F19-B5E4-B3E8FE0F8731}" type="datetimeFigureOut">
              <a:rPr lang="am-ET" smtClean="0"/>
              <a:t>07/11/2022</a:t>
            </a:fld>
            <a:endParaRPr lang="am-ET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168EC14-3CA5-4F09-B72B-C0188F44A93F}" type="slidenum">
              <a:rPr lang="am-ET" smtClean="0"/>
              <a:t>‹Nr.›</a:t>
            </a:fld>
            <a:endParaRPr lang="am-ET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7687-DE21-4F19-B5E4-B3E8FE0F8731}" type="datetimeFigureOut">
              <a:rPr lang="am-ET" smtClean="0"/>
              <a:t>07/11/2022</a:t>
            </a:fld>
            <a:endParaRPr lang="am-E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8EC14-3CA5-4F09-B72B-C0188F44A93F}" type="slidenum">
              <a:rPr lang="am-ET" smtClean="0"/>
              <a:t>‹Nr.›</a:t>
            </a:fld>
            <a:endParaRPr lang="am-E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168EC14-3CA5-4F09-B72B-C0188F44A93F}" type="slidenum">
              <a:rPr lang="am-ET" smtClean="0"/>
              <a:t>‹Nr.›</a:t>
            </a:fld>
            <a:endParaRPr lang="am-E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7687-DE21-4F19-B5E4-B3E8FE0F8731}" type="datetimeFigureOut">
              <a:rPr lang="am-ET" smtClean="0"/>
              <a:t>07/11/2022</a:t>
            </a:fld>
            <a:endParaRPr lang="am-E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7687-DE21-4F19-B5E4-B3E8FE0F8731}" type="datetimeFigureOut">
              <a:rPr lang="am-ET" smtClean="0"/>
              <a:t>07/11/2022</a:t>
            </a:fld>
            <a:endParaRPr lang="am-E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168EC14-3CA5-4F09-B72B-C0188F44A93F}" type="slidenum">
              <a:rPr lang="am-ET" smtClean="0"/>
              <a:t>‹Nr.›</a:t>
            </a:fld>
            <a:endParaRPr lang="am-ET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-&#10;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htec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7687-DE21-4F19-B5E4-B3E8FE0F8731}" type="datetimeFigureOut">
              <a:rPr lang="am-ET" smtClean="0"/>
              <a:t>07/11/2022</a:t>
            </a:fld>
            <a:endParaRPr lang="am-ET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168EC14-3CA5-4F09-B72B-C0188F44A93F}" type="slidenum">
              <a:rPr lang="am-ET" smtClean="0"/>
              <a:t>‹Nr.›</a:t>
            </a:fld>
            <a:endParaRPr lang="am-E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3627687-DE21-4F19-B5E4-B3E8FE0F8731}" type="datetimeFigureOut">
              <a:rPr lang="am-ET" smtClean="0"/>
              <a:t>07/11/2022</a:t>
            </a:fld>
            <a:endParaRPr lang="am-E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8EC14-3CA5-4F09-B72B-C0188F44A93F}" type="slidenum">
              <a:rPr lang="am-ET" smtClean="0"/>
              <a:t>‹Nr.›</a:t>
            </a:fld>
            <a:endParaRPr lang="am-ET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nhaltsplatzhalt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12" name="Inhaltsplatzhalt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rade Verbindung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7687-DE21-4F19-B5E4-B3E8FE0F8731}" type="datetimeFigureOut">
              <a:rPr lang="am-ET" smtClean="0"/>
              <a:t>07/11/2022</a:t>
            </a:fld>
            <a:endParaRPr lang="am-E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am-ET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nhaltsplatzhalt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26" name="Inhaltsplatzhalt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168EC14-3CA5-4F09-B72B-C0188F44A93F}" type="slidenum">
              <a:rPr lang="am-ET" smtClean="0"/>
              <a:t>‹Nr.›</a:t>
            </a:fld>
            <a:endParaRPr lang="am-ET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7687-DE21-4F19-B5E4-B3E8FE0F8731}" type="datetimeFigureOut">
              <a:rPr lang="am-ET" smtClean="0"/>
              <a:t>07/11/2022</a:t>
            </a:fld>
            <a:endParaRPr lang="am-E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168EC14-3CA5-4F09-B72B-C0188F44A93F}" type="slidenum">
              <a:rPr lang="am-ET" smtClean="0"/>
              <a:t>‹Nr.›</a:t>
            </a:fld>
            <a:endParaRPr lang="am-E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htec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htec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7687-DE21-4F19-B5E4-B3E8FE0F8731}" type="datetimeFigureOut">
              <a:rPr lang="am-ET" smtClean="0"/>
              <a:t>07/11/2022</a:t>
            </a:fld>
            <a:endParaRPr lang="am-E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m-E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68EC14-3CA5-4F09-B72B-C0188F44A93F}" type="slidenum">
              <a:rPr lang="am-ET" smtClean="0"/>
              <a:t>‹Nr.›</a:t>
            </a:fld>
            <a:endParaRPr lang="am-E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htec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nhaltsplatzhalt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de-DE"/>
              <a:t>Textmasterformat bearbeiten</a:t>
            </a:r>
          </a:p>
          <a:p>
            <a:pPr lvl="1" eaLnBrk="1" latinLnBrk="0" hangingPunct="1"/>
            <a:r>
              <a:rPr lang="de-DE"/>
              <a:t>Zweite Ebene</a:t>
            </a:r>
          </a:p>
          <a:p>
            <a:pPr lvl="2" eaLnBrk="1" latinLnBrk="0" hangingPunct="1"/>
            <a:r>
              <a:rPr lang="de-DE"/>
              <a:t>Dritte Ebene</a:t>
            </a:r>
          </a:p>
          <a:p>
            <a:pPr lvl="3" eaLnBrk="1" latinLnBrk="0" hangingPunct="1"/>
            <a:r>
              <a:rPr lang="de-DE"/>
              <a:t>Vierte Ebene</a:t>
            </a:r>
          </a:p>
          <a:p>
            <a:pPr lvl="4" eaLnBrk="1" latinLnBrk="0" hangingPunct="1"/>
            <a:r>
              <a:rPr lang="de-DE"/>
              <a:t>Fünfte Ebene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168EC14-3CA5-4F09-B72B-C0188F44A93F}" type="slidenum">
              <a:rPr lang="am-ET" smtClean="0"/>
              <a:t>‹Nr.›</a:t>
            </a:fld>
            <a:endParaRPr lang="am-ET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627687-DE21-4F19-B5E4-B3E8FE0F8731}" type="datetimeFigureOut">
              <a:rPr lang="am-ET" smtClean="0"/>
              <a:t>07/11/2022</a:t>
            </a:fld>
            <a:endParaRPr lang="am-E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am-E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erade Verbindung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168EC14-3CA5-4F09-B72B-C0188F44A93F}" type="slidenum">
              <a:rPr lang="am-ET" smtClean="0"/>
              <a:t>‹Nr.›</a:t>
            </a:fld>
            <a:endParaRPr lang="am-E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/>
              <a:t>Textmasterformat bearbeiten</a:t>
            </a:r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3627687-DE21-4F19-B5E4-B3E8FE0F8731}" type="datetimeFigureOut">
              <a:rPr lang="am-ET" smtClean="0"/>
              <a:t>07/11/2022</a:t>
            </a:fld>
            <a:endParaRPr lang="am-E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am-E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3627687-DE21-4F19-B5E4-B3E8FE0F8731}" type="datetimeFigureOut">
              <a:rPr lang="am-ET" smtClean="0"/>
              <a:t>07/11/2022</a:t>
            </a:fld>
            <a:endParaRPr lang="am-E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am-ET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168EC14-3CA5-4F09-B72B-C0188F44A93F}" type="slidenum">
              <a:rPr lang="am-ET" smtClean="0"/>
              <a:t>‹Nr.›</a:t>
            </a:fld>
            <a:endParaRPr lang="am-ET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de-DE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/>
              <a:t>Textmasterformat bearbeiten</a:t>
            </a:r>
          </a:p>
          <a:p>
            <a:pPr lvl="1" eaLnBrk="1" latinLnBrk="0" hangingPunct="1"/>
            <a:r>
              <a:rPr kumimoji="0" lang="de-DE"/>
              <a:t>Zweite Ebene</a:t>
            </a:r>
          </a:p>
          <a:p>
            <a:pPr lvl="2" eaLnBrk="1" latinLnBrk="0" hangingPunct="1"/>
            <a:r>
              <a:rPr kumimoji="0" lang="de-DE"/>
              <a:t>Dritte Ebene</a:t>
            </a:r>
          </a:p>
          <a:p>
            <a:pPr lvl="3" eaLnBrk="1" latinLnBrk="0" hangingPunct="1"/>
            <a:r>
              <a:rPr kumimoji="0" lang="de-DE"/>
              <a:t>Vierte Ebene</a:t>
            </a:r>
          </a:p>
          <a:p>
            <a:pPr lvl="4" eaLnBrk="1" latinLnBrk="0" hangingPunct="1"/>
            <a:r>
              <a:rPr kumimoji="0" lang="de-DE"/>
              <a:t>Fünfte Ebene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975627-7E7A-463C-AE95-313570A817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Establishing</a:t>
            </a:r>
            <a:r>
              <a:rPr lang="de-DE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NPO</a:t>
            </a:r>
            <a:br>
              <a:rPr lang="en-US" sz="2800" b="1" dirty="0">
                <a:solidFill>
                  <a:schemeClr val="tx1"/>
                </a:solidFill>
                <a:latin typeface="Cambria" panose="02040503050406030204" pitchFamily="18" charset="0"/>
              </a:rPr>
            </a:br>
            <a:r>
              <a:rPr lang="en-US" sz="2800" b="1" dirty="0">
                <a:solidFill>
                  <a:schemeClr val="tx1"/>
                </a:solidFill>
                <a:latin typeface="Cambria" panose="02040503050406030204" pitchFamily="18" charset="0"/>
              </a:rPr>
              <a:t>Functional Requirements</a:t>
            </a:r>
            <a:endParaRPr lang="de-DE" sz="2800" dirty="0">
              <a:solidFill>
                <a:schemeClr val="tx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83F286-D45A-4F90-8927-C8BA7BB8853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9512" y="1527048"/>
            <a:ext cx="8784976" cy="48542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sz="4000" b="1" dirty="0"/>
              <a:t>Main Topics</a:t>
            </a:r>
            <a:endParaRPr lang="am-ET" sz="4000" b="1" dirty="0"/>
          </a:p>
          <a:p>
            <a:pPr marL="0" indent="0">
              <a:buNone/>
            </a:pPr>
            <a:r>
              <a:rPr lang="en-GB" sz="3600" b="1" dirty="0"/>
              <a:t>1. </a:t>
            </a:r>
            <a:r>
              <a:rPr lang="en-GB" sz="2800" b="1" dirty="0"/>
              <a:t>Follow important steps in Organizing NPO</a:t>
            </a:r>
            <a:endParaRPr lang="de-DE" sz="2800" dirty="0"/>
          </a:p>
          <a:p>
            <a:pPr marL="0" indent="0">
              <a:buNone/>
            </a:pPr>
            <a:r>
              <a:rPr lang="en-GB" sz="3600" b="1" dirty="0">
                <a:solidFill>
                  <a:srgbClr val="7030A0"/>
                </a:solidFill>
              </a:rPr>
              <a:t>2. Have clear Objective</a:t>
            </a:r>
            <a:endParaRPr lang="de-DE" sz="3600" dirty="0">
              <a:solidFill>
                <a:srgbClr val="7030A0"/>
              </a:solidFill>
            </a:endParaRPr>
          </a:p>
          <a:p>
            <a:pPr marL="0" indent="0">
              <a:buNone/>
            </a:pPr>
            <a:r>
              <a:rPr lang="en-GB" sz="3600" b="1" dirty="0"/>
              <a:t>3. Be able to perform key functions: </a:t>
            </a:r>
            <a:endParaRPr lang="de-DE" sz="3600" dirty="0"/>
          </a:p>
          <a:p>
            <a:pPr marL="0" indent="0">
              <a:buNone/>
            </a:pPr>
            <a:r>
              <a:rPr lang="en-GB" sz="3600" b="1" dirty="0"/>
              <a:t>4. Be Efficient and Effective</a:t>
            </a:r>
          </a:p>
          <a:p>
            <a:pPr marL="0" indent="0">
              <a:buNone/>
            </a:pPr>
            <a:r>
              <a:rPr lang="en-GB" sz="3600" b="1" dirty="0"/>
              <a:t>5. Look for Potential Supporters </a:t>
            </a:r>
            <a:endParaRPr lang="de-DE" sz="3600" dirty="0"/>
          </a:p>
          <a:p>
            <a:pPr marL="0" indent="0">
              <a:buNone/>
            </a:pPr>
            <a:r>
              <a:rPr lang="en-GB" sz="3600" b="1" dirty="0"/>
              <a:t>6. Clarify Your Objectives to Supporters</a:t>
            </a:r>
          </a:p>
          <a:p>
            <a:pPr marL="0" indent="0">
              <a:buNone/>
            </a:pPr>
            <a:r>
              <a:rPr lang="en-GB" sz="3600" b="1" dirty="0">
                <a:solidFill>
                  <a:srgbClr val="C00000"/>
                </a:solidFill>
              </a:rPr>
              <a:t>7. Manage with Transparency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2332292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7.2. KEEPING RECORDS</a:t>
            </a:r>
            <a:endParaRPr lang="am-ET" dirty="0">
              <a:solidFill>
                <a:srgbClr val="C0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8982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 2</a:t>
            </a:r>
            <a:r>
              <a:rPr lang="en-US" b="1" baseline="30000" dirty="0"/>
              <a:t>nd</a:t>
            </a:r>
            <a:r>
              <a:rPr lang="en-US" b="1" dirty="0"/>
              <a:t>. Keep Good Records- </a:t>
            </a:r>
            <a:r>
              <a:rPr lang="en-US" dirty="0"/>
              <a:t>not to go far wrong</a:t>
            </a:r>
            <a:endParaRPr lang="en-US" b="1" dirty="0"/>
          </a:p>
          <a:p>
            <a:r>
              <a:rPr lang="en-US" sz="3200" dirty="0"/>
              <a:t>Accounting is record of</a:t>
            </a:r>
          </a:p>
          <a:p>
            <a:pPr lvl="1"/>
            <a:r>
              <a:rPr lang="en-US" sz="3200" dirty="0"/>
              <a:t>Money received (income) and </a:t>
            </a:r>
          </a:p>
          <a:p>
            <a:pPr lvl="1"/>
            <a:r>
              <a:rPr lang="en-US" sz="3200" dirty="0"/>
              <a:t> Money paid (expense)</a:t>
            </a:r>
          </a:p>
          <a:p>
            <a:r>
              <a:rPr lang="en-US" sz="3200" dirty="0"/>
              <a:t>So record money you received (with receipts) and paid (with invoices) - in a 'cashbook' </a:t>
            </a:r>
          </a:p>
          <a:p>
            <a:r>
              <a:rPr lang="en-US" sz="3200" dirty="0"/>
              <a:t>Records prove every activity has taken place</a:t>
            </a:r>
          </a:p>
          <a:p>
            <a:r>
              <a:rPr lang="en-US" sz="3200" dirty="0"/>
              <a:t>Records must be carefully filed and kept safe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667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7.3. INTERNAL CONTROL </a:t>
            </a:r>
            <a:endParaRPr lang="am-ET" dirty="0">
              <a:solidFill>
                <a:srgbClr val="C0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.</a:t>
            </a:r>
            <a:r>
              <a:rPr lang="de-DE" dirty="0"/>
              <a:t> </a:t>
            </a:r>
            <a:r>
              <a:rPr lang="en-US" dirty="0"/>
              <a:t>Internal Controls include: </a:t>
            </a:r>
            <a:endParaRPr lang="de-DE" dirty="0"/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Keep Money in a safe place (bank account). </a:t>
            </a:r>
            <a:endParaRPr lang="de-DE" sz="2800" dirty="0">
              <a:solidFill>
                <a:schemeClr val="tx1"/>
              </a:solidFill>
            </a:endParaRP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Make sure that payments are authorized. </a:t>
            </a:r>
            <a:endParaRPr lang="de-DE" sz="2800" dirty="0">
              <a:solidFill>
                <a:schemeClr val="tx1"/>
              </a:solidFill>
            </a:endParaRP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Follow &amp; implement your budget. </a:t>
            </a:r>
            <a:endParaRPr lang="de-DE" sz="2800" dirty="0">
              <a:solidFill>
                <a:schemeClr val="tx1"/>
              </a:solidFill>
            </a:endParaRPr>
          </a:p>
          <a:p>
            <a:pPr lvl="1"/>
            <a:r>
              <a:rPr lang="en-US" sz="2800" dirty="0">
                <a:solidFill>
                  <a:schemeClr val="tx1"/>
                </a:solidFill>
              </a:rPr>
              <a:t>Monitor how much money is spent on what. </a:t>
            </a:r>
            <a:endParaRPr lang="de-DE" sz="2800" dirty="0">
              <a:solidFill>
                <a:schemeClr val="tx1"/>
              </a:solidFill>
            </a:endParaRPr>
          </a:p>
          <a:p>
            <a:pPr lvl="3"/>
            <a:r>
              <a:rPr lang="en-US" sz="2600" dirty="0"/>
              <a:t>(A). Summarize Income &amp; expense  in Cashbook.</a:t>
            </a:r>
          </a:p>
          <a:p>
            <a:pPr lvl="3"/>
            <a:r>
              <a:rPr lang="en-US" sz="2600" dirty="0"/>
              <a:t>(B). Summarize Information in Bank Account </a:t>
            </a:r>
          </a:p>
          <a:p>
            <a:pPr lvl="3"/>
            <a:r>
              <a:rPr lang="en-US" sz="2600"/>
              <a:t>(C). </a:t>
            </a:r>
            <a:r>
              <a:rPr lang="en-US" sz="2600" dirty="0"/>
              <a:t>Make sure that (A) = (B) </a:t>
            </a:r>
            <a:endParaRPr lang="de-DE" sz="2600" dirty="0"/>
          </a:p>
        </p:txBody>
      </p:sp>
    </p:spTree>
    <p:extLst>
      <p:ext uri="{BB962C8B-B14F-4D97-AF65-F5344CB8AC3E}">
        <p14:creationId xmlns:p14="http://schemas.microsoft.com/office/powerpoint/2010/main" val="7763419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4. FINANCIAL REPORTING 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 4</a:t>
            </a:r>
            <a:r>
              <a:rPr lang="en-US" baseline="30000" dirty="0"/>
              <a:t>th</a:t>
            </a:r>
            <a:r>
              <a:rPr lang="en-US" dirty="0"/>
              <a:t>. Financial reports </a:t>
            </a:r>
          </a:p>
          <a:p>
            <a:pPr lvl="1"/>
            <a:r>
              <a:rPr lang="en-US" dirty="0"/>
              <a:t>summarize income and expense over the period of time. </a:t>
            </a:r>
          </a:p>
          <a:p>
            <a:r>
              <a:rPr lang="en-GB" sz="2800" dirty="0"/>
              <a:t>Prepare your Accounts </a:t>
            </a:r>
          </a:p>
          <a:p>
            <a:r>
              <a:rPr lang="en-GB" sz="2800" dirty="0"/>
              <a:t>Audit your Accounts - Annually</a:t>
            </a:r>
          </a:p>
          <a:p>
            <a:r>
              <a:rPr lang="en-GB" sz="2800" dirty="0"/>
              <a:t>Make Annual Report at General Meeting Members</a:t>
            </a:r>
            <a:endParaRPr lang="de-DE" dirty="0"/>
          </a:p>
          <a:p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39629404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/>
              <a:t>TASK- Reading </a:t>
            </a:r>
            <a:r>
              <a:rPr lang="en-US" b="1" dirty="0"/>
              <a:t>Exercise</a:t>
            </a:r>
            <a:r>
              <a:rPr lang="de-DE" dirty="0"/>
              <a:t> </a:t>
            </a:r>
            <a:endParaRPr lang="am-ET" dirty="0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579296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Search for information about your NPO</a:t>
            </a:r>
            <a:endParaRPr lang="de-DE" b="1" dirty="0"/>
          </a:p>
          <a:p>
            <a:pPr marL="514350" indent="-514350">
              <a:buFont typeface="+mj-lt"/>
              <a:buAutoNum type="arabicPeriod"/>
            </a:pPr>
            <a:r>
              <a:rPr lang="en-GB" b="1" dirty="0"/>
              <a:t>Its Objective (vision-mission)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/>
              <a:t>Its Key Activities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/>
              <a:t>Its Organizational Structure- such as 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GB" b="1" dirty="0"/>
              <a:t>Departments/ Branches/Divisions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/>
              <a:t>Its Managerial Structure- such as </a:t>
            </a:r>
          </a:p>
          <a:p>
            <a:pPr marL="788670" lvl="1" indent="-514350">
              <a:buFont typeface="+mj-lt"/>
              <a:buAutoNum type="arabicPeriod"/>
            </a:pPr>
            <a:r>
              <a:rPr lang="en-GB" b="1" dirty="0"/>
              <a:t>Board of Directors/General Manager/</a:t>
            </a:r>
            <a:r>
              <a:rPr lang="de-DE" b="1" dirty="0"/>
              <a:t>Managers -(Project Manager, Personell Manager----)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800" b="1" dirty="0"/>
              <a:t>Its Potential Supporters </a:t>
            </a:r>
            <a:endParaRPr lang="de-DE" sz="2800" b="1" dirty="0"/>
          </a:p>
        </p:txBody>
      </p:sp>
    </p:spTree>
    <p:extLst>
      <p:ext uri="{BB962C8B-B14F-4D97-AF65-F5344CB8AC3E}">
        <p14:creationId xmlns:p14="http://schemas.microsoft.com/office/powerpoint/2010/main" val="36309411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1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8147" name="Rectangle 3"/>
          <p:cNvSpPr>
            <a:spLocks noGrp="1" noChangeArrowheads="1"/>
          </p:cNvSpPr>
          <p:nvPr>
            <p:ph type="title"/>
          </p:nvPr>
        </p:nvSpPr>
        <p:spPr>
          <a:xfrm>
            <a:off x="-685800" y="5638800"/>
            <a:ext cx="4025900" cy="762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de-DE" sz="7200" dirty="0">
                <a:solidFill>
                  <a:schemeClr val="bg1"/>
                </a:solidFill>
              </a:rPr>
              <a:t>Q&amp;A</a:t>
            </a:r>
          </a:p>
        </p:txBody>
      </p:sp>
    </p:spTree>
    <p:extLst>
      <p:ext uri="{BB962C8B-B14F-4D97-AF65-F5344CB8AC3E}">
        <p14:creationId xmlns:p14="http://schemas.microsoft.com/office/powerpoint/2010/main" val="2333035761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1. Steps in Establishing/Organizing </a:t>
            </a:r>
            <a:br>
              <a:rPr lang="en-GB" b="1" dirty="0">
                <a:solidFill>
                  <a:srgbClr val="C00000"/>
                </a:solidFill>
              </a:rPr>
            </a:br>
            <a:r>
              <a:rPr lang="en-GB" b="1" dirty="0">
                <a:solidFill>
                  <a:srgbClr val="C00000"/>
                </a:solidFill>
              </a:rPr>
              <a:t>Efficient &amp; Effective NPO</a:t>
            </a:r>
            <a:endParaRPr lang="am-ET" dirty="0">
              <a:solidFill>
                <a:srgbClr val="C0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534400" cy="5257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/>
              <a:t>Understand the skills to start and manage an NPO</a:t>
            </a: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Find your right NPO partners</a:t>
            </a: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Select Board of Directors  </a:t>
            </a: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Establish your NPO purpose  </a:t>
            </a: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Be familiar and comply with NPO laws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Establish your NPO Structure and Functions </a:t>
            </a: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Plan for your Activities</a:t>
            </a: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Consider Effective Fundraising mechanisms </a:t>
            </a:r>
            <a:endParaRPr lang="de-DE" dirty="0"/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Hire relevant Staff for your NPO</a:t>
            </a:r>
            <a:endParaRPr lang="de-DE" dirty="0"/>
          </a:p>
          <a:p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1246174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C00000"/>
                </a:solidFill>
              </a:rPr>
              <a:t>2. Have Clear Objective</a:t>
            </a:r>
            <a:endParaRPr lang="am-ET" dirty="0">
              <a:solidFill>
                <a:srgbClr val="C0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507288" cy="4925144"/>
          </a:xfrm>
        </p:spPr>
        <p:txBody>
          <a:bodyPr>
            <a:normAutofit/>
          </a:bodyPr>
          <a:lstStyle/>
          <a:p>
            <a:r>
              <a:rPr lang="en-GB" dirty="0"/>
              <a:t>The most fundamental quality of effective NPO is 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clarity about its objective—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what your NPO wants to accomplish 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en-GB" dirty="0"/>
              <a:t>Communicate clear Objective to all stakeholders—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Donors, 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Volunteers 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Partners, 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Public-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Board, 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Staff -</a:t>
            </a:r>
          </a:p>
          <a:p>
            <a:r>
              <a:rPr lang="en-GB" dirty="0"/>
              <a:t>All operations should help to advance this Objective.</a:t>
            </a:r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3364009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662736" cy="758952"/>
          </a:xfrm>
        </p:spPr>
        <p:txBody>
          <a:bodyPr>
            <a:normAutofit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3. Be able to perform key functions</a:t>
            </a:r>
            <a:endParaRPr lang="am-ET" dirty="0">
              <a:solidFill>
                <a:srgbClr val="C0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301752" y="1600200"/>
            <a:ext cx="8590728" cy="5141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To get its Objective- NPO perform essential functions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GB" sz="2800" dirty="0">
                <a:solidFill>
                  <a:schemeClr val="tx1"/>
                </a:solidFill>
              </a:rPr>
              <a:t>Communicate your Objective</a:t>
            </a:r>
            <a:endParaRPr lang="de-DE" sz="2800" dirty="0">
              <a:solidFill>
                <a:schemeClr val="tx1"/>
              </a:solidFill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en-GB" sz="2800" dirty="0">
                <a:solidFill>
                  <a:schemeClr val="tx1"/>
                </a:solidFill>
              </a:rPr>
              <a:t>Get stakeholders’ input</a:t>
            </a:r>
            <a:endParaRPr lang="de-DE" sz="2800" dirty="0">
              <a:solidFill>
                <a:schemeClr val="tx1"/>
              </a:solidFill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en-GB" sz="2800" dirty="0">
                <a:solidFill>
                  <a:schemeClr val="tx1"/>
                </a:solidFill>
              </a:rPr>
              <a:t>Achieve results &amp; see impact on key measures</a:t>
            </a:r>
            <a:endParaRPr lang="de-DE" sz="2800" dirty="0">
              <a:solidFill>
                <a:schemeClr val="tx1"/>
              </a:solidFill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en-GB" sz="2800" dirty="0">
                <a:solidFill>
                  <a:schemeClr val="tx1"/>
                </a:solidFill>
              </a:rPr>
              <a:t>Manage with good governance structure </a:t>
            </a:r>
            <a:endParaRPr lang="de-DE" sz="2800" dirty="0">
              <a:solidFill>
                <a:schemeClr val="tx1"/>
              </a:solidFill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en-GB" sz="2800" dirty="0">
                <a:solidFill>
                  <a:schemeClr val="tx1"/>
                </a:solidFill>
              </a:rPr>
              <a:t>Secure resources appropriate to needs </a:t>
            </a:r>
            <a:endParaRPr lang="de-DE" sz="2800" dirty="0">
              <a:solidFill>
                <a:schemeClr val="tx1"/>
              </a:solidFill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en-GB" sz="2800" dirty="0">
                <a:solidFill>
                  <a:schemeClr val="tx1"/>
                </a:solidFill>
              </a:rPr>
              <a:t>Plan for the future </a:t>
            </a:r>
            <a:endParaRPr lang="de-DE" sz="2800" dirty="0">
              <a:solidFill>
                <a:schemeClr val="tx1"/>
              </a:solidFill>
            </a:endParaRPr>
          </a:p>
          <a:p>
            <a:pPr marL="857250" lvl="1" indent="-457200">
              <a:buFont typeface="+mj-lt"/>
              <a:buAutoNum type="arabicPeriod"/>
            </a:pPr>
            <a:r>
              <a:rPr lang="en-GB" sz="2800" dirty="0">
                <a:solidFill>
                  <a:schemeClr val="tx1"/>
                </a:solidFill>
              </a:rPr>
              <a:t>Be a learning organization (be adaptive)- </a:t>
            </a:r>
            <a:endParaRPr lang="am-ET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2471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4. Be Efficient and Effective</a:t>
            </a:r>
            <a:endParaRPr lang="am-ET" dirty="0">
              <a:solidFill>
                <a:srgbClr val="C0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301752" y="1600200"/>
            <a:ext cx="8534400" cy="4925144"/>
          </a:xfrm>
        </p:spPr>
        <p:txBody>
          <a:bodyPr>
            <a:normAutofit lnSpcReduction="10000"/>
          </a:bodyPr>
          <a:lstStyle/>
          <a:p>
            <a:r>
              <a:rPr lang="en-GB" b="1" dirty="0"/>
              <a:t>1. Financial – </a:t>
            </a:r>
            <a:r>
              <a:rPr lang="en-GB" sz="2000" dirty="0"/>
              <a:t>Prepare &amp; audit yearly Financial statements</a:t>
            </a:r>
          </a:p>
          <a:p>
            <a:r>
              <a:rPr lang="en-GB" b="1" dirty="0"/>
              <a:t>2. Good Governance - </a:t>
            </a:r>
            <a:r>
              <a:rPr lang="en-GB" sz="2400" dirty="0"/>
              <a:t>Make sure you have Accountable &amp; Transparent leadership </a:t>
            </a:r>
          </a:p>
          <a:p>
            <a:r>
              <a:rPr lang="en-GB" b="1" dirty="0"/>
              <a:t>3. Plan for development -</a:t>
            </a:r>
            <a:r>
              <a:rPr lang="en-GB" sz="2400" dirty="0"/>
              <a:t>Ensure that strategic plan is in place and used </a:t>
            </a:r>
          </a:p>
          <a:p>
            <a:r>
              <a:rPr lang="en-GB" b="1" dirty="0"/>
              <a:t>4. Good people - </a:t>
            </a:r>
            <a:r>
              <a:rPr lang="en-GB" sz="2000" dirty="0"/>
              <a:t>Above all, success of objective depends on one key resource: </a:t>
            </a:r>
            <a:r>
              <a:rPr lang="en-GB" sz="2000" b="1" dirty="0"/>
              <a:t>qualified, skilled, and talented</a:t>
            </a:r>
            <a:endParaRPr lang="en-GB" sz="2000" dirty="0"/>
          </a:p>
          <a:p>
            <a:pPr lvl="1"/>
            <a:r>
              <a:rPr lang="en-GB" sz="2000" b="1" dirty="0">
                <a:solidFill>
                  <a:schemeClr val="tx1"/>
                </a:solidFill>
              </a:rPr>
              <a:t>Board Members, </a:t>
            </a:r>
          </a:p>
          <a:p>
            <a:pPr lvl="1"/>
            <a:r>
              <a:rPr lang="en-GB" sz="2000" b="1" dirty="0">
                <a:solidFill>
                  <a:schemeClr val="tx1"/>
                </a:solidFill>
              </a:rPr>
              <a:t>Working staff, and </a:t>
            </a:r>
          </a:p>
          <a:p>
            <a:pPr lvl="1"/>
            <a:r>
              <a:rPr lang="en-GB" sz="2000" b="1" dirty="0">
                <a:solidFill>
                  <a:schemeClr val="tx1"/>
                </a:solidFill>
              </a:rPr>
              <a:t>Volunteers. </a:t>
            </a:r>
          </a:p>
          <a:p>
            <a:r>
              <a:rPr lang="en-GB" b="1" dirty="0"/>
              <a:t>5. Ability to mobilize others -</a:t>
            </a:r>
            <a:r>
              <a:rPr lang="en-GB" sz="2200" dirty="0"/>
              <a:t>mobilize and engage volunteers, other NPOs, businesses, and government agencies</a:t>
            </a:r>
            <a:endParaRPr lang="de-DE" sz="2200" dirty="0"/>
          </a:p>
          <a:p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2881206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5. Look for Potential Supporters </a:t>
            </a:r>
            <a:endParaRPr lang="am-ET" dirty="0">
              <a:solidFill>
                <a:srgbClr val="C0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301752" y="1600200"/>
            <a:ext cx="8534400" cy="4925144"/>
          </a:xfrm>
        </p:spPr>
        <p:txBody>
          <a:bodyPr>
            <a:normAutofit/>
          </a:bodyPr>
          <a:lstStyle/>
          <a:p>
            <a:r>
              <a:rPr lang="en-GB" dirty="0"/>
              <a:t>Scan Environment of your chosen field of interest. </a:t>
            </a:r>
          </a:p>
          <a:p>
            <a:r>
              <a:rPr lang="en-GB" dirty="0"/>
              <a:t>talk to knowledgeable people in the areas of interest:</a:t>
            </a:r>
            <a:endParaRPr lang="de-DE" dirty="0"/>
          </a:p>
          <a:p>
            <a:pPr lvl="1"/>
            <a:r>
              <a:rPr lang="en-GB" dirty="0">
                <a:solidFill>
                  <a:schemeClr val="tx1"/>
                </a:solidFill>
              </a:rPr>
              <a:t>University researchers, 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Business leaders,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Government agencies,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Associations,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Journalists, and </a:t>
            </a:r>
          </a:p>
          <a:p>
            <a:pPr lvl="1"/>
            <a:r>
              <a:rPr lang="en-GB" dirty="0">
                <a:solidFill>
                  <a:schemeClr val="tx1"/>
                </a:solidFill>
              </a:rPr>
              <a:t>potential donors and foundations. </a:t>
            </a:r>
            <a:endParaRPr lang="de-DE" dirty="0">
              <a:solidFill>
                <a:schemeClr val="tx1"/>
              </a:solidFill>
            </a:endParaRPr>
          </a:p>
          <a:p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21506110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</a:rPr>
              <a:t>6. Clarify Your Objectives to </a:t>
            </a:r>
            <a:br>
              <a:rPr lang="en-GB" b="1" dirty="0">
                <a:solidFill>
                  <a:srgbClr val="C00000"/>
                </a:solidFill>
              </a:rPr>
            </a:br>
            <a:r>
              <a:rPr lang="en-GB" b="1" dirty="0">
                <a:solidFill>
                  <a:srgbClr val="C00000"/>
                </a:solidFill>
              </a:rPr>
              <a:t>Potential </a:t>
            </a:r>
            <a:r>
              <a:rPr lang="en-GB" sz="3200" b="1" dirty="0">
                <a:solidFill>
                  <a:srgbClr val="C00000"/>
                </a:solidFill>
              </a:rPr>
              <a:t>Supporters</a:t>
            </a:r>
            <a:endParaRPr lang="am-ET" dirty="0">
              <a:solidFill>
                <a:srgbClr val="C0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507288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b="1" dirty="0"/>
              <a:t>Philanthropists - </a:t>
            </a:r>
            <a:r>
              <a:rPr lang="en-GB" dirty="0"/>
              <a:t>help others financially</a:t>
            </a:r>
          </a:p>
          <a:p>
            <a:r>
              <a:rPr lang="en-GB" dirty="0"/>
              <a:t>Identify potential Supporters </a:t>
            </a:r>
          </a:p>
          <a:p>
            <a:pPr lvl="1"/>
            <a:r>
              <a:rPr lang="en-GB" dirty="0"/>
              <a:t>– those that support your values, goals, and interests. </a:t>
            </a:r>
          </a:p>
          <a:p>
            <a:r>
              <a:rPr lang="en-GB" dirty="0"/>
              <a:t>Build and strengthen relationship with them</a:t>
            </a:r>
          </a:p>
          <a:p>
            <a:r>
              <a:rPr lang="en-GB" dirty="0"/>
              <a:t>Inform them about what kinds of non-profit activities you perform</a:t>
            </a:r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3829464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514350" indent="-514350"/>
            <a:r>
              <a:rPr lang="en-GB" sz="2400" b="1" dirty="0">
                <a:solidFill>
                  <a:srgbClr val="C00000"/>
                </a:solidFill>
              </a:rPr>
              <a:t>7. Manage with Transparency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496" y="1628800"/>
            <a:ext cx="9001000" cy="50691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/>
              <a:t>Managing with Transparency requires </a:t>
            </a:r>
          </a:p>
          <a:p>
            <a:r>
              <a:rPr lang="en-US" sz="2800" dirty="0"/>
              <a:t>Good financial management: </a:t>
            </a:r>
            <a:endParaRPr lang="de-DE" sz="2800" dirty="0"/>
          </a:p>
          <a:p>
            <a:pPr lvl="1"/>
            <a:r>
              <a:rPr lang="en-US" sz="2300" b="1" dirty="0">
                <a:solidFill>
                  <a:schemeClr val="tx1"/>
                </a:solidFill>
              </a:rPr>
              <a:t>1. BUDGETING – </a:t>
            </a:r>
          </a:p>
          <a:p>
            <a:pPr lvl="2"/>
            <a:r>
              <a:rPr lang="en-US" sz="2100" dirty="0">
                <a:solidFill>
                  <a:schemeClr val="tx1"/>
                </a:solidFill>
              </a:rPr>
              <a:t>Prepare expected A</a:t>
            </a:r>
            <a:r>
              <a:rPr lang="en-US" sz="2200" dirty="0"/>
              <a:t>ctivities-Resources needed-Cost estimated</a:t>
            </a:r>
            <a:endParaRPr lang="en-US" sz="2100" b="1" dirty="0">
              <a:solidFill>
                <a:schemeClr val="tx1"/>
              </a:solidFill>
            </a:endParaRPr>
          </a:p>
          <a:p>
            <a:pPr lvl="1"/>
            <a:r>
              <a:rPr lang="en-US" sz="2300" b="1" dirty="0">
                <a:solidFill>
                  <a:schemeClr val="tx1"/>
                </a:solidFill>
              </a:rPr>
              <a:t>2. KEEPING RECORDS -  </a:t>
            </a:r>
          </a:p>
          <a:p>
            <a:pPr lvl="2"/>
            <a:r>
              <a:rPr lang="en-US" sz="2100" b="1" dirty="0">
                <a:solidFill>
                  <a:schemeClr val="tx1"/>
                </a:solidFill>
              </a:rPr>
              <a:t>Record Money received (income) &amp; paid (expenses)</a:t>
            </a:r>
            <a:endParaRPr lang="de-DE" sz="2100" dirty="0">
              <a:solidFill>
                <a:schemeClr val="tx1"/>
              </a:solidFill>
            </a:endParaRPr>
          </a:p>
          <a:p>
            <a:pPr lvl="1"/>
            <a:r>
              <a:rPr lang="en-US" sz="2300" b="1" dirty="0">
                <a:solidFill>
                  <a:schemeClr val="tx1"/>
                </a:solidFill>
              </a:rPr>
              <a:t>3. INTERNAL CONTROL –</a:t>
            </a:r>
          </a:p>
          <a:p>
            <a:pPr lvl="2"/>
            <a:r>
              <a:rPr lang="en-US" sz="2100" b="1" dirty="0">
                <a:solidFill>
                  <a:schemeClr val="tx1"/>
                </a:solidFill>
              </a:rPr>
              <a:t>(compare Budget &amp; Records)</a:t>
            </a:r>
            <a:endParaRPr lang="de-DE" sz="2100" dirty="0">
              <a:solidFill>
                <a:schemeClr val="tx1"/>
              </a:solidFill>
            </a:endParaRPr>
          </a:p>
          <a:p>
            <a:pPr lvl="1"/>
            <a:r>
              <a:rPr lang="en-US" sz="2300" b="1" dirty="0">
                <a:solidFill>
                  <a:schemeClr val="tx1"/>
                </a:solidFill>
              </a:rPr>
              <a:t>4. FINANCIAL REPORTING – </a:t>
            </a:r>
          </a:p>
          <a:p>
            <a:pPr lvl="2"/>
            <a:r>
              <a:rPr lang="en-US" sz="2100" dirty="0">
                <a:solidFill>
                  <a:schemeClr val="tx1"/>
                </a:solidFill>
              </a:rPr>
              <a:t>Yearly prepare summary of </a:t>
            </a:r>
            <a:r>
              <a:rPr lang="en-US" sz="2100" dirty="0"/>
              <a:t>I</a:t>
            </a:r>
            <a:r>
              <a:rPr lang="en-US" sz="2100" dirty="0">
                <a:solidFill>
                  <a:schemeClr val="tx1"/>
                </a:solidFill>
              </a:rPr>
              <a:t>ncome &amp; Expenses</a:t>
            </a:r>
            <a:endParaRPr lang="de-DE" sz="2100" dirty="0">
              <a:solidFill>
                <a:schemeClr val="tx1"/>
              </a:solidFill>
            </a:endParaRPr>
          </a:p>
          <a:p>
            <a:pPr marL="788670" lvl="1" indent="-514350">
              <a:buFont typeface="+mj-lt"/>
              <a:buAutoNum type="arabicPeriod"/>
            </a:pPr>
            <a:endParaRPr lang="am-ET" sz="2300" b="1" dirty="0"/>
          </a:p>
        </p:txBody>
      </p:sp>
    </p:spTree>
    <p:extLst>
      <p:ext uri="{BB962C8B-B14F-4D97-AF65-F5344CB8AC3E}">
        <p14:creationId xmlns:p14="http://schemas.microsoft.com/office/powerpoint/2010/main" val="25752150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7.1. BUDGETING </a:t>
            </a:r>
            <a:endParaRPr lang="am-ET" dirty="0">
              <a:solidFill>
                <a:srgbClr val="C00000"/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411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 1</a:t>
            </a:r>
            <a:r>
              <a:rPr lang="en-US" baseline="30000" dirty="0"/>
              <a:t>st</a:t>
            </a:r>
            <a:r>
              <a:rPr lang="en-US" dirty="0"/>
              <a:t>. A good Budget is needed </a:t>
            </a:r>
          </a:p>
          <a:p>
            <a:r>
              <a:rPr lang="en-US" sz="2800" dirty="0"/>
              <a:t>in order to know how much money you will need to carry out your work. </a:t>
            </a:r>
            <a:endParaRPr lang="de-DE" sz="2800" dirty="0"/>
          </a:p>
          <a:p>
            <a:r>
              <a:rPr lang="en-US" sz="2800" dirty="0"/>
              <a:t> in preparing a good budget </a:t>
            </a:r>
          </a:p>
          <a:p>
            <a:pPr lvl="1"/>
            <a:r>
              <a:rPr lang="en-US" sz="2800" dirty="0"/>
              <a:t>identify exactly what you hope to do and how you will do it. </a:t>
            </a:r>
          </a:p>
          <a:p>
            <a:pPr lvl="2"/>
            <a:r>
              <a:rPr lang="en-US" sz="2800" dirty="0"/>
              <a:t>List your activities and resources then</a:t>
            </a:r>
          </a:p>
          <a:p>
            <a:pPr lvl="2"/>
            <a:r>
              <a:rPr lang="en-US" sz="2800" dirty="0"/>
              <a:t>plan how much the resources will cost</a:t>
            </a:r>
          </a:p>
          <a:p>
            <a:pPr lvl="2"/>
            <a:r>
              <a:rPr lang="en-US" sz="2800" dirty="0"/>
              <a:t>how much income the activities will generate. </a:t>
            </a:r>
            <a:endParaRPr lang="de-DE" sz="2800" dirty="0"/>
          </a:p>
          <a:p>
            <a:endParaRPr lang="am-ET" dirty="0"/>
          </a:p>
        </p:txBody>
      </p:sp>
    </p:spTree>
    <p:extLst>
      <p:ext uri="{BB962C8B-B14F-4D97-AF65-F5344CB8AC3E}">
        <p14:creationId xmlns:p14="http://schemas.microsoft.com/office/powerpoint/2010/main" val="13033273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ronus">
  <a:themeElements>
    <a:clrScheme name="Cronus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ronus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ronus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757</Words>
  <Application>Microsoft Office PowerPoint</Application>
  <PresentationFormat>Bildschirmpräsentation (4:3)</PresentationFormat>
  <Paragraphs>116</Paragraphs>
  <Slides>14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20" baseType="lpstr">
      <vt:lpstr>Cambria</vt:lpstr>
      <vt:lpstr>Georgia</vt:lpstr>
      <vt:lpstr>Nyala</vt:lpstr>
      <vt:lpstr>Wingdings</vt:lpstr>
      <vt:lpstr>Wingdings 2</vt:lpstr>
      <vt:lpstr>Cronus</vt:lpstr>
      <vt:lpstr>Establishing NPO Functional Requirements</vt:lpstr>
      <vt:lpstr>1. Steps in Establishing/Organizing  Efficient &amp; Effective NPO</vt:lpstr>
      <vt:lpstr>2. Have Clear Objective</vt:lpstr>
      <vt:lpstr>3. Be able to perform key functions</vt:lpstr>
      <vt:lpstr>4. Be Efficient and Effective</vt:lpstr>
      <vt:lpstr>5. Look for Potential Supporters </vt:lpstr>
      <vt:lpstr>6. Clarify Your Objectives to  Potential Supporters</vt:lpstr>
      <vt:lpstr>7. Manage with Transparency</vt:lpstr>
      <vt:lpstr>7.1. BUDGETING </vt:lpstr>
      <vt:lpstr>7.2. KEEPING RECORDS</vt:lpstr>
      <vt:lpstr>7.3. INTERNAL CONTROL </vt:lpstr>
      <vt:lpstr>4. FINANCIAL REPORTING </vt:lpstr>
      <vt:lpstr>TASK- Reading Exercise </vt:lpstr>
      <vt:lpstr>Q&amp;A</vt:lpstr>
    </vt:vector>
  </TitlesOfParts>
  <Company>FH-FFM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Organizing &amp; Managing  Efficient &amp; Effective  Non-Profit Organization (NPO)</dc:title>
  <dc:creator>Tewolde Kelati, Sebhat</dc:creator>
  <cp:lastModifiedBy>Sebhatleab Tewolde Kelati</cp:lastModifiedBy>
  <cp:revision>70</cp:revision>
  <dcterms:created xsi:type="dcterms:W3CDTF">2020-02-05T09:23:47Z</dcterms:created>
  <dcterms:modified xsi:type="dcterms:W3CDTF">2022-11-07T17:08:46Z</dcterms:modified>
</cp:coreProperties>
</file>