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58" d="100"/>
          <a:sy n="58" d="100"/>
        </p:scale>
        <p:origin x="56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E0ABD8-A5C5-446D-8BD6-0C268B00E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F0D56BA-F65D-4FE1-93CF-891E1BD93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943BF2-A00B-4677-81D2-386ADB04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6041A4-3F95-49BA-8A4D-0F0D607EA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CCC5AA-D81E-4921-B530-2398A883B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82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025D0D-54CE-40B2-A15C-1CB824EA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95574E-CB21-4B73-AE09-91CDF84C0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7BC58F-F8BF-4C79-9511-5E9ECCD8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A6814D3-D283-4EB1-9038-C467CCDB5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1063D-1A42-4C71-B703-6C296A9C1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054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F45462-0D9A-4CD5-B487-8C4B134BC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76481DB-F79F-40F6-9896-AB468C44C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EA30A4-6278-4C99-B300-61A45CC06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99527F-7E67-458D-AE99-FE264E94A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77A81A-CD87-4B50-819A-5A129AA8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4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8C2C6-BADD-4205-95BE-9EE067573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0FAB60-AC4D-4BA4-88C9-3337C0C98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AA0B84-3D9E-4B04-98FE-7A230A87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2D49F8-7989-4741-ADBB-8D175D78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A188E9-12DD-413F-86D5-6A196F615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284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14F2E-8227-481B-811A-2CE7085F5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DCE9C2-AC39-444E-8FC7-B0454E822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77429DD-F87F-4BA6-971D-F15C033A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4A997C-C9AE-4DA1-88AD-E334F98F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A178F6-CD5F-44F4-8D0C-7E84E695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88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DCE85B-FB5F-4D53-A0B2-2F19C5525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16118-D8EB-49DE-85AE-B83FF1968B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F3A4054-68AF-4E21-92D9-8F9BB2EF8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A6E89D1-3945-46D4-BB3C-7CA7EED69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745D8F2-16CF-481E-8329-31A5BBBA4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D90E8DE-B35B-4DFB-B670-A6A1FC3B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81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1283F-DE29-4CF7-81B4-DA2A63E3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2014AB-DE0F-4121-884E-E36FBD4C9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CA4B11-9D62-4E6B-84C1-071321C82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A5879F-666E-4570-AF33-9E25DAD891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F9300A2-AEDC-40E9-9E8D-F2A1994A0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0353CBA-BDBE-4176-BB1A-A941E97E8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C0CD14-A1B6-465D-939E-E26B43375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195F2A-C37B-47B9-BD11-E0F37C956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14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C19AA0-E784-406C-8ABF-ACD9074CB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67CBE57-8A5A-426D-AA41-AD4A9F28C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B12FF0-1F0A-47E1-B885-C98DFC8A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48FD1E2-3B55-47A2-8141-F36459D4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70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DBB2099-D3B5-4B24-9677-4A0C90C65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1D4EAF2-608A-4179-BB79-50807DCD9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4EEF33-4C4A-46E9-AAB1-BF4880D5E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460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A7540-DDEC-435D-BF0D-E6E90A640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53DFA4-3FED-4E49-BC8B-BE3653F75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5B6A9DA-8D15-4D48-B07C-03221AE00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DE4FD4-1BEE-4761-8FA9-D1E23645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0145F5A-B5DE-4848-B9AD-83B09A285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CD71248-E085-4FF8-8632-10C2C5A87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76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EC00EE-51F1-4D4A-A0C0-2B0F92E3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42B2D9C-2111-4675-888A-8174ECC9B6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509C654-8824-4EB2-A3BD-78F45DA626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259E9B1-B3E8-44B7-A5B5-884CA6769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38E29A-11EA-4217-9E22-69FEFC4EF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8BADF8-72BE-48E7-9D08-4DC41C4A1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2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AF361C9-1A25-4E1E-A160-E7C8DC89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D541A5-6684-44BB-A6F3-10D125B2D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868759-75ED-4CC5-9DAA-79D832E31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2F102-FEB2-4E3C-83E2-690681463AA4}" type="datetimeFigureOut">
              <a:rPr lang="de-DE" smtClean="0"/>
              <a:t>14.12.2023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40D253-8C9B-470F-A9B7-7F54629E1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7E473F-065E-4BD9-AB8A-8CA2CF0763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8B44F-367D-47B5-B4E0-D81BD292E6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9216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exinc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illow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55B6E6-5BDC-48F6-B20B-7AB35B886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Presentations</a:t>
            </a:r>
            <a:r>
              <a:rPr lang="de-DE" dirty="0"/>
              <a:t> Skills Workshop 3: English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E026A8D-C8C0-4B9C-A7B2-D4A4CF28A7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Dr. James Slawney</a:t>
            </a:r>
          </a:p>
        </p:txBody>
      </p:sp>
    </p:spTree>
    <p:extLst>
      <p:ext uri="{BB962C8B-B14F-4D97-AF65-F5344CB8AC3E}">
        <p14:creationId xmlns:p14="http://schemas.microsoft.com/office/powerpoint/2010/main" val="1849849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0E85A3-8B70-4349-857A-753BBED13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do PFAs (per- and </a:t>
            </a:r>
            <a:r>
              <a:rPr lang="de-DE" dirty="0" err="1"/>
              <a:t>polyfluorinated</a:t>
            </a:r>
            <a:r>
              <a:rPr lang="de-DE" dirty="0"/>
              <a:t> </a:t>
            </a:r>
            <a:r>
              <a:rPr lang="de-DE" dirty="0" err="1"/>
              <a:t>substances</a:t>
            </a:r>
            <a:r>
              <a:rPr lang="de-DE" dirty="0"/>
              <a:t>) do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body</a:t>
            </a:r>
            <a:r>
              <a:rPr lang="de-DE" dirty="0"/>
              <a:t>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284D92-43D9-477A-A127-CAD447E5D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000" dirty="0"/>
              <a:t>They are known as 'forever chemicals' as they are extremely persistent in our environment and bodies. </a:t>
            </a:r>
            <a:r>
              <a:rPr lang="en-US" sz="4000" b="1" dirty="0"/>
              <a:t>They can lead to health problems such as liver damage, thyroid disease, obesity, fertility issues and cancer</a:t>
            </a:r>
            <a:r>
              <a:rPr lang="en-US" sz="4000" dirty="0"/>
              <a:t>.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304144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1BCF78-F791-419B-BCC6-DC13DC50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An Investment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Lauren Taylor Wolfe, Sohn 2022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6960E7-C722-40EE-9577-E220D9EA9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arguments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Lauren Taylor Wolfe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long</a:t>
            </a:r>
            <a:r>
              <a:rPr lang="de-DE" dirty="0"/>
              <a:t> WEX?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Website </a:t>
            </a:r>
            <a:r>
              <a:rPr lang="de-DE" dirty="0" err="1"/>
              <a:t>of</a:t>
            </a:r>
            <a:r>
              <a:rPr lang="de-DE" dirty="0"/>
              <a:t> WEX: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hlinkClick r:id="rId2"/>
              </a:rPr>
              <a:t>https://www.wexinc.com/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1762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4A0B7-4E1C-4CC5-B594-266777671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An Investment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Lauren Taylor Wolfe, Sohn 2022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D77230-EBC7-46EA-9BDF-B31F56559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WEX </a:t>
            </a:r>
            <a:r>
              <a:rPr lang="de-DE" dirty="0" err="1"/>
              <a:t>is</a:t>
            </a:r>
            <a:r>
              <a:rPr lang="de-DE" dirty="0"/>
              <a:t> a high-quality </a:t>
            </a:r>
            <a:r>
              <a:rPr lang="de-DE" dirty="0" err="1"/>
              <a:t>payment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fleets</a:t>
            </a:r>
            <a:endParaRPr lang="de-DE" dirty="0"/>
          </a:p>
          <a:p>
            <a:r>
              <a:rPr lang="de-DE" dirty="0"/>
              <a:t>Dominant </a:t>
            </a:r>
            <a:r>
              <a:rPr lang="de-DE" dirty="0" err="1"/>
              <a:t>player</a:t>
            </a:r>
            <a:endParaRPr lang="de-DE" dirty="0"/>
          </a:p>
          <a:p>
            <a:r>
              <a:rPr lang="de-DE" dirty="0" err="1"/>
              <a:t>Pricing</a:t>
            </a:r>
            <a:r>
              <a:rPr lang="de-DE" dirty="0"/>
              <a:t> power</a:t>
            </a:r>
          </a:p>
          <a:p>
            <a:r>
              <a:rPr lang="de-DE" dirty="0"/>
              <a:t>High Margin</a:t>
            </a:r>
          </a:p>
          <a:p>
            <a:r>
              <a:rPr lang="de-DE" dirty="0"/>
              <a:t>Growth in </a:t>
            </a:r>
            <a:r>
              <a:rPr lang="de-DE" dirty="0" err="1"/>
              <a:t>fleet</a:t>
            </a:r>
            <a:r>
              <a:rPr lang="de-DE" dirty="0"/>
              <a:t> </a:t>
            </a:r>
            <a:r>
              <a:rPr lang="de-DE" dirty="0" err="1"/>
              <a:t>segement</a:t>
            </a:r>
            <a:endParaRPr lang="de-DE" dirty="0"/>
          </a:p>
          <a:p>
            <a:r>
              <a:rPr lang="de-DE" dirty="0"/>
              <a:t>EV </a:t>
            </a:r>
            <a:r>
              <a:rPr lang="de-DE" dirty="0" err="1"/>
              <a:t>penetration</a:t>
            </a:r>
            <a:r>
              <a:rPr lang="de-DE" dirty="0"/>
              <a:t> and </a:t>
            </a:r>
            <a:r>
              <a:rPr lang="de-DE" dirty="0" err="1"/>
              <a:t>WEX‘s</a:t>
            </a:r>
            <a:r>
              <a:rPr lang="de-DE" dirty="0"/>
              <a:t> </a:t>
            </a:r>
            <a:r>
              <a:rPr lang="de-DE" dirty="0" err="1"/>
              <a:t>leadership</a:t>
            </a:r>
            <a:r>
              <a:rPr lang="de-DE" dirty="0"/>
              <a:t> in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sector</a:t>
            </a:r>
            <a:endParaRPr lang="de-DE" dirty="0"/>
          </a:p>
          <a:p>
            <a:r>
              <a:rPr lang="de-DE" dirty="0"/>
              <a:t>Strong </a:t>
            </a:r>
            <a:r>
              <a:rPr lang="de-DE" dirty="0" err="1"/>
              <a:t>growth</a:t>
            </a:r>
            <a:r>
              <a:rPr lang="de-DE" dirty="0"/>
              <a:t> in </a:t>
            </a:r>
            <a:r>
              <a:rPr lang="de-DE" dirty="0" err="1"/>
              <a:t>health</a:t>
            </a:r>
            <a:r>
              <a:rPr lang="de-DE" dirty="0"/>
              <a:t> </a:t>
            </a:r>
            <a:r>
              <a:rPr lang="de-DE" dirty="0" err="1"/>
              <a:t>sector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1175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97714B-5B01-4E91-9FF1-802D22A52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Panorama </a:t>
            </a:r>
            <a:r>
              <a:rPr lang="de-DE" dirty="0" err="1"/>
              <a:t>of</a:t>
            </a:r>
            <a:r>
              <a:rPr lang="de-DE" dirty="0"/>
              <a:t> Sohn Conference </a:t>
            </a:r>
            <a:r>
              <a:rPr lang="de-DE" dirty="0" err="1"/>
              <a:t>Presentations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CDFD58-BAFF-4CA2-BCD5-92960CC12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David Einhorn, Sohn 2022: An Investment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David Einhorn </a:t>
            </a:r>
          </a:p>
          <a:p>
            <a:r>
              <a:rPr lang="de-DE" dirty="0"/>
              <a:t>John Pfeffer at </a:t>
            </a:r>
            <a:r>
              <a:rPr lang="de-DE" dirty="0" err="1"/>
              <a:t>the</a:t>
            </a:r>
            <a:r>
              <a:rPr lang="de-DE" dirty="0"/>
              <a:t> 2018 Sohn Investment Conference</a:t>
            </a:r>
          </a:p>
          <a:p>
            <a:r>
              <a:rPr lang="de-DE" dirty="0"/>
              <a:t>Spencer </a:t>
            </a:r>
            <a:r>
              <a:rPr lang="de-DE" dirty="0" err="1"/>
              <a:t>Glendon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2019 Sohn Investment Conference </a:t>
            </a:r>
          </a:p>
          <a:p>
            <a:r>
              <a:rPr lang="de-DE" dirty="0"/>
              <a:t>Christopher R. Hansen at </a:t>
            </a:r>
            <a:r>
              <a:rPr lang="de-DE" dirty="0" err="1"/>
              <a:t>the</a:t>
            </a:r>
            <a:r>
              <a:rPr lang="de-DE" dirty="0"/>
              <a:t>  2019 Sohn Investment Conference</a:t>
            </a:r>
          </a:p>
          <a:p>
            <a:r>
              <a:rPr lang="de-DE" dirty="0"/>
              <a:t>Larry Robbins </a:t>
            </a:r>
            <a:r>
              <a:rPr lang="de-DE" dirty="0" err="1"/>
              <a:t>shares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Sohn Investment Conference</a:t>
            </a:r>
          </a:p>
          <a:p>
            <a:r>
              <a:rPr lang="de-DE" dirty="0"/>
              <a:t>An Investment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Lauren Taylor Wolfe, Sohn 2022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7707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9FA49-B915-4344-881A-4A526FE7C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Presentation</a:t>
            </a:r>
            <a:r>
              <a:rPr lang="de-DE" dirty="0"/>
              <a:t> Investment </a:t>
            </a:r>
            <a:r>
              <a:rPr lang="de-DE" dirty="0" err="1"/>
              <a:t>Ideas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CE98EF-6298-4600-9470-62A87F3E9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David Einhorn: </a:t>
            </a:r>
            <a:r>
              <a:rPr lang="de-DE" sz="3200" dirty="0">
                <a:solidFill>
                  <a:srgbClr val="FF0000"/>
                </a:solidFill>
              </a:rPr>
              <a:t>Long Gold</a:t>
            </a:r>
          </a:p>
          <a:p>
            <a:r>
              <a:rPr lang="de-DE" sz="3200" dirty="0"/>
              <a:t>John Pfeffer: </a:t>
            </a:r>
            <a:r>
              <a:rPr lang="de-DE" sz="3200" dirty="0">
                <a:solidFill>
                  <a:srgbClr val="FF0000"/>
                </a:solidFill>
              </a:rPr>
              <a:t>Long BTC, Short all </a:t>
            </a:r>
            <a:r>
              <a:rPr lang="de-DE" sz="3200" dirty="0" err="1">
                <a:solidFill>
                  <a:srgbClr val="FF0000"/>
                </a:solidFill>
              </a:rPr>
              <a:t>other</a:t>
            </a:r>
            <a:r>
              <a:rPr lang="de-DE" sz="3200" dirty="0">
                <a:solidFill>
                  <a:srgbClr val="FF0000"/>
                </a:solidFill>
              </a:rPr>
              <a:t> </a:t>
            </a:r>
            <a:r>
              <a:rPr lang="de-DE" sz="3200" dirty="0" err="1">
                <a:solidFill>
                  <a:srgbClr val="FF0000"/>
                </a:solidFill>
              </a:rPr>
              <a:t>cryptocurrencies</a:t>
            </a:r>
            <a:endParaRPr lang="de-DE" sz="3200" dirty="0">
              <a:solidFill>
                <a:srgbClr val="FF0000"/>
              </a:solidFill>
            </a:endParaRPr>
          </a:p>
          <a:p>
            <a:r>
              <a:rPr lang="de-DE" sz="3200" dirty="0"/>
              <a:t>Spencer </a:t>
            </a:r>
            <a:r>
              <a:rPr lang="de-DE" sz="3200" dirty="0" err="1"/>
              <a:t>Glendon</a:t>
            </a:r>
            <a:r>
              <a:rPr lang="de-DE" sz="3200" dirty="0"/>
              <a:t>: </a:t>
            </a:r>
            <a:r>
              <a:rPr lang="de-DE" sz="3200" dirty="0">
                <a:solidFill>
                  <a:srgbClr val="FF0000"/>
                </a:solidFill>
              </a:rPr>
              <a:t>Short Florida </a:t>
            </a:r>
            <a:r>
              <a:rPr lang="de-DE" sz="3200" dirty="0" err="1">
                <a:solidFill>
                  <a:srgbClr val="FF0000"/>
                </a:solidFill>
              </a:rPr>
              <a:t>long</a:t>
            </a:r>
            <a:r>
              <a:rPr lang="de-DE" sz="3200" dirty="0">
                <a:solidFill>
                  <a:srgbClr val="FF0000"/>
                </a:solidFill>
              </a:rPr>
              <a:t>-term (30 </a:t>
            </a:r>
            <a:r>
              <a:rPr lang="de-DE" sz="3200" dirty="0" err="1">
                <a:solidFill>
                  <a:srgbClr val="FF0000"/>
                </a:solidFill>
              </a:rPr>
              <a:t>year</a:t>
            </a:r>
            <a:r>
              <a:rPr lang="de-DE" sz="3200" dirty="0">
                <a:solidFill>
                  <a:srgbClr val="FF0000"/>
                </a:solidFill>
              </a:rPr>
              <a:t>) </a:t>
            </a:r>
            <a:r>
              <a:rPr lang="de-DE" sz="3200" dirty="0" err="1">
                <a:solidFill>
                  <a:srgbClr val="FF0000"/>
                </a:solidFill>
              </a:rPr>
              <a:t>municipal</a:t>
            </a:r>
            <a:r>
              <a:rPr lang="de-DE" sz="3200" dirty="0">
                <a:solidFill>
                  <a:srgbClr val="FF0000"/>
                </a:solidFill>
              </a:rPr>
              <a:t> </a:t>
            </a:r>
            <a:r>
              <a:rPr lang="de-DE" sz="3200" dirty="0" err="1">
                <a:solidFill>
                  <a:srgbClr val="FF0000"/>
                </a:solidFill>
              </a:rPr>
              <a:t>bond</a:t>
            </a:r>
            <a:r>
              <a:rPr lang="de-DE" sz="3200" dirty="0">
                <a:solidFill>
                  <a:srgbClr val="FF0000"/>
                </a:solidFill>
              </a:rPr>
              <a:t> </a:t>
            </a:r>
            <a:r>
              <a:rPr lang="de-DE" sz="3200" dirty="0" err="1">
                <a:solidFill>
                  <a:srgbClr val="FF0000"/>
                </a:solidFill>
              </a:rPr>
              <a:t>market</a:t>
            </a:r>
            <a:endParaRPr lang="de-DE" sz="3200" dirty="0">
              <a:solidFill>
                <a:srgbClr val="FF0000"/>
              </a:solidFill>
            </a:endParaRPr>
          </a:p>
          <a:p>
            <a:r>
              <a:rPr lang="de-DE" sz="3200" dirty="0"/>
              <a:t>Christopher R. Hansen: </a:t>
            </a:r>
            <a:r>
              <a:rPr lang="de-DE" sz="3200" dirty="0">
                <a:solidFill>
                  <a:srgbClr val="FF0000"/>
                </a:solidFill>
              </a:rPr>
              <a:t>Long </a:t>
            </a:r>
            <a:r>
              <a:rPr lang="de-DE" sz="3200" dirty="0" err="1">
                <a:solidFill>
                  <a:srgbClr val="FF0000"/>
                </a:solidFill>
              </a:rPr>
              <a:t>Zillow</a:t>
            </a:r>
            <a:r>
              <a:rPr lang="de-DE" sz="3200" dirty="0">
                <a:solidFill>
                  <a:srgbClr val="FF0000"/>
                </a:solidFill>
              </a:rPr>
              <a:t> (Z)</a:t>
            </a:r>
          </a:p>
          <a:p>
            <a:r>
              <a:rPr lang="de-DE" sz="3200" dirty="0"/>
              <a:t>Larry Robbins: </a:t>
            </a:r>
            <a:r>
              <a:rPr lang="de-DE" sz="3200" dirty="0">
                <a:solidFill>
                  <a:srgbClr val="FF0000"/>
                </a:solidFill>
              </a:rPr>
              <a:t>Long HMOs (CI, HUM, UNH) and </a:t>
            </a:r>
            <a:r>
              <a:rPr lang="de-DE" sz="3200" dirty="0" err="1">
                <a:solidFill>
                  <a:srgbClr val="FF0000"/>
                </a:solidFill>
              </a:rPr>
              <a:t>hospitals</a:t>
            </a:r>
            <a:r>
              <a:rPr lang="de-DE" sz="3200" dirty="0">
                <a:solidFill>
                  <a:srgbClr val="FF0000"/>
                </a:solidFill>
              </a:rPr>
              <a:t> (HCA, THA, UHS).  Short </a:t>
            </a:r>
            <a:r>
              <a:rPr lang="de-DE" sz="3200" dirty="0" err="1">
                <a:solidFill>
                  <a:srgbClr val="FF0000"/>
                </a:solidFill>
              </a:rPr>
              <a:t>pharma</a:t>
            </a:r>
            <a:r>
              <a:rPr lang="de-DE" sz="3200" dirty="0">
                <a:solidFill>
                  <a:srgbClr val="FF0000"/>
                </a:solidFill>
              </a:rPr>
              <a:t> (CC, MMM).</a:t>
            </a:r>
          </a:p>
          <a:p>
            <a:r>
              <a:rPr lang="de-DE" sz="3200" dirty="0"/>
              <a:t>Lauren Taylor Wolfe: </a:t>
            </a:r>
            <a:r>
              <a:rPr lang="de-DE" sz="3200" dirty="0">
                <a:solidFill>
                  <a:srgbClr val="FF0000"/>
                </a:solidFill>
              </a:rPr>
              <a:t>Long WEX</a:t>
            </a:r>
          </a:p>
        </p:txBody>
      </p:sp>
    </p:spTree>
    <p:extLst>
      <p:ext uri="{BB962C8B-B14F-4D97-AF65-F5344CB8AC3E}">
        <p14:creationId xmlns:p14="http://schemas.microsoft.com/office/powerpoint/2010/main" val="3298159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316CDC-8E63-4490-9305-E50492EAD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David Einhorn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08D4D5-0487-4462-B1B3-C64A99FC0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David Einhorn, Sohn 2022: An Investment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David Einhorn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David </a:t>
            </a:r>
            <a:r>
              <a:rPr lang="de-DE" dirty="0" err="1"/>
              <a:t>Einhorn‘s</a:t>
            </a:r>
            <a:r>
              <a:rPr lang="de-DE" dirty="0"/>
              <a:t> </a:t>
            </a:r>
            <a:r>
              <a:rPr lang="de-DE" dirty="0" err="1"/>
              <a:t>argument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buying</a:t>
            </a:r>
            <a:r>
              <a:rPr lang="de-DE" dirty="0"/>
              <a:t> </a:t>
            </a:r>
            <a:r>
              <a:rPr lang="de-DE" dirty="0" err="1"/>
              <a:t>gold</a:t>
            </a:r>
            <a:r>
              <a:rPr lang="de-DE" dirty="0"/>
              <a:t> in 2022?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6688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2140B0-A7A8-41A5-A746-1F00EF7EB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Reasons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buy</a:t>
            </a:r>
            <a:r>
              <a:rPr lang="de-DE" dirty="0"/>
              <a:t> </a:t>
            </a:r>
            <a:r>
              <a:rPr lang="de-DE" dirty="0" err="1"/>
              <a:t>gold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D4A90C-F8BC-4D3E-BDA5-BF843BC63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Transfer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risks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Great Financial Crisis</a:t>
            </a:r>
          </a:p>
          <a:p>
            <a:r>
              <a:rPr lang="de-DE" dirty="0"/>
              <a:t>Rescue </a:t>
            </a:r>
            <a:r>
              <a:rPr lang="de-DE" dirty="0" err="1"/>
              <a:t>stimulus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current</a:t>
            </a:r>
            <a:r>
              <a:rPr lang="de-DE" dirty="0"/>
              <a:t> Federal Reserve </a:t>
            </a:r>
            <a:r>
              <a:rPr lang="de-DE" dirty="0" err="1"/>
              <a:t>under</a:t>
            </a:r>
            <a:r>
              <a:rPr lang="de-DE" dirty="0"/>
              <a:t> Powell </a:t>
            </a:r>
            <a:r>
              <a:rPr lang="de-DE" dirty="0" err="1"/>
              <a:t>increases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 and </a:t>
            </a:r>
            <a:r>
              <a:rPr lang="de-DE" dirty="0" err="1"/>
              <a:t>devalues</a:t>
            </a:r>
            <a:r>
              <a:rPr lang="de-DE" dirty="0"/>
              <a:t> </a:t>
            </a:r>
            <a:r>
              <a:rPr lang="de-DE" dirty="0" err="1"/>
              <a:t>dollar</a:t>
            </a:r>
            <a:endParaRPr lang="de-DE" dirty="0"/>
          </a:p>
          <a:p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government</a:t>
            </a:r>
            <a:r>
              <a:rPr lang="de-DE" dirty="0"/>
              <a:t> </a:t>
            </a:r>
            <a:r>
              <a:rPr lang="de-DE" dirty="0" err="1"/>
              <a:t>deficits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</a:t>
            </a:r>
            <a:r>
              <a:rPr lang="de-DE" dirty="0" err="1"/>
              <a:t>recent</a:t>
            </a:r>
            <a:r>
              <a:rPr lang="de-DE" dirty="0"/>
              <a:t> POTUSs</a:t>
            </a:r>
          </a:p>
          <a:p>
            <a:r>
              <a:rPr lang="de-DE" dirty="0"/>
              <a:t>Exhaustion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money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federal</a:t>
            </a:r>
            <a:r>
              <a:rPr lang="de-DE" dirty="0"/>
              <a:t> </a:t>
            </a:r>
            <a:r>
              <a:rPr lang="de-DE" dirty="0" err="1"/>
              <a:t>benefits</a:t>
            </a:r>
            <a:r>
              <a:rPr lang="de-DE" dirty="0"/>
              <a:t> (</a:t>
            </a:r>
            <a:r>
              <a:rPr lang="de-DE" dirty="0" err="1"/>
              <a:t>Social</a:t>
            </a:r>
            <a:r>
              <a:rPr lang="de-DE" dirty="0"/>
              <a:t> Security and Health Insurance) in </a:t>
            </a:r>
            <a:r>
              <a:rPr lang="de-DE" dirty="0" err="1"/>
              <a:t>the</a:t>
            </a:r>
            <a:r>
              <a:rPr lang="de-DE" dirty="0"/>
              <a:t> USA</a:t>
            </a:r>
          </a:p>
          <a:p>
            <a:r>
              <a:rPr lang="de-DE" dirty="0" err="1"/>
              <a:t>Presistent</a:t>
            </a:r>
            <a:r>
              <a:rPr lang="de-DE" dirty="0"/>
              <a:t> </a:t>
            </a:r>
            <a:r>
              <a:rPr lang="de-DE" dirty="0" err="1"/>
              <a:t>structural</a:t>
            </a:r>
            <a:r>
              <a:rPr lang="de-DE" dirty="0"/>
              <a:t> </a:t>
            </a:r>
            <a:r>
              <a:rPr lang="de-DE" dirty="0" err="1"/>
              <a:t>inflation</a:t>
            </a:r>
            <a:r>
              <a:rPr lang="de-DE" dirty="0"/>
              <a:t> </a:t>
            </a:r>
            <a:r>
              <a:rPr lang="de-DE" dirty="0" err="1"/>
              <a:t>especially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energy</a:t>
            </a:r>
            <a:r>
              <a:rPr lang="de-DE" dirty="0"/>
              <a:t> </a:t>
            </a:r>
            <a:r>
              <a:rPr lang="de-DE" dirty="0" err="1"/>
              <a:t>sector</a:t>
            </a:r>
            <a:r>
              <a:rPr lang="de-DE" dirty="0"/>
              <a:t> and </a:t>
            </a:r>
            <a:r>
              <a:rPr lang="de-DE" dirty="0" err="1"/>
              <a:t>other</a:t>
            </a:r>
            <a:r>
              <a:rPr lang="de-DE" dirty="0"/>
              <a:t> </a:t>
            </a:r>
            <a:r>
              <a:rPr lang="de-DE" dirty="0" err="1"/>
              <a:t>sectors</a:t>
            </a:r>
            <a:r>
              <a:rPr lang="de-DE" dirty="0"/>
              <a:t> </a:t>
            </a:r>
            <a:r>
              <a:rPr lang="de-DE" dirty="0" err="1"/>
              <a:t>because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supply</a:t>
            </a:r>
            <a:r>
              <a:rPr lang="de-DE" dirty="0"/>
              <a:t>/</a:t>
            </a:r>
            <a:r>
              <a:rPr lang="de-DE" dirty="0" err="1"/>
              <a:t>demand</a:t>
            </a:r>
            <a:r>
              <a:rPr lang="de-DE" dirty="0"/>
              <a:t> </a:t>
            </a:r>
            <a:r>
              <a:rPr lang="de-DE" dirty="0" err="1"/>
              <a:t>imbalances</a:t>
            </a:r>
            <a:endParaRPr lang="de-DE" dirty="0"/>
          </a:p>
          <a:p>
            <a:r>
              <a:rPr lang="de-DE" dirty="0"/>
              <a:t>Damage </a:t>
            </a:r>
            <a:r>
              <a:rPr lang="de-DE" dirty="0" err="1"/>
              <a:t>to</a:t>
            </a:r>
            <a:r>
              <a:rPr lang="de-DE" dirty="0"/>
              <a:t> US </a:t>
            </a:r>
            <a:r>
              <a:rPr lang="de-DE" dirty="0" err="1"/>
              <a:t>sovereign</a:t>
            </a:r>
            <a:r>
              <a:rPr lang="de-DE" dirty="0"/>
              <a:t> </a:t>
            </a:r>
            <a:r>
              <a:rPr lang="de-DE" dirty="0" err="1"/>
              <a:t>debt</a:t>
            </a:r>
            <a:r>
              <a:rPr lang="de-DE" dirty="0"/>
              <a:t> </a:t>
            </a:r>
            <a:r>
              <a:rPr lang="de-DE" dirty="0" err="1"/>
              <a:t>credibility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run</a:t>
            </a:r>
            <a:r>
              <a:rPr lang="de-DE" dirty="0"/>
              <a:t>-off </a:t>
            </a:r>
            <a:r>
              <a:rPr lang="de-DE" dirty="0" err="1"/>
              <a:t>of</a:t>
            </a:r>
            <a:r>
              <a:rPr lang="de-DE" dirty="0"/>
              <a:t> US </a:t>
            </a:r>
            <a:r>
              <a:rPr lang="de-DE" dirty="0" err="1"/>
              <a:t>sovereign</a:t>
            </a:r>
            <a:r>
              <a:rPr lang="de-DE" dirty="0"/>
              <a:t> </a:t>
            </a:r>
            <a:r>
              <a:rPr lang="de-DE" dirty="0" err="1"/>
              <a:t>debt</a:t>
            </a:r>
            <a:r>
              <a:rPr lang="de-DE" dirty="0"/>
              <a:t> in </a:t>
            </a:r>
            <a:r>
              <a:rPr lang="de-DE" dirty="0" err="1"/>
              <a:t>foreign</a:t>
            </a:r>
            <a:r>
              <a:rPr lang="de-DE" dirty="0"/>
              <a:t> </a:t>
            </a:r>
            <a:r>
              <a:rPr lang="de-DE" dirty="0" err="1"/>
              <a:t>holders</a:t>
            </a:r>
            <a:endParaRPr lang="de-DE" dirty="0"/>
          </a:p>
          <a:p>
            <a:r>
              <a:rPr lang="de-DE" dirty="0" err="1"/>
              <a:t>Increasing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gold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a </a:t>
            </a:r>
            <a:r>
              <a:rPr lang="de-DE" dirty="0" err="1"/>
              <a:t>reserve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foreign</a:t>
            </a:r>
            <a:r>
              <a:rPr lang="de-DE" dirty="0"/>
              <a:t> </a:t>
            </a:r>
            <a:r>
              <a:rPr lang="de-DE" dirty="0" err="1"/>
              <a:t>central</a:t>
            </a:r>
            <a:r>
              <a:rPr lang="de-DE" dirty="0"/>
              <a:t> </a:t>
            </a:r>
            <a:r>
              <a:rPr lang="de-DE" dirty="0" err="1"/>
              <a:t>banks</a:t>
            </a:r>
            <a:endParaRPr lang="de-DE" dirty="0"/>
          </a:p>
          <a:p>
            <a:r>
              <a:rPr lang="de-DE" dirty="0" err="1"/>
              <a:t>Ineffectivity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tools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Federal Reserve </a:t>
            </a:r>
            <a:r>
              <a:rPr lang="de-DE" dirty="0" err="1"/>
              <a:t>to</a:t>
            </a:r>
            <a:r>
              <a:rPr lang="de-DE" dirty="0"/>
              <a:t> battle </a:t>
            </a:r>
            <a:r>
              <a:rPr lang="de-DE" dirty="0" err="1"/>
              <a:t>inflation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57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C1E4C1-28FC-4CF9-BCC8-CCA655D7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John Pfeffer at </a:t>
            </a:r>
            <a:r>
              <a:rPr lang="de-DE" dirty="0" err="1"/>
              <a:t>the</a:t>
            </a:r>
            <a:r>
              <a:rPr lang="de-DE" dirty="0"/>
              <a:t> 2018 Sohn Investment Conference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6C32B3-BDD7-4A3D-A7AD-99EC6A782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 err="1"/>
              <a:t>What</a:t>
            </a:r>
            <a:r>
              <a:rPr lang="de-DE" sz="3600" dirty="0"/>
              <a:t>  </a:t>
            </a:r>
            <a:r>
              <a:rPr lang="de-DE" sz="3600" dirty="0" err="1"/>
              <a:t>are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</a:t>
            </a:r>
            <a:r>
              <a:rPr lang="de-DE" sz="3600" dirty="0" err="1"/>
              <a:t>arguments</a:t>
            </a:r>
            <a:r>
              <a:rPr lang="de-DE" sz="3600" dirty="0"/>
              <a:t> </a:t>
            </a:r>
            <a:r>
              <a:rPr lang="de-DE" sz="3600" dirty="0" err="1"/>
              <a:t>that</a:t>
            </a:r>
            <a:r>
              <a:rPr lang="de-DE" sz="3600" dirty="0"/>
              <a:t> John Pfeffer </a:t>
            </a:r>
            <a:r>
              <a:rPr lang="de-DE" sz="3600" dirty="0" err="1"/>
              <a:t>uses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support </a:t>
            </a:r>
            <a:r>
              <a:rPr lang="de-DE" sz="3600" dirty="0" err="1"/>
              <a:t>his</a:t>
            </a:r>
            <a:r>
              <a:rPr lang="de-DE" sz="3600" dirty="0"/>
              <a:t> </a:t>
            </a:r>
            <a:r>
              <a:rPr lang="de-DE" sz="3600" dirty="0" err="1"/>
              <a:t>two</a:t>
            </a:r>
            <a:r>
              <a:rPr lang="de-DE" sz="3600" dirty="0"/>
              <a:t> </a:t>
            </a:r>
            <a:r>
              <a:rPr lang="de-DE" sz="3600" dirty="0" err="1"/>
              <a:t>basic</a:t>
            </a:r>
            <a:r>
              <a:rPr lang="de-DE" sz="3600" dirty="0"/>
              <a:t> </a:t>
            </a:r>
            <a:r>
              <a:rPr lang="de-DE" sz="3600" dirty="0" err="1"/>
              <a:t>points</a:t>
            </a:r>
            <a:r>
              <a:rPr lang="de-DE" sz="3600" dirty="0"/>
              <a:t>:</a:t>
            </a:r>
          </a:p>
          <a:p>
            <a:pPr marL="0" indent="0">
              <a:buNone/>
            </a:pPr>
            <a:r>
              <a:rPr lang="de-DE" sz="3600" dirty="0"/>
              <a:t>1.) Most all </a:t>
            </a:r>
            <a:r>
              <a:rPr lang="de-DE" sz="3600" dirty="0" err="1"/>
              <a:t>cryptoccurrencies</a:t>
            </a:r>
            <a:r>
              <a:rPr lang="de-DE" sz="3600" dirty="0"/>
              <a:t> </a:t>
            </a:r>
            <a:r>
              <a:rPr lang="de-DE" sz="3600" dirty="0" err="1"/>
              <a:t>are</a:t>
            </a:r>
            <a:r>
              <a:rPr lang="de-DE" sz="3600" dirty="0"/>
              <a:t> a „</a:t>
            </a:r>
            <a:r>
              <a:rPr lang="de-DE" sz="3600" dirty="0" err="1"/>
              <a:t>bad</a:t>
            </a:r>
            <a:r>
              <a:rPr lang="de-DE" sz="3600" dirty="0"/>
              <a:t> </a:t>
            </a:r>
            <a:r>
              <a:rPr lang="de-DE" sz="3600" dirty="0" err="1"/>
              <a:t>bet</a:t>
            </a:r>
            <a:r>
              <a:rPr lang="de-DE" sz="3600" dirty="0"/>
              <a:t>.“</a:t>
            </a:r>
          </a:p>
          <a:p>
            <a:pPr marL="0" indent="0">
              <a:buNone/>
            </a:pPr>
            <a:r>
              <a:rPr lang="de-DE" sz="3600" dirty="0"/>
              <a:t>2.)  </a:t>
            </a:r>
            <a:r>
              <a:rPr lang="de-DE" sz="3600" dirty="0" err="1"/>
              <a:t>Only</a:t>
            </a:r>
            <a:r>
              <a:rPr lang="de-DE" sz="3600" dirty="0"/>
              <a:t> Bitcoin (BTC) </a:t>
            </a:r>
            <a:r>
              <a:rPr lang="de-DE" sz="3600" dirty="0" err="1"/>
              <a:t>is</a:t>
            </a:r>
            <a:r>
              <a:rPr lang="de-DE" sz="3600" dirty="0"/>
              <a:t> a „</a:t>
            </a:r>
            <a:r>
              <a:rPr lang="de-DE" sz="3600" dirty="0" err="1"/>
              <a:t>good</a:t>
            </a:r>
            <a:r>
              <a:rPr lang="de-DE" sz="3600" dirty="0"/>
              <a:t> </a:t>
            </a:r>
            <a:r>
              <a:rPr lang="de-DE" sz="3600" dirty="0" err="1"/>
              <a:t>bet</a:t>
            </a:r>
            <a:r>
              <a:rPr lang="de-DE" sz="3600" dirty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12810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7873B-2FE5-43DB-80E7-9D4992151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Spencer </a:t>
            </a:r>
            <a:r>
              <a:rPr lang="de-DE" dirty="0" err="1"/>
              <a:t>Glendon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2019 Sohn Investment Conference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99C9D2-A53C-4147-971F-D6D414887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3600" dirty="0" err="1"/>
              <a:t>How</a:t>
            </a:r>
            <a:r>
              <a:rPr lang="de-DE" sz="3600" dirty="0"/>
              <a:t> </a:t>
            </a:r>
            <a:r>
              <a:rPr lang="de-DE" sz="3600" dirty="0" err="1"/>
              <a:t>does</a:t>
            </a:r>
            <a:r>
              <a:rPr lang="de-DE" sz="3600" dirty="0"/>
              <a:t> Spencer </a:t>
            </a:r>
            <a:r>
              <a:rPr lang="de-DE" sz="3600" dirty="0" err="1"/>
              <a:t>Glendon</a:t>
            </a:r>
            <a:r>
              <a:rPr lang="de-DE" sz="3600" dirty="0"/>
              <a:t> </a:t>
            </a:r>
            <a:r>
              <a:rPr lang="de-DE" sz="3600" dirty="0" err="1"/>
              <a:t>view</a:t>
            </a:r>
            <a:r>
              <a:rPr lang="de-DE" sz="3600" dirty="0"/>
              <a:t> global </a:t>
            </a:r>
            <a:r>
              <a:rPr lang="de-DE" sz="3600" dirty="0" err="1"/>
              <a:t>warming</a:t>
            </a:r>
            <a:r>
              <a:rPr lang="de-DE" sz="3600" dirty="0"/>
              <a:t>?</a:t>
            </a:r>
          </a:p>
          <a:p>
            <a:pPr marL="0" indent="0">
              <a:buNone/>
            </a:pPr>
            <a:endParaRPr lang="de-DE" sz="3600" dirty="0"/>
          </a:p>
          <a:p>
            <a:pPr marL="0" indent="0">
              <a:buNone/>
            </a:pPr>
            <a:r>
              <a:rPr lang="de-DE" sz="3600" dirty="0" err="1"/>
              <a:t>What</a:t>
            </a:r>
            <a:r>
              <a:rPr lang="de-DE" sz="3600" dirty="0"/>
              <a:t> </a:t>
            </a:r>
            <a:r>
              <a:rPr lang="de-DE" sz="3600" dirty="0" err="1"/>
              <a:t>does</a:t>
            </a:r>
            <a:r>
              <a:rPr lang="de-DE" sz="3600" dirty="0"/>
              <a:t> global </a:t>
            </a:r>
            <a:r>
              <a:rPr lang="de-DE" sz="3600" dirty="0" err="1"/>
              <a:t>warming</a:t>
            </a:r>
            <a:r>
              <a:rPr lang="de-DE" sz="3600" dirty="0"/>
              <a:t> </a:t>
            </a:r>
            <a:r>
              <a:rPr lang="de-DE" sz="3600" dirty="0" err="1"/>
              <a:t>have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do </a:t>
            </a:r>
            <a:r>
              <a:rPr lang="de-DE" sz="3600" dirty="0" err="1"/>
              <a:t>with</a:t>
            </a:r>
            <a:r>
              <a:rPr lang="de-DE" sz="3600" dirty="0"/>
              <a:t> </a:t>
            </a:r>
            <a:r>
              <a:rPr lang="de-DE" sz="3600" dirty="0" err="1"/>
              <a:t>his</a:t>
            </a:r>
            <a:r>
              <a:rPr lang="de-DE" sz="3600" dirty="0"/>
              <a:t> </a:t>
            </a:r>
            <a:r>
              <a:rPr lang="de-DE" sz="3600" dirty="0" err="1"/>
              <a:t>investment</a:t>
            </a:r>
            <a:r>
              <a:rPr lang="de-DE" sz="3600" dirty="0"/>
              <a:t> </a:t>
            </a:r>
            <a:r>
              <a:rPr lang="de-DE" sz="3600" dirty="0" err="1"/>
              <a:t>recommendation</a:t>
            </a:r>
            <a:r>
              <a:rPr lang="de-DE" sz="3600" dirty="0"/>
              <a:t>, </a:t>
            </a:r>
            <a:r>
              <a:rPr lang="de-DE" sz="3600" dirty="0" err="1"/>
              <a:t>namely</a:t>
            </a:r>
            <a:r>
              <a:rPr lang="de-DE" sz="3600" dirty="0"/>
              <a:t> </a:t>
            </a:r>
          </a:p>
          <a:p>
            <a:pPr marL="0" indent="0">
              <a:buNone/>
            </a:pPr>
            <a:endParaRPr lang="de-DE" sz="3600" dirty="0"/>
          </a:p>
          <a:p>
            <a:pPr marL="0" indent="0">
              <a:buNone/>
            </a:pPr>
            <a:r>
              <a:rPr lang="de-DE" sz="3600" dirty="0" err="1">
                <a:solidFill>
                  <a:srgbClr val="FF0000"/>
                </a:solidFill>
              </a:rPr>
              <a:t>to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short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sell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long</a:t>
            </a:r>
            <a:r>
              <a:rPr lang="de-DE" sz="3600" dirty="0">
                <a:solidFill>
                  <a:srgbClr val="FF0000"/>
                </a:solidFill>
              </a:rPr>
              <a:t>-term (30 </a:t>
            </a:r>
            <a:r>
              <a:rPr lang="de-DE" sz="3600" dirty="0" err="1">
                <a:solidFill>
                  <a:srgbClr val="FF0000"/>
                </a:solidFill>
              </a:rPr>
              <a:t>year</a:t>
            </a:r>
            <a:r>
              <a:rPr lang="de-DE" sz="3600" dirty="0">
                <a:solidFill>
                  <a:srgbClr val="FF0000"/>
                </a:solidFill>
              </a:rPr>
              <a:t>) </a:t>
            </a:r>
            <a:r>
              <a:rPr lang="de-DE" sz="3600" dirty="0" err="1">
                <a:solidFill>
                  <a:srgbClr val="FF0000"/>
                </a:solidFill>
              </a:rPr>
              <a:t>municipal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bonds</a:t>
            </a:r>
            <a:r>
              <a:rPr lang="de-DE" sz="3600" dirty="0">
                <a:solidFill>
                  <a:srgbClr val="FF0000"/>
                </a:solidFill>
              </a:rPr>
              <a:t> in </a:t>
            </a:r>
            <a:r>
              <a:rPr lang="de-DE" sz="3600" dirty="0" err="1">
                <a:solidFill>
                  <a:srgbClr val="FF0000"/>
                </a:solidFill>
              </a:rPr>
              <a:t>the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state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of</a:t>
            </a:r>
            <a:r>
              <a:rPr lang="de-DE" sz="3600" dirty="0">
                <a:solidFill>
                  <a:srgbClr val="FF0000"/>
                </a:solidFill>
              </a:rPr>
              <a:t> Florida and also </a:t>
            </a:r>
            <a:r>
              <a:rPr lang="de-DE" sz="3600" dirty="0" err="1">
                <a:solidFill>
                  <a:srgbClr val="FF0000"/>
                </a:solidFill>
              </a:rPr>
              <a:t>the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housing</a:t>
            </a:r>
            <a:r>
              <a:rPr lang="de-DE" sz="3600" dirty="0">
                <a:solidFill>
                  <a:srgbClr val="FF0000"/>
                </a:solidFill>
              </a:rPr>
              <a:t> </a:t>
            </a:r>
            <a:r>
              <a:rPr lang="de-DE" sz="3600" dirty="0" err="1">
                <a:solidFill>
                  <a:srgbClr val="FF0000"/>
                </a:solidFill>
              </a:rPr>
              <a:t>market</a:t>
            </a:r>
            <a:r>
              <a:rPr lang="de-DE" sz="3600" dirty="0">
                <a:solidFill>
                  <a:srgbClr val="FF0000"/>
                </a:solidFill>
              </a:rPr>
              <a:t> in Florida</a:t>
            </a:r>
            <a:r>
              <a:rPr lang="de-DE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488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9BAD03-BE70-4451-8BAE-E5263A87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Christopher R. Hansen at </a:t>
            </a:r>
            <a:r>
              <a:rPr lang="de-DE" dirty="0" err="1"/>
              <a:t>the</a:t>
            </a:r>
            <a:r>
              <a:rPr lang="de-DE" dirty="0"/>
              <a:t>  2019 Sohn Investment Conference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DEA719-C314-4849-A63D-469317B2D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4000" dirty="0" err="1"/>
              <a:t>What</a:t>
            </a:r>
            <a:r>
              <a:rPr lang="de-DE" sz="4000" dirty="0"/>
              <a:t> </a:t>
            </a:r>
            <a:r>
              <a:rPr lang="de-DE" sz="4000" dirty="0" err="1"/>
              <a:t>are</a:t>
            </a:r>
            <a:r>
              <a:rPr lang="de-DE" sz="4000" dirty="0"/>
              <a:t> </a:t>
            </a:r>
            <a:r>
              <a:rPr lang="de-DE" sz="4000" dirty="0" err="1"/>
              <a:t>the</a:t>
            </a:r>
            <a:r>
              <a:rPr lang="de-DE" sz="4000" dirty="0"/>
              <a:t> </a:t>
            </a:r>
            <a:r>
              <a:rPr lang="de-DE" sz="4000" dirty="0" err="1"/>
              <a:t>things</a:t>
            </a:r>
            <a:r>
              <a:rPr lang="de-DE" sz="4000" dirty="0"/>
              <a:t> </a:t>
            </a:r>
            <a:r>
              <a:rPr lang="de-DE" sz="4000" dirty="0" err="1"/>
              <a:t>that</a:t>
            </a:r>
            <a:r>
              <a:rPr lang="de-DE" sz="4000" dirty="0"/>
              <a:t> </a:t>
            </a:r>
            <a:r>
              <a:rPr lang="de-DE" sz="4000" dirty="0" err="1"/>
              <a:t>make</a:t>
            </a:r>
            <a:r>
              <a:rPr lang="de-DE" sz="4000" dirty="0"/>
              <a:t> </a:t>
            </a:r>
            <a:r>
              <a:rPr lang="de-DE" sz="4000" dirty="0" err="1"/>
              <a:t>Zillow</a:t>
            </a:r>
            <a:r>
              <a:rPr lang="de-DE" sz="4000" dirty="0"/>
              <a:t> (Z) a </a:t>
            </a:r>
            <a:r>
              <a:rPr lang="de-DE" sz="4000" dirty="0" err="1"/>
              <a:t>compelling</a:t>
            </a:r>
            <a:r>
              <a:rPr lang="de-DE" sz="4000" dirty="0"/>
              <a:t> </a:t>
            </a:r>
            <a:r>
              <a:rPr lang="de-DE" sz="4000" dirty="0" err="1"/>
              <a:t>investment</a:t>
            </a:r>
            <a:r>
              <a:rPr lang="de-DE" sz="4000" dirty="0"/>
              <a:t> </a:t>
            </a:r>
            <a:r>
              <a:rPr lang="de-DE" sz="4000" dirty="0" err="1"/>
              <a:t>according</a:t>
            </a:r>
            <a:r>
              <a:rPr lang="de-DE" sz="4000" dirty="0"/>
              <a:t> </a:t>
            </a:r>
            <a:r>
              <a:rPr lang="de-DE" sz="4000" dirty="0" err="1"/>
              <a:t>to</a:t>
            </a:r>
            <a:r>
              <a:rPr lang="de-DE" sz="4000" dirty="0"/>
              <a:t> Christopher R. Hansen?</a:t>
            </a:r>
          </a:p>
          <a:p>
            <a:pPr marL="0" indent="0">
              <a:buNone/>
            </a:pPr>
            <a:endParaRPr lang="de-DE" sz="4000" dirty="0"/>
          </a:p>
          <a:p>
            <a:pPr marL="0" indent="0">
              <a:buNone/>
            </a:pPr>
            <a:r>
              <a:rPr lang="de-DE" sz="4000" dirty="0" err="1"/>
              <a:t>Zillow</a:t>
            </a:r>
            <a:r>
              <a:rPr lang="de-DE" sz="4000" dirty="0"/>
              <a:t> </a:t>
            </a:r>
            <a:r>
              <a:rPr lang="de-DE" sz="4000" dirty="0" err="1"/>
              <a:t>website</a:t>
            </a:r>
            <a:r>
              <a:rPr lang="de-DE" sz="4000" dirty="0"/>
              <a:t>: </a:t>
            </a:r>
            <a:r>
              <a:rPr lang="de-DE" sz="4000" dirty="0">
                <a:hlinkClick r:id="rId2"/>
              </a:rPr>
              <a:t>https://www.zillow.com/</a:t>
            </a:r>
            <a:endParaRPr lang="de-DE" sz="4000" dirty="0"/>
          </a:p>
          <a:p>
            <a:pPr marL="0" indent="0">
              <a:buNone/>
            </a:pP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2370149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DE6DD-D441-4948-9139-946403848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Larry Robbins </a:t>
            </a:r>
            <a:r>
              <a:rPr lang="de-DE" dirty="0" err="1"/>
              <a:t>shares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best</a:t>
            </a:r>
            <a:r>
              <a:rPr lang="de-DE" dirty="0"/>
              <a:t> </a:t>
            </a:r>
            <a:r>
              <a:rPr lang="de-DE" dirty="0" err="1"/>
              <a:t>ideas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Sohn Investment Conference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DBF50B-1033-43EF-93BB-77E2238C6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arguments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Larry Robbins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support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investment</a:t>
            </a:r>
            <a:r>
              <a:rPr lang="de-DE" dirty="0"/>
              <a:t> </a:t>
            </a:r>
            <a:r>
              <a:rPr lang="de-DE" dirty="0" err="1"/>
              <a:t>thesis</a:t>
            </a:r>
            <a:r>
              <a:rPr lang="de-DE" dirty="0"/>
              <a:t>?</a:t>
            </a:r>
          </a:p>
          <a:p>
            <a:pPr marL="0" indent="0">
              <a:buNone/>
            </a:pPr>
            <a:r>
              <a:rPr lang="de-DE" dirty="0"/>
              <a:t>Buy HMOS: CI, HUM, UNH</a:t>
            </a:r>
          </a:p>
          <a:p>
            <a:pPr marL="0" indent="0">
              <a:buNone/>
            </a:pPr>
            <a:r>
              <a:rPr lang="de-DE" dirty="0"/>
              <a:t>Buy </a:t>
            </a:r>
            <a:r>
              <a:rPr lang="de-DE" dirty="0" err="1"/>
              <a:t>hospitals</a:t>
            </a:r>
            <a:r>
              <a:rPr lang="de-DE" dirty="0"/>
              <a:t>: HCA, THC, UHS</a:t>
            </a:r>
          </a:p>
          <a:p>
            <a:pPr marL="0" indent="0">
              <a:buNone/>
            </a:pPr>
            <a:r>
              <a:rPr lang="de-DE" dirty="0"/>
              <a:t>Short </a:t>
            </a:r>
            <a:r>
              <a:rPr lang="de-DE" dirty="0" err="1"/>
              <a:t>sell</a:t>
            </a:r>
            <a:r>
              <a:rPr lang="de-DE" dirty="0"/>
              <a:t> </a:t>
            </a:r>
            <a:r>
              <a:rPr lang="de-DE" dirty="0" err="1"/>
              <a:t>Pharma</a:t>
            </a:r>
            <a:r>
              <a:rPr lang="de-DE" dirty="0"/>
              <a:t> on </a:t>
            </a:r>
            <a:r>
              <a:rPr lang="de-DE" dirty="0" err="1"/>
              <a:t>pricing</a:t>
            </a:r>
            <a:r>
              <a:rPr lang="de-DE" dirty="0"/>
              <a:t>: </a:t>
            </a:r>
            <a:r>
              <a:rPr lang="de-DE" dirty="0" err="1"/>
              <a:t>short</a:t>
            </a:r>
            <a:r>
              <a:rPr lang="de-DE" dirty="0"/>
              <a:t> CC and MMM on PFA (per- and </a:t>
            </a:r>
            <a:r>
              <a:rPr lang="de-DE" dirty="0" err="1"/>
              <a:t>polyfluorinated</a:t>
            </a:r>
            <a:r>
              <a:rPr lang="de-DE" dirty="0"/>
              <a:t> </a:t>
            </a:r>
            <a:r>
              <a:rPr lang="de-DE" dirty="0" err="1"/>
              <a:t>substances</a:t>
            </a:r>
            <a:r>
              <a:rPr lang="de-DE" dirty="0"/>
              <a:t>) </a:t>
            </a:r>
            <a:r>
              <a:rPr lang="de-DE" dirty="0" err="1"/>
              <a:t>risk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en-US" dirty="0"/>
              <a:t>(Definition: Per- and Polyfluorinated Substances (PFAS) The per-and polyfluoroalkyl substances (PFAS) are </a:t>
            </a:r>
            <a:r>
              <a:rPr lang="en-US" b="1" dirty="0"/>
              <a:t>a group of chemicals used to make fluoropolymer coatings and products that resist heat, oil, stains, grease, and water</a:t>
            </a:r>
            <a:r>
              <a:rPr lang="en-US" dirty="0"/>
              <a:t>. Fluoropolymer coatings can be in a variety of products).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76246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662</Words>
  <Application>Microsoft Office PowerPoint</Application>
  <PresentationFormat>Breitbild</PresentationFormat>
  <Paragraphs>66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</vt:lpstr>
      <vt:lpstr>Presentations Skills Workshop 3: English for Presentations</vt:lpstr>
      <vt:lpstr>Panorama of Sohn Conference Presentations</vt:lpstr>
      <vt:lpstr>Presentation Investment Ideas</vt:lpstr>
      <vt:lpstr>David Einhorn</vt:lpstr>
      <vt:lpstr>Reasons to buy gold</vt:lpstr>
      <vt:lpstr>John Pfeffer at the 2018 Sohn Investment Conference</vt:lpstr>
      <vt:lpstr>Spencer Glendon at the 2019 Sohn Investment Conference</vt:lpstr>
      <vt:lpstr>Christopher R. Hansen at the  2019 Sohn Investment Conference</vt:lpstr>
      <vt:lpstr>Larry Robbins shares his best ideas at the Sohn Investment Conference</vt:lpstr>
      <vt:lpstr>What do PFAs (per- and polyfluorinated substances) do to the body?</vt:lpstr>
      <vt:lpstr>An Investment Idea from Lauren Taylor Wolfe, Sohn 2022</vt:lpstr>
      <vt:lpstr>An Investment Idea from Lauren Taylor Wolfe, Sohn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 Skills Workshop 3: English for Presentations</dc:title>
  <dc:creator>Slawney, James</dc:creator>
  <cp:lastModifiedBy>Slawney, James</cp:lastModifiedBy>
  <cp:revision>5</cp:revision>
  <dcterms:created xsi:type="dcterms:W3CDTF">2023-12-14T08:10:15Z</dcterms:created>
  <dcterms:modified xsi:type="dcterms:W3CDTF">2023-12-14T08:48:17Z</dcterms:modified>
</cp:coreProperties>
</file>