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2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06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69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4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25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695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4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36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14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61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08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17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BDA7-6665-4412-B86B-C3B3ABDF347F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0A840-F34E-4C94-8E13-25638AEB4E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96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8FA078A-C05C-4343-A5E0-3E2F2B73C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7906"/>
            <a:ext cx="9144000" cy="353381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GB" sz="2100" dirty="0" err="1">
                <a:solidFill>
                  <a:schemeClr val="bg1"/>
                </a:solidFill>
                <a:latin typeface="+mn-lt"/>
              </a:rPr>
              <a:t>Arbeitsblatt</a:t>
            </a:r>
            <a:r>
              <a:rPr lang="en-GB" sz="2100" dirty="0">
                <a:solidFill>
                  <a:schemeClr val="bg1"/>
                </a:solidFill>
                <a:latin typeface="+mn-lt"/>
              </a:rPr>
              <a:t> ‘tweet and shape’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B5FF06F-5971-4EB5-B004-C4A60BF72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9267" y="6546751"/>
            <a:ext cx="7814735" cy="285924"/>
          </a:xfr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GB" sz="800" dirty="0">
                <a:solidFill>
                  <a:schemeClr val="bg1"/>
                </a:solidFill>
              </a:rPr>
              <a:t>ABC Learning Design workshop by Clive Young and Nataša Perović, UCL. (2015). Learning types, Laurillard, D. (2012). Resources available from https://abc-ld.org</a:t>
            </a:r>
          </a:p>
          <a:p>
            <a:endParaRPr lang="en-GB" sz="800" dirty="0">
              <a:solidFill>
                <a:schemeClr val="bg1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CBE6297-B10D-46D0-99C6-825411E9AD11}"/>
              </a:ext>
            </a:extLst>
          </p:cNvPr>
          <p:cNvSpPr txBox="1">
            <a:spLocks/>
          </p:cNvSpPr>
          <p:nvPr/>
        </p:nvSpPr>
        <p:spPr>
          <a:xfrm>
            <a:off x="21476" y="443549"/>
            <a:ext cx="3372907" cy="104489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050" dirty="0" err="1"/>
              <a:t>Studiengang</a:t>
            </a:r>
            <a:endParaRPr lang="en-GB" sz="1050" dirty="0"/>
          </a:p>
          <a:p>
            <a:pPr algn="l"/>
            <a:r>
              <a:rPr lang="en-GB" sz="1050" dirty="0" err="1"/>
              <a:t>Modulname</a:t>
            </a:r>
            <a:r>
              <a:rPr lang="en-GB" sz="1050" dirty="0"/>
              <a:t> </a:t>
            </a:r>
          </a:p>
          <a:p>
            <a:pPr algn="l"/>
            <a:r>
              <a:rPr lang="en-GB" sz="1050" dirty="0" err="1"/>
              <a:t>Modulkonzeption</a:t>
            </a:r>
            <a:r>
              <a:rPr lang="en-GB" sz="1050" dirty="0"/>
              <a:t> / </a:t>
            </a:r>
            <a:r>
              <a:rPr lang="en-GB" sz="1050" dirty="0" err="1"/>
              <a:t>Modulüberarbeitung</a:t>
            </a:r>
            <a:endParaRPr lang="en-GB" sz="1050" dirty="0"/>
          </a:p>
          <a:p>
            <a:pPr algn="l"/>
            <a:r>
              <a:rPr lang="en-GB" sz="1050" dirty="0" err="1"/>
              <a:t>Beteiligte</a:t>
            </a:r>
            <a:r>
              <a:rPr lang="en-GB" sz="1050" dirty="0"/>
              <a:t> </a:t>
            </a:r>
            <a:r>
              <a:rPr lang="en-GB" sz="1050" dirty="0" err="1"/>
              <a:t>Lehrpersonen</a:t>
            </a:r>
            <a:endParaRPr lang="en-GB" sz="1050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37C3F75-AC82-491E-AD0D-AF8187611807}"/>
              </a:ext>
            </a:extLst>
          </p:cNvPr>
          <p:cNvSpPr txBox="1">
            <a:spLocks/>
          </p:cNvSpPr>
          <p:nvPr/>
        </p:nvSpPr>
        <p:spPr>
          <a:xfrm>
            <a:off x="61315" y="2214359"/>
            <a:ext cx="4187418" cy="3657053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>
            <a:noAutofit/>
          </a:bodyPr>
          <a:lstStyle>
            <a:lvl1pPr marL="0" indent="0" algn="ctr" defTabSz="1511960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80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33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11960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6794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2392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990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53588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29186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47842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 err="1"/>
              <a:t>Modulzusammenfassung</a:t>
            </a:r>
            <a:r>
              <a:rPr lang="en-GB" sz="1200" dirty="0"/>
              <a:t> (</a:t>
            </a:r>
            <a:r>
              <a:rPr lang="en-GB" sz="1200" dirty="0" err="1"/>
              <a:t>Kurzbeschreibung</a:t>
            </a:r>
            <a:r>
              <a:rPr lang="en-GB" sz="1200" dirty="0"/>
              <a:t> des </a:t>
            </a:r>
            <a:r>
              <a:rPr lang="en-GB" sz="1200" dirty="0" err="1"/>
              <a:t>Moduls</a:t>
            </a:r>
            <a:r>
              <a:rPr lang="en-GB" sz="1200" dirty="0"/>
              <a:t>): </a:t>
            </a:r>
          </a:p>
          <a:p>
            <a:pPr algn="l"/>
            <a:endParaRPr lang="en-GB" sz="1200" dirty="0"/>
          </a:p>
          <a:p>
            <a:pPr algn="l"/>
            <a:endParaRPr lang="en-GB" sz="1200" dirty="0"/>
          </a:p>
          <a:p>
            <a:pPr algn="l"/>
            <a:endParaRPr lang="en-GB" sz="1200" dirty="0"/>
          </a:p>
          <a:p>
            <a:pPr algn="l"/>
            <a:endParaRPr lang="en-GB" sz="1200" dirty="0"/>
          </a:p>
          <a:p>
            <a:pPr algn="l"/>
            <a:r>
              <a:rPr lang="en-GB" sz="1200" dirty="0"/>
              <a:t>				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B0C8692-7AFA-4582-B7FE-EE913CB22477}"/>
              </a:ext>
            </a:extLst>
          </p:cNvPr>
          <p:cNvSpPr txBox="1">
            <a:spLocks/>
          </p:cNvSpPr>
          <p:nvPr/>
        </p:nvSpPr>
        <p:spPr>
          <a:xfrm>
            <a:off x="21476" y="1516099"/>
            <a:ext cx="3835820" cy="41798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1511960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None/>
              <a:defRPr sz="3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80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33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11960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6794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2392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990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53588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291861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47842" indent="0" algn="ctr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050" dirty="0"/>
              <a:t>Datum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831E78-1D8B-4B8A-A628-068CC34113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582" y="796970"/>
            <a:ext cx="2610257" cy="30032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42C48F1-D174-469C-A8C1-33346D1573F0}"/>
              </a:ext>
            </a:extLst>
          </p:cNvPr>
          <p:cNvSpPr txBox="1"/>
          <p:nvPr/>
        </p:nvSpPr>
        <p:spPr>
          <a:xfrm>
            <a:off x="4275883" y="4724699"/>
            <a:ext cx="4825304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25" dirty="0" err="1"/>
              <a:t>Tragen</a:t>
            </a:r>
            <a:r>
              <a:rPr lang="en-GB" sz="825" dirty="0"/>
              <a:t> </a:t>
            </a:r>
            <a:r>
              <a:rPr lang="en-GB" sz="825" dirty="0" err="1"/>
              <a:t>Sie</a:t>
            </a:r>
            <a:r>
              <a:rPr lang="en-GB" sz="825" dirty="0"/>
              <a:t> in </a:t>
            </a:r>
            <a:r>
              <a:rPr lang="en-GB" sz="825" dirty="0" err="1"/>
              <a:t>oben</a:t>
            </a:r>
            <a:r>
              <a:rPr lang="en-GB" sz="825" dirty="0"/>
              <a:t> </a:t>
            </a:r>
            <a:r>
              <a:rPr lang="en-GB" sz="825" dirty="0" err="1"/>
              <a:t>stehender</a:t>
            </a:r>
            <a:r>
              <a:rPr lang="en-GB" sz="825" dirty="0"/>
              <a:t> </a:t>
            </a:r>
            <a:r>
              <a:rPr lang="en-GB" sz="825" dirty="0" err="1"/>
              <a:t>Grafik</a:t>
            </a:r>
            <a:r>
              <a:rPr lang="en-GB" sz="825" dirty="0"/>
              <a:t> </a:t>
            </a:r>
            <a:r>
              <a:rPr lang="en-GB" sz="825" dirty="0" err="1"/>
              <a:t>ein</a:t>
            </a:r>
            <a:r>
              <a:rPr lang="en-GB" sz="825" dirty="0"/>
              <a:t>, </a:t>
            </a:r>
            <a:r>
              <a:rPr lang="en-GB" sz="825" dirty="0" err="1"/>
              <a:t>wie</a:t>
            </a:r>
            <a:r>
              <a:rPr lang="en-GB" sz="825" dirty="0"/>
              <a:t> </a:t>
            </a:r>
            <a:r>
              <a:rPr lang="en-GB" sz="825" dirty="0" err="1"/>
              <a:t>Sie</a:t>
            </a:r>
            <a:r>
              <a:rPr lang="en-GB" sz="825" dirty="0"/>
              <a:t> </a:t>
            </a:r>
            <a:r>
              <a:rPr lang="en-GB" sz="825" dirty="0" err="1"/>
              <a:t>sich</a:t>
            </a:r>
            <a:r>
              <a:rPr lang="en-GB" sz="825" dirty="0"/>
              <a:t> </a:t>
            </a:r>
            <a:r>
              <a:rPr lang="en-GB" sz="825" dirty="0" err="1"/>
              <a:t>Ihr</a:t>
            </a:r>
            <a:r>
              <a:rPr lang="en-GB" sz="825" dirty="0"/>
              <a:t> </a:t>
            </a:r>
            <a:r>
              <a:rPr lang="en-GB" sz="825" dirty="0" err="1"/>
              <a:t>Modul</a:t>
            </a:r>
            <a:r>
              <a:rPr lang="en-GB" sz="825" dirty="0"/>
              <a:t> </a:t>
            </a:r>
            <a:r>
              <a:rPr lang="en-GB" sz="825" dirty="0" err="1"/>
              <a:t>vorstellen</a:t>
            </a:r>
            <a:r>
              <a:rPr lang="en-GB" sz="825" dirty="0"/>
              <a:t>.</a:t>
            </a:r>
          </a:p>
          <a:p>
            <a:pPr algn="ctr"/>
            <a:r>
              <a:rPr lang="en-GB" sz="825" dirty="0"/>
              <a:t>(in rot – </a:t>
            </a:r>
            <a:r>
              <a:rPr lang="en-GB" sz="825" dirty="0" err="1"/>
              <a:t>zu</a:t>
            </a:r>
            <a:r>
              <a:rPr lang="en-GB" sz="825" dirty="0"/>
              <a:t> </a:t>
            </a:r>
            <a:r>
              <a:rPr lang="en-GB" sz="825" dirty="0" err="1"/>
              <a:t>Beginn</a:t>
            </a:r>
            <a:r>
              <a:rPr lang="en-GB" sz="825" dirty="0"/>
              <a:t> des Workshops; in </a:t>
            </a:r>
            <a:r>
              <a:rPr lang="en-GB" sz="825" dirty="0" err="1"/>
              <a:t>blau</a:t>
            </a:r>
            <a:r>
              <a:rPr lang="en-GB" sz="825" dirty="0"/>
              <a:t> – am Ende des Workshops)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00E50C-B9DB-465F-B811-C96F5416B137}"/>
              </a:ext>
            </a:extLst>
          </p:cNvPr>
          <p:cNvSpPr txBox="1"/>
          <p:nvPr/>
        </p:nvSpPr>
        <p:spPr>
          <a:xfrm>
            <a:off x="5074280" y="4446730"/>
            <a:ext cx="2850861" cy="312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29" b="1" dirty="0" err="1" smtClean="0"/>
              <a:t>Grafik</a:t>
            </a:r>
            <a:r>
              <a:rPr lang="en-GB" sz="1429" b="1" dirty="0" smtClean="0"/>
              <a:t> </a:t>
            </a:r>
            <a:r>
              <a:rPr lang="en-GB" sz="1429" b="1" dirty="0" err="1" smtClean="0"/>
              <a:t>Lernaktivitäten</a:t>
            </a:r>
            <a:endParaRPr lang="en-GB" sz="1429" b="1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FE8DFED-9E4D-4950-AEFF-876B5885F8B3}"/>
              </a:ext>
            </a:extLst>
          </p:cNvPr>
          <p:cNvGrpSpPr/>
          <p:nvPr/>
        </p:nvGrpSpPr>
        <p:grpSpPr>
          <a:xfrm>
            <a:off x="5378536" y="5400619"/>
            <a:ext cx="2161478" cy="207758"/>
            <a:chOff x="11516076" y="7285160"/>
            <a:chExt cx="3100162" cy="222441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1CB686C-7870-47C1-A1B7-31F0F0FC49F8}"/>
                </a:ext>
              </a:extLst>
            </p:cNvPr>
            <p:cNvCxnSpPr/>
            <p:nvPr/>
          </p:nvCxnSpPr>
          <p:spPr>
            <a:xfrm flipV="1">
              <a:off x="11516076" y="7389296"/>
              <a:ext cx="3099061" cy="7084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BAED13D-7984-42DC-A2A5-09B871AAA366}"/>
                </a:ext>
              </a:extLst>
            </p:cNvPr>
            <p:cNvCxnSpPr/>
            <p:nvPr/>
          </p:nvCxnSpPr>
          <p:spPr>
            <a:xfrm rot="10763677">
              <a:off x="14049049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8F0FD61-699B-4855-8BEE-68AA4BD25433}"/>
                </a:ext>
              </a:extLst>
            </p:cNvPr>
            <p:cNvCxnSpPr/>
            <p:nvPr/>
          </p:nvCxnSpPr>
          <p:spPr>
            <a:xfrm rot="10763677">
              <a:off x="13424903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7DCD3FB-663E-4590-BA99-0537A7743796}"/>
                </a:ext>
              </a:extLst>
            </p:cNvPr>
            <p:cNvCxnSpPr/>
            <p:nvPr/>
          </p:nvCxnSpPr>
          <p:spPr>
            <a:xfrm rot="10763677">
              <a:off x="12797819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47F1DDD-DCFD-44F1-979D-A95E16F67977}"/>
                </a:ext>
              </a:extLst>
            </p:cNvPr>
            <p:cNvCxnSpPr/>
            <p:nvPr/>
          </p:nvCxnSpPr>
          <p:spPr>
            <a:xfrm rot="10763677">
              <a:off x="12173649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4080472-19BA-4D5D-BBFB-E32700FA39DD}"/>
                </a:ext>
              </a:extLst>
            </p:cNvPr>
            <p:cNvCxnSpPr/>
            <p:nvPr/>
          </p:nvCxnSpPr>
          <p:spPr>
            <a:xfrm rot="10763677">
              <a:off x="13737974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03DBF3F-233F-4ACC-9E8D-12CDBB43E918}"/>
                </a:ext>
              </a:extLst>
            </p:cNvPr>
            <p:cNvCxnSpPr/>
            <p:nvPr/>
          </p:nvCxnSpPr>
          <p:spPr>
            <a:xfrm rot="10763677">
              <a:off x="13113828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326E834-5C34-468C-8DD7-1390B6E9B4F0}"/>
                </a:ext>
              </a:extLst>
            </p:cNvPr>
            <p:cNvCxnSpPr/>
            <p:nvPr/>
          </p:nvCxnSpPr>
          <p:spPr>
            <a:xfrm rot="10763677">
              <a:off x="12486745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EB687BE-0CC7-4D66-8FB9-D1224D0E00CD}"/>
                </a:ext>
              </a:extLst>
            </p:cNvPr>
            <p:cNvCxnSpPr/>
            <p:nvPr/>
          </p:nvCxnSpPr>
          <p:spPr>
            <a:xfrm rot="10763677">
              <a:off x="14339452" y="7285167"/>
              <a:ext cx="0" cy="208259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6A9A1DE-B369-4EF8-9584-55F434BD36FD}"/>
                </a:ext>
              </a:extLst>
            </p:cNvPr>
            <p:cNvCxnSpPr/>
            <p:nvPr/>
          </p:nvCxnSpPr>
          <p:spPr>
            <a:xfrm rot="10763677">
              <a:off x="14616238" y="7285167"/>
              <a:ext cx="0" cy="208259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14E4A36-BC9D-4881-AFDE-CE877E642169}"/>
                </a:ext>
              </a:extLst>
            </p:cNvPr>
            <p:cNvCxnSpPr/>
            <p:nvPr/>
          </p:nvCxnSpPr>
          <p:spPr>
            <a:xfrm rot="10851423">
              <a:off x="11524560" y="7285160"/>
              <a:ext cx="0" cy="222441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37DB42-20AA-4405-B3E4-ED796369AC08}"/>
                </a:ext>
              </a:extLst>
            </p:cNvPr>
            <p:cNvCxnSpPr/>
            <p:nvPr/>
          </p:nvCxnSpPr>
          <p:spPr>
            <a:xfrm rot="10851423">
              <a:off x="11838887" y="7285160"/>
              <a:ext cx="0" cy="222441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14ED9F5-972F-4926-A1DA-5C80B08F88BE}"/>
                </a:ext>
              </a:extLst>
            </p:cNvPr>
            <p:cNvCxnSpPr/>
            <p:nvPr/>
          </p:nvCxnSpPr>
          <p:spPr>
            <a:xfrm rot="10851423">
              <a:off x="11517738" y="7285160"/>
              <a:ext cx="0" cy="22244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D906FE59-BB48-4B4F-8F08-3F21FD171652}"/>
              </a:ext>
            </a:extLst>
          </p:cNvPr>
          <p:cNvSpPr txBox="1"/>
          <p:nvPr/>
        </p:nvSpPr>
        <p:spPr>
          <a:xfrm>
            <a:off x="4658244" y="5933289"/>
            <a:ext cx="3941468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25" dirty="0" err="1"/>
              <a:t>Tragen</a:t>
            </a:r>
            <a:r>
              <a:rPr lang="en-GB" sz="825" dirty="0"/>
              <a:t> Sie auf </a:t>
            </a:r>
            <a:r>
              <a:rPr lang="en-GB" sz="825" dirty="0" err="1"/>
              <a:t>oben</a:t>
            </a:r>
            <a:r>
              <a:rPr lang="en-GB" sz="825" dirty="0"/>
              <a:t> </a:t>
            </a:r>
            <a:r>
              <a:rPr lang="en-GB" sz="825" dirty="0" err="1"/>
              <a:t>stehender</a:t>
            </a:r>
            <a:r>
              <a:rPr lang="en-GB" sz="825" dirty="0"/>
              <a:t> Skala </a:t>
            </a:r>
            <a:r>
              <a:rPr lang="en-GB" sz="825" dirty="0" err="1"/>
              <a:t>ein</a:t>
            </a:r>
            <a:r>
              <a:rPr lang="en-GB" sz="825" dirty="0"/>
              <a:t>, wo Sie </a:t>
            </a:r>
            <a:r>
              <a:rPr lang="en-GB" sz="825" dirty="0" err="1"/>
              <a:t>mit</a:t>
            </a:r>
            <a:r>
              <a:rPr lang="en-GB" sz="825" dirty="0"/>
              <a:t> </a:t>
            </a:r>
            <a:r>
              <a:rPr lang="en-GB" sz="825" dirty="0" err="1"/>
              <a:t>Ihrem</a:t>
            </a:r>
            <a:r>
              <a:rPr lang="en-GB" sz="825" dirty="0"/>
              <a:t> Modul </a:t>
            </a:r>
            <a:r>
              <a:rPr lang="en-GB" sz="825" dirty="0" err="1"/>
              <a:t>gerne</a:t>
            </a:r>
            <a:r>
              <a:rPr lang="en-GB" sz="825" dirty="0"/>
              <a:t> </a:t>
            </a:r>
            <a:r>
              <a:rPr lang="en-GB" sz="825" dirty="0" err="1"/>
              <a:t>stehen</a:t>
            </a:r>
            <a:r>
              <a:rPr lang="en-GB" sz="825" dirty="0"/>
              <a:t> </a:t>
            </a:r>
            <a:r>
              <a:rPr lang="en-GB" sz="825" dirty="0" err="1"/>
              <a:t>möchten</a:t>
            </a:r>
            <a:r>
              <a:rPr lang="en-GB" sz="825" dirty="0"/>
              <a:t> (in rot). Wo </a:t>
            </a:r>
            <a:r>
              <a:rPr lang="en-GB" sz="825" dirty="0" err="1"/>
              <a:t>stehen</a:t>
            </a:r>
            <a:r>
              <a:rPr lang="en-GB" sz="825" dirty="0"/>
              <a:t> Sie </a:t>
            </a:r>
            <a:r>
              <a:rPr lang="en-GB" sz="825" dirty="0" err="1"/>
              <a:t>tatsächlich</a:t>
            </a:r>
            <a:r>
              <a:rPr lang="en-GB" sz="825" dirty="0"/>
              <a:t> am Ende des Workshops (in </a:t>
            </a:r>
            <a:r>
              <a:rPr lang="en-GB" sz="825" dirty="0" err="1"/>
              <a:t>blau</a:t>
            </a:r>
            <a:r>
              <a:rPr lang="en-GB" sz="825"/>
              <a:t>)?</a:t>
            </a:r>
            <a:endParaRPr lang="en-GB" sz="825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42A81D0-E0FC-407D-B5EE-72FC1184B5D2}"/>
              </a:ext>
            </a:extLst>
          </p:cNvPr>
          <p:cNvSpPr txBox="1"/>
          <p:nvPr/>
        </p:nvSpPr>
        <p:spPr>
          <a:xfrm>
            <a:off x="7494358" y="5375676"/>
            <a:ext cx="9333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 err="1"/>
              <a:t>Präsenz</a:t>
            </a:r>
            <a:endParaRPr lang="en-GB" sz="9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47A92F-BDE5-4EAE-AA56-1E2E1A083471}"/>
              </a:ext>
            </a:extLst>
          </p:cNvPr>
          <p:cNvSpPr txBox="1"/>
          <p:nvPr/>
        </p:nvSpPr>
        <p:spPr>
          <a:xfrm>
            <a:off x="4746938" y="5413406"/>
            <a:ext cx="6763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/>
              <a:t>online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6C848E-D2FC-478D-B822-5BCBC71A20E6}"/>
              </a:ext>
            </a:extLst>
          </p:cNvPr>
          <p:cNvSpPr txBox="1"/>
          <p:nvPr/>
        </p:nvSpPr>
        <p:spPr>
          <a:xfrm>
            <a:off x="5674106" y="5679179"/>
            <a:ext cx="15272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 err="1" smtClean="0"/>
              <a:t>Skala</a:t>
            </a:r>
            <a:r>
              <a:rPr lang="en-GB" sz="900" b="1" dirty="0" smtClean="0"/>
              <a:t> online - </a:t>
            </a:r>
            <a:r>
              <a:rPr lang="en-GB" sz="900" b="1" dirty="0" err="1" smtClean="0"/>
              <a:t>Präsenz</a:t>
            </a:r>
            <a:endParaRPr lang="en-GB" sz="9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CD3391-196A-4D8F-8243-87EA80CBFC23}"/>
              </a:ext>
            </a:extLst>
          </p:cNvPr>
          <p:cNvSpPr txBox="1"/>
          <p:nvPr/>
        </p:nvSpPr>
        <p:spPr>
          <a:xfrm>
            <a:off x="5706878" y="453961"/>
            <a:ext cx="1507737" cy="307777"/>
          </a:xfrm>
          <a:prstGeom prst="rect">
            <a:avLst/>
          </a:prstGeom>
          <a:solidFill>
            <a:srgbClr val="A2F5E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Wissenserwerb</a:t>
            </a:r>
            <a:endParaRPr lang="en-GB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30BF04B-608A-4238-A0BD-6A07D806B246}"/>
              </a:ext>
            </a:extLst>
          </p:cNvPr>
          <p:cNvSpPr txBox="1"/>
          <p:nvPr/>
        </p:nvSpPr>
        <p:spPr>
          <a:xfrm>
            <a:off x="5630524" y="3830094"/>
            <a:ext cx="1689006" cy="307777"/>
          </a:xfrm>
          <a:prstGeom prst="rect">
            <a:avLst/>
          </a:prstGeom>
          <a:solidFill>
            <a:srgbClr val="F880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Forschendes</a:t>
            </a:r>
            <a:r>
              <a:rPr lang="en-GB" sz="1400" dirty="0"/>
              <a:t> </a:t>
            </a:r>
            <a:r>
              <a:rPr lang="en-GB" sz="1400" dirty="0" err="1"/>
              <a:t>Lernen</a:t>
            </a:r>
            <a:endParaRPr lang="en-GB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A5CEF99-623E-46FF-9A97-BD8A8786AEB1}"/>
              </a:ext>
            </a:extLst>
          </p:cNvPr>
          <p:cNvSpPr txBox="1"/>
          <p:nvPr/>
        </p:nvSpPr>
        <p:spPr>
          <a:xfrm>
            <a:off x="4285900" y="1136233"/>
            <a:ext cx="1676282" cy="307777"/>
          </a:xfrm>
          <a:prstGeom prst="rect">
            <a:avLst/>
          </a:prstGeom>
          <a:solidFill>
            <a:srgbClr val="BDEA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Produkt</a:t>
            </a:r>
            <a:r>
              <a:rPr lang="en-GB" sz="1400" dirty="0"/>
              <a:t> </a:t>
            </a:r>
            <a:r>
              <a:rPr lang="en-GB" sz="1400" dirty="0" err="1"/>
              <a:t>erstellen</a:t>
            </a:r>
            <a:endParaRPr lang="en-GB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801B86-2DFC-40B8-8794-61E417F8B8A3}"/>
              </a:ext>
            </a:extLst>
          </p:cNvPr>
          <p:cNvSpPr txBox="1"/>
          <p:nvPr/>
        </p:nvSpPr>
        <p:spPr>
          <a:xfrm>
            <a:off x="4389120" y="3109935"/>
            <a:ext cx="1627632" cy="307777"/>
          </a:xfrm>
          <a:prstGeom prst="rect">
            <a:avLst/>
          </a:prstGeom>
          <a:solidFill>
            <a:srgbClr val="BB98D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Wissen</a:t>
            </a:r>
            <a:r>
              <a:rPr lang="en-GB" sz="1400" dirty="0"/>
              <a:t> </a:t>
            </a:r>
            <a:r>
              <a:rPr lang="en-GB" sz="1400" dirty="0" err="1"/>
              <a:t>anwenden</a:t>
            </a:r>
            <a:endParaRPr lang="en-GB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4CC0A5C-0654-46ED-96E2-DDECA5A6E148}"/>
              </a:ext>
            </a:extLst>
          </p:cNvPr>
          <p:cNvSpPr txBox="1"/>
          <p:nvPr/>
        </p:nvSpPr>
        <p:spPr>
          <a:xfrm>
            <a:off x="7662154" y="3083492"/>
            <a:ext cx="1331213" cy="307777"/>
          </a:xfrm>
          <a:prstGeom prst="rect">
            <a:avLst/>
          </a:prstGeom>
          <a:solidFill>
            <a:srgbClr val="7AAEE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Diskussion</a:t>
            </a:r>
            <a:endParaRPr lang="en-GB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66E3A2D-F063-4B13-8A8D-99FFBCD5B4D4}"/>
              </a:ext>
            </a:extLst>
          </p:cNvPr>
          <p:cNvSpPr txBox="1"/>
          <p:nvPr/>
        </p:nvSpPr>
        <p:spPr>
          <a:xfrm>
            <a:off x="7635968" y="1136233"/>
            <a:ext cx="1346487" cy="307777"/>
          </a:xfrm>
          <a:prstGeom prst="rect">
            <a:avLst/>
          </a:prstGeom>
          <a:solidFill>
            <a:srgbClr val="FFD21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/>
              <a:t>Kollaboration</a:t>
            </a:r>
            <a:endParaRPr lang="en-GB" sz="14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5ECCD6B-158F-4406-8F00-6DF5CE1BB8D9}"/>
              </a:ext>
            </a:extLst>
          </p:cNvPr>
          <p:cNvGrpSpPr/>
          <p:nvPr/>
        </p:nvGrpSpPr>
        <p:grpSpPr>
          <a:xfrm>
            <a:off x="34165" y="2542960"/>
            <a:ext cx="4059711" cy="2882044"/>
            <a:chOff x="29689" y="2460423"/>
            <a:chExt cx="3827607" cy="2601697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18A15BE8-B947-4373-BAD0-75BD8F5AD9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785" r="-1"/>
            <a:stretch/>
          </p:blipFill>
          <p:spPr>
            <a:xfrm>
              <a:off x="29689" y="2460423"/>
              <a:ext cx="3827607" cy="2601697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AAE2D29-06AF-4103-B386-069261BC9657}"/>
                </a:ext>
              </a:extLst>
            </p:cNvPr>
            <p:cNvSpPr/>
            <p:nvPr/>
          </p:nvSpPr>
          <p:spPr>
            <a:xfrm>
              <a:off x="122222" y="4573379"/>
              <a:ext cx="87965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r>
                <a:rPr lang="en-GB" sz="1200" b="1" dirty="0"/>
                <a:t>@ABC_LD</a:t>
              </a:r>
            </a:p>
          </p:txBody>
        </p:sp>
      </p:grpSp>
      <p:pic>
        <p:nvPicPr>
          <p:cNvPr id="39" name="Picture 38" descr="http://mirrors.creativecommons.org/presskit/buttons/88x31/png/by-nc-sa.png">
            <a:extLst>
              <a:ext uri="{FF2B5EF4-FFF2-40B4-BE49-F238E27FC236}">
                <a16:creationId xmlns:a16="http://schemas.microsoft.com/office/drawing/2014/main" id="{B6D79AA4-C715-4FC8-81DC-F8A6B3D1E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19" y="6361947"/>
            <a:ext cx="1343386" cy="47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LEFTLogoBeneficairesErasmus-med.jpg">
            <a:extLst>
              <a:ext uri="{FF2B5EF4-FFF2-40B4-BE49-F238E27FC236}">
                <a16:creationId xmlns:a16="http://schemas.microsoft.com/office/drawing/2014/main" id="{C1EC47E0-D9A4-456D-A045-7C530534E5E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69"/>
          <a:stretch/>
        </p:blipFill>
        <p:spPr>
          <a:xfrm>
            <a:off x="1443327" y="5548230"/>
            <a:ext cx="2349693" cy="6480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FFC4C782-4ACD-4AAE-9CE2-FF26834EBEFE}"/>
              </a:ext>
            </a:extLst>
          </p:cNvPr>
          <p:cNvSpPr txBox="1"/>
          <p:nvPr/>
        </p:nvSpPr>
        <p:spPr>
          <a:xfrm>
            <a:off x="251529" y="5699695"/>
            <a:ext cx="1330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@ABCtoVLE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120E042-D3A2-452E-A7CC-E4D740D8FF61}"/>
              </a:ext>
            </a:extLst>
          </p:cNvPr>
          <p:cNvSpPr txBox="1"/>
          <p:nvPr/>
        </p:nvSpPr>
        <p:spPr>
          <a:xfrm>
            <a:off x="930807" y="4877253"/>
            <a:ext cx="951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/>
              <a:t>@ABCtoVLE</a:t>
            </a:r>
          </a:p>
        </p:txBody>
      </p:sp>
    </p:spTree>
    <p:extLst>
      <p:ext uri="{BB962C8B-B14F-4D97-AF65-F5344CB8AC3E}">
        <p14:creationId xmlns:p14="http://schemas.microsoft.com/office/powerpoint/2010/main" val="565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143</Words>
  <Application>Microsoft Office PowerPoint</Application>
  <PresentationFormat>Bildschirmpräsentation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Arbeitsblatt ‘tweet and shape’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Arena Blended Connected (ABC) learning design workshop</dc:title>
  <dc:creator>Natasa Perovic</dc:creator>
  <cp:lastModifiedBy>Rechenzentrum</cp:lastModifiedBy>
  <cp:revision>11</cp:revision>
  <dcterms:created xsi:type="dcterms:W3CDTF">2019-05-03T12:26:41Z</dcterms:created>
  <dcterms:modified xsi:type="dcterms:W3CDTF">2021-03-15T08:23:09Z</dcterms:modified>
</cp:coreProperties>
</file>