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sldIdLst>
    <p:sldId id="354" r:id="rId2"/>
    <p:sldId id="379" r:id="rId3"/>
    <p:sldId id="355" r:id="rId4"/>
    <p:sldId id="380" r:id="rId5"/>
    <p:sldId id="376" r:id="rId6"/>
    <p:sldId id="362" r:id="rId7"/>
    <p:sldId id="363" r:id="rId8"/>
    <p:sldId id="364" r:id="rId9"/>
    <p:sldId id="365" r:id="rId10"/>
    <p:sldId id="366" r:id="rId11"/>
    <p:sldId id="368" r:id="rId12"/>
    <p:sldId id="381" r:id="rId13"/>
    <p:sldId id="369" r:id="rId14"/>
    <p:sldId id="370" r:id="rId15"/>
    <p:sldId id="371" r:id="rId16"/>
    <p:sldId id="372" r:id="rId17"/>
    <p:sldId id="373" r:id="rId18"/>
    <p:sldId id="374" r:id="rId19"/>
    <p:sldId id="375" r:id="rId20"/>
    <p:sldId id="382" r:id="rId21"/>
    <p:sldId id="360" r:id="rId22"/>
    <p:sldId id="383" r:id="rId23"/>
    <p:sldId id="384" r:id="rId24"/>
    <p:sldId id="385" r:id="rId25"/>
    <p:sldId id="386" r:id="rId26"/>
    <p:sldId id="361" r:id="rId27"/>
    <p:sldId id="378" r:id="rId28"/>
    <p:sldId id="257" r:id="rId29"/>
    <p:sldId id="327" r:id="rId30"/>
    <p:sldId id="296" r:id="rId31"/>
    <p:sldId id="328" r:id="rId32"/>
    <p:sldId id="329" r:id="rId33"/>
    <p:sldId id="298" r:id="rId34"/>
    <p:sldId id="299" r:id="rId35"/>
    <p:sldId id="330" r:id="rId36"/>
    <p:sldId id="332" r:id="rId37"/>
    <p:sldId id="331" r:id="rId38"/>
    <p:sldId id="334" r:id="rId39"/>
    <p:sldId id="336" r:id="rId40"/>
    <p:sldId id="300" r:id="rId41"/>
    <p:sldId id="333" r:id="rId42"/>
    <p:sldId id="301" r:id="rId43"/>
    <p:sldId id="302" r:id="rId44"/>
    <p:sldId id="303" r:id="rId45"/>
    <p:sldId id="337" r:id="rId46"/>
    <p:sldId id="338" r:id="rId47"/>
    <p:sldId id="339" r:id="rId48"/>
    <p:sldId id="304" r:id="rId49"/>
    <p:sldId id="335" r:id="rId50"/>
    <p:sldId id="305" r:id="rId51"/>
    <p:sldId id="306" r:id="rId52"/>
    <p:sldId id="342" r:id="rId53"/>
    <p:sldId id="340" r:id="rId54"/>
    <p:sldId id="307" r:id="rId55"/>
    <p:sldId id="308" r:id="rId56"/>
    <p:sldId id="309" r:id="rId57"/>
    <p:sldId id="310" r:id="rId58"/>
    <p:sldId id="345" r:id="rId59"/>
    <p:sldId id="377" r:id="rId60"/>
    <p:sldId id="387" r:id="rId61"/>
    <p:sldId id="346" r:id="rId62"/>
    <p:sldId id="347" r:id="rId63"/>
    <p:sldId id="348" r:id="rId64"/>
    <p:sldId id="349" r:id="rId65"/>
    <p:sldId id="353" r:id="rId66"/>
    <p:sldId id="350" r:id="rId67"/>
    <p:sldId id="351" r:id="rId68"/>
    <p:sldId id="352" r:id="rId69"/>
    <p:sldId id="295" r:id="rId7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showGuides="1">
      <p:cViewPr varScale="1">
        <p:scale>
          <a:sx n="109" d="100"/>
          <a:sy n="109" d="100"/>
        </p:scale>
        <p:origin x="552" y="108"/>
      </p:cViewPr>
      <p:guideLst>
        <p:guide orient="horz" pos="2160"/>
        <p:guide pos="3840"/>
      </p:guideLst>
    </p:cSldViewPr>
  </p:slideViewPr>
  <p:notesTextViewPr>
    <p:cViewPr>
      <p:scale>
        <a:sx n="1" d="1"/>
        <a:sy n="1" d="1"/>
      </p:scale>
      <p:origin x="0" y="0"/>
    </p:cViewPr>
  </p:notesTextViewPr>
  <p:notesViewPr>
    <p:cSldViewPr snapToGrid="0" showGuides="1">
      <p:cViewPr varScale="1">
        <p:scale>
          <a:sx n="94" d="100"/>
          <a:sy n="94" d="100"/>
        </p:scale>
        <p:origin x="3324" y="44"/>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B0277E-F432-4FD8-88BC-30448A7CC914}" type="datetimeFigureOut">
              <a:rPr lang="de-DE" smtClean="0"/>
              <a:t>26.01.2023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9FFD74-D810-46F0-873C-6E52E220C621}" type="slidenum">
              <a:rPr lang="de-DE" smtClean="0"/>
              <a:t>‹Nr.›</a:t>
            </a:fld>
            <a:endParaRPr lang="de-DE"/>
          </a:p>
        </p:txBody>
      </p:sp>
    </p:spTree>
    <p:extLst>
      <p:ext uri="{BB962C8B-B14F-4D97-AF65-F5344CB8AC3E}">
        <p14:creationId xmlns:p14="http://schemas.microsoft.com/office/powerpoint/2010/main" val="2563107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E22D38-BE07-44D8-A4C0-D517D37943D1}"/>
              </a:ext>
            </a:extLst>
          </p:cNvPr>
          <p:cNvSpPr>
            <a:spLocks noGrp="1"/>
          </p:cNvSpPr>
          <p:nvPr>
            <p:ph type="ctrTitle"/>
          </p:nvPr>
        </p:nvSpPr>
        <p:spPr>
          <a:xfrm>
            <a:off x="258884" y="1122363"/>
            <a:ext cx="10409116" cy="2133599"/>
          </a:xfrm>
        </p:spPr>
        <p:txBody>
          <a:bodyPr anchor="b">
            <a:normAutofit/>
          </a:bodyPr>
          <a:lstStyle>
            <a:lvl1pPr algn="ctr">
              <a:defRPr sz="4800"/>
            </a:lvl1pPr>
          </a:lstStyle>
          <a:p>
            <a:r>
              <a:rPr lang="de-DE"/>
              <a:t>Mastertitelformat bearbeiten</a:t>
            </a:r>
            <a:endParaRPr lang="de-DE" dirty="0"/>
          </a:p>
        </p:txBody>
      </p:sp>
      <p:sp>
        <p:nvSpPr>
          <p:cNvPr id="3" name="Untertitel 2">
            <a:extLst>
              <a:ext uri="{FF2B5EF4-FFF2-40B4-BE49-F238E27FC236}">
                <a16:creationId xmlns:a16="http://schemas.microsoft.com/office/drawing/2014/main" id="{580187E7-12BB-4A6A-A3D0-CC44022DCA49}"/>
              </a:ext>
            </a:extLst>
          </p:cNvPr>
          <p:cNvSpPr>
            <a:spLocks noGrp="1"/>
          </p:cNvSpPr>
          <p:nvPr>
            <p:ph type="subTitle" idx="1"/>
          </p:nvPr>
        </p:nvSpPr>
        <p:spPr>
          <a:xfrm>
            <a:off x="258884" y="3602038"/>
            <a:ext cx="10409116"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sp>
        <p:nvSpPr>
          <p:cNvPr id="4" name="Datumsplatzhalter 3">
            <a:extLst>
              <a:ext uri="{FF2B5EF4-FFF2-40B4-BE49-F238E27FC236}">
                <a16:creationId xmlns:a16="http://schemas.microsoft.com/office/drawing/2014/main" id="{A2B421DB-9766-4C43-A030-6184CE21AF19}"/>
              </a:ext>
            </a:extLst>
          </p:cNvPr>
          <p:cNvSpPr>
            <a:spLocks noGrp="1"/>
          </p:cNvSpPr>
          <p:nvPr>
            <p:ph type="dt" sz="half" idx="10"/>
          </p:nvPr>
        </p:nvSpPr>
        <p:spPr>
          <a:xfrm>
            <a:off x="258884" y="6516000"/>
            <a:ext cx="2743200" cy="275239"/>
          </a:xfrm>
        </p:spPr>
        <p:txBody>
          <a:bodyPr/>
          <a:lstStyle/>
          <a:p>
            <a:fld id="{A6938C7E-1B80-4A3D-8A0F-491BE46A81A5}" type="datetime1">
              <a:rPr lang="de-DE" smtClean="0"/>
              <a:t>26.01.2023</a:t>
            </a:fld>
            <a:endParaRPr lang="de-DE" dirty="0"/>
          </a:p>
        </p:txBody>
      </p:sp>
      <p:sp>
        <p:nvSpPr>
          <p:cNvPr id="5" name="Fußzeilenplatzhalter 4">
            <a:extLst>
              <a:ext uri="{FF2B5EF4-FFF2-40B4-BE49-F238E27FC236}">
                <a16:creationId xmlns:a16="http://schemas.microsoft.com/office/drawing/2014/main" id="{F2DD7BC0-185C-4275-AB97-B10167BB9F8E}"/>
              </a:ext>
            </a:extLst>
          </p:cNvPr>
          <p:cNvSpPr>
            <a:spLocks noGrp="1"/>
          </p:cNvSpPr>
          <p:nvPr>
            <p:ph type="ftr" sz="quarter" idx="11"/>
          </p:nvPr>
        </p:nvSpPr>
        <p:spPr>
          <a:xfrm>
            <a:off x="3140822" y="6516000"/>
            <a:ext cx="4978908" cy="275239"/>
          </a:xfrm>
        </p:spPr>
        <p:txBody>
          <a:bodyPr/>
          <a:lstStyle/>
          <a:p>
            <a:endParaRPr lang="de-DE"/>
          </a:p>
        </p:txBody>
      </p:sp>
      <p:sp>
        <p:nvSpPr>
          <p:cNvPr id="6" name="Foliennummernplatzhalter 5">
            <a:extLst>
              <a:ext uri="{FF2B5EF4-FFF2-40B4-BE49-F238E27FC236}">
                <a16:creationId xmlns:a16="http://schemas.microsoft.com/office/drawing/2014/main" id="{B15DEDA8-A972-4589-B565-6597C90B0AD2}"/>
              </a:ext>
            </a:extLst>
          </p:cNvPr>
          <p:cNvSpPr>
            <a:spLocks noGrp="1"/>
          </p:cNvSpPr>
          <p:nvPr>
            <p:ph type="sldNum" sz="quarter" idx="12"/>
          </p:nvPr>
        </p:nvSpPr>
        <p:spPr>
          <a:xfrm>
            <a:off x="8247108" y="6516000"/>
            <a:ext cx="2420892" cy="275239"/>
          </a:xfrm>
        </p:spPr>
        <p:txBody>
          <a:bodyPr/>
          <a:lstStyle/>
          <a:p>
            <a:fld id="{0C669C3B-2093-4C57-B582-DA702F5FC41D}" type="slidenum">
              <a:rPr lang="de-DE" smtClean="0"/>
              <a:t>‹Nr.›</a:t>
            </a:fld>
            <a:endParaRPr lang="de-DE" dirty="0"/>
          </a:p>
        </p:txBody>
      </p:sp>
      <p:sp>
        <p:nvSpPr>
          <p:cNvPr id="7" name="Rechteck 6">
            <a:extLst>
              <a:ext uri="{FF2B5EF4-FFF2-40B4-BE49-F238E27FC236}">
                <a16:creationId xmlns:a16="http://schemas.microsoft.com/office/drawing/2014/main" id="{9B7D1E4D-0DDD-48B7-ADB9-04114EA51555}"/>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7D1A4C16-2D4B-428C-8293-30A312307D28}"/>
              </a:ext>
            </a:extLst>
          </p:cNvPr>
          <p:cNvCxnSpPr>
            <a:cxnSpLocks/>
          </p:cNvCxnSpPr>
          <p:nvPr userDrawn="1"/>
        </p:nvCxnSpPr>
        <p:spPr>
          <a:xfrm>
            <a:off x="1408517" y="3408173"/>
            <a:ext cx="8275036"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4" name="Grafik 13">
            <a:extLst>
              <a:ext uri="{FF2B5EF4-FFF2-40B4-BE49-F238E27FC236}">
                <a16:creationId xmlns:a16="http://schemas.microsoft.com/office/drawing/2014/main" id="{0500F1A4-D097-413E-8488-FF5D42B856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73975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C4B4BD-2595-4BEB-A97A-8830B761F2EB}"/>
              </a:ext>
            </a:extLst>
          </p:cNvPr>
          <p:cNvSpPr>
            <a:spLocks noGrp="1"/>
          </p:cNvSpPr>
          <p:nvPr>
            <p:ph type="title"/>
          </p:nvPr>
        </p:nvSpPr>
        <p:spPr/>
        <p:txBody>
          <a:bodyPr/>
          <a:lstStyle/>
          <a:p>
            <a:r>
              <a:rPr lang="de-DE"/>
              <a:t>Mastertitelformat bearbeiten</a:t>
            </a:r>
            <a:endParaRPr lang="de-DE" dirty="0"/>
          </a:p>
        </p:txBody>
      </p:sp>
      <p:sp>
        <p:nvSpPr>
          <p:cNvPr id="3" name="Inhaltsplatzhalter 2">
            <a:extLst>
              <a:ext uri="{FF2B5EF4-FFF2-40B4-BE49-F238E27FC236}">
                <a16:creationId xmlns:a16="http://schemas.microsoft.com/office/drawing/2014/main" id="{41C33DAB-0374-4A14-95A8-688DE6892221}"/>
              </a:ext>
            </a:extLst>
          </p:cNvPr>
          <p:cNvSpPr>
            <a:spLocks noGrp="1"/>
          </p:cNvSpPr>
          <p:nvPr>
            <p:ph idx="1"/>
          </p:nvPr>
        </p:nvSpPr>
        <p:spPr>
          <a:xfrm>
            <a:off x="253190" y="1462610"/>
            <a:ext cx="10424276" cy="486435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a:extLst>
              <a:ext uri="{FF2B5EF4-FFF2-40B4-BE49-F238E27FC236}">
                <a16:creationId xmlns:a16="http://schemas.microsoft.com/office/drawing/2014/main" id="{7BBACA88-9ED2-47B5-AF2D-E6A1EC158EBF}"/>
              </a:ext>
            </a:extLst>
          </p:cNvPr>
          <p:cNvSpPr>
            <a:spLocks noGrp="1"/>
          </p:cNvSpPr>
          <p:nvPr>
            <p:ph type="dt" sz="half" idx="10"/>
          </p:nvPr>
        </p:nvSpPr>
        <p:spPr>
          <a:xfrm>
            <a:off x="253189" y="6516000"/>
            <a:ext cx="2748895" cy="275239"/>
          </a:xfrm>
        </p:spPr>
        <p:txBody>
          <a:bodyPr/>
          <a:lstStyle/>
          <a:p>
            <a:fld id="{20ED1735-CBE2-4E38-BDDA-B485F889D63F}" type="datetime1">
              <a:rPr lang="de-DE" smtClean="0"/>
              <a:t>26.01.2023</a:t>
            </a:fld>
            <a:endParaRPr lang="de-DE" dirty="0"/>
          </a:p>
        </p:txBody>
      </p:sp>
      <p:sp>
        <p:nvSpPr>
          <p:cNvPr id="5" name="Fußzeilenplatzhalter 4">
            <a:extLst>
              <a:ext uri="{FF2B5EF4-FFF2-40B4-BE49-F238E27FC236}">
                <a16:creationId xmlns:a16="http://schemas.microsoft.com/office/drawing/2014/main" id="{40F33086-35BB-4330-A65E-660736EBB875}"/>
              </a:ext>
            </a:extLst>
          </p:cNvPr>
          <p:cNvSpPr>
            <a:spLocks noGrp="1"/>
          </p:cNvSpPr>
          <p:nvPr>
            <p:ph type="ftr" sz="quarter" idx="11"/>
          </p:nvPr>
        </p:nvSpPr>
        <p:spPr>
          <a:xfrm>
            <a:off x="3140822" y="6516000"/>
            <a:ext cx="4978908" cy="275239"/>
          </a:xfrm>
        </p:spPr>
        <p:txBody>
          <a:bodyPr/>
          <a:lstStyle/>
          <a:p>
            <a:endParaRPr lang="de-DE"/>
          </a:p>
        </p:txBody>
      </p:sp>
      <p:sp>
        <p:nvSpPr>
          <p:cNvPr id="6" name="Foliennummernplatzhalter 5">
            <a:extLst>
              <a:ext uri="{FF2B5EF4-FFF2-40B4-BE49-F238E27FC236}">
                <a16:creationId xmlns:a16="http://schemas.microsoft.com/office/drawing/2014/main" id="{91833587-A7AA-49F1-95EB-081C166126AB}"/>
              </a:ext>
            </a:extLst>
          </p:cNvPr>
          <p:cNvSpPr>
            <a:spLocks noGrp="1"/>
          </p:cNvSpPr>
          <p:nvPr>
            <p:ph type="sldNum" sz="quarter" idx="12"/>
          </p:nvPr>
        </p:nvSpPr>
        <p:spPr>
          <a:xfrm>
            <a:off x="8247108" y="6516000"/>
            <a:ext cx="2430358" cy="275239"/>
          </a:xfrm>
        </p:spPr>
        <p:txBody>
          <a:bodyPr/>
          <a:lstStyle/>
          <a:p>
            <a:fld id="{0C669C3B-2093-4C57-B582-DA702F5FC41D}" type="slidenum">
              <a:rPr lang="de-DE" smtClean="0"/>
              <a:t>‹Nr.›</a:t>
            </a:fld>
            <a:endParaRPr lang="de-DE"/>
          </a:p>
        </p:txBody>
      </p:sp>
    </p:spTree>
    <p:extLst>
      <p:ext uri="{BB962C8B-B14F-4D97-AF65-F5344CB8AC3E}">
        <p14:creationId xmlns:p14="http://schemas.microsoft.com/office/powerpoint/2010/main" val="24583728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14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11089D-E810-4379-9989-62A248C79F14}"/>
              </a:ext>
            </a:extLst>
          </p:cNvPr>
          <p:cNvSpPr>
            <a:spLocks noGrp="1"/>
          </p:cNvSpPr>
          <p:nvPr>
            <p:ph type="title"/>
          </p:nvPr>
        </p:nvSpPr>
        <p:spPr>
          <a:xfrm>
            <a:off x="268087" y="1709739"/>
            <a:ext cx="10515600" cy="2442876"/>
          </a:xfrm>
        </p:spPr>
        <p:txBody>
          <a:bodyPr anchor="b"/>
          <a:lstStyle>
            <a:lvl1pPr>
              <a:defRPr sz="4800"/>
            </a:lvl1pPr>
          </a:lstStyle>
          <a:p>
            <a:r>
              <a:rPr lang="de-DE"/>
              <a:t>Mastertitelformat bearbeiten</a:t>
            </a:r>
            <a:endParaRPr lang="de-DE" dirty="0"/>
          </a:p>
        </p:txBody>
      </p:sp>
      <p:sp>
        <p:nvSpPr>
          <p:cNvPr id="3" name="Textplatzhalter 2">
            <a:extLst>
              <a:ext uri="{FF2B5EF4-FFF2-40B4-BE49-F238E27FC236}">
                <a16:creationId xmlns:a16="http://schemas.microsoft.com/office/drawing/2014/main" id="{0D10844D-D5F8-4BC7-93CD-A4554A70D9EA}"/>
              </a:ext>
            </a:extLst>
          </p:cNvPr>
          <p:cNvSpPr>
            <a:spLocks noGrp="1"/>
          </p:cNvSpPr>
          <p:nvPr>
            <p:ph type="body" idx="1"/>
          </p:nvPr>
        </p:nvSpPr>
        <p:spPr>
          <a:xfrm>
            <a:off x="268087" y="4530751"/>
            <a:ext cx="10515600" cy="1558900"/>
          </a:xfrm>
        </p:spPr>
        <p:txBody>
          <a:bodyPr>
            <a:normAutofit/>
          </a:bodyPr>
          <a:lstStyle>
            <a:lvl1pPr marL="0" indent="0">
              <a:buNone/>
              <a:defRPr sz="3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47E17AE-F615-4AF3-A082-254D0F1BE29B}"/>
              </a:ext>
            </a:extLst>
          </p:cNvPr>
          <p:cNvSpPr>
            <a:spLocks noGrp="1"/>
          </p:cNvSpPr>
          <p:nvPr>
            <p:ph type="dt" sz="half" idx="10"/>
          </p:nvPr>
        </p:nvSpPr>
        <p:spPr>
          <a:xfrm>
            <a:off x="258884" y="6516000"/>
            <a:ext cx="2743200" cy="275239"/>
          </a:xfrm>
        </p:spPr>
        <p:txBody>
          <a:bodyPr/>
          <a:lstStyle/>
          <a:p>
            <a:fld id="{0F611794-D777-413C-A10C-2F36441CE5A9}" type="datetime1">
              <a:rPr lang="de-DE" smtClean="0"/>
              <a:t>26.01.2023</a:t>
            </a:fld>
            <a:endParaRPr lang="de-DE"/>
          </a:p>
        </p:txBody>
      </p:sp>
      <p:sp>
        <p:nvSpPr>
          <p:cNvPr id="5" name="Fußzeilenplatzhalter 4">
            <a:extLst>
              <a:ext uri="{FF2B5EF4-FFF2-40B4-BE49-F238E27FC236}">
                <a16:creationId xmlns:a16="http://schemas.microsoft.com/office/drawing/2014/main" id="{A80DD038-E558-41F6-AAED-6C0F0A09F291}"/>
              </a:ext>
            </a:extLst>
          </p:cNvPr>
          <p:cNvSpPr>
            <a:spLocks noGrp="1"/>
          </p:cNvSpPr>
          <p:nvPr>
            <p:ph type="ftr" sz="quarter" idx="11"/>
          </p:nvPr>
        </p:nvSpPr>
        <p:spPr>
          <a:xfrm>
            <a:off x="3140822" y="6516000"/>
            <a:ext cx="4978908" cy="275239"/>
          </a:xfrm>
        </p:spPr>
        <p:txBody>
          <a:bodyPr/>
          <a:lstStyle/>
          <a:p>
            <a:endParaRPr lang="de-DE"/>
          </a:p>
        </p:txBody>
      </p:sp>
      <p:sp>
        <p:nvSpPr>
          <p:cNvPr id="6" name="Foliennummernplatzhalter 5">
            <a:extLst>
              <a:ext uri="{FF2B5EF4-FFF2-40B4-BE49-F238E27FC236}">
                <a16:creationId xmlns:a16="http://schemas.microsoft.com/office/drawing/2014/main" id="{2C5F29EB-703B-4CB3-A5F4-B40C4B08F26A}"/>
              </a:ext>
            </a:extLst>
          </p:cNvPr>
          <p:cNvSpPr>
            <a:spLocks noGrp="1"/>
          </p:cNvSpPr>
          <p:nvPr>
            <p:ph type="sldNum" sz="quarter" idx="12"/>
          </p:nvPr>
        </p:nvSpPr>
        <p:spPr>
          <a:xfrm>
            <a:off x="8247107" y="6516000"/>
            <a:ext cx="2536579" cy="275239"/>
          </a:xfrm>
        </p:spPr>
        <p:txBody>
          <a:bodyPr/>
          <a:lstStyle/>
          <a:p>
            <a:fld id="{0C669C3B-2093-4C57-B582-DA702F5FC41D}" type="slidenum">
              <a:rPr lang="de-DE" smtClean="0"/>
              <a:t>‹Nr.›</a:t>
            </a:fld>
            <a:endParaRPr lang="de-DE" dirty="0"/>
          </a:p>
        </p:txBody>
      </p:sp>
      <p:sp>
        <p:nvSpPr>
          <p:cNvPr id="7" name="Rechteck 6">
            <a:extLst>
              <a:ext uri="{FF2B5EF4-FFF2-40B4-BE49-F238E27FC236}">
                <a16:creationId xmlns:a16="http://schemas.microsoft.com/office/drawing/2014/main" id="{53C9BC11-E5FB-45E1-A66C-60810897E23B}"/>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98A2A162-41BB-4EB6-A5B0-55CEC45FB37E}"/>
              </a:ext>
            </a:extLst>
          </p:cNvPr>
          <p:cNvCxnSpPr>
            <a:cxnSpLocks/>
          </p:cNvCxnSpPr>
          <p:nvPr userDrawn="1"/>
        </p:nvCxnSpPr>
        <p:spPr>
          <a:xfrm>
            <a:off x="268087" y="4350075"/>
            <a:ext cx="10515599"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1" name="Grafik 10">
            <a:extLst>
              <a:ext uri="{FF2B5EF4-FFF2-40B4-BE49-F238E27FC236}">
                <a16:creationId xmlns:a16="http://schemas.microsoft.com/office/drawing/2014/main" id="{7A9FA10C-D74F-4BDB-9194-E6E18F9291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3431814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D336E4E-E5AA-43E9-9CEA-52EA3560BBF3}"/>
              </a:ext>
            </a:extLst>
          </p:cNvPr>
          <p:cNvSpPr>
            <a:spLocks noGrp="1"/>
          </p:cNvSpPr>
          <p:nvPr>
            <p:ph type="dt" sz="half" idx="10"/>
          </p:nvPr>
        </p:nvSpPr>
        <p:spPr>
          <a:xfrm>
            <a:off x="258884" y="6516000"/>
            <a:ext cx="2743200" cy="275239"/>
          </a:xfrm>
        </p:spPr>
        <p:txBody>
          <a:bodyPr/>
          <a:lstStyle/>
          <a:p>
            <a:fld id="{ADC8E179-CFBA-4305-B03A-4A6DADAE5872}" type="datetime1">
              <a:rPr lang="de-DE" smtClean="0"/>
              <a:t>26.01.2023</a:t>
            </a:fld>
            <a:endParaRPr lang="de-DE"/>
          </a:p>
        </p:txBody>
      </p:sp>
      <p:sp>
        <p:nvSpPr>
          <p:cNvPr id="3" name="Fußzeilenplatzhalter 2">
            <a:extLst>
              <a:ext uri="{FF2B5EF4-FFF2-40B4-BE49-F238E27FC236}">
                <a16:creationId xmlns:a16="http://schemas.microsoft.com/office/drawing/2014/main" id="{84E772E1-66C2-4FF7-AAFF-FAE1221276D1}"/>
              </a:ext>
            </a:extLst>
          </p:cNvPr>
          <p:cNvSpPr>
            <a:spLocks noGrp="1"/>
          </p:cNvSpPr>
          <p:nvPr>
            <p:ph type="ftr" sz="quarter" idx="11"/>
          </p:nvPr>
        </p:nvSpPr>
        <p:spPr>
          <a:xfrm>
            <a:off x="3140822" y="6516000"/>
            <a:ext cx="4978908" cy="275239"/>
          </a:xfrm>
        </p:spPr>
        <p:txBody>
          <a:bodyPr/>
          <a:lstStyle/>
          <a:p>
            <a:endParaRPr lang="de-DE"/>
          </a:p>
        </p:txBody>
      </p:sp>
      <p:sp>
        <p:nvSpPr>
          <p:cNvPr id="4" name="Foliennummernplatzhalter 3">
            <a:extLst>
              <a:ext uri="{FF2B5EF4-FFF2-40B4-BE49-F238E27FC236}">
                <a16:creationId xmlns:a16="http://schemas.microsoft.com/office/drawing/2014/main" id="{DA5E43EB-53EC-4607-B58D-EA5BB7F3FF78}"/>
              </a:ext>
            </a:extLst>
          </p:cNvPr>
          <p:cNvSpPr>
            <a:spLocks noGrp="1"/>
          </p:cNvSpPr>
          <p:nvPr>
            <p:ph type="sldNum" sz="quarter" idx="12"/>
          </p:nvPr>
        </p:nvSpPr>
        <p:spPr>
          <a:xfrm>
            <a:off x="8247108" y="6516000"/>
            <a:ext cx="2382160" cy="275239"/>
          </a:xfrm>
        </p:spPr>
        <p:txBody>
          <a:bodyPr/>
          <a:lstStyle/>
          <a:p>
            <a:fld id="{0C669C3B-2093-4C57-B582-DA702F5FC41D}" type="slidenum">
              <a:rPr lang="de-DE" smtClean="0"/>
              <a:t>‹Nr.›</a:t>
            </a:fld>
            <a:endParaRPr lang="de-DE"/>
          </a:p>
        </p:txBody>
      </p:sp>
      <p:sp>
        <p:nvSpPr>
          <p:cNvPr id="5" name="Rechteck 4">
            <a:extLst>
              <a:ext uri="{FF2B5EF4-FFF2-40B4-BE49-F238E27FC236}">
                <a16:creationId xmlns:a16="http://schemas.microsoft.com/office/drawing/2014/main" id="{8BBA6B97-CC84-46AB-B13B-7C6D145464D2}"/>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6F49C318-9AFE-4294-9DDA-5E36CAFF9F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11526525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AED28B3-F7A4-42DF-984E-F412E8840F8D}"/>
              </a:ext>
            </a:extLst>
          </p:cNvPr>
          <p:cNvSpPr>
            <a:spLocks noGrp="1"/>
          </p:cNvSpPr>
          <p:nvPr>
            <p:ph type="title"/>
          </p:nvPr>
        </p:nvSpPr>
        <p:spPr>
          <a:xfrm>
            <a:off x="253189" y="365126"/>
            <a:ext cx="10430512" cy="748058"/>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DF5E7457-65E9-4DA7-8C4C-B398D09A2D6B}"/>
              </a:ext>
            </a:extLst>
          </p:cNvPr>
          <p:cNvSpPr>
            <a:spLocks noGrp="1"/>
          </p:cNvSpPr>
          <p:nvPr>
            <p:ph type="body" idx="1"/>
          </p:nvPr>
        </p:nvSpPr>
        <p:spPr>
          <a:xfrm>
            <a:off x="253190" y="1462610"/>
            <a:ext cx="10424276" cy="4890027"/>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8DADA8D-59E6-4CE2-91CD-28230E51D577}"/>
              </a:ext>
            </a:extLst>
          </p:cNvPr>
          <p:cNvSpPr>
            <a:spLocks noGrp="1"/>
          </p:cNvSpPr>
          <p:nvPr>
            <p:ph type="dt" sz="half" idx="2"/>
          </p:nvPr>
        </p:nvSpPr>
        <p:spPr>
          <a:xfrm>
            <a:off x="258884" y="6516000"/>
            <a:ext cx="2743200" cy="275239"/>
          </a:xfrm>
          <a:prstGeom prst="rect">
            <a:avLst/>
          </a:prstGeom>
        </p:spPr>
        <p:txBody>
          <a:bodyPr vert="horz" lIns="91440" tIns="45720" rIns="91440" bIns="45720" rtlCol="0" anchor="ctr"/>
          <a:lstStyle>
            <a:lvl1pPr algn="l">
              <a:defRPr sz="1200" b="1">
                <a:solidFill>
                  <a:schemeClr val="tx1">
                    <a:tint val="75000"/>
                  </a:schemeClr>
                </a:solidFill>
              </a:defRPr>
            </a:lvl1pPr>
          </a:lstStyle>
          <a:p>
            <a:fld id="{3EE8C6BA-CBCB-4C2D-B40A-62AEDF273CAF}" type="datetime1">
              <a:rPr lang="de-DE" smtClean="0"/>
              <a:t>26.01.2023</a:t>
            </a:fld>
            <a:endParaRPr lang="de-DE"/>
          </a:p>
        </p:txBody>
      </p:sp>
      <p:sp>
        <p:nvSpPr>
          <p:cNvPr id="5" name="Fußzeilenplatzhalter 4">
            <a:extLst>
              <a:ext uri="{FF2B5EF4-FFF2-40B4-BE49-F238E27FC236}">
                <a16:creationId xmlns:a16="http://schemas.microsoft.com/office/drawing/2014/main" id="{2D79F267-865F-4F1F-B00A-8FFFC66EEC41}"/>
              </a:ext>
            </a:extLst>
          </p:cNvPr>
          <p:cNvSpPr>
            <a:spLocks noGrp="1"/>
          </p:cNvSpPr>
          <p:nvPr>
            <p:ph type="ftr" sz="quarter" idx="3"/>
          </p:nvPr>
        </p:nvSpPr>
        <p:spPr>
          <a:xfrm>
            <a:off x="3140822" y="6516000"/>
            <a:ext cx="4978908" cy="275239"/>
          </a:xfrm>
          <a:prstGeom prst="rect">
            <a:avLst/>
          </a:prstGeom>
        </p:spPr>
        <p:txBody>
          <a:bodyPr vert="horz" lIns="91440" tIns="45720" rIns="91440" bIns="45720" rtlCol="0" anchor="ctr"/>
          <a:lstStyle>
            <a:lvl1pPr algn="ctr">
              <a:defRPr sz="1200" b="1">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91B46438-9642-47B4-B7D2-6E73A6B1F065}"/>
              </a:ext>
            </a:extLst>
          </p:cNvPr>
          <p:cNvSpPr>
            <a:spLocks noGrp="1"/>
          </p:cNvSpPr>
          <p:nvPr>
            <p:ph type="sldNum" sz="quarter" idx="4"/>
          </p:nvPr>
        </p:nvSpPr>
        <p:spPr>
          <a:xfrm>
            <a:off x="8247108" y="6516000"/>
            <a:ext cx="2382160" cy="275239"/>
          </a:xfrm>
          <a:prstGeom prst="rect">
            <a:avLst/>
          </a:prstGeom>
        </p:spPr>
        <p:txBody>
          <a:bodyPr vert="horz" lIns="91440" tIns="45720" rIns="91440" bIns="45720" rtlCol="0" anchor="ctr"/>
          <a:lstStyle>
            <a:lvl1pPr algn="r">
              <a:defRPr sz="1200" b="1">
                <a:solidFill>
                  <a:schemeClr val="tx1">
                    <a:tint val="75000"/>
                  </a:schemeClr>
                </a:solidFill>
              </a:defRPr>
            </a:lvl1pPr>
          </a:lstStyle>
          <a:p>
            <a:fld id="{0C669C3B-2093-4C57-B582-DA702F5FC41D}" type="slidenum">
              <a:rPr lang="de-DE" smtClean="0"/>
              <a:pPr/>
              <a:t>‹Nr.›</a:t>
            </a:fld>
            <a:endParaRPr lang="de-DE"/>
          </a:p>
        </p:txBody>
      </p:sp>
      <p:sp>
        <p:nvSpPr>
          <p:cNvPr id="7" name="Rechteck 6">
            <a:extLst>
              <a:ext uri="{FF2B5EF4-FFF2-40B4-BE49-F238E27FC236}">
                <a16:creationId xmlns:a16="http://schemas.microsoft.com/office/drawing/2014/main" id="{8AF4838F-8D4E-4C74-AC2B-BE3B7D5A9D9A}"/>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2FCC8276-0076-43AE-901B-90CD9419ACBE}"/>
              </a:ext>
            </a:extLst>
          </p:cNvPr>
          <p:cNvCxnSpPr>
            <a:cxnSpLocks/>
          </p:cNvCxnSpPr>
          <p:nvPr userDrawn="1"/>
        </p:nvCxnSpPr>
        <p:spPr>
          <a:xfrm>
            <a:off x="253190" y="1276537"/>
            <a:ext cx="10430512"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1" name="Grafik 10">
            <a:extLst>
              <a:ext uri="{FF2B5EF4-FFF2-40B4-BE49-F238E27FC236}">
                <a16:creationId xmlns:a16="http://schemas.microsoft.com/office/drawing/2014/main" id="{3EDC1A4B-682B-40BB-BFBA-DAC1BF48B5A3}"/>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2893273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Lst>
  <p:hf sldNum="0" hdr="0" ftr="0" dt="0"/>
  <p:txStyles>
    <p:title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hyperlink" Target="mailto:udo@aristos-ip.e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Rechtliche Aspekte der Biotechnologien</a:t>
            </a:r>
          </a:p>
        </p:txBody>
      </p:sp>
      <p:sp>
        <p:nvSpPr>
          <p:cNvPr id="3" name="Untertitel 2"/>
          <p:cNvSpPr>
            <a:spLocks noGrp="1"/>
          </p:cNvSpPr>
          <p:nvPr>
            <p:ph type="subTitle" idx="1"/>
          </p:nvPr>
        </p:nvSpPr>
        <p:spPr/>
        <p:txBody>
          <a:bodyPr/>
          <a:lstStyle/>
          <a:p>
            <a:r>
              <a:rPr lang="de-DE" dirty="0"/>
              <a:t>Wiederholung und Klausurfragen</a:t>
            </a:r>
          </a:p>
          <a:p>
            <a:r>
              <a:rPr lang="de-DE" dirty="0"/>
              <a:t>WS 2022/2023</a:t>
            </a:r>
          </a:p>
        </p:txBody>
      </p:sp>
      <p:sp>
        <p:nvSpPr>
          <p:cNvPr id="5" name="Foliennummernplatzhalter 4"/>
          <p:cNvSpPr>
            <a:spLocks noGrp="1"/>
          </p:cNvSpPr>
          <p:nvPr>
            <p:ph type="sldNum" sz="quarter" idx="12"/>
          </p:nvPr>
        </p:nvSpPr>
        <p:spPr/>
        <p:txBody>
          <a:bodyPr/>
          <a:lstStyle/>
          <a:p>
            <a:fld id="{94F7F457-6C55-46F2-8458-F93F6B1F9EED}" type="slidenum">
              <a:rPr lang="de-DE" smtClean="0"/>
              <a:t>1</a:t>
            </a:fld>
            <a:endParaRPr lang="de-DE" dirty="0"/>
          </a:p>
        </p:txBody>
      </p:sp>
    </p:spTree>
    <p:extLst>
      <p:ext uri="{BB962C8B-B14F-4D97-AF65-F5344CB8AC3E}">
        <p14:creationId xmlns:p14="http://schemas.microsoft.com/office/powerpoint/2010/main" val="4154203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a:bodyPr>
          <a:lstStyle/>
          <a:p>
            <a:pPr marL="0" indent="0">
              <a:buNone/>
            </a:pPr>
            <a:r>
              <a:rPr lang="de-DE" dirty="0"/>
              <a:t>GENTECHNIKRECHT</a:t>
            </a:r>
          </a:p>
          <a:p>
            <a:endParaRPr lang="de-DE" dirty="0"/>
          </a:p>
          <a:p>
            <a:r>
              <a:rPr lang="de-DE" b="0" dirty="0"/>
              <a:t>Gesetzliche Grundlagen</a:t>
            </a:r>
          </a:p>
          <a:p>
            <a:endParaRPr lang="de-DE" b="0" dirty="0"/>
          </a:p>
          <a:p>
            <a:r>
              <a:rPr lang="de-DE" b="0" dirty="0"/>
              <a:t>Entwicklung</a:t>
            </a:r>
          </a:p>
          <a:p>
            <a:endParaRPr lang="de-DE" b="0" dirty="0"/>
          </a:p>
          <a:p>
            <a:r>
              <a:rPr lang="de-DE" b="0" dirty="0"/>
              <a:t>Genehmigungsverfahren – Freisetzung</a:t>
            </a:r>
          </a:p>
          <a:p>
            <a:endParaRPr lang="de-DE" b="0" dirty="0"/>
          </a:p>
          <a:p>
            <a:r>
              <a:rPr lang="de-DE" b="0" dirty="0"/>
              <a:t>Genehmigungsverfahren – In Verkehr Bringen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10</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405231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a:bodyPr>
          <a:lstStyle/>
          <a:p>
            <a:pPr marL="0" indent="0">
              <a:buNone/>
            </a:pPr>
            <a:r>
              <a:rPr lang="de-DE" dirty="0"/>
              <a:t>Internationale Abkommen</a:t>
            </a:r>
          </a:p>
          <a:p>
            <a:endParaRPr lang="de-DE" dirty="0"/>
          </a:p>
          <a:p>
            <a:r>
              <a:rPr lang="de-DE" b="0" dirty="0"/>
              <a:t>Ziele der Vereinbarungen</a:t>
            </a:r>
          </a:p>
          <a:p>
            <a:endParaRPr lang="de-DE" b="0" dirty="0"/>
          </a:p>
          <a:p>
            <a:r>
              <a:rPr lang="de-DE" b="0" dirty="0"/>
              <a:t>Beteiligte</a:t>
            </a:r>
          </a:p>
          <a:p>
            <a:endParaRPr lang="de-DE" b="0" dirty="0"/>
          </a:p>
          <a:p>
            <a:r>
              <a:rPr lang="de-DE" b="0" dirty="0"/>
              <a:t>Kritikpunkte</a:t>
            </a:r>
          </a:p>
          <a:p>
            <a:endParaRPr lang="de-DE" b="0" dirty="0"/>
          </a:p>
          <a:p>
            <a:r>
              <a:rPr lang="de-DE" b="0" dirty="0"/>
              <a:t>Auswirkungen</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11</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2343791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a:bodyPr>
          <a:lstStyle/>
          <a:p>
            <a:pPr marL="0" indent="0">
              <a:buNone/>
            </a:pPr>
            <a:r>
              <a:rPr lang="de-DE" dirty="0"/>
              <a:t>Internationale Abkommen</a:t>
            </a:r>
          </a:p>
          <a:p>
            <a:endParaRPr lang="de-DE" dirty="0"/>
          </a:p>
          <a:p>
            <a:r>
              <a:rPr lang="de-DE" b="0" dirty="0"/>
              <a:t>Relevanz:</a:t>
            </a:r>
          </a:p>
          <a:p>
            <a:endParaRPr lang="de-DE" b="0" dirty="0"/>
          </a:p>
          <a:p>
            <a:pPr lvl="1"/>
            <a:r>
              <a:rPr lang="de-DE" dirty="0"/>
              <a:t>Export von Rohmaterialien, Halbfertig- und Fertigprodukten in Drittländer</a:t>
            </a:r>
          </a:p>
          <a:p>
            <a:pPr lvl="1"/>
            <a:endParaRPr lang="de-DE" b="0" dirty="0"/>
          </a:p>
          <a:p>
            <a:pPr lvl="1"/>
            <a:r>
              <a:rPr lang="de-DE" dirty="0"/>
              <a:t>Import dieser Waren aus Drittländern zur Weiterverarbeitung oder Verkauf</a:t>
            </a:r>
          </a:p>
          <a:p>
            <a:pPr lvl="1"/>
            <a:endParaRPr lang="de-DE" dirty="0"/>
          </a:p>
          <a:p>
            <a:pPr lvl="1"/>
            <a:r>
              <a:rPr lang="de-DE" dirty="0"/>
              <a:t>Auswirkungen auf Produktionsbedingungen, Haftung, etc. </a:t>
            </a: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12</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324471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1000"/>
                                        <p:tgtEl>
                                          <p:spTgt spid="3">
                                            <p:txEl>
                                              <p:pRg st="6" end="6"/>
                                            </p:txEl>
                                          </p:spTgt>
                                        </p:tgtEl>
                                      </p:cBhvr>
                                    </p:animEffect>
                                    <p:anim calcmode="lin" valueType="num">
                                      <p:cBhvr>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1000"/>
                                        <p:tgtEl>
                                          <p:spTgt spid="3">
                                            <p:txEl>
                                              <p:pRg st="8" end="8"/>
                                            </p:txEl>
                                          </p:spTgt>
                                        </p:tgtEl>
                                      </p:cBhvr>
                                    </p:animEffect>
                                    <p:anim calcmode="lin" valueType="num">
                                      <p:cBhvr>
                                        <p:cTn id="3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a:bodyPr>
          <a:lstStyle/>
          <a:p>
            <a:pPr marL="0" indent="0">
              <a:buNone/>
            </a:pPr>
            <a:r>
              <a:rPr lang="de-DE" dirty="0"/>
              <a:t>Umweltrecht</a:t>
            </a:r>
          </a:p>
          <a:p>
            <a:endParaRPr lang="de-DE" dirty="0"/>
          </a:p>
          <a:p>
            <a:r>
              <a:rPr lang="de-DE" b="0" dirty="0"/>
              <a:t>Rechtsquellen des Umweltrechts</a:t>
            </a:r>
          </a:p>
          <a:p>
            <a:endParaRPr lang="de-DE" b="0" dirty="0"/>
          </a:p>
          <a:p>
            <a:r>
              <a:rPr lang="de-DE" b="0" dirty="0"/>
              <a:t>Völkerrecht </a:t>
            </a:r>
          </a:p>
          <a:p>
            <a:endParaRPr lang="de-DE" b="0" dirty="0"/>
          </a:p>
          <a:p>
            <a:r>
              <a:rPr lang="de-DE" b="0" dirty="0"/>
              <a:t>Europäisches Umweltrecht</a:t>
            </a:r>
          </a:p>
          <a:p>
            <a:endParaRPr lang="de-DE" b="0" dirty="0"/>
          </a:p>
          <a:p>
            <a:r>
              <a:rPr lang="de-DE" b="0" dirty="0"/>
              <a:t>Nationales Umweltrecht</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13</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343336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a:bodyPr>
          <a:lstStyle/>
          <a:p>
            <a:r>
              <a:rPr lang="de-DE" dirty="0"/>
              <a:t>Nationales Umweltrecht</a:t>
            </a:r>
          </a:p>
          <a:p>
            <a:endParaRPr lang="de-DE" dirty="0"/>
          </a:p>
          <a:p>
            <a:pPr lvl="1"/>
            <a:r>
              <a:rPr lang="de-DE" dirty="0"/>
              <a:t>Bodenschutzrecht</a:t>
            </a:r>
          </a:p>
          <a:p>
            <a:pPr lvl="1"/>
            <a:r>
              <a:rPr lang="de-DE" dirty="0"/>
              <a:t>Gewässerschutzrecht</a:t>
            </a:r>
          </a:p>
          <a:p>
            <a:pPr lvl="1"/>
            <a:r>
              <a:rPr lang="de-DE" dirty="0"/>
              <a:t>Immissionsschutzrecht IVU-Richtlinie</a:t>
            </a:r>
          </a:p>
          <a:p>
            <a:pPr lvl="1"/>
            <a:r>
              <a:rPr lang="de-DE" dirty="0"/>
              <a:t>Kreislaufwirtschafts- und Abfallrecht</a:t>
            </a:r>
          </a:p>
          <a:p>
            <a:pPr lvl="1"/>
            <a:r>
              <a:rPr lang="de-DE" dirty="0"/>
              <a:t>Umweltverträglichkeitsprüfung</a:t>
            </a:r>
          </a:p>
          <a:p>
            <a:pPr lvl="1"/>
            <a:r>
              <a:rPr lang="de-DE" dirty="0"/>
              <a:t>Umweltstrafrecht</a:t>
            </a:r>
          </a:p>
          <a:p>
            <a:pPr lvl="1"/>
            <a:endParaRPr lang="de-DE" dirty="0"/>
          </a:p>
          <a:p>
            <a:r>
              <a:rPr lang="de-DE" dirty="0"/>
              <a:t>Völkerrecht</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14</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2762507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lstStyle/>
          <a:p>
            <a:r>
              <a:rPr lang="de-DE" dirty="0"/>
              <a:t>Umweltstrafrecht:</a:t>
            </a:r>
          </a:p>
          <a:p>
            <a:endParaRPr lang="de-DE" dirty="0"/>
          </a:p>
          <a:p>
            <a:pPr lvl="1"/>
            <a:r>
              <a:rPr lang="de-DE" dirty="0"/>
              <a:t>Strafgesetzbuch (StGB)</a:t>
            </a:r>
          </a:p>
          <a:p>
            <a:pPr lvl="1"/>
            <a:endParaRPr lang="de-DE" dirty="0"/>
          </a:p>
          <a:p>
            <a:pPr lvl="1"/>
            <a:r>
              <a:rPr lang="de-DE" dirty="0"/>
              <a:t>Nebengesetze:</a:t>
            </a:r>
          </a:p>
          <a:p>
            <a:pPr lvl="2"/>
            <a:endParaRPr lang="de-DE" dirty="0"/>
          </a:p>
          <a:p>
            <a:pPr lvl="2"/>
            <a:r>
              <a:rPr lang="de-DE" dirty="0"/>
              <a:t>z.B.:	Chemikaliengesetz</a:t>
            </a:r>
            <a:br>
              <a:rPr lang="de-DE" dirty="0"/>
            </a:br>
            <a:r>
              <a:rPr lang="de-DE" dirty="0"/>
              <a:t>	Tierschutzgesetz</a:t>
            </a:r>
            <a:br>
              <a:rPr lang="de-DE" dirty="0"/>
            </a:br>
            <a:r>
              <a:rPr lang="de-DE" dirty="0"/>
              <a:t>	Bundesnaturschutzgesetz</a:t>
            </a:r>
            <a:br>
              <a:rPr lang="de-DE" dirty="0"/>
            </a:br>
            <a:r>
              <a:rPr lang="de-DE" dirty="0"/>
              <a:t>	Pflanzenschutzgesetz</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15</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1514052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lstStyle/>
          <a:p>
            <a:r>
              <a:rPr lang="de-DE" dirty="0"/>
              <a:t>Schutz verschiedener Medien im StGB:</a:t>
            </a:r>
          </a:p>
          <a:p>
            <a:endParaRPr lang="de-DE" dirty="0"/>
          </a:p>
          <a:p>
            <a:pPr lvl="1"/>
            <a:r>
              <a:rPr lang="de-DE" dirty="0"/>
              <a:t>§ 324:				Gewässerschutz</a:t>
            </a:r>
            <a:br>
              <a:rPr lang="de-DE" dirty="0"/>
            </a:br>
            <a:endParaRPr lang="de-DE" dirty="0"/>
          </a:p>
          <a:p>
            <a:pPr lvl="1"/>
            <a:r>
              <a:rPr lang="de-DE" dirty="0"/>
              <a:t>§ 324a:				Bodenschutz</a:t>
            </a:r>
          </a:p>
          <a:p>
            <a:pPr lvl="1"/>
            <a:endParaRPr lang="de-DE" dirty="0"/>
          </a:p>
          <a:p>
            <a:pPr lvl="1"/>
            <a:r>
              <a:rPr lang="de-DE" dirty="0"/>
              <a:t>§§ 325, 325 a, 327 II Nr. 1:	Immissionsschutz</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16</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2002044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lstStyle/>
          <a:p>
            <a:r>
              <a:rPr lang="de-DE" dirty="0"/>
              <a:t>Schutz verschiedener Medien im StGB:</a:t>
            </a:r>
          </a:p>
          <a:p>
            <a:endParaRPr lang="de-DE" dirty="0"/>
          </a:p>
          <a:p>
            <a:pPr lvl="1"/>
            <a:r>
              <a:rPr lang="de-DE" dirty="0"/>
              <a:t>§§ 326, 327 II Nr. 3:		Abfall</a:t>
            </a:r>
          </a:p>
          <a:p>
            <a:pPr marL="457200" lvl="1" indent="0">
              <a:buNone/>
            </a:pPr>
            <a:endParaRPr lang="de-DE" dirty="0"/>
          </a:p>
          <a:p>
            <a:pPr lvl="1"/>
            <a:r>
              <a:rPr lang="de-DE" dirty="0"/>
              <a:t>§§ 307, 309 ff., 327 I, </a:t>
            </a:r>
            <a:br>
              <a:rPr lang="de-DE" dirty="0"/>
            </a:br>
            <a:r>
              <a:rPr lang="de-DE" dirty="0"/>
              <a:t>     328 I und II:			Atom</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17</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4185592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a:bodyPr>
          <a:lstStyle/>
          <a:p>
            <a:r>
              <a:rPr lang="de-DE" dirty="0"/>
              <a:t>Umweltstrafrecht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18</a:t>
            </a:fld>
            <a:endParaRPr lang="de-DE"/>
          </a:p>
        </p:txBody>
      </p:sp>
      <p:sp>
        <p:nvSpPr>
          <p:cNvPr id="6" name="Rechteck 5"/>
          <p:cNvSpPr/>
          <p:nvPr/>
        </p:nvSpPr>
        <p:spPr>
          <a:xfrm>
            <a:off x="2063552" y="2204865"/>
            <a:ext cx="8064896" cy="3693319"/>
          </a:xfrm>
          <a:prstGeom prst="rect">
            <a:avLst/>
          </a:prstGeom>
        </p:spPr>
        <p:txBody>
          <a:bodyPr wrap="square">
            <a:spAutoFit/>
          </a:bodyPr>
          <a:lstStyle/>
          <a:p>
            <a:r>
              <a:rPr lang="de-DE" dirty="0"/>
              <a:t>§ 330b Tätige Reue</a:t>
            </a:r>
          </a:p>
          <a:p>
            <a:endParaRPr lang="de-DE" dirty="0"/>
          </a:p>
          <a:p>
            <a:r>
              <a:rPr lang="de-DE" dirty="0"/>
              <a:t>(1) Das Gericht kann in den Fällen des § 325a Abs. 2, des § 326 Abs. 1 bis 3, des § 328 Abs. 1 bis 3 und des § 330a Abs. 1, 3 und 4 die Strafe </a:t>
            </a:r>
            <a:r>
              <a:rPr lang="de-DE" u="heavy" dirty="0"/>
              <a:t>nach seinem Ermessen mildern (§ 49 Abs. 2) oder von Strafe nach diesen Vorschriften absehen</a:t>
            </a:r>
            <a:r>
              <a:rPr lang="de-DE" dirty="0"/>
              <a:t>, wenn der Täter freiwillig die Gefahr abwendet oder den von ihm verursachten Zustand beseitigt, </a:t>
            </a:r>
            <a:r>
              <a:rPr lang="de-DE" u="heavy" dirty="0"/>
              <a:t>bevor ein erheblicher Schaden entsteht</a:t>
            </a:r>
            <a:r>
              <a:rPr lang="de-DE" dirty="0"/>
              <a:t>. Unter denselben Voraussetzungen wird der Täter nicht nach § 325a Abs. 3 Nr. 2, § 326 Abs. 5, § 328 Abs. 5 und § 330a Abs. 5 bestraft.</a:t>
            </a:r>
          </a:p>
          <a:p>
            <a:endParaRPr lang="de-DE" dirty="0"/>
          </a:p>
          <a:p>
            <a:r>
              <a:rPr lang="de-DE" dirty="0"/>
              <a:t>(2) Wird ohne Zutun des Täters die Gefahr abgewendet oder der rechtswidrig verursachte Zustand beseitigt, so genügt sein freiwilliges und ernsthaftes Bemühen, dieses Ziel zu erreichen.</a:t>
            </a:r>
          </a:p>
        </p:txBody>
      </p:sp>
    </p:spTree>
    <p:extLst>
      <p:ext uri="{BB962C8B-B14F-4D97-AF65-F5344CB8AC3E}">
        <p14:creationId xmlns:p14="http://schemas.microsoft.com/office/powerpoint/2010/main" val="3744650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a:bodyPr>
          <a:lstStyle/>
          <a:p>
            <a:pPr marL="0" indent="0">
              <a:buNone/>
            </a:pPr>
            <a:r>
              <a:rPr lang="de-DE" dirty="0" err="1"/>
              <a:t>Immissionschutzrecht</a:t>
            </a:r>
            <a:endParaRPr lang="de-DE" dirty="0"/>
          </a:p>
          <a:p>
            <a:endParaRPr lang="de-DE" dirty="0"/>
          </a:p>
          <a:p>
            <a:r>
              <a:rPr lang="de-DE" dirty="0"/>
              <a:t>Bundesimmissionsschutzgesetz (</a:t>
            </a:r>
            <a:r>
              <a:rPr lang="de-DE" dirty="0" err="1"/>
              <a:t>BImschG</a:t>
            </a:r>
            <a:r>
              <a:rPr lang="de-DE" dirty="0"/>
              <a:t>)</a:t>
            </a:r>
          </a:p>
          <a:p>
            <a:pPr marL="0" indent="0">
              <a:buNone/>
            </a:pPr>
            <a:br>
              <a:rPr lang="de-DE" dirty="0"/>
            </a:br>
            <a:br>
              <a:rPr lang="de-DE" dirty="0"/>
            </a:br>
            <a:r>
              <a:rPr lang="de-DE" dirty="0"/>
              <a:t>	</a:t>
            </a:r>
            <a:r>
              <a:rPr lang="de-DE" b="0" dirty="0"/>
              <a:t>Gesetz zum Schutz vor schädlichen Umwelteinwirkungen durch 	Luftverunreinigungen, Geräusche, Erschütterungen und ähnliche 	Vorgänge</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19</a:t>
            </a:fld>
            <a:endParaRPr lang="de-DE"/>
          </a:p>
        </p:txBody>
      </p:sp>
    </p:spTree>
    <p:extLst>
      <p:ext uri="{BB962C8B-B14F-4D97-AF65-F5344CB8AC3E}">
        <p14:creationId xmlns:p14="http://schemas.microsoft.com/office/powerpoint/2010/main" val="2575856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2575C0-9309-4425-9B3D-634C610ED935}"/>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4C230A5-B975-4F47-86BF-2B224C680DBC}"/>
              </a:ext>
            </a:extLst>
          </p:cNvPr>
          <p:cNvSpPr>
            <a:spLocks noGrp="1"/>
          </p:cNvSpPr>
          <p:nvPr>
            <p:ph idx="1"/>
          </p:nvPr>
        </p:nvSpPr>
        <p:spPr/>
        <p:txBody>
          <a:bodyPr/>
          <a:lstStyle/>
          <a:p>
            <a:r>
              <a:rPr lang="de-DE" dirty="0"/>
              <a:t>Klausur:</a:t>
            </a:r>
          </a:p>
          <a:p>
            <a:endParaRPr lang="de-DE" dirty="0"/>
          </a:p>
          <a:p>
            <a:endParaRPr lang="de-DE" dirty="0"/>
          </a:p>
          <a:p>
            <a:pPr lvl="1"/>
            <a:r>
              <a:rPr lang="de-DE" dirty="0"/>
              <a:t>Wann:			16. 02. 2023 um 14h00 </a:t>
            </a:r>
          </a:p>
          <a:p>
            <a:pPr lvl="1"/>
            <a:r>
              <a:rPr lang="de-DE" dirty="0"/>
              <a:t>Wo:			</a:t>
            </a:r>
          </a:p>
          <a:p>
            <a:pPr lvl="1"/>
            <a:r>
              <a:rPr lang="de-DE" dirty="0"/>
              <a:t>Wie lange:		90 Minuten</a:t>
            </a:r>
          </a:p>
          <a:p>
            <a:pPr lvl="1"/>
            <a:r>
              <a:rPr lang="de-DE" dirty="0"/>
              <a:t>Maximale Punktzahl:	80</a:t>
            </a:r>
          </a:p>
          <a:p>
            <a:pPr lvl="1"/>
            <a:endParaRPr lang="de-DE" dirty="0"/>
          </a:p>
        </p:txBody>
      </p:sp>
    </p:spTree>
    <p:extLst>
      <p:ext uri="{BB962C8B-B14F-4D97-AF65-F5344CB8AC3E}">
        <p14:creationId xmlns:p14="http://schemas.microsoft.com/office/powerpoint/2010/main" val="4260548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fontScale="92500" lnSpcReduction="10000"/>
          </a:bodyPr>
          <a:lstStyle/>
          <a:p>
            <a:pPr marL="0" indent="0">
              <a:buNone/>
            </a:pPr>
            <a:r>
              <a:rPr lang="de-DE" dirty="0" err="1"/>
              <a:t>Immissionschutzrecht</a:t>
            </a:r>
            <a:endParaRPr lang="de-DE" dirty="0"/>
          </a:p>
          <a:p>
            <a:endParaRPr lang="de-DE" dirty="0"/>
          </a:p>
          <a:p>
            <a:r>
              <a:rPr lang="de-DE" dirty="0"/>
              <a:t>Bundesimmissionsschutzgesetz (</a:t>
            </a:r>
            <a:r>
              <a:rPr lang="de-DE" dirty="0" err="1"/>
              <a:t>BImschG</a:t>
            </a:r>
            <a:r>
              <a:rPr lang="de-DE" dirty="0"/>
              <a:t>)</a:t>
            </a:r>
          </a:p>
          <a:p>
            <a:endParaRPr lang="de-DE" dirty="0"/>
          </a:p>
          <a:p>
            <a:pPr lvl="1"/>
            <a:r>
              <a:rPr lang="de-DE" b="0" dirty="0"/>
              <a:t>Wo ist das Gesetz anwendbar?</a:t>
            </a:r>
          </a:p>
          <a:p>
            <a:pPr lvl="1"/>
            <a:endParaRPr lang="de-DE" dirty="0"/>
          </a:p>
          <a:p>
            <a:pPr lvl="1"/>
            <a:r>
              <a:rPr lang="de-DE" b="0" dirty="0"/>
              <a:t>Was sind die Ausnahmen? (z.B. Luftverkehr)</a:t>
            </a:r>
          </a:p>
          <a:p>
            <a:pPr lvl="1"/>
            <a:endParaRPr lang="de-DE" b="0" dirty="0"/>
          </a:p>
          <a:p>
            <a:pPr lvl="1"/>
            <a:r>
              <a:rPr lang="de-DE" b="0" dirty="0"/>
              <a:t>Was ist genehmigungspflichtig oder genehmigungsfrei?</a:t>
            </a:r>
          </a:p>
          <a:p>
            <a:pPr lvl="1"/>
            <a:endParaRPr lang="de-DE" b="0" dirty="0"/>
          </a:p>
          <a:p>
            <a:pPr lvl="1"/>
            <a:r>
              <a:rPr lang="de-DE" dirty="0"/>
              <a:t>Welche Arten von Genehmigungsverfahren gibt es?</a:t>
            </a:r>
            <a:endParaRPr lang="de-DE" b="0" dirty="0"/>
          </a:p>
          <a:p>
            <a:pPr marL="0" indent="0">
              <a:buNone/>
            </a:pPr>
            <a:br>
              <a:rPr lang="de-DE"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20</a:t>
            </a:fld>
            <a:endParaRPr lang="de-DE"/>
          </a:p>
        </p:txBody>
      </p:sp>
    </p:spTree>
    <p:extLst>
      <p:ext uri="{BB962C8B-B14F-4D97-AF65-F5344CB8AC3E}">
        <p14:creationId xmlns:p14="http://schemas.microsoft.com/office/powerpoint/2010/main" val="18478816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lstStyle/>
          <a:p>
            <a:r>
              <a:rPr lang="de-DE" dirty="0"/>
              <a:t>Schutzrechte</a:t>
            </a:r>
          </a:p>
          <a:p>
            <a:endParaRPr lang="de-DE" dirty="0"/>
          </a:p>
          <a:p>
            <a:pPr lvl="1"/>
            <a:r>
              <a:rPr lang="de-DE" dirty="0"/>
              <a:t>Patente</a:t>
            </a:r>
          </a:p>
          <a:p>
            <a:pPr lvl="1"/>
            <a:endParaRPr lang="de-DE" dirty="0"/>
          </a:p>
          <a:p>
            <a:pPr lvl="1"/>
            <a:r>
              <a:rPr lang="de-DE" dirty="0"/>
              <a:t>Gebrauchsmuster</a:t>
            </a:r>
          </a:p>
          <a:p>
            <a:pPr lvl="1"/>
            <a:endParaRPr lang="de-DE" dirty="0"/>
          </a:p>
          <a:p>
            <a:pPr lvl="1"/>
            <a:r>
              <a:rPr lang="de-DE" dirty="0"/>
              <a:t>Marken</a:t>
            </a:r>
          </a:p>
          <a:p>
            <a:pPr lvl="1"/>
            <a:endParaRPr lang="de-DE" dirty="0"/>
          </a:p>
          <a:p>
            <a:pPr lvl="1"/>
            <a:r>
              <a:rPr lang="de-DE" dirty="0"/>
              <a:t>Designs (Geschmacksmuster)</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21</a:t>
            </a:fld>
            <a:endParaRPr lang="de-DE"/>
          </a:p>
        </p:txBody>
      </p:sp>
    </p:spTree>
    <p:extLst>
      <p:ext uri="{BB962C8B-B14F-4D97-AF65-F5344CB8AC3E}">
        <p14:creationId xmlns:p14="http://schemas.microsoft.com/office/powerpoint/2010/main" val="4203926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lstStyle/>
          <a:p>
            <a:r>
              <a:rPr lang="de-DE" dirty="0"/>
              <a:t>Schutzrechte</a:t>
            </a:r>
          </a:p>
          <a:p>
            <a:endParaRPr lang="de-DE" dirty="0"/>
          </a:p>
          <a:p>
            <a:pPr lvl="1"/>
            <a:r>
              <a:rPr lang="de-DE" dirty="0"/>
              <a:t>Patente</a:t>
            </a:r>
          </a:p>
          <a:p>
            <a:pPr lvl="1"/>
            <a:endParaRPr lang="de-DE" dirty="0"/>
          </a:p>
          <a:p>
            <a:pPr lvl="2"/>
            <a:r>
              <a:rPr lang="de-DE" dirty="0"/>
              <a:t>Technische Schutzrechte</a:t>
            </a:r>
          </a:p>
          <a:p>
            <a:pPr lvl="1"/>
            <a:endParaRPr lang="de-DE" dirty="0"/>
          </a:p>
          <a:p>
            <a:pPr lvl="2"/>
            <a:r>
              <a:rPr lang="de-DE" dirty="0"/>
              <a:t>Voraussetzungen: Erfindung, Neuheit, gewerbliche Anwendbarkeit</a:t>
            </a:r>
          </a:p>
          <a:p>
            <a:pPr lvl="1"/>
            <a:endParaRPr lang="de-DE" dirty="0"/>
          </a:p>
          <a:p>
            <a:pPr lvl="2"/>
            <a:r>
              <a:rPr lang="de-DE" dirty="0"/>
              <a:t>Hohe Kosten</a:t>
            </a:r>
          </a:p>
          <a:p>
            <a:pPr lvl="2"/>
            <a:endParaRPr lang="de-DE" dirty="0"/>
          </a:p>
          <a:p>
            <a:pPr lvl="2"/>
            <a:r>
              <a:rPr lang="de-DE" dirty="0"/>
              <a:t>Ergänzende Schutzzertifikate für bestimmte Produkte</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22</a:t>
            </a:fld>
            <a:endParaRPr lang="de-DE"/>
          </a:p>
        </p:txBody>
      </p:sp>
    </p:spTree>
    <p:extLst>
      <p:ext uri="{BB962C8B-B14F-4D97-AF65-F5344CB8AC3E}">
        <p14:creationId xmlns:p14="http://schemas.microsoft.com/office/powerpoint/2010/main" val="5275521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lstStyle/>
          <a:p>
            <a:r>
              <a:rPr lang="de-DE" dirty="0"/>
              <a:t>Schutzrechte</a:t>
            </a:r>
          </a:p>
          <a:p>
            <a:endParaRPr lang="de-DE" dirty="0"/>
          </a:p>
          <a:p>
            <a:pPr lvl="1"/>
            <a:r>
              <a:rPr lang="de-DE" dirty="0"/>
              <a:t>Gebrauchsmuster</a:t>
            </a:r>
          </a:p>
          <a:p>
            <a:pPr lvl="1"/>
            <a:endParaRPr lang="de-DE" dirty="0"/>
          </a:p>
          <a:p>
            <a:pPr lvl="2"/>
            <a:r>
              <a:rPr lang="de-DE" dirty="0"/>
              <a:t>Kleines Patent</a:t>
            </a:r>
          </a:p>
          <a:p>
            <a:pPr lvl="2"/>
            <a:endParaRPr lang="de-DE" dirty="0"/>
          </a:p>
          <a:p>
            <a:pPr lvl="2"/>
            <a:r>
              <a:rPr lang="de-DE" dirty="0"/>
              <a:t>Keine inhaltliche Prüfung bei Anmeldung</a:t>
            </a:r>
          </a:p>
          <a:p>
            <a:pPr lvl="2"/>
            <a:endParaRPr lang="de-DE" dirty="0"/>
          </a:p>
          <a:p>
            <a:pPr lvl="2"/>
            <a:r>
              <a:rPr lang="de-DE" dirty="0"/>
              <a:t>Niedrigere Kosten</a:t>
            </a:r>
          </a:p>
          <a:p>
            <a:pPr lvl="1"/>
            <a:endParaRPr lang="de-DE" dirty="0"/>
          </a:p>
          <a:p>
            <a:pPr lvl="2"/>
            <a:r>
              <a:rPr lang="de-DE" dirty="0"/>
              <a:t>Problem: Wird erst bei Durchsetzung geprüft</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23</a:t>
            </a:fld>
            <a:endParaRPr lang="de-DE"/>
          </a:p>
        </p:txBody>
      </p:sp>
    </p:spTree>
    <p:extLst>
      <p:ext uri="{BB962C8B-B14F-4D97-AF65-F5344CB8AC3E}">
        <p14:creationId xmlns:p14="http://schemas.microsoft.com/office/powerpoint/2010/main" val="37642324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lstStyle/>
          <a:p>
            <a:r>
              <a:rPr lang="de-DE" dirty="0"/>
              <a:t>Schutzrechte</a:t>
            </a:r>
          </a:p>
          <a:p>
            <a:pPr lvl="1"/>
            <a:endParaRPr lang="de-DE" dirty="0"/>
          </a:p>
          <a:p>
            <a:pPr lvl="1"/>
            <a:r>
              <a:rPr lang="de-DE" dirty="0"/>
              <a:t>Marken</a:t>
            </a:r>
          </a:p>
          <a:p>
            <a:pPr lvl="1"/>
            <a:endParaRPr lang="de-DE" dirty="0"/>
          </a:p>
          <a:p>
            <a:pPr lvl="2"/>
            <a:r>
              <a:rPr lang="de-DE" dirty="0"/>
              <a:t>Nichttechnische Schutzrechte</a:t>
            </a:r>
          </a:p>
          <a:p>
            <a:pPr lvl="2"/>
            <a:endParaRPr lang="de-DE" dirty="0"/>
          </a:p>
          <a:p>
            <a:pPr lvl="2"/>
            <a:r>
              <a:rPr lang="de-DE" dirty="0"/>
              <a:t>Schutz bestimmt sich nach den angemeldeten und eingetragenen Waren und Dienstleistungen</a:t>
            </a:r>
          </a:p>
          <a:p>
            <a:pPr lvl="2"/>
            <a:endParaRPr lang="de-DE" dirty="0"/>
          </a:p>
          <a:p>
            <a:pPr lvl="2"/>
            <a:r>
              <a:rPr lang="de-DE" dirty="0"/>
              <a:t>Prüfung auf Unterscheidungskraft und Schutzfähigkeit bei Anmeldung</a:t>
            </a:r>
          </a:p>
          <a:p>
            <a:pPr lvl="2"/>
            <a:endParaRPr lang="de-DE" dirty="0"/>
          </a:p>
          <a:p>
            <a:pPr lvl="2"/>
            <a:r>
              <a:rPr lang="de-DE" dirty="0"/>
              <a:t>Beliebig lang verlängerbar</a:t>
            </a:r>
          </a:p>
          <a:p>
            <a:pPr marL="914400" lvl="2" indent="0">
              <a:buNone/>
            </a:pPr>
            <a:endParaRPr lang="de-DE"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24</a:t>
            </a:fld>
            <a:endParaRPr lang="de-DE"/>
          </a:p>
        </p:txBody>
      </p:sp>
    </p:spTree>
    <p:extLst>
      <p:ext uri="{BB962C8B-B14F-4D97-AF65-F5344CB8AC3E}">
        <p14:creationId xmlns:p14="http://schemas.microsoft.com/office/powerpoint/2010/main" val="227153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lstStyle/>
          <a:p>
            <a:r>
              <a:rPr lang="de-DE" dirty="0"/>
              <a:t>Schutzrechte</a:t>
            </a:r>
          </a:p>
          <a:p>
            <a:endParaRPr lang="de-DE" dirty="0"/>
          </a:p>
          <a:p>
            <a:pPr lvl="1"/>
            <a:r>
              <a:rPr lang="de-DE" dirty="0"/>
              <a:t>Designs (Geschmacksmuster)</a:t>
            </a:r>
          </a:p>
          <a:p>
            <a:pPr lvl="1"/>
            <a:endParaRPr lang="de-DE" dirty="0"/>
          </a:p>
          <a:p>
            <a:pPr lvl="2"/>
            <a:r>
              <a:rPr lang="de-DE" dirty="0"/>
              <a:t>Schutz des Designs</a:t>
            </a:r>
          </a:p>
          <a:p>
            <a:pPr lvl="2"/>
            <a:endParaRPr lang="de-DE" dirty="0"/>
          </a:p>
          <a:p>
            <a:pPr lvl="2"/>
            <a:r>
              <a:rPr lang="de-DE" dirty="0"/>
              <a:t>Keine inhaltliche Prüfung bei Anmeldung</a:t>
            </a:r>
          </a:p>
          <a:p>
            <a:pPr lvl="2"/>
            <a:endParaRPr lang="de-DE" dirty="0"/>
          </a:p>
          <a:p>
            <a:pPr lvl="2"/>
            <a:r>
              <a:rPr lang="de-DE" dirty="0"/>
              <a:t>Niedrigere Kosten als für Marken – kürzere Schutzdauer</a:t>
            </a:r>
          </a:p>
          <a:p>
            <a:pPr lvl="1"/>
            <a:endParaRPr lang="de-DE" dirty="0"/>
          </a:p>
          <a:p>
            <a:pPr lvl="2"/>
            <a:r>
              <a:rPr lang="de-DE" dirty="0"/>
              <a:t>Problem: Wird erst bei Durchsetzung geprüft</a:t>
            </a:r>
          </a:p>
          <a:p>
            <a:pPr marL="914400" lvl="2" indent="0">
              <a:buNone/>
            </a:pPr>
            <a:endParaRPr lang="de-DE"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25</a:t>
            </a:fld>
            <a:endParaRPr lang="de-DE"/>
          </a:p>
        </p:txBody>
      </p:sp>
    </p:spTree>
    <p:extLst>
      <p:ext uri="{BB962C8B-B14F-4D97-AF65-F5344CB8AC3E}">
        <p14:creationId xmlns:p14="http://schemas.microsoft.com/office/powerpoint/2010/main" val="33433699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a:bodyPr>
          <a:lstStyle/>
          <a:p>
            <a:r>
              <a:rPr lang="de-DE" dirty="0"/>
              <a:t>Schutzrechte</a:t>
            </a:r>
          </a:p>
          <a:p>
            <a:pPr marL="457200" lvl="1" indent="0">
              <a:buNone/>
            </a:pPr>
            <a:endParaRPr lang="de-DE" dirty="0"/>
          </a:p>
          <a:p>
            <a:pPr lvl="1"/>
            <a:r>
              <a:rPr lang="de-DE" dirty="0"/>
              <a:t>Urheberrecht</a:t>
            </a:r>
          </a:p>
          <a:p>
            <a:pPr lvl="1"/>
            <a:endParaRPr lang="de-DE" dirty="0"/>
          </a:p>
          <a:p>
            <a:pPr lvl="1"/>
            <a:r>
              <a:rPr lang="de-DE" dirty="0"/>
              <a:t>Kunsturheberrecht</a:t>
            </a:r>
          </a:p>
          <a:p>
            <a:pPr lvl="1"/>
            <a:endParaRPr lang="de-DE" dirty="0"/>
          </a:p>
          <a:p>
            <a:pPr lvl="1"/>
            <a:r>
              <a:rPr lang="de-DE" dirty="0"/>
              <a:t>Exkurs: Arbeitnehmererfindervergütung</a:t>
            </a:r>
          </a:p>
          <a:p>
            <a:pPr lvl="1"/>
            <a:endParaRPr lang="de-DE" dirty="0"/>
          </a:p>
          <a:p>
            <a:pPr lvl="1"/>
            <a:r>
              <a:rPr lang="de-DE" dirty="0"/>
              <a:t>Exkurs: Sortenschutz</a:t>
            </a:r>
          </a:p>
          <a:p>
            <a:pPr lvl="1"/>
            <a:endParaRPr lang="de-DE" dirty="0"/>
          </a:p>
          <a:p>
            <a:pPr lvl="1"/>
            <a:r>
              <a:rPr lang="de-DE" dirty="0"/>
              <a:t>Exkurs: Streaming und Downloads</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26</a:t>
            </a:fld>
            <a:endParaRPr lang="de-DE"/>
          </a:p>
        </p:txBody>
      </p:sp>
    </p:spTree>
    <p:extLst>
      <p:ext uri="{BB962C8B-B14F-4D97-AF65-F5344CB8AC3E}">
        <p14:creationId xmlns:p14="http://schemas.microsoft.com/office/powerpoint/2010/main" val="3598220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endParaRPr lang="de-DE" b="0" dirty="0"/>
          </a:p>
          <a:p>
            <a:pPr lvl="0"/>
            <a:endParaRPr lang="de-DE" b="0" dirty="0"/>
          </a:p>
          <a:p>
            <a:pPr lvl="0"/>
            <a:endParaRPr lang="de-DE" b="0" dirty="0"/>
          </a:p>
          <a:p>
            <a:pPr lvl="0"/>
            <a:r>
              <a:rPr lang="de-DE" b="0" dirty="0"/>
              <a:t>Fragen der Kategorie 1 (Unterschiedliche Punktzahlen)</a:t>
            </a:r>
          </a:p>
          <a:p>
            <a:pPr lvl="0"/>
            <a:endParaRPr lang="de-DE" b="0" dirty="0"/>
          </a:p>
          <a:p>
            <a:pPr marL="0" lvl="0" indent="0">
              <a:buNone/>
            </a:pPr>
            <a:r>
              <a:rPr lang="de-DE" b="0" dirty="0"/>
              <a:t>	Zwischen 1 und 4 Punkte</a:t>
            </a:r>
          </a:p>
          <a:p>
            <a:pPr marL="0" lvl="0" indent="0">
              <a:buNone/>
            </a:pPr>
            <a:r>
              <a:rPr lang="de-DE" b="0" dirty="0"/>
              <a:t>	Maximale Punktzahl für Teil 1: 40 Punkte</a:t>
            </a:r>
            <a:br>
              <a:rPr lang="de-DE" b="0" dirty="0"/>
            </a:b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27</a:t>
            </a:fld>
            <a:endParaRPr lang="de-DE"/>
          </a:p>
        </p:txBody>
      </p:sp>
    </p:spTree>
    <p:extLst>
      <p:ext uri="{BB962C8B-B14F-4D97-AF65-F5344CB8AC3E}">
        <p14:creationId xmlns:p14="http://schemas.microsoft.com/office/powerpoint/2010/main" val="11097066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 </a:t>
            </a:r>
            <a:br>
              <a:rPr lang="de-DE" b="0" dirty="0"/>
            </a:br>
            <a:r>
              <a:rPr lang="de-DE" b="0" dirty="0"/>
              <a:t>Welche Rechtsvorschriften bilden die Grundlagen des Arbeitssicherheitsrechts?</a:t>
            </a:r>
          </a:p>
          <a:p>
            <a:endParaRPr lang="de-DE" b="0" dirty="0"/>
          </a:p>
          <a:p>
            <a:pPr marL="0" indent="0">
              <a:buNone/>
            </a:pPr>
            <a:endParaRPr lang="de-DE" b="0" dirty="0"/>
          </a:p>
          <a:p>
            <a:r>
              <a:rPr lang="de-DE" b="0" dirty="0"/>
              <a:t>Antwort: </a:t>
            </a:r>
            <a:br>
              <a:rPr lang="de-DE" b="0" dirty="0"/>
            </a:br>
            <a:r>
              <a:rPr lang="de-DE" b="0" dirty="0"/>
              <a:t>Arbeitsschutzgesetz, Arbeitssicherheitsgesetz, Siebtes Buch Sozialgesetzbuch – Gesetzliche Unfallversicherung, Gefahrstoffverordnung</a:t>
            </a:r>
          </a:p>
          <a:p>
            <a:r>
              <a:rPr lang="de-DE" b="0" dirty="0"/>
              <a:t>4 von 4 Punkten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28</a:t>
            </a:fld>
            <a:endParaRPr lang="de-DE"/>
          </a:p>
        </p:txBody>
      </p:sp>
    </p:spTree>
    <p:extLst>
      <p:ext uri="{BB962C8B-B14F-4D97-AF65-F5344CB8AC3E}">
        <p14:creationId xmlns:p14="http://schemas.microsoft.com/office/powerpoint/2010/main" val="2416066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 </a:t>
            </a:r>
            <a:br>
              <a:rPr lang="de-DE" b="0" dirty="0"/>
            </a:br>
            <a:r>
              <a:rPr lang="de-DE" b="0" dirty="0"/>
              <a:t>Das Arbeitssicherheitsrecht beruht auf einem dualen System. Welche beiden Säulen tragen dieses System? Wie wird vermieden, dass die beiden Träger des Systems unnötige Doppelarbeit leisten? </a:t>
            </a:r>
          </a:p>
          <a:p>
            <a:pPr marL="0" indent="0">
              <a:buNone/>
            </a:pPr>
            <a:endParaRPr lang="de-DE" b="0" dirty="0"/>
          </a:p>
          <a:p>
            <a:r>
              <a:rPr lang="de-DE" b="0" dirty="0"/>
              <a:t>Antwort: </a:t>
            </a:r>
            <a:br>
              <a:rPr lang="de-DE" b="0" dirty="0"/>
            </a:br>
            <a:r>
              <a:rPr lang="de-DE" b="0" dirty="0"/>
              <a:t>Der staatliche Arbeitsschutz und die gesetzlichen Unfallversicherungsträger. Die zuständigen Landesbehörden und die Unfallversicherungsträger sind zu einem engen Zusammenarbeiten verpflichtet</a:t>
            </a:r>
          </a:p>
          <a:p>
            <a:r>
              <a:rPr lang="de-DE" b="0" dirty="0"/>
              <a:t>3 von 3 Punkten</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29</a:t>
            </a:fld>
            <a:endParaRPr lang="de-DE"/>
          </a:p>
        </p:txBody>
      </p:sp>
    </p:spTree>
    <p:extLst>
      <p:ext uri="{BB962C8B-B14F-4D97-AF65-F5344CB8AC3E}">
        <p14:creationId xmlns:p14="http://schemas.microsoft.com/office/powerpoint/2010/main" val="254553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Zusammenfassung</a:t>
            </a:r>
          </a:p>
        </p:txBody>
      </p:sp>
      <p:sp>
        <p:nvSpPr>
          <p:cNvPr id="3" name="Inhaltsplatzhalter 2"/>
          <p:cNvSpPr>
            <a:spLocks noGrp="1"/>
          </p:cNvSpPr>
          <p:nvPr>
            <p:ph idx="1"/>
          </p:nvPr>
        </p:nvSpPr>
        <p:spPr/>
        <p:txBody>
          <a:bodyPr>
            <a:normAutofit lnSpcReduction="10000"/>
          </a:bodyPr>
          <a:lstStyle/>
          <a:p>
            <a:pPr lvl="0"/>
            <a:r>
              <a:rPr lang="de-DE" sz="2600" b="0" dirty="0">
                <a:solidFill>
                  <a:prstClr val="black"/>
                </a:solidFill>
              </a:rPr>
              <a:t>Modul 1: 	Grundlagen des Rechts:</a:t>
            </a:r>
            <a:br>
              <a:rPr lang="de-DE" sz="2600" b="0" dirty="0">
                <a:solidFill>
                  <a:prstClr val="black"/>
                </a:solidFill>
              </a:rPr>
            </a:br>
            <a:r>
              <a:rPr lang="de-DE" sz="2600" b="0" dirty="0">
                <a:solidFill>
                  <a:prstClr val="black"/>
                </a:solidFill>
              </a:rPr>
              <a:t>		Rechtsgeschichte, Staatsorganisation, Rechtssystematik</a:t>
            </a:r>
            <a:br>
              <a:rPr lang="de-DE" sz="2600" b="0" dirty="0">
                <a:solidFill>
                  <a:prstClr val="black"/>
                </a:solidFill>
              </a:rPr>
            </a:br>
            <a:endParaRPr lang="de-DE" sz="2600" b="0" dirty="0">
              <a:solidFill>
                <a:prstClr val="black"/>
              </a:solidFill>
            </a:endParaRPr>
          </a:p>
          <a:p>
            <a:pPr lvl="0"/>
            <a:r>
              <a:rPr lang="de-DE" sz="2600" b="0" dirty="0">
                <a:solidFill>
                  <a:prstClr val="black"/>
                </a:solidFill>
              </a:rPr>
              <a:t>Modul 2:	Arbeitssicherheits- und Arbeitsschutzrecht</a:t>
            </a:r>
          </a:p>
          <a:p>
            <a:pPr lvl="0"/>
            <a:endParaRPr lang="de-DE" sz="2600" b="0" dirty="0">
              <a:solidFill>
                <a:prstClr val="black"/>
              </a:solidFill>
            </a:endParaRPr>
          </a:p>
          <a:p>
            <a:pPr lvl="0"/>
            <a:r>
              <a:rPr lang="de-DE" sz="2600" b="0" dirty="0">
                <a:solidFill>
                  <a:prstClr val="black"/>
                </a:solidFill>
              </a:rPr>
              <a:t>Modul 3: 	REACH, Gentechnik</a:t>
            </a:r>
          </a:p>
          <a:p>
            <a:pPr lvl="0"/>
            <a:endParaRPr lang="de-DE" sz="2600" b="0" dirty="0">
              <a:solidFill>
                <a:prstClr val="black"/>
              </a:solidFill>
            </a:endParaRPr>
          </a:p>
          <a:p>
            <a:pPr lvl="0"/>
            <a:r>
              <a:rPr lang="de-DE" sz="2600" b="0" dirty="0">
                <a:solidFill>
                  <a:prstClr val="black"/>
                </a:solidFill>
              </a:rPr>
              <a:t>Modul 4: 	Umweltstrafrecht, Umweltschutz, </a:t>
            </a:r>
            <a:br>
              <a:rPr lang="de-DE" sz="2600" b="0" dirty="0">
                <a:solidFill>
                  <a:prstClr val="black"/>
                </a:solidFill>
              </a:rPr>
            </a:br>
            <a:r>
              <a:rPr lang="de-DE" sz="2600" b="0" dirty="0">
                <a:solidFill>
                  <a:prstClr val="black"/>
                </a:solidFill>
              </a:rPr>
              <a:t>		 Bundesimmissionsschutzgesetz</a:t>
            </a:r>
          </a:p>
          <a:p>
            <a:pPr lvl="0"/>
            <a:endParaRPr lang="de-DE" sz="2600" b="0" dirty="0">
              <a:solidFill>
                <a:prstClr val="black"/>
              </a:solidFill>
            </a:endParaRPr>
          </a:p>
          <a:p>
            <a:pPr lvl="0"/>
            <a:r>
              <a:rPr lang="de-DE" sz="2600" b="0" dirty="0">
                <a:solidFill>
                  <a:prstClr val="black"/>
                </a:solidFill>
              </a:rPr>
              <a:t>Modul 5: 	Schutz der Arbeitsergebnisse</a:t>
            </a:r>
          </a:p>
        </p:txBody>
      </p:sp>
      <p:sp>
        <p:nvSpPr>
          <p:cNvPr id="4" name="Fußzeilenplatzhalter 3"/>
          <p:cNvSpPr>
            <a:spLocks noGrp="1"/>
          </p:cNvSpPr>
          <p:nvPr>
            <p:ph type="ftr" sz="quarter" idx="11"/>
          </p:nvPr>
        </p:nvSpPr>
        <p:spPr/>
        <p:txBody>
          <a:bodyPr/>
          <a:lstStyle/>
          <a:p>
            <a:endParaRPr lang="de-DE" dirty="0"/>
          </a:p>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029022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lstStyle/>
          <a:p>
            <a:pPr lvl="0"/>
            <a:r>
              <a:rPr lang="de-DE" b="0" dirty="0"/>
              <a:t>Frage:</a:t>
            </a:r>
            <a:br>
              <a:rPr lang="de-DE" b="0" dirty="0"/>
            </a:br>
            <a:r>
              <a:rPr lang="de-DE" b="0" dirty="0"/>
              <a:t>Wer trägt die Hauptverantwortung für die Sicherheit und Gesundheit von Arbeitskräften?</a:t>
            </a:r>
          </a:p>
          <a:p>
            <a:endParaRPr lang="de-DE" b="0" dirty="0"/>
          </a:p>
          <a:p>
            <a:pPr marL="0" indent="0">
              <a:buNone/>
            </a:pPr>
            <a:endParaRPr lang="de-DE" b="0" dirty="0"/>
          </a:p>
          <a:p>
            <a:r>
              <a:rPr lang="de-DE" b="0" dirty="0"/>
              <a:t>Antwort:</a:t>
            </a:r>
            <a:br>
              <a:rPr lang="de-DE" b="0" dirty="0"/>
            </a:br>
            <a:r>
              <a:rPr lang="de-DE" b="0" dirty="0"/>
              <a:t>Der Arbeitgeber</a:t>
            </a:r>
          </a:p>
          <a:p>
            <a:r>
              <a:rPr lang="de-DE" b="0" dirty="0"/>
              <a:t>1 von 1 Punkt </a:t>
            </a:r>
            <a:r>
              <a:rPr lang="de-DE" dirty="0"/>
              <a:t>	</a:t>
            </a:r>
            <a:endParaRPr lang="de-DE" b="1"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30</a:t>
            </a:fld>
            <a:endParaRPr lang="de-DE"/>
          </a:p>
        </p:txBody>
      </p:sp>
    </p:spTree>
    <p:extLst>
      <p:ext uri="{BB962C8B-B14F-4D97-AF65-F5344CB8AC3E}">
        <p14:creationId xmlns:p14="http://schemas.microsoft.com/office/powerpoint/2010/main" val="2362056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Was regelt das Arbeitsschutzgesetz?</a:t>
            </a:r>
          </a:p>
          <a:p>
            <a:pPr marL="0" indent="0">
              <a:buNone/>
            </a:pPr>
            <a:endParaRPr lang="de-DE" b="0" dirty="0"/>
          </a:p>
          <a:p>
            <a:r>
              <a:rPr lang="de-DE" b="0" dirty="0"/>
              <a:t>Antwort:</a:t>
            </a:r>
            <a:br>
              <a:rPr lang="de-DE" b="0" dirty="0"/>
            </a:br>
            <a:r>
              <a:rPr lang="de-DE" b="0" dirty="0"/>
              <a:t>Das Arbeitsschutzgesetz regelt für alle Tätigkeitsbereiche die grundlegenden Arbeitsschutzpflichten des Arbeitgebers, die Pflichten und Rechte der Beschäftigten sowie die Überwachung des Arbeitsschutzes nach diesem Gesetz. </a:t>
            </a:r>
          </a:p>
          <a:p>
            <a:r>
              <a:rPr lang="de-DE" b="0" dirty="0"/>
              <a:t>3 von 3 Punkten</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31</a:t>
            </a:fld>
            <a:endParaRPr lang="de-DE"/>
          </a:p>
        </p:txBody>
      </p:sp>
    </p:spTree>
    <p:extLst>
      <p:ext uri="{BB962C8B-B14F-4D97-AF65-F5344CB8AC3E}">
        <p14:creationId xmlns:p14="http://schemas.microsoft.com/office/powerpoint/2010/main" val="42415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Was regelt das Arbeitssicherheitsgesetz?</a:t>
            </a:r>
          </a:p>
          <a:p>
            <a:pPr lvl="0"/>
            <a:endParaRPr lang="de-DE" b="0" dirty="0"/>
          </a:p>
          <a:p>
            <a:pPr lvl="0"/>
            <a:r>
              <a:rPr lang="de-DE" b="0" dirty="0"/>
              <a:t>Antwort:</a:t>
            </a:r>
            <a:br>
              <a:rPr lang="de-DE" b="0" dirty="0"/>
            </a:br>
            <a:r>
              <a:rPr lang="de-DE" b="0" dirty="0"/>
              <a:t>Das ist das Gesetz über Betriebsärzte, Sicherheitsingenieure und andere Fachkräfte für Arbeitssicherheit. </a:t>
            </a:r>
          </a:p>
          <a:p>
            <a:r>
              <a:rPr lang="de-DE" b="0" dirty="0"/>
              <a:t>2 von 2 Punkten</a:t>
            </a: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32</a:t>
            </a:fld>
            <a:endParaRPr lang="de-DE"/>
          </a:p>
        </p:txBody>
      </p:sp>
    </p:spTree>
    <p:extLst>
      <p:ext uri="{BB962C8B-B14F-4D97-AF65-F5344CB8AC3E}">
        <p14:creationId xmlns:p14="http://schemas.microsoft.com/office/powerpoint/2010/main" val="415649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lstStyle/>
          <a:p>
            <a:pPr lvl="0"/>
            <a:r>
              <a:rPr lang="de-DE" b="0" dirty="0"/>
              <a:t>Frage:</a:t>
            </a:r>
            <a:br>
              <a:rPr lang="de-DE" b="0" dirty="0"/>
            </a:br>
            <a:r>
              <a:rPr lang="de-DE" b="0" dirty="0"/>
              <a:t>Wofür steht die Abkürzung REACH?</a:t>
            </a:r>
            <a:br>
              <a:rPr lang="de-DE" b="0" dirty="0"/>
            </a:br>
            <a:endParaRPr lang="de-DE" b="0" dirty="0"/>
          </a:p>
          <a:p>
            <a:pPr lvl="0"/>
            <a:r>
              <a:rPr lang="de-DE" b="0" dirty="0"/>
              <a:t>Antwort:</a:t>
            </a:r>
            <a:br>
              <a:rPr lang="de-DE" b="0" dirty="0"/>
            </a:br>
            <a:r>
              <a:rPr lang="en-US" b="0" dirty="0"/>
              <a:t>Registration, Evaluation, Authorization and Restriction of Chemicals</a:t>
            </a:r>
            <a:endParaRPr lang="de-DE" b="0" dirty="0"/>
          </a:p>
          <a:p>
            <a:r>
              <a:rPr lang="de-DE" b="0" dirty="0"/>
              <a:t>4 von 4 halben also 2 Punkten</a:t>
            </a:r>
          </a:p>
          <a:p>
            <a:pPr marL="0" indent="0">
              <a:buNone/>
            </a:pPr>
            <a:r>
              <a:rPr lang="de-DE" b="0" dirty="0"/>
              <a:t>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33</a:t>
            </a:fld>
            <a:endParaRPr lang="de-DE"/>
          </a:p>
        </p:txBody>
      </p:sp>
    </p:spTree>
    <p:extLst>
      <p:ext uri="{BB962C8B-B14F-4D97-AF65-F5344CB8AC3E}">
        <p14:creationId xmlns:p14="http://schemas.microsoft.com/office/powerpoint/2010/main" val="33673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fontScale="92500" lnSpcReduction="20000"/>
          </a:bodyPr>
          <a:lstStyle/>
          <a:p>
            <a:pPr lvl="0"/>
            <a:r>
              <a:rPr lang="de-DE" b="0" dirty="0"/>
              <a:t>Frage:</a:t>
            </a:r>
            <a:br>
              <a:rPr lang="de-DE" b="0" dirty="0"/>
            </a:br>
            <a:r>
              <a:rPr lang="de-DE" b="0" dirty="0"/>
              <a:t>Welche Schritte sind zur Umsetzung von REACH für Chemikalien erforderlich und beschreiben Sie diese?</a:t>
            </a:r>
          </a:p>
          <a:p>
            <a:pPr marL="0" indent="0">
              <a:buNone/>
            </a:pPr>
            <a:endParaRPr lang="de-DE" b="0" dirty="0"/>
          </a:p>
          <a:p>
            <a:r>
              <a:rPr lang="de-DE" b="0" dirty="0"/>
              <a:t>Antwort:</a:t>
            </a:r>
            <a:br>
              <a:rPr lang="de-DE" b="0" dirty="0"/>
            </a:br>
            <a:r>
              <a:rPr lang="de-DE" b="0" dirty="0"/>
              <a:t>Registrierung der Stoffe, </a:t>
            </a:r>
            <a:br>
              <a:rPr lang="de-DE" b="0" dirty="0"/>
            </a:br>
            <a:br>
              <a:rPr lang="de-DE" b="0" dirty="0"/>
            </a:br>
            <a:r>
              <a:rPr lang="de-DE" b="0" dirty="0"/>
              <a:t>Evaluierung der Registrierung, </a:t>
            </a:r>
            <a:br>
              <a:rPr lang="de-DE" b="0" dirty="0"/>
            </a:br>
            <a:br>
              <a:rPr lang="de-DE" b="0" dirty="0"/>
            </a:br>
            <a:r>
              <a:rPr lang="de-DE" b="0" dirty="0"/>
              <a:t>Zulassung (Autorisierung) der Verwendung im Markt </a:t>
            </a:r>
            <a:br>
              <a:rPr lang="de-DE" b="0" dirty="0"/>
            </a:br>
            <a:br>
              <a:rPr lang="de-DE" b="0" dirty="0"/>
            </a:br>
            <a:r>
              <a:rPr lang="de-DE" b="0" dirty="0"/>
              <a:t>oder Beschränkung (Verbot oder zeitlich befristete Erlaubnis)</a:t>
            </a:r>
          </a:p>
          <a:p>
            <a:r>
              <a:rPr lang="de-DE" b="0" dirty="0"/>
              <a:t>4 von 4 Punkten</a:t>
            </a:r>
          </a:p>
          <a:p>
            <a:pPr marL="0" indent="0">
              <a:buNone/>
            </a:pPr>
            <a:r>
              <a:rPr lang="de-DE" dirty="0"/>
              <a:t> 	</a:t>
            </a:r>
            <a:endParaRPr lang="de-DE" b="1"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34</a:t>
            </a:fld>
            <a:endParaRPr lang="de-DE"/>
          </a:p>
        </p:txBody>
      </p:sp>
    </p:spTree>
    <p:extLst>
      <p:ext uri="{BB962C8B-B14F-4D97-AF65-F5344CB8AC3E}">
        <p14:creationId xmlns:p14="http://schemas.microsoft.com/office/powerpoint/2010/main" val="2713320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Wann waren alle Phasen der erstmaligen Registrierung von Chemikalien unter REACH abgeschlossen? </a:t>
            </a:r>
            <a:br>
              <a:rPr lang="de-DE" b="0" dirty="0"/>
            </a:br>
            <a:endParaRPr lang="de-DE" b="0" dirty="0"/>
          </a:p>
          <a:p>
            <a:r>
              <a:rPr lang="en-US" b="0" dirty="0" err="1"/>
              <a:t>Antwort</a:t>
            </a:r>
            <a:r>
              <a:rPr lang="en-US" b="0" dirty="0"/>
              <a:t>:</a:t>
            </a:r>
            <a:br>
              <a:rPr lang="en-US" b="0" dirty="0"/>
            </a:br>
            <a:r>
              <a:rPr lang="en-US" b="0" dirty="0"/>
              <a:t>2018</a:t>
            </a:r>
            <a:endParaRPr lang="de-DE" b="0" dirty="0"/>
          </a:p>
          <a:p>
            <a:r>
              <a:rPr lang="de-DE" b="0" dirty="0"/>
              <a:t>1 von 1 Punkt</a:t>
            </a:r>
          </a:p>
          <a:p>
            <a:pPr marL="0" indent="0">
              <a:buNone/>
            </a:pPr>
            <a:r>
              <a:rPr lang="de-DE" b="0" dirty="0"/>
              <a:t>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35</a:t>
            </a:fld>
            <a:endParaRPr lang="de-DE"/>
          </a:p>
        </p:txBody>
      </p:sp>
    </p:spTree>
    <p:extLst>
      <p:ext uri="{BB962C8B-B14F-4D97-AF65-F5344CB8AC3E}">
        <p14:creationId xmlns:p14="http://schemas.microsoft.com/office/powerpoint/2010/main" val="111759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Was ist unter REACH die grundsätzliche Voraussetzung für die Herstellung oder das Inverkehrbringen von chemischen Stoffen?</a:t>
            </a:r>
          </a:p>
          <a:p>
            <a:r>
              <a:rPr lang="de-DE" b="0" dirty="0"/>
              <a:t>Antwort:</a:t>
            </a:r>
            <a:br>
              <a:rPr lang="de-DE" b="0" dirty="0"/>
            </a:br>
            <a:r>
              <a:rPr lang="de-DE" b="0" dirty="0"/>
              <a:t>Die Registrierung unter REACH (Keine Daten, kein Markt).</a:t>
            </a:r>
          </a:p>
          <a:p>
            <a:r>
              <a:rPr lang="de-DE" b="0" dirty="0"/>
              <a:t>1 von 1 Punkt</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36</a:t>
            </a:fld>
            <a:endParaRPr lang="de-DE"/>
          </a:p>
        </p:txBody>
      </p:sp>
    </p:spTree>
    <p:extLst>
      <p:ext uri="{BB962C8B-B14F-4D97-AF65-F5344CB8AC3E}">
        <p14:creationId xmlns:p14="http://schemas.microsoft.com/office/powerpoint/2010/main" val="2529346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Welche Aufgaben haben die Behörden unter REACH? Welcher Prozentsatz der Dossiers soll geprüft werden und was bewerten die Behörden bei ausgewählten Chemikalien? </a:t>
            </a:r>
            <a:br>
              <a:rPr lang="de-DE" b="0" dirty="0"/>
            </a:br>
            <a:endParaRPr lang="de-DE" b="0" dirty="0"/>
          </a:p>
          <a:p>
            <a:r>
              <a:rPr lang="es-ES_tradnl" b="0" dirty="0"/>
              <a:t>Antwort: Die Aufgabe der Behörden ist es, die Registrierungen der Unternehmen zu bewerten. 5 Prozent aller Registrierungsdossiers werden auf ihre Qualität geprüft. Außerdem bewerten die Behörden ausgewählte Chemikalien auf besonders besorgniserregende Eigenschaften und Risiken für Mensch oder Umwelt.</a:t>
            </a:r>
            <a:endParaRPr lang="de-DE" b="0" dirty="0"/>
          </a:p>
          <a:p>
            <a:r>
              <a:rPr lang="de-DE" b="0" dirty="0"/>
              <a:t>4 von 4 Punkten</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37</a:t>
            </a:fld>
            <a:endParaRPr lang="de-DE"/>
          </a:p>
        </p:txBody>
      </p:sp>
    </p:spTree>
    <p:extLst>
      <p:ext uri="{BB962C8B-B14F-4D97-AF65-F5344CB8AC3E}">
        <p14:creationId xmlns:p14="http://schemas.microsoft.com/office/powerpoint/2010/main" val="2119934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fontScale="92500" lnSpcReduction="10000"/>
          </a:bodyPr>
          <a:lstStyle/>
          <a:p>
            <a:pPr lvl="0"/>
            <a:r>
              <a:rPr lang="de-DE" b="0" dirty="0"/>
              <a:t>Frage:</a:t>
            </a:r>
            <a:br>
              <a:rPr lang="de-DE" b="0" dirty="0"/>
            </a:br>
            <a:r>
              <a:rPr lang="de-DE" b="0" dirty="0"/>
              <a:t>Welche Aufgaben hat die Europäische Kommission unter REACH?</a:t>
            </a:r>
            <a:br>
              <a:rPr lang="de-DE" b="0" dirty="0"/>
            </a:br>
            <a:endParaRPr lang="de-DE" b="0" dirty="0"/>
          </a:p>
          <a:p>
            <a:pPr lvl="0"/>
            <a:r>
              <a:rPr lang="de-DE" b="0" dirty="0"/>
              <a:t>Antwort:</a:t>
            </a:r>
            <a:br>
              <a:rPr lang="de-DE" b="0" dirty="0"/>
            </a:br>
            <a:r>
              <a:rPr lang="de-DE" b="0" dirty="0"/>
              <a:t>Die Europäische Kommission ist zuständig für die Aktualisierung und Vervollständigung der Europäischen Verordnungen und der Festlegung des Aufgabenbereichs der ECHA. </a:t>
            </a:r>
            <a:br>
              <a:rPr lang="de-DE" b="0" dirty="0"/>
            </a:br>
            <a:r>
              <a:rPr lang="de-DE" b="0" dirty="0"/>
              <a:t>Ihre Aufgabe ist es ebenfalls Beschränkungen in Bezug auf bestimmte gefährliche Substanzen auszusprechen, bzw. Substanzen zu identifizieren, die einer Autorisierung unterliegen sollten. Sie entscheidet ebenfalls über die Zulassung nach REACH und der </a:t>
            </a:r>
            <a:r>
              <a:rPr lang="de-DE" b="0" dirty="0" err="1"/>
              <a:t>Biozidverordnung</a:t>
            </a:r>
            <a:r>
              <a:rPr lang="de-DE" b="0" dirty="0"/>
              <a:t>.</a:t>
            </a:r>
          </a:p>
          <a:p>
            <a:r>
              <a:rPr lang="de-DE" b="0" dirty="0"/>
              <a:t>3 von 3 Punkten</a:t>
            </a: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38</a:t>
            </a:fld>
            <a:endParaRPr lang="de-DE"/>
          </a:p>
        </p:txBody>
      </p:sp>
    </p:spTree>
    <p:extLst>
      <p:ext uri="{BB962C8B-B14F-4D97-AF65-F5344CB8AC3E}">
        <p14:creationId xmlns:p14="http://schemas.microsoft.com/office/powerpoint/2010/main" val="99888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fontScale="85000" lnSpcReduction="20000"/>
          </a:bodyPr>
          <a:lstStyle/>
          <a:p>
            <a:pPr lvl="0"/>
            <a:r>
              <a:rPr lang="de-DE" b="0" dirty="0"/>
              <a:t>Frage:</a:t>
            </a:r>
            <a:br>
              <a:rPr lang="de-DE" b="0" dirty="0"/>
            </a:br>
            <a:r>
              <a:rPr lang="de-DE" b="0" dirty="0"/>
              <a:t>Welche Aufgaben haben die Bundesländer im Bereich Gentechnik?</a:t>
            </a:r>
          </a:p>
          <a:p>
            <a:pPr marL="0" indent="0">
              <a:buNone/>
            </a:pPr>
            <a:endParaRPr lang="de-DE" b="0" dirty="0"/>
          </a:p>
          <a:p>
            <a:r>
              <a:rPr lang="de-DE" b="0" dirty="0"/>
              <a:t>Antwort:</a:t>
            </a:r>
            <a:br>
              <a:rPr lang="de-DE" b="0" dirty="0"/>
            </a:br>
            <a:r>
              <a:rPr lang="de-DE" b="0" dirty="0"/>
              <a:t>Die Überwachung gentechnischer Arbeiten und gentechnischer Anlagen, von Freisetzungen in die Umwelt und dem Inverkehrbringen gentechnisch veränderter Organismen (GVO) bzw. von daraus hergestellten Produkten ist Aufgabe der Bundesländer. </a:t>
            </a:r>
            <a:br>
              <a:rPr lang="de-DE" b="0" dirty="0"/>
            </a:br>
            <a:br>
              <a:rPr lang="de-DE" b="0" dirty="0"/>
            </a:br>
            <a:r>
              <a:rPr lang="de-DE" b="0" dirty="0"/>
              <a:t>Hierzu führen die zuständigen Untersuchungsbehörden der Länder im Rahmen der amtlichen Lebensmittel- und Futtermittelüberwachung regelmäßige Untersuchungen von Proben durch, die beim Hersteller oder im Handel genommen werden. Auch gentechnische Arbeiten und gentechnische Anlagen sowie Saatgut werden regelmäßig kontrolliert. </a:t>
            </a:r>
          </a:p>
          <a:p>
            <a:r>
              <a:rPr lang="de-DE" b="0" dirty="0"/>
              <a:t>4 von 4 Punkten</a:t>
            </a: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39</a:t>
            </a:fld>
            <a:endParaRPr lang="de-DE"/>
          </a:p>
        </p:txBody>
      </p:sp>
    </p:spTree>
    <p:extLst>
      <p:ext uri="{BB962C8B-B14F-4D97-AF65-F5344CB8AC3E}">
        <p14:creationId xmlns:p14="http://schemas.microsoft.com/office/powerpoint/2010/main" val="2156366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Zusammenfassung</a:t>
            </a:r>
          </a:p>
        </p:txBody>
      </p:sp>
      <p:sp>
        <p:nvSpPr>
          <p:cNvPr id="3" name="Inhaltsplatzhalter 2"/>
          <p:cNvSpPr>
            <a:spLocks noGrp="1"/>
          </p:cNvSpPr>
          <p:nvPr>
            <p:ph idx="1"/>
          </p:nvPr>
        </p:nvSpPr>
        <p:spPr/>
        <p:txBody>
          <a:bodyPr>
            <a:normAutofit fontScale="92500" lnSpcReduction="10000"/>
          </a:bodyPr>
          <a:lstStyle/>
          <a:p>
            <a:pPr lvl="0"/>
            <a:r>
              <a:rPr lang="de-DE" sz="2600" dirty="0">
                <a:solidFill>
                  <a:prstClr val="black"/>
                </a:solidFill>
              </a:rPr>
              <a:t>Klausurrelevante Module:</a:t>
            </a:r>
          </a:p>
          <a:p>
            <a:pPr lvl="0"/>
            <a:endParaRPr lang="de-DE" sz="2600" b="0" dirty="0">
              <a:solidFill>
                <a:prstClr val="black"/>
              </a:solidFill>
            </a:endParaRPr>
          </a:p>
          <a:p>
            <a:pPr lvl="0"/>
            <a:r>
              <a:rPr lang="de-DE" sz="2600" b="0" dirty="0">
                <a:solidFill>
                  <a:prstClr val="black"/>
                </a:solidFill>
              </a:rPr>
              <a:t>Modul 1: 	</a:t>
            </a:r>
            <a:r>
              <a:rPr lang="de-DE" sz="2600" dirty="0">
                <a:solidFill>
                  <a:prstClr val="black"/>
                </a:solidFill>
              </a:rPr>
              <a:t>Letztmalig nicht relevant</a:t>
            </a:r>
            <a:br>
              <a:rPr lang="de-DE" sz="2600" b="0" dirty="0">
                <a:solidFill>
                  <a:prstClr val="black"/>
                </a:solidFill>
              </a:rPr>
            </a:br>
            <a:endParaRPr lang="de-DE" sz="2600" b="0" dirty="0">
              <a:solidFill>
                <a:prstClr val="black"/>
              </a:solidFill>
            </a:endParaRPr>
          </a:p>
          <a:p>
            <a:pPr lvl="0"/>
            <a:r>
              <a:rPr lang="de-DE" sz="2600" b="0" dirty="0">
                <a:solidFill>
                  <a:prstClr val="black"/>
                </a:solidFill>
              </a:rPr>
              <a:t>Modul 2:	Arbeitssicherheits- und Arbeitsschutzrecht</a:t>
            </a:r>
          </a:p>
          <a:p>
            <a:pPr lvl="0"/>
            <a:endParaRPr lang="de-DE" sz="2600" b="0" dirty="0">
              <a:solidFill>
                <a:prstClr val="black"/>
              </a:solidFill>
            </a:endParaRPr>
          </a:p>
          <a:p>
            <a:pPr lvl="0"/>
            <a:r>
              <a:rPr lang="de-DE" sz="2600" b="0" dirty="0">
                <a:solidFill>
                  <a:prstClr val="black"/>
                </a:solidFill>
              </a:rPr>
              <a:t>Modul 3: 	REACH, Gentechnik</a:t>
            </a:r>
          </a:p>
          <a:p>
            <a:pPr lvl="0"/>
            <a:endParaRPr lang="de-DE" sz="2600" b="0" dirty="0">
              <a:solidFill>
                <a:prstClr val="black"/>
              </a:solidFill>
            </a:endParaRPr>
          </a:p>
          <a:p>
            <a:pPr lvl="0"/>
            <a:r>
              <a:rPr lang="de-DE" sz="2600" b="0" dirty="0">
                <a:solidFill>
                  <a:prstClr val="black"/>
                </a:solidFill>
              </a:rPr>
              <a:t>Modul 4: 	Umweltstrafrecht, Umweltschutz, </a:t>
            </a:r>
            <a:br>
              <a:rPr lang="de-DE" sz="2600" b="0" dirty="0">
                <a:solidFill>
                  <a:prstClr val="black"/>
                </a:solidFill>
              </a:rPr>
            </a:br>
            <a:r>
              <a:rPr lang="de-DE" sz="2600" b="0" dirty="0">
                <a:solidFill>
                  <a:prstClr val="black"/>
                </a:solidFill>
              </a:rPr>
              <a:t>		 Bundesimmissionsschutzgesetz</a:t>
            </a:r>
          </a:p>
          <a:p>
            <a:pPr lvl="0"/>
            <a:endParaRPr lang="de-DE" sz="2600" b="0" dirty="0">
              <a:solidFill>
                <a:prstClr val="black"/>
              </a:solidFill>
            </a:endParaRPr>
          </a:p>
          <a:p>
            <a:pPr lvl="0"/>
            <a:r>
              <a:rPr lang="de-DE" sz="2600" b="0" dirty="0">
                <a:solidFill>
                  <a:prstClr val="black"/>
                </a:solidFill>
              </a:rPr>
              <a:t>Modul 5: 	Schutz der Arbeitsergebnisse</a:t>
            </a:r>
          </a:p>
        </p:txBody>
      </p:sp>
      <p:sp>
        <p:nvSpPr>
          <p:cNvPr id="4" name="Fußzeilenplatzhalter 3"/>
          <p:cNvSpPr>
            <a:spLocks noGrp="1"/>
          </p:cNvSpPr>
          <p:nvPr>
            <p:ph type="ftr" sz="quarter" idx="11"/>
          </p:nvPr>
        </p:nvSpPr>
        <p:spPr/>
        <p:txBody>
          <a:bodyPr/>
          <a:lstStyle/>
          <a:p>
            <a:endParaRPr lang="de-DE" dirty="0"/>
          </a:p>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87446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Was versteht man unter Freisetzung bzw. unter dem Inverkehrbringen gentechnisch veränderter Organismen?</a:t>
            </a:r>
          </a:p>
          <a:p>
            <a:pPr marL="0" indent="0">
              <a:buNone/>
            </a:pPr>
            <a:endParaRPr lang="de-DE" b="0" dirty="0"/>
          </a:p>
          <a:p>
            <a:pPr lvl="0"/>
            <a:r>
              <a:rPr lang="de-DE" b="0" dirty="0"/>
              <a:t>Antwort:</a:t>
            </a:r>
            <a:br>
              <a:rPr lang="de-DE" b="0" dirty="0"/>
            </a:br>
            <a:r>
              <a:rPr lang="de-DE" b="0" dirty="0"/>
              <a:t>Freisetzung: Die örtlich und zeitlich begrenzte Ausbringung von gentechnisch veränderten Organismen</a:t>
            </a:r>
            <a:br>
              <a:rPr lang="de-DE" b="0" dirty="0"/>
            </a:br>
            <a:br>
              <a:rPr lang="de-DE" b="0" dirty="0"/>
            </a:br>
            <a:r>
              <a:rPr lang="de-DE" b="0" dirty="0"/>
              <a:t>Inverkehrbringen: Die Abgabe von GVO an Dritte, z.B. durch Verkauf.</a:t>
            </a:r>
          </a:p>
          <a:p>
            <a:r>
              <a:rPr lang="de-DE" b="0" dirty="0"/>
              <a:t>3 von 3 Punkten</a:t>
            </a:r>
          </a:p>
          <a:p>
            <a:pPr marL="0" indent="0">
              <a:buNone/>
            </a:pPr>
            <a:r>
              <a:rPr lang="de-DE" b="0" dirty="0"/>
              <a:t>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40</a:t>
            </a:fld>
            <a:endParaRPr lang="de-DE"/>
          </a:p>
        </p:txBody>
      </p:sp>
    </p:spTree>
    <p:extLst>
      <p:ext uri="{BB962C8B-B14F-4D97-AF65-F5344CB8AC3E}">
        <p14:creationId xmlns:p14="http://schemas.microsoft.com/office/powerpoint/2010/main" val="2944930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Welches ehrenamtlich tätige Expertengremium berät die Bundesregierung und die Bundesländer in sicherheitsrelevanten Fragen der Gentechnik?</a:t>
            </a:r>
          </a:p>
          <a:p>
            <a:pPr marL="0" indent="0">
              <a:buNone/>
            </a:pPr>
            <a:endParaRPr lang="de-DE" b="0" dirty="0"/>
          </a:p>
          <a:p>
            <a:r>
              <a:rPr lang="de-DE" b="0" dirty="0"/>
              <a:t>Antwort: </a:t>
            </a:r>
            <a:br>
              <a:rPr lang="de-DE" b="0" dirty="0"/>
            </a:br>
            <a:r>
              <a:rPr lang="de-DE" b="0" dirty="0"/>
              <a:t>Die Zentrale Kommission für Biologische Sicherheit (ZKBS) </a:t>
            </a:r>
          </a:p>
          <a:p>
            <a:r>
              <a:rPr lang="de-DE" b="0" dirty="0"/>
              <a:t>1 von 1 Punkt</a:t>
            </a:r>
          </a:p>
          <a:p>
            <a:pPr marL="0" indent="0">
              <a:buNone/>
            </a:pPr>
            <a:r>
              <a:rPr lang="de-DE" b="0" dirty="0"/>
              <a:t>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41</a:t>
            </a:fld>
            <a:endParaRPr lang="de-DE"/>
          </a:p>
        </p:txBody>
      </p:sp>
    </p:spTree>
    <p:extLst>
      <p:ext uri="{BB962C8B-B14F-4D97-AF65-F5344CB8AC3E}">
        <p14:creationId xmlns:p14="http://schemas.microsoft.com/office/powerpoint/2010/main" val="202640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Wie unterscheidet sich die Beteiligung der Europäischen Union beim Genehmigungsverfahren für die Freisetzung von der im Genehmigungsverfahren für das Inverkehrbringen von GVO?</a:t>
            </a:r>
          </a:p>
          <a:p>
            <a:pPr marL="0" indent="0">
              <a:buNone/>
            </a:pPr>
            <a:endParaRPr lang="de-DE" b="0" dirty="0"/>
          </a:p>
          <a:p>
            <a:r>
              <a:rPr lang="de-DE" b="0" dirty="0"/>
              <a:t>Antwort:</a:t>
            </a:r>
            <a:br>
              <a:rPr lang="de-DE" b="0" dirty="0"/>
            </a:br>
            <a:r>
              <a:rPr lang="de-DE" b="0" dirty="0"/>
              <a:t>Bei der Freisetzung werden die EU-Mitgliedstaaten informiert. Beim Inverkehrbringen bereitet die EU-Kommission einen Entscheidungsentwurf vor, über den der Ministerrat entscheidet.</a:t>
            </a:r>
          </a:p>
          <a:p>
            <a:r>
              <a:rPr lang="de-DE" b="0" dirty="0"/>
              <a:t>3 von 3 Punkten </a:t>
            </a:r>
            <a:r>
              <a:rPr lang="de-DE" dirty="0"/>
              <a:t>	</a:t>
            </a:r>
            <a:endParaRPr lang="de-DE" b="1"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42</a:t>
            </a:fld>
            <a:endParaRPr lang="de-DE"/>
          </a:p>
        </p:txBody>
      </p:sp>
    </p:spTree>
    <p:extLst>
      <p:ext uri="{BB962C8B-B14F-4D97-AF65-F5344CB8AC3E}">
        <p14:creationId xmlns:p14="http://schemas.microsoft.com/office/powerpoint/2010/main" val="751565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Welche eingetragenen Schutzrechte gibt es in Deutschland?</a:t>
            </a:r>
          </a:p>
          <a:p>
            <a:pPr marL="0" indent="0">
              <a:buNone/>
            </a:pPr>
            <a:endParaRPr lang="de-DE" b="0" dirty="0"/>
          </a:p>
          <a:p>
            <a:r>
              <a:rPr lang="de-DE" b="0" dirty="0"/>
              <a:t>Antwort:</a:t>
            </a:r>
            <a:br>
              <a:rPr lang="de-DE" b="0" dirty="0"/>
            </a:br>
            <a:r>
              <a:rPr lang="de-DE" b="0" dirty="0"/>
              <a:t>Patente, Gebrauchsmuster, Marken und Designs</a:t>
            </a:r>
          </a:p>
          <a:p>
            <a:r>
              <a:rPr lang="de-DE" b="0" dirty="0"/>
              <a:t>4 von 4 Punkten</a:t>
            </a:r>
          </a:p>
          <a:p>
            <a:pPr marL="0" indent="0">
              <a:buNone/>
            </a:pPr>
            <a:r>
              <a:rPr lang="de-DE" b="0" dirty="0"/>
              <a:t>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43</a:t>
            </a:fld>
            <a:endParaRPr lang="de-DE"/>
          </a:p>
        </p:txBody>
      </p:sp>
    </p:spTree>
    <p:extLst>
      <p:ext uri="{BB962C8B-B14F-4D97-AF65-F5344CB8AC3E}">
        <p14:creationId xmlns:p14="http://schemas.microsoft.com/office/powerpoint/2010/main" val="1799907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lstStyle/>
          <a:p>
            <a:pPr lvl="0"/>
            <a:r>
              <a:rPr lang="de-DE" b="0" dirty="0"/>
              <a:t>Frage:</a:t>
            </a:r>
            <a:br>
              <a:rPr lang="de-DE" b="0" dirty="0"/>
            </a:br>
            <a:r>
              <a:rPr lang="de-DE" b="0" dirty="0"/>
              <a:t>Welche drei Voraussetzungen muss ein Patent erfüllen?</a:t>
            </a:r>
          </a:p>
          <a:p>
            <a:pPr marL="0" indent="0">
              <a:buNone/>
            </a:pPr>
            <a:endParaRPr lang="de-DE" b="0" dirty="0"/>
          </a:p>
          <a:p>
            <a:r>
              <a:rPr lang="de-DE" b="0" dirty="0"/>
              <a:t>Antwort: 	</a:t>
            </a:r>
            <a:br>
              <a:rPr lang="de-DE" b="0" dirty="0"/>
            </a:br>
            <a:r>
              <a:rPr lang="de-DE" b="0" dirty="0"/>
              <a:t>Neuheit, erfinderische Tätigkeit, gewerbliche Anwendbarkeit	</a:t>
            </a:r>
          </a:p>
          <a:p>
            <a:r>
              <a:rPr lang="de-DE" b="0" dirty="0"/>
              <a:t>3 von 3 Punkten</a:t>
            </a:r>
          </a:p>
          <a:p>
            <a:endParaRPr lang="de-DE" b="1"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44</a:t>
            </a:fld>
            <a:endParaRPr lang="de-DE"/>
          </a:p>
        </p:txBody>
      </p:sp>
    </p:spTree>
    <p:extLst>
      <p:ext uri="{BB962C8B-B14F-4D97-AF65-F5344CB8AC3E}">
        <p14:creationId xmlns:p14="http://schemas.microsoft.com/office/powerpoint/2010/main" val="3308630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lnSpcReduction="10000"/>
          </a:bodyPr>
          <a:lstStyle/>
          <a:p>
            <a:pPr lvl="0"/>
            <a:r>
              <a:rPr lang="de-DE" b="0" dirty="0"/>
              <a:t>Frage:</a:t>
            </a:r>
            <a:br>
              <a:rPr lang="de-DE" b="0" dirty="0"/>
            </a:br>
            <a:r>
              <a:rPr lang="de-DE" b="0" dirty="0"/>
              <a:t>Wer profitiert neben dem Patentinhaber noch vom Patentschutz und warum?</a:t>
            </a:r>
            <a:br>
              <a:rPr lang="de-DE" b="0" dirty="0"/>
            </a:br>
            <a:r>
              <a:rPr lang="de-DE" b="0" dirty="0"/>
              <a:t> </a:t>
            </a:r>
          </a:p>
          <a:p>
            <a:r>
              <a:rPr lang="de-DE" b="0" dirty="0"/>
              <a:t>Antwort:</a:t>
            </a:r>
            <a:br>
              <a:rPr lang="de-DE" b="0" dirty="0"/>
            </a:br>
            <a:r>
              <a:rPr lang="de-DE" b="0" dirty="0"/>
              <a:t>Die Gesellschaft: Hohe Entwicklungskosten werden abgesichert, und neue Investitionen in F&amp;E können zur Entwicklung weiterer Produkte und Produktionsverfahren führen. </a:t>
            </a:r>
            <a:br>
              <a:rPr lang="de-DE" b="0" dirty="0"/>
            </a:br>
            <a:br>
              <a:rPr lang="de-DE" b="0" dirty="0"/>
            </a:br>
            <a:r>
              <a:rPr lang="de-DE" b="0" dirty="0"/>
              <a:t>Der Standort Deutschland wird durch die Transparenz, d.h. das Publik machen neuester Entwicklungen gestärkt. Verbraucher profitieren von innovativen Produkten. </a:t>
            </a:r>
          </a:p>
          <a:p>
            <a:r>
              <a:rPr lang="de-DE" b="0" dirty="0"/>
              <a:t>2 von 2 Punkten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45</a:t>
            </a:fld>
            <a:endParaRPr lang="de-DE"/>
          </a:p>
        </p:txBody>
      </p:sp>
    </p:spTree>
    <p:extLst>
      <p:ext uri="{BB962C8B-B14F-4D97-AF65-F5344CB8AC3E}">
        <p14:creationId xmlns:p14="http://schemas.microsoft.com/office/powerpoint/2010/main" val="2230798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Wie kann ich auch ohne Patenanmeldung verhindern, dass ein anderer meine Erfindung zum Patent anmeldet?</a:t>
            </a:r>
            <a:br>
              <a:rPr lang="de-DE" b="0" dirty="0"/>
            </a:br>
            <a:endParaRPr lang="de-DE" b="0" dirty="0"/>
          </a:p>
          <a:p>
            <a:r>
              <a:rPr lang="de-DE" b="0" dirty="0"/>
              <a:t>Antwort:</a:t>
            </a:r>
            <a:br>
              <a:rPr lang="de-DE" b="0" dirty="0"/>
            </a:br>
            <a:r>
              <a:rPr lang="de-DE" b="0" dirty="0"/>
              <a:t>Ich kann sie veröffentlichen. Dann gilt sie nicht mehr als neu und kann von keinem anderen geschützt werden. Alternativ dazu kann ich ein Gebrauchsmuster anmelden. 			</a:t>
            </a:r>
          </a:p>
          <a:p>
            <a:r>
              <a:rPr lang="de-DE" b="0" dirty="0"/>
              <a:t>2 von 2 Punkten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46</a:t>
            </a:fld>
            <a:endParaRPr lang="de-DE"/>
          </a:p>
        </p:txBody>
      </p:sp>
    </p:spTree>
    <p:extLst>
      <p:ext uri="{BB962C8B-B14F-4D97-AF65-F5344CB8AC3E}">
        <p14:creationId xmlns:p14="http://schemas.microsoft.com/office/powerpoint/2010/main" val="3727821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Warum ist eine Patentrecherche wichtig? </a:t>
            </a:r>
          </a:p>
          <a:p>
            <a:pPr marL="0" indent="0">
              <a:buNone/>
            </a:pPr>
            <a:endParaRPr lang="de-DE" b="0" dirty="0"/>
          </a:p>
          <a:p>
            <a:r>
              <a:rPr lang="de-DE" b="0" dirty="0"/>
              <a:t>Antwort: </a:t>
            </a:r>
            <a:br>
              <a:rPr lang="de-DE" b="0" dirty="0"/>
            </a:br>
            <a:r>
              <a:rPr lang="de-DE" b="0" dirty="0"/>
              <a:t>Sie verhindert, dass man erst nach Entwicklung und Patentanmeldung erfährt, dass bereits ein anderer die gleiche Erfindung zum Patent angemeldet hat.</a:t>
            </a:r>
            <a:br>
              <a:rPr lang="de-DE" b="0" dirty="0"/>
            </a:br>
            <a:r>
              <a:rPr lang="de-DE" b="0" dirty="0"/>
              <a:t>Sie hilft unbeabsichtigte Patenverletzungen zu vermeiden. </a:t>
            </a:r>
          </a:p>
          <a:p>
            <a:r>
              <a:rPr lang="de-DE" b="0" dirty="0"/>
              <a:t>2 von 2 Punkten</a:t>
            </a: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47</a:t>
            </a:fld>
            <a:endParaRPr lang="de-DE"/>
          </a:p>
        </p:txBody>
      </p:sp>
    </p:spTree>
    <p:extLst>
      <p:ext uri="{BB962C8B-B14F-4D97-AF65-F5344CB8AC3E}">
        <p14:creationId xmlns:p14="http://schemas.microsoft.com/office/powerpoint/2010/main" val="2509652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Kann ein Arbeitnehmer, der eine Erfindung während der Arbeit macht, über diese frei verfügen? Welches Gesetz ist hier einschlägig?</a:t>
            </a:r>
          </a:p>
          <a:p>
            <a:pPr marL="0" indent="0">
              <a:buNone/>
            </a:pPr>
            <a:endParaRPr lang="de-DE" b="0" dirty="0"/>
          </a:p>
          <a:p>
            <a:r>
              <a:rPr lang="de-DE" b="0" dirty="0"/>
              <a:t>Antwort:</a:t>
            </a:r>
            <a:br>
              <a:rPr lang="de-DE" b="0" dirty="0"/>
            </a:br>
            <a:r>
              <a:rPr lang="de-DE" b="0" dirty="0"/>
              <a:t>Nein, er muss sie zunächst dem Arbeitgeber anbieten nach dem Arbeitnehmererfindergesetz </a:t>
            </a:r>
          </a:p>
          <a:p>
            <a:r>
              <a:rPr lang="de-DE" b="0" dirty="0"/>
              <a:t>2 von 2 Punkten</a:t>
            </a:r>
          </a:p>
          <a:p>
            <a:pPr marL="0" indent="0">
              <a:buNone/>
            </a:pPr>
            <a:r>
              <a:rPr lang="de-DE" b="0" dirty="0"/>
              <a:t>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48</a:t>
            </a:fld>
            <a:endParaRPr lang="de-DE"/>
          </a:p>
        </p:txBody>
      </p:sp>
    </p:spTree>
    <p:extLst>
      <p:ext uri="{BB962C8B-B14F-4D97-AF65-F5344CB8AC3E}">
        <p14:creationId xmlns:p14="http://schemas.microsoft.com/office/powerpoint/2010/main" val="329182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Nennen Sie drei der Publikationen, die über DPMAregister  im Internet abgerufen werden können? </a:t>
            </a:r>
            <a:br>
              <a:rPr lang="de-DE" b="0" dirty="0"/>
            </a:br>
            <a:endParaRPr lang="de-DE" b="0" dirty="0"/>
          </a:p>
          <a:p>
            <a:r>
              <a:rPr lang="de-DE" b="0" dirty="0"/>
              <a:t>Antwort:</a:t>
            </a:r>
            <a:br>
              <a:rPr lang="de-DE" b="0" dirty="0"/>
            </a:br>
            <a:r>
              <a:rPr lang="de-DE" b="0" dirty="0"/>
              <a:t>Offenlegungsschriften, Patentschriften, Gebrauchsmusterschriften, Patentblatt, Markenblatt, Designblatt</a:t>
            </a:r>
          </a:p>
          <a:p>
            <a:r>
              <a:rPr lang="de-DE" b="0" dirty="0"/>
              <a:t>3 von 3 Punkten</a:t>
            </a: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49</a:t>
            </a:fld>
            <a:endParaRPr lang="de-DE"/>
          </a:p>
        </p:txBody>
      </p:sp>
    </p:spTree>
    <p:extLst>
      <p:ext uri="{BB962C8B-B14F-4D97-AF65-F5344CB8AC3E}">
        <p14:creationId xmlns:p14="http://schemas.microsoft.com/office/powerpoint/2010/main" val="3669068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Zusammenfassung</a:t>
            </a:r>
          </a:p>
        </p:txBody>
      </p:sp>
      <p:sp>
        <p:nvSpPr>
          <p:cNvPr id="3" name="Inhaltsplatzhalter 2"/>
          <p:cNvSpPr>
            <a:spLocks noGrp="1"/>
          </p:cNvSpPr>
          <p:nvPr>
            <p:ph idx="1"/>
          </p:nvPr>
        </p:nvSpPr>
        <p:spPr/>
        <p:txBody>
          <a:bodyPr>
            <a:normAutofit/>
          </a:bodyPr>
          <a:lstStyle/>
          <a:p>
            <a:r>
              <a:rPr lang="de-DE" dirty="0"/>
              <a:t>Klausurrelevante Materialien:</a:t>
            </a:r>
          </a:p>
          <a:p>
            <a:pPr marL="0" indent="0">
              <a:buNone/>
            </a:pPr>
            <a:endParaRPr lang="de-DE" dirty="0"/>
          </a:p>
          <a:p>
            <a:pPr lvl="1"/>
            <a:r>
              <a:rPr lang="de-DE" b="1" dirty="0"/>
              <a:t>Verlinkte Quellen </a:t>
            </a:r>
            <a:r>
              <a:rPr lang="de-DE" dirty="0"/>
              <a:t>in der Literaturliste in Modulen 2 bis 5</a:t>
            </a:r>
            <a:br>
              <a:rPr lang="de-DE" dirty="0"/>
            </a:br>
            <a:endParaRPr lang="de-DE" dirty="0"/>
          </a:p>
          <a:p>
            <a:pPr lvl="1"/>
            <a:r>
              <a:rPr lang="de-DE" dirty="0"/>
              <a:t>PowerPoint </a:t>
            </a:r>
            <a:r>
              <a:rPr lang="de-DE" b="1" dirty="0"/>
              <a:t>Präsentationen</a:t>
            </a:r>
          </a:p>
          <a:p>
            <a:pPr marL="0" indent="0">
              <a:buNone/>
            </a:pPr>
            <a:endParaRPr lang="de-DE" dirty="0"/>
          </a:p>
          <a:p>
            <a:pPr lvl="1"/>
            <a:r>
              <a:rPr lang="de-DE" b="1" dirty="0"/>
              <a:t>Vorlesung</a:t>
            </a:r>
            <a:r>
              <a:rPr lang="de-DE" dirty="0"/>
              <a:t>sinhalte</a:t>
            </a:r>
          </a:p>
        </p:txBody>
      </p:sp>
      <p:sp>
        <p:nvSpPr>
          <p:cNvPr id="4" name="Fußzeilenplatzhalter 3"/>
          <p:cNvSpPr>
            <a:spLocks noGrp="1"/>
          </p:cNvSpPr>
          <p:nvPr>
            <p:ph type="ftr" sz="quarter" idx="11"/>
          </p:nvPr>
        </p:nvSpPr>
        <p:spPr/>
        <p:txBody>
          <a:bodyPr/>
          <a:lstStyle/>
          <a:p>
            <a:endParaRPr lang="de-DE" dirty="0"/>
          </a:p>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2541808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Nennen Sie drei Bestandteile einer Patentanmeldung.</a:t>
            </a:r>
          </a:p>
          <a:p>
            <a:pPr marL="0" indent="0">
              <a:buNone/>
            </a:pPr>
            <a:endParaRPr lang="de-DE" b="0" dirty="0"/>
          </a:p>
          <a:p>
            <a:r>
              <a:rPr lang="de-DE" b="0" dirty="0"/>
              <a:t>Antwort: </a:t>
            </a:r>
            <a:br>
              <a:rPr lang="de-DE" b="0" dirty="0"/>
            </a:br>
            <a:r>
              <a:rPr lang="de-DE" b="0" dirty="0"/>
              <a:t>Antrag auf Erteilung eines Patents, Beschreibung der Erfindung, Erfinderbenennung, Patentansprüche, Zeichnungen, Zusammenfassung			</a:t>
            </a:r>
          </a:p>
          <a:p>
            <a:r>
              <a:rPr lang="de-DE" b="0" dirty="0"/>
              <a:t>3 von 3 Punkten  </a:t>
            </a:r>
            <a:r>
              <a:rPr lang="de-DE" dirty="0"/>
              <a:t>	</a:t>
            </a:r>
            <a:endParaRPr lang="de-DE" b="1"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50</a:t>
            </a:fld>
            <a:endParaRPr lang="de-DE"/>
          </a:p>
        </p:txBody>
      </p:sp>
    </p:spTree>
    <p:extLst>
      <p:ext uri="{BB962C8B-B14F-4D97-AF65-F5344CB8AC3E}">
        <p14:creationId xmlns:p14="http://schemas.microsoft.com/office/powerpoint/2010/main" val="290005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lstStyle/>
          <a:p>
            <a:pPr lvl="0"/>
            <a:r>
              <a:rPr lang="de-DE" b="0" dirty="0"/>
              <a:t>Frage:</a:t>
            </a:r>
            <a:br>
              <a:rPr lang="de-DE" b="0" dirty="0"/>
            </a:br>
            <a:r>
              <a:rPr lang="de-DE" b="0" dirty="0"/>
              <a:t>Welche zwei Arten von Patenten können zurzeit in Deutschland geschützt werden?</a:t>
            </a:r>
            <a:br>
              <a:rPr lang="de-DE" b="0" dirty="0"/>
            </a:br>
            <a:r>
              <a:rPr lang="de-DE" b="0" dirty="0"/>
              <a:t> </a:t>
            </a:r>
          </a:p>
          <a:p>
            <a:r>
              <a:rPr lang="de-DE" b="0" dirty="0"/>
              <a:t>Antwort:</a:t>
            </a:r>
            <a:br>
              <a:rPr lang="de-DE" b="0" dirty="0"/>
            </a:br>
            <a:r>
              <a:rPr lang="de-DE" b="0" dirty="0"/>
              <a:t>Ein nationales deutsches Patent und ein europäisches Patent. </a:t>
            </a:r>
          </a:p>
          <a:p>
            <a:pPr lvl="0"/>
            <a:r>
              <a:rPr lang="de-DE" b="0" dirty="0"/>
              <a:t>von 2 Punkten</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51</a:t>
            </a:fld>
            <a:endParaRPr lang="de-DE"/>
          </a:p>
        </p:txBody>
      </p:sp>
    </p:spTree>
    <p:extLst>
      <p:ext uri="{BB962C8B-B14F-4D97-AF65-F5344CB8AC3E}">
        <p14:creationId xmlns:p14="http://schemas.microsoft.com/office/powerpoint/2010/main" val="3435374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Nennen Sie ein eingetragenes Schutzrecht, außer Patenten, und ein nicht eingetragenes Schutzrecht. </a:t>
            </a:r>
            <a:br>
              <a:rPr lang="de-DE" b="0" dirty="0"/>
            </a:br>
            <a:endParaRPr lang="de-DE" b="0" dirty="0"/>
          </a:p>
          <a:p>
            <a:pPr lvl="0"/>
            <a:r>
              <a:rPr lang="de-DE" b="0" dirty="0"/>
              <a:t>Antwort:</a:t>
            </a:r>
            <a:br>
              <a:rPr lang="de-DE" b="0" dirty="0"/>
            </a:br>
            <a:r>
              <a:rPr lang="de-DE" b="0" dirty="0"/>
              <a:t>Gebrauchsmuster, Marken, Designs</a:t>
            </a:r>
            <a:br>
              <a:rPr lang="de-DE" b="0" dirty="0"/>
            </a:br>
            <a:r>
              <a:rPr lang="de-DE" b="0" dirty="0"/>
              <a:t>Urheberrecht, Firma</a:t>
            </a:r>
          </a:p>
          <a:p>
            <a:r>
              <a:rPr lang="de-DE" b="0" dirty="0"/>
              <a:t>2 von 2 Punkten</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52</a:t>
            </a:fld>
            <a:endParaRPr lang="de-DE"/>
          </a:p>
        </p:txBody>
      </p:sp>
    </p:spTree>
    <p:extLst>
      <p:ext uri="{BB962C8B-B14F-4D97-AF65-F5344CB8AC3E}">
        <p14:creationId xmlns:p14="http://schemas.microsoft.com/office/powerpoint/2010/main" val="2920317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lstStyle/>
          <a:p>
            <a:pPr lvl="0"/>
            <a:r>
              <a:rPr lang="de-DE" b="0" dirty="0"/>
              <a:t>Frage:</a:t>
            </a:r>
            <a:br>
              <a:rPr lang="de-DE" b="0" dirty="0"/>
            </a:br>
            <a:r>
              <a:rPr lang="de-DE" b="0" dirty="0"/>
              <a:t>Was unterscheidet das Gebrauchsmuster vom Patent?</a:t>
            </a:r>
          </a:p>
          <a:p>
            <a:pPr marL="0" indent="0">
              <a:buNone/>
            </a:pPr>
            <a:endParaRPr lang="de-DE" b="0" dirty="0"/>
          </a:p>
          <a:p>
            <a:r>
              <a:rPr lang="de-DE" b="0" dirty="0"/>
              <a:t>Antwort:</a:t>
            </a:r>
            <a:br>
              <a:rPr lang="de-DE" b="0" dirty="0"/>
            </a:br>
            <a:r>
              <a:rPr lang="de-DE" b="0" dirty="0"/>
              <a:t>Es wird nicht materiell geprüft.</a:t>
            </a:r>
          </a:p>
          <a:p>
            <a:r>
              <a:rPr lang="de-DE" b="0" dirty="0"/>
              <a:t>1 von 1 Punkt</a:t>
            </a:r>
          </a:p>
          <a:p>
            <a:pPr marL="0" indent="0">
              <a:buNone/>
            </a:pPr>
            <a:r>
              <a:rPr lang="de-DE" dirty="0"/>
              <a:t> 	</a:t>
            </a:r>
            <a:endParaRPr lang="de-DE" b="1"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53</a:t>
            </a:fld>
            <a:endParaRPr lang="de-DE"/>
          </a:p>
        </p:txBody>
      </p:sp>
    </p:spTree>
    <p:extLst>
      <p:ext uri="{BB962C8B-B14F-4D97-AF65-F5344CB8AC3E}">
        <p14:creationId xmlns:p14="http://schemas.microsoft.com/office/powerpoint/2010/main" val="3341709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lstStyle/>
          <a:p>
            <a:pPr lvl="0"/>
            <a:r>
              <a:rPr lang="de-DE" b="0" dirty="0"/>
              <a:t>Frage:</a:t>
            </a:r>
            <a:br>
              <a:rPr lang="de-DE" b="0" dirty="0"/>
            </a:br>
            <a:r>
              <a:rPr lang="de-DE" b="0" dirty="0"/>
              <a:t>Wonach bestimmt sich der Schutzumfang einer Marke? </a:t>
            </a:r>
          </a:p>
          <a:p>
            <a:pPr marL="0" indent="0">
              <a:buNone/>
            </a:pPr>
            <a:endParaRPr lang="de-DE" b="0" dirty="0"/>
          </a:p>
          <a:p>
            <a:r>
              <a:rPr lang="de-DE" b="0" dirty="0"/>
              <a:t>Antwort:</a:t>
            </a:r>
            <a:br>
              <a:rPr lang="de-DE" b="0" dirty="0"/>
            </a:br>
            <a:r>
              <a:rPr lang="de-DE" b="0" dirty="0"/>
              <a:t>Nach den Waren und Dienstleistungen, für die sie geschützt ist. </a:t>
            </a:r>
          </a:p>
          <a:p>
            <a:r>
              <a:rPr lang="de-DE" b="0" dirty="0"/>
              <a:t>1 von 1 Punkt</a:t>
            </a:r>
          </a:p>
          <a:p>
            <a:pPr marL="0" indent="0">
              <a:buNone/>
            </a:pPr>
            <a:r>
              <a:rPr lang="de-DE" b="0" dirty="0"/>
              <a:t>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54</a:t>
            </a:fld>
            <a:endParaRPr lang="de-DE"/>
          </a:p>
        </p:txBody>
      </p:sp>
    </p:spTree>
    <p:extLst>
      <p:ext uri="{BB962C8B-B14F-4D97-AF65-F5344CB8AC3E}">
        <p14:creationId xmlns:p14="http://schemas.microsoft.com/office/powerpoint/2010/main" val="698991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Nennen Sie drei Schutzhindernisse, die dem Schutz einer Marke entgegenstehen können.</a:t>
            </a:r>
          </a:p>
          <a:p>
            <a:pPr marL="0" indent="0">
              <a:buNone/>
            </a:pPr>
            <a:endParaRPr lang="de-DE" b="0" dirty="0"/>
          </a:p>
          <a:p>
            <a:r>
              <a:rPr lang="de-DE" b="0" dirty="0"/>
              <a:t>Antwort:</a:t>
            </a:r>
            <a:br>
              <a:rPr lang="de-DE" b="0" dirty="0"/>
            </a:br>
            <a:r>
              <a:rPr lang="de-DE" b="0" dirty="0"/>
              <a:t>Fehlende Unterscheidungskraft, Freihaltebedürfnis, Irreführungsgefahr, Verstoß gegen die guten Sitten oder die öffentliche Ordnung, Hoheitszeichen.</a:t>
            </a:r>
          </a:p>
          <a:p>
            <a:pPr lvl="0"/>
            <a:r>
              <a:rPr lang="de-DE" b="0" dirty="0"/>
              <a:t>3 von 3 Punkten </a:t>
            </a:r>
            <a:r>
              <a:rPr lang="de-DE" dirty="0"/>
              <a:t>	</a:t>
            </a:r>
            <a:endParaRPr lang="de-DE" b="1"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55</a:t>
            </a:fld>
            <a:endParaRPr lang="de-DE"/>
          </a:p>
        </p:txBody>
      </p:sp>
    </p:spTree>
    <p:extLst>
      <p:ext uri="{BB962C8B-B14F-4D97-AF65-F5344CB8AC3E}">
        <p14:creationId xmlns:p14="http://schemas.microsoft.com/office/powerpoint/2010/main" val="3975784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lstStyle/>
          <a:p>
            <a:pPr lvl="0"/>
            <a:r>
              <a:rPr lang="de-DE" b="0" dirty="0"/>
              <a:t>Frage:</a:t>
            </a:r>
            <a:br>
              <a:rPr lang="de-DE" b="0" dirty="0"/>
            </a:br>
            <a:r>
              <a:rPr lang="de-DE" b="0" dirty="0"/>
              <a:t>Welche Möglichkeiten hat der Inhaber eines älteren Rechts vor dem Deutschen Patent- und Markenamt gegen eine Marke vorzugehen?</a:t>
            </a:r>
          </a:p>
          <a:p>
            <a:pPr marL="0" indent="0">
              <a:buNone/>
            </a:pPr>
            <a:endParaRPr lang="de-DE" b="0" dirty="0"/>
          </a:p>
          <a:p>
            <a:r>
              <a:rPr lang="de-DE" b="0" dirty="0"/>
              <a:t>Antwort: 	</a:t>
            </a:r>
            <a:br>
              <a:rPr lang="de-DE" b="0" dirty="0"/>
            </a:br>
            <a:r>
              <a:rPr lang="de-DE" b="0" dirty="0"/>
              <a:t>Widerspruch und Löschungsantrag</a:t>
            </a:r>
          </a:p>
          <a:p>
            <a:pPr lvl="0"/>
            <a:r>
              <a:rPr lang="de-DE" b="0" dirty="0"/>
              <a:t>2 von 2 Punkten  </a:t>
            </a:r>
          </a:p>
          <a:p>
            <a:endParaRPr lang="de-DE" b="1"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56</a:t>
            </a:fld>
            <a:endParaRPr lang="de-DE"/>
          </a:p>
        </p:txBody>
      </p:sp>
    </p:spTree>
    <p:extLst>
      <p:ext uri="{BB962C8B-B14F-4D97-AF65-F5344CB8AC3E}">
        <p14:creationId xmlns:p14="http://schemas.microsoft.com/office/powerpoint/2010/main" val="2826750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r>
              <a:rPr lang="de-DE" b="0" dirty="0"/>
              <a:t>Was kann als Design geschützt werden und wie lange kann ein eingetragenes Design geschützt werden?</a:t>
            </a:r>
          </a:p>
          <a:p>
            <a:pPr marL="0" indent="0">
              <a:buNone/>
            </a:pPr>
            <a:endParaRPr lang="de-DE" b="0" dirty="0"/>
          </a:p>
          <a:p>
            <a:r>
              <a:rPr lang="de-DE" b="0" dirty="0"/>
              <a:t>Antwort:</a:t>
            </a:r>
            <a:br>
              <a:rPr lang="de-DE" b="0" dirty="0"/>
            </a:br>
            <a:r>
              <a:rPr lang="de-DE" b="0" dirty="0"/>
              <a:t>Die zwei- oder dreidimensionale Erscheinungsform eines Teils oder eines ganzen Erzeugnisses für 5 bis maximal 25 Jahre</a:t>
            </a:r>
          </a:p>
          <a:p>
            <a:r>
              <a:rPr lang="de-DE" b="0" dirty="0"/>
              <a:t>2 von 2 Punkten </a:t>
            </a:r>
            <a:r>
              <a:rPr lang="de-DE" dirty="0"/>
              <a:t>	</a:t>
            </a:r>
            <a:endParaRPr lang="de-DE" b="1"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57</a:t>
            </a:fld>
            <a:endParaRPr lang="de-DE"/>
          </a:p>
        </p:txBody>
      </p:sp>
    </p:spTree>
    <p:extLst>
      <p:ext uri="{BB962C8B-B14F-4D97-AF65-F5344CB8AC3E}">
        <p14:creationId xmlns:p14="http://schemas.microsoft.com/office/powerpoint/2010/main" val="2190687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endParaRPr lang="de-DE" b="0" dirty="0"/>
          </a:p>
          <a:p>
            <a:pPr lvl="0"/>
            <a:endParaRPr lang="de-DE" b="0" dirty="0"/>
          </a:p>
          <a:p>
            <a:pPr marL="0" lvl="0" indent="0">
              <a:buNone/>
            </a:pPr>
            <a:endParaRPr lang="de-DE" b="0" dirty="0"/>
          </a:p>
          <a:p>
            <a:pPr lvl="0"/>
            <a:r>
              <a:rPr lang="de-DE" b="0"/>
              <a:t>Fragen </a:t>
            </a:r>
            <a:r>
              <a:rPr lang="de-DE" b="0" dirty="0"/>
              <a:t>der Kategorie 2 (Jeweils 10 Punkte)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de-DE" b="0" dirty="0"/>
            </a:br>
            <a:r>
              <a:rPr lang="de-DE" b="0" dirty="0"/>
              <a:t>	</a:t>
            </a:r>
            <a:r>
              <a:rPr kumimoji="0" lang="de-DE" sz="2800" b="0" i="0" u="none" strike="noStrike" kern="1200" cap="none" spc="0" normalizeH="0" baseline="0" noProof="0" dirty="0">
                <a:ln>
                  <a:noFill/>
                </a:ln>
                <a:solidFill>
                  <a:prstClr val="black"/>
                </a:solidFill>
                <a:effectLst/>
                <a:uLnTx/>
                <a:uFillTx/>
                <a:latin typeface="Calibri" panose="020F0502020204030204"/>
                <a:ea typeface="+mn-ea"/>
                <a:cs typeface="+mn-cs"/>
              </a:rPr>
              <a:t>Maximale Punktzahl für Teil 2: 40 Punkte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de-DE" b="0" dirty="0">
                <a:solidFill>
                  <a:prstClr val="black"/>
                </a:solidFill>
                <a:latin typeface="Calibri" panose="020F0502020204030204"/>
              </a:rPr>
              <a:t>	Auswahl 4 aus 7 möglichen Fragen</a:t>
            </a: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58</a:t>
            </a:fld>
            <a:endParaRPr lang="de-DE"/>
          </a:p>
        </p:txBody>
      </p:sp>
    </p:spTree>
    <p:extLst>
      <p:ext uri="{BB962C8B-B14F-4D97-AF65-F5344CB8AC3E}">
        <p14:creationId xmlns:p14="http://schemas.microsoft.com/office/powerpoint/2010/main" val="404146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br>
              <a:rPr lang="de-DE" b="0" dirty="0"/>
            </a:br>
            <a:r>
              <a:rPr lang="de-DE" b="0" dirty="0"/>
              <a:t>Sie beobachten, wie jemand drei Fässer in einen See wirft, die mit einem Zeichen für Umweltgefährdung versehen sind. Nach kurzer Zeit watet die Person in das Wasser und zieht die Fässer wieder an Land, lädt sie wieder in den Lieferwagen und transportiert sie ab.</a:t>
            </a:r>
            <a:br>
              <a:rPr lang="de-DE" b="0" dirty="0"/>
            </a:br>
            <a:br>
              <a:rPr lang="de-DE" b="0" dirty="0"/>
            </a:br>
            <a:r>
              <a:rPr lang="de-DE" b="0" dirty="0"/>
              <a:t>Wie könnte sich die Person strafbar gemacht haben? Was könnte das Strafmaß beeinflussen?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59</a:t>
            </a:fld>
            <a:endParaRPr lang="de-DE"/>
          </a:p>
        </p:txBody>
      </p:sp>
    </p:spTree>
    <p:extLst>
      <p:ext uri="{BB962C8B-B14F-4D97-AF65-F5344CB8AC3E}">
        <p14:creationId xmlns:p14="http://schemas.microsoft.com/office/powerpoint/2010/main" val="2235701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a:bodyPr>
          <a:lstStyle/>
          <a:p>
            <a:endParaRPr lang="de-DE" dirty="0"/>
          </a:p>
          <a:p>
            <a:r>
              <a:rPr lang="de-DE" b="0" dirty="0"/>
              <a:t>Arbeitssicherheit</a:t>
            </a:r>
          </a:p>
          <a:p>
            <a:endParaRPr lang="de-DE" b="0" dirty="0"/>
          </a:p>
          <a:p>
            <a:r>
              <a:rPr lang="de-DE" b="0" dirty="0"/>
              <a:t>Stoffsicherheit</a:t>
            </a:r>
          </a:p>
          <a:p>
            <a:endParaRPr lang="de-DE" b="0" dirty="0"/>
          </a:p>
          <a:p>
            <a:pPr marL="0" indent="0">
              <a:buNone/>
            </a:pPr>
            <a:endParaRPr lang="de-DE" b="1" dirty="0"/>
          </a:p>
          <a:p>
            <a:pPr lvl="1"/>
            <a:endParaRPr lang="de-DE" dirty="0"/>
          </a:p>
          <a:p>
            <a:pPr lvl="1"/>
            <a:endParaRPr lang="de-DE"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34070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  Gefahrgutbeschilderung:</a:t>
            </a:r>
          </a:p>
          <a:p>
            <a:pPr lvl="0"/>
            <a:endParaRPr lang="de-DE" b="0" dirty="0"/>
          </a:p>
          <a:p>
            <a:pPr lvl="0"/>
            <a:endParaRPr lang="de-DE" b="0" dirty="0"/>
          </a:p>
          <a:p>
            <a:pPr lvl="8"/>
            <a:r>
              <a:rPr lang="de-DE" b="0" dirty="0"/>
              <a:t>                                           </a:t>
            </a:r>
          </a:p>
          <a:p>
            <a:pPr lvl="8"/>
            <a:r>
              <a:rPr lang="de-DE" dirty="0"/>
              <a:t>                                       Warnung vor Umweltgefährdung</a:t>
            </a:r>
            <a:endParaRPr lang="de-DE" b="0" dirty="0"/>
          </a:p>
          <a:p>
            <a:pPr lvl="0"/>
            <a:endParaRPr lang="de-DE" b="0" dirty="0"/>
          </a:p>
          <a:p>
            <a:pPr lvl="0"/>
            <a:endParaRPr lang="de-DE" b="0" dirty="0"/>
          </a:p>
          <a:p>
            <a:pPr lvl="0"/>
            <a:endParaRPr lang="de-DE" b="0" dirty="0"/>
          </a:p>
          <a:p>
            <a:pPr lvl="0"/>
            <a:endParaRPr lang="de-DE" b="0" dirty="0"/>
          </a:p>
          <a:p>
            <a:pPr lvl="8"/>
            <a:r>
              <a:rPr lang="de-DE" b="0" dirty="0"/>
              <a:t>                                        Warnung </a:t>
            </a:r>
            <a:r>
              <a:rPr lang="de-DE" dirty="0"/>
              <a:t>vor Biogefährdung</a:t>
            </a: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60</a:t>
            </a:fld>
            <a:endParaRPr lang="de-DE"/>
          </a:p>
        </p:txBody>
      </p:sp>
      <p:pic>
        <p:nvPicPr>
          <p:cNvPr id="7" name="Grafik 6">
            <a:extLst>
              <a:ext uri="{FF2B5EF4-FFF2-40B4-BE49-F238E27FC236}">
                <a16:creationId xmlns:a16="http://schemas.microsoft.com/office/drawing/2014/main" id="{E2953113-1423-DF21-0B7F-E95714D31EAD}"/>
              </a:ext>
            </a:extLst>
          </p:cNvPr>
          <p:cNvPicPr>
            <a:picLocks noChangeAspect="1"/>
          </p:cNvPicPr>
          <p:nvPr/>
        </p:nvPicPr>
        <p:blipFill>
          <a:blip r:embed="rId2"/>
          <a:stretch>
            <a:fillRect/>
          </a:stretch>
        </p:blipFill>
        <p:spPr>
          <a:xfrm>
            <a:off x="1178170" y="1867906"/>
            <a:ext cx="3328920" cy="4648094"/>
          </a:xfrm>
          <a:prstGeom prst="rect">
            <a:avLst/>
          </a:prstGeom>
        </p:spPr>
      </p:pic>
      <p:pic>
        <p:nvPicPr>
          <p:cNvPr id="9" name="Grafik 8">
            <a:extLst>
              <a:ext uri="{FF2B5EF4-FFF2-40B4-BE49-F238E27FC236}">
                <a16:creationId xmlns:a16="http://schemas.microsoft.com/office/drawing/2014/main" id="{1CE22CB0-CF12-CE25-566E-0A795F900E2E}"/>
              </a:ext>
            </a:extLst>
          </p:cNvPr>
          <p:cNvPicPr>
            <a:picLocks noChangeAspect="1"/>
          </p:cNvPicPr>
          <p:nvPr/>
        </p:nvPicPr>
        <p:blipFill>
          <a:blip r:embed="rId3"/>
          <a:stretch>
            <a:fillRect/>
          </a:stretch>
        </p:blipFill>
        <p:spPr>
          <a:xfrm>
            <a:off x="6967909" y="4128760"/>
            <a:ext cx="1434006" cy="1266630"/>
          </a:xfrm>
          <a:prstGeom prst="rect">
            <a:avLst/>
          </a:prstGeom>
        </p:spPr>
      </p:pic>
      <p:pic>
        <p:nvPicPr>
          <p:cNvPr id="11" name="Grafik 10">
            <a:extLst>
              <a:ext uri="{FF2B5EF4-FFF2-40B4-BE49-F238E27FC236}">
                <a16:creationId xmlns:a16="http://schemas.microsoft.com/office/drawing/2014/main" id="{E8B5646B-CA0F-A33D-A95C-5237E7EEA82E}"/>
              </a:ext>
            </a:extLst>
          </p:cNvPr>
          <p:cNvPicPr>
            <a:picLocks noChangeAspect="1"/>
          </p:cNvPicPr>
          <p:nvPr/>
        </p:nvPicPr>
        <p:blipFill>
          <a:blip r:embed="rId4"/>
          <a:stretch>
            <a:fillRect/>
          </a:stretch>
        </p:blipFill>
        <p:spPr>
          <a:xfrm>
            <a:off x="6586351" y="1583787"/>
            <a:ext cx="2011854" cy="1516511"/>
          </a:xfrm>
          <a:prstGeom prst="rect">
            <a:avLst/>
          </a:prstGeom>
        </p:spPr>
      </p:pic>
    </p:spTree>
    <p:extLst>
      <p:ext uri="{BB962C8B-B14F-4D97-AF65-F5344CB8AC3E}">
        <p14:creationId xmlns:p14="http://schemas.microsoft.com/office/powerpoint/2010/main" val="9661986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br>
              <a:rPr lang="de-DE" b="0" dirty="0"/>
            </a:br>
            <a:r>
              <a:rPr lang="de-DE" b="0" dirty="0"/>
              <a:t>Sie erfahren, dass in Ihrer Nachbarschaft eine Fabrik gebaut werden soll.</a:t>
            </a:r>
            <a:br>
              <a:rPr lang="de-DE" b="0" dirty="0"/>
            </a:br>
            <a:br>
              <a:rPr lang="de-DE" b="0" dirty="0"/>
            </a:br>
            <a:r>
              <a:rPr lang="de-DE" b="0" dirty="0"/>
              <a:t>Müssen Sie darüber informiert werden? Wo können Sie gegebenenfalls Informationen einholen und wie können Sie sich an der Diskussion über die Pläne beteiligen? Können Sie den Plänen widersprechen? Muss ein solcher Widerspruch genehmigt werden?</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61</a:t>
            </a:fld>
            <a:endParaRPr lang="de-DE"/>
          </a:p>
        </p:txBody>
      </p:sp>
    </p:spTree>
    <p:extLst>
      <p:ext uri="{BB962C8B-B14F-4D97-AF65-F5344CB8AC3E}">
        <p14:creationId xmlns:p14="http://schemas.microsoft.com/office/powerpoint/2010/main" val="69235954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br>
              <a:rPr lang="de-DE" b="0" dirty="0"/>
            </a:br>
            <a:r>
              <a:rPr lang="de-DE" b="0" dirty="0"/>
              <a:t>Sie haben einen Betrieb, stellen ein Produkt her und vermarkten es unter einem bestimmten Namen. </a:t>
            </a:r>
            <a:br>
              <a:rPr lang="de-DE" b="0" dirty="0"/>
            </a:br>
            <a:br>
              <a:rPr lang="de-DE" b="0" dirty="0"/>
            </a:br>
            <a:r>
              <a:rPr lang="de-DE" b="0" dirty="0"/>
              <a:t>Wie können Sie die Rechte an dem Produkt und an dem Namen schützen? Wie können Sie verhindern, dass Sie Dritte an der Verwendung des Namens hindern? Was müssen Sie dabei berücksichtigen?</a:t>
            </a: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62</a:t>
            </a:fld>
            <a:endParaRPr lang="de-DE"/>
          </a:p>
        </p:txBody>
      </p:sp>
    </p:spTree>
    <p:extLst>
      <p:ext uri="{BB962C8B-B14F-4D97-AF65-F5344CB8AC3E}">
        <p14:creationId xmlns:p14="http://schemas.microsoft.com/office/powerpoint/2010/main" val="28067692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lstStyle/>
          <a:p>
            <a:pPr lvl="0"/>
            <a:r>
              <a:rPr lang="de-DE" b="0" dirty="0"/>
              <a:t>Frage:</a:t>
            </a:r>
            <a:br>
              <a:rPr lang="de-DE" b="0" dirty="0"/>
            </a:br>
            <a:br>
              <a:rPr lang="de-DE" b="0" dirty="0"/>
            </a:br>
            <a:r>
              <a:rPr lang="de-DE" b="0" dirty="0"/>
              <a:t>Die Europäische Union hat viel zum Verbraucherschutz beigetragen.</a:t>
            </a:r>
            <a:br>
              <a:rPr lang="de-DE" b="0" dirty="0"/>
            </a:br>
            <a:br>
              <a:rPr lang="de-DE" b="0" dirty="0"/>
            </a:br>
            <a:r>
              <a:rPr lang="de-DE" b="0" dirty="0"/>
              <a:t>Erläutern Sie in welchen Bereichen sich europäische Initiativen auf den Verbraucherschutz in Deutschland auswirken.</a:t>
            </a: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63</a:t>
            </a:fld>
            <a:endParaRPr lang="de-DE"/>
          </a:p>
        </p:txBody>
      </p:sp>
    </p:spTree>
    <p:extLst>
      <p:ext uri="{BB962C8B-B14F-4D97-AF65-F5344CB8AC3E}">
        <p14:creationId xmlns:p14="http://schemas.microsoft.com/office/powerpoint/2010/main" val="10946869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br>
              <a:rPr lang="de-DE" b="0" dirty="0"/>
            </a:br>
            <a:r>
              <a:rPr lang="de-DE" b="0" dirty="0"/>
              <a:t>Gentechnische Organismen können zu Forschungs- und Veräußerungszwecken freigesetzt werden. Dafür gibt es strenge Vorschriften.</a:t>
            </a:r>
            <a:br>
              <a:rPr lang="de-DE" b="0" dirty="0"/>
            </a:br>
            <a:br>
              <a:rPr lang="de-DE" b="0" dirty="0"/>
            </a:br>
            <a:r>
              <a:rPr lang="de-DE" b="0" dirty="0"/>
              <a:t>Erklären Sie, warum diese Vorschriften nach Ihren Ansichten ausreichend Schutz für Mensch und Umwelt bieten, bzw. warum das nicht der Fall ist.</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64</a:t>
            </a:fld>
            <a:endParaRPr lang="de-DE"/>
          </a:p>
        </p:txBody>
      </p:sp>
    </p:spTree>
    <p:extLst>
      <p:ext uri="{BB962C8B-B14F-4D97-AF65-F5344CB8AC3E}">
        <p14:creationId xmlns:p14="http://schemas.microsoft.com/office/powerpoint/2010/main" val="288770817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br>
              <a:rPr lang="de-DE" b="0" dirty="0"/>
            </a:br>
            <a:r>
              <a:rPr lang="de-DE" b="0" dirty="0"/>
              <a:t>Internationale Abkommen spielen eine große Rolle im Wirtschaftsleben.</a:t>
            </a:r>
            <a:br>
              <a:rPr lang="de-DE" b="0" dirty="0"/>
            </a:br>
            <a:br>
              <a:rPr lang="de-DE" b="0" dirty="0"/>
            </a:br>
            <a:r>
              <a:rPr lang="de-DE" b="0" dirty="0"/>
              <a:t>Erklären Sie, warum das so ist.</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65</a:t>
            </a:fld>
            <a:endParaRPr lang="de-DE"/>
          </a:p>
        </p:txBody>
      </p:sp>
    </p:spTree>
    <p:extLst>
      <p:ext uri="{BB962C8B-B14F-4D97-AF65-F5344CB8AC3E}">
        <p14:creationId xmlns:p14="http://schemas.microsoft.com/office/powerpoint/2010/main" val="36548988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br>
              <a:rPr lang="de-DE" b="0" dirty="0"/>
            </a:br>
            <a:r>
              <a:rPr lang="de-DE" b="0" dirty="0"/>
              <a:t>Sie wollen ein Gewerbe mit 15 Mitarbeitern eröffnen, das Lebensmittel produziert.</a:t>
            </a:r>
            <a:br>
              <a:rPr lang="de-DE" b="0" dirty="0"/>
            </a:br>
            <a:br>
              <a:rPr lang="de-DE" b="0" dirty="0"/>
            </a:br>
            <a:r>
              <a:rPr lang="de-DE" b="0" dirty="0"/>
              <a:t>Was müssen Sie im Hinblick auf den Arbeitsschutz und die Arbeitssicherheit berücksichtigen?</a:t>
            </a:r>
            <a:br>
              <a:rPr lang="de-DE" b="0" dirty="0"/>
            </a:br>
            <a:br>
              <a:rPr lang="de-DE" b="0" dirty="0"/>
            </a:br>
            <a:r>
              <a:rPr lang="de-DE" b="0" dirty="0"/>
              <a:t>Welche anderen Vorschriften können einschlägig sein?</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66</a:t>
            </a:fld>
            <a:endParaRPr lang="de-DE"/>
          </a:p>
        </p:txBody>
      </p:sp>
    </p:spTree>
    <p:extLst>
      <p:ext uri="{BB962C8B-B14F-4D97-AF65-F5344CB8AC3E}">
        <p14:creationId xmlns:p14="http://schemas.microsoft.com/office/powerpoint/2010/main" val="226376203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br>
              <a:rPr lang="de-DE" b="0" dirty="0"/>
            </a:br>
            <a:r>
              <a:rPr lang="de-DE" b="0" dirty="0"/>
              <a:t>Sie kaufen einen Gegenstand in Deutschland und möchten wissen, welche Chemikalien sich darin befinden.</a:t>
            </a:r>
            <a:br>
              <a:rPr lang="de-DE" b="0" dirty="0"/>
            </a:br>
            <a:br>
              <a:rPr lang="de-DE" b="0" dirty="0"/>
            </a:br>
            <a:r>
              <a:rPr lang="de-DE" b="0" dirty="0"/>
              <a:t>Nach welchen Vorschriften können Sie Auskunft verlangen? Von wem können Sie Auskunft verlangen? Wie kann diese Information abgefragt werden? Welche Informationen müssen in welcher Form erteilt werden? </a:t>
            </a: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67</a:t>
            </a:fld>
            <a:endParaRPr lang="de-DE"/>
          </a:p>
        </p:txBody>
      </p:sp>
    </p:spTree>
    <p:extLst>
      <p:ext uri="{BB962C8B-B14F-4D97-AF65-F5344CB8AC3E}">
        <p14:creationId xmlns:p14="http://schemas.microsoft.com/office/powerpoint/2010/main" val="60012951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normAutofit/>
          </a:bodyPr>
          <a:lstStyle/>
          <a:p>
            <a:pPr lvl="0"/>
            <a:r>
              <a:rPr lang="de-DE" b="0" dirty="0"/>
              <a:t>Frage:</a:t>
            </a:r>
            <a:br>
              <a:rPr lang="de-DE" b="0" dirty="0"/>
            </a:br>
            <a:br>
              <a:rPr lang="de-DE" b="0" dirty="0"/>
            </a:br>
            <a:r>
              <a:rPr lang="de-DE" b="0" dirty="0"/>
              <a:t>Sie wollen mit gentechnisch veränderten Organismen in Deutschland tätig werden. Die Tätigkeit umfasst Forschung und Verkauf.</a:t>
            </a:r>
            <a:br>
              <a:rPr lang="de-DE" b="0" dirty="0"/>
            </a:br>
            <a:br>
              <a:rPr lang="de-DE" b="0" dirty="0"/>
            </a:br>
            <a:r>
              <a:rPr lang="de-DE" b="0" dirty="0"/>
              <a:t>Nach welchen Verfahren kann eine Erlaubnis erteilt werden? Wie ist der Verlauf dieser Verfahren und wie unterscheiden sie sich?</a:t>
            </a:r>
            <a:br>
              <a:rPr lang="de-DE" b="0" dirty="0"/>
            </a:br>
            <a:endParaRPr lang="de-DE" b="0"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68</a:t>
            </a:fld>
            <a:endParaRPr lang="de-DE"/>
          </a:p>
        </p:txBody>
      </p:sp>
    </p:spTree>
    <p:extLst>
      <p:ext uri="{BB962C8B-B14F-4D97-AF65-F5344CB8AC3E}">
        <p14:creationId xmlns:p14="http://schemas.microsoft.com/office/powerpoint/2010/main" val="14859238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Klausurfragen</a:t>
            </a:r>
          </a:p>
        </p:txBody>
      </p:sp>
      <p:sp>
        <p:nvSpPr>
          <p:cNvPr id="3" name="Inhaltsplatzhalter 2"/>
          <p:cNvSpPr>
            <a:spLocks noGrp="1"/>
          </p:cNvSpPr>
          <p:nvPr>
            <p:ph idx="1"/>
          </p:nvPr>
        </p:nvSpPr>
        <p:spPr/>
        <p:txBody>
          <a:bodyPr/>
          <a:lstStyle/>
          <a:p>
            <a:pPr marL="0" indent="0">
              <a:buNone/>
            </a:pPr>
            <a:r>
              <a:rPr lang="de-DE" dirty="0"/>
              <a:t>	Vielen Dank für Ihre Aufmerksamkeit.</a:t>
            </a:r>
          </a:p>
          <a:p>
            <a:pPr marL="0" indent="0">
              <a:buNone/>
            </a:pPr>
            <a:endParaRPr lang="de-DE"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de-DE" dirty="0"/>
              <a:t>	</a:t>
            </a:r>
            <a:r>
              <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rPr>
              <a:t>Für Fragen stehe ich Ihnen unter der</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rPr>
              <a:t>	Emailadresse </a:t>
            </a:r>
            <a:r>
              <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hlinkClick r:id="rId2"/>
              </a:rPr>
              <a:t>udo@aristos-ip.eu</a:t>
            </a:r>
            <a:r>
              <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rPr>
              <a:t> </a:t>
            </a:r>
            <a:br>
              <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rPr>
              <a:t>	oder unter der Telefonnummer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de-DE" sz="2800" b="1" i="0" u="none" strike="noStrike" kern="1200" cap="none" spc="0" normalizeH="0" baseline="0" noProof="0" dirty="0">
                <a:ln>
                  <a:noFill/>
                </a:ln>
                <a:solidFill>
                  <a:prstClr val="black"/>
                </a:solidFill>
                <a:effectLst/>
                <a:uLnTx/>
                <a:uFillTx/>
                <a:latin typeface="Calibri" panose="020F0502020204030204"/>
                <a:ea typeface="+mn-ea"/>
                <a:cs typeface="+mn-cs"/>
              </a:rPr>
              <a:t>	069 1532 299 60 gerne zur Verfügung. </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69</a:t>
            </a:fld>
            <a:endParaRPr lang="de-DE"/>
          </a:p>
        </p:txBody>
      </p:sp>
    </p:spTree>
    <p:extLst>
      <p:ext uri="{BB962C8B-B14F-4D97-AF65-F5344CB8AC3E}">
        <p14:creationId xmlns:p14="http://schemas.microsoft.com/office/powerpoint/2010/main" val="1940434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Rechteck 4"/>
          <p:cNvSpPr/>
          <p:nvPr/>
        </p:nvSpPr>
        <p:spPr>
          <a:xfrm>
            <a:off x="2495600" y="1740073"/>
            <a:ext cx="7488832" cy="4370427"/>
          </a:xfrm>
          <a:prstGeom prst="rect">
            <a:avLst/>
          </a:prstGeom>
        </p:spPr>
        <p:txBody>
          <a:bodyPr wrap="square">
            <a:spAutoFit/>
          </a:bodyPr>
          <a:lstStyle/>
          <a:p>
            <a:pPr>
              <a:lnSpc>
                <a:spcPct val="115000"/>
              </a:lnSpc>
              <a:spcAft>
                <a:spcPts val="1000"/>
              </a:spcAft>
            </a:pPr>
            <a:r>
              <a:rPr lang="de-DE" sz="2000" dirty="0">
                <a:latin typeface="Arial"/>
                <a:ea typeface="Calibri"/>
                <a:cs typeface="Times New Roman"/>
              </a:rPr>
              <a:t>Arbeitsschutz und Arbeitssicherheit</a:t>
            </a:r>
            <a:br>
              <a:rPr lang="de-DE" sz="2000" dirty="0">
                <a:latin typeface="Arial"/>
                <a:ea typeface="Calibri"/>
                <a:cs typeface="Times New Roman"/>
              </a:rPr>
            </a:br>
            <a:br>
              <a:rPr lang="de-DE" sz="2000" dirty="0">
                <a:latin typeface="Arial"/>
                <a:ea typeface="Calibri"/>
                <a:cs typeface="Times New Roman"/>
              </a:rPr>
            </a:br>
            <a:r>
              <a:rPr lang="de-DE" sz="2000" dirty="0">
                <a:latin typeface="Arial"/>
                <a:ea typeface="Calibri"/>
                <a:cs typeface="Times New Roman"/>
              </a:rPr>
              <a:t>Bundesanstalt für Arbeitsschutz und Sicherheitsmedizin</a:t>
            </a:r>
            <a:endParaRPr lang="de-DE" sz="2000" dirty="0">
              <a:ea typeface="Calibri"/>
              <a:cs typeface="Times New Roman"/>
            </a:endParaRPr>
          </a:p>
          <a:p>
            <a:pPr>
              <a:lnSpc>
                <a:spcPct val="115000"/>
              </a:lnSpc>
              <a:spcAft>
                <a:spcPts val="1000"/>
              </a:spcAft>
            </a:pPr>
            <a:endParaRPr lang="de-DE" sz="2000" dirty="0">
              <a:latin typeface="Arial"/>
              <a:ea typeface="Calibri"/>
              <a:cs typeface="Times New Roman"/>
            </a:endParaRPr>
          </a:p>
          <a:p>
            <a:pPr>
              <a:lnSpc>
                <a:spcPct val="115000"/>
              </a:lnSpc>
              <a:spcAft>
                <a:spcPts val="1000"/>
              </a:spcAft>
            </a:pPr>
            <a:r>
              <a:rPr lang="de-DE" sz="2000" dirty="0">
                <a:latin typeface="Arial"/>
                <a:ea typeface="Calibri"/>
                <a:cs typeface="Times New Roman"/>
              </a:rPr>
              <a:t>Rechtliche Rahmenbedingungen</a:t>
            </a:r>
            <a:endParaRPr lang="de-DE" sz="2000" dirty="0">
              <a:ea typeface="Calibri"/>
              <a:cs typeface="Times New Roman"/>
            </a:endParaRPr>
          </a:p>
          <a:p>
            <a:pPr marL="342900" indent="-342900">
              <a:lnSpc>
                <a:spcPct val="115000"/>
              </a:lnSpc>
              <a:buFont typeface="Arial"/>
              <a:buChar char="-"/>
            </a:pPr>
            <a:r>
              <a:rPr lang="de-DE" sz="2000" dirty="0">
                <a:latin typeface="Arial"/>
                <a:ea typeface="Calibri"/>
                <a:cs typeface="Times New Roman"/>
              </a:rPr>
              <a:t>Systematik</a:t>
            </a:r>
          </a:p>
          <a:p>
            <a:pPr marL="342900" indent="-342900">
              <a:lnSpc>
                <a:spcPct val="115000"/>
              </a:lnSpc>
              <a:buFont typeface="Arial"/>
              <a:buChar char="-"/>
            </a:pPr>
            <a:endParaRPr lang="de-DE" sz="2000" dirty="0">
              <a:ea typeface="Calibri"/>
              <a:cs typeface="Times New Roman"/>
            </a:endParaRPr>
          </a:p>
          <a:p>
            <a:pPr marL="342900" indent="-342900">
              <a:lnSpc>
                <a:spcPct val="115000"/>
              </a:lnSpc>
              <a:buFont typeface="Arial"/>
              <a:buChar char="-"/>
            </a:pPr>
            <a:r>
              <a:rPr lang="de-DE" sz="2000" dirty="0">
                <a:latin typeface="Arial"/>
                <a:ea typeface="Calibri"/>
                <a:cs typeface="Times New Roman"/>
              </a:rPr>
              <a:t>Verantwortung der Beteiligten </a:t>
            </a:r>
            <a:endParaRPr lang="de-DE" sz="2000" dirty="0">
              <a:ea typeface="Calibri"/>
              <a:cs typeface="Times New Roman"/>
            </a:endParaRPr>
          </a:p>
          <a:p>
            <a:pPr marL="742950" lvl="1" indent="-285750">
              <a:lnSpc>
                <a:spcPct val="115000"/>
              </a:lnSpc>
              <a:buFont typeface="Courier New"/>
              <a:buChar char="o"/>
            </a:pPr>
            <a:r>
              <a:rPr lang="de-DE" sz="2000" dirty="0">
                <a:latin typeface="Arial"/>
                <a:ea typeface="Calibri"/>
                <a:cs typeface="Times New Roman"/>
              </a:rPr>
              <a:t>(Arbeitgeber)</a:t>
            </a:r>
            <a:endParaRPr lang="de-DE" sz="2000" dirty="0">
              <a:ea typeface="Calibri"/>
              <a:cs typeface="Times New Roman"/>
            </a:endParaRPr>
          </a:p>
          <a:p>
            <a:pPr marL="742950" lvl="1" indent="-285750">
              <a:lnSpc>
                <a:spcPct val="115000"/>
              </a:lnSpc>
              <a:buFont typeface="Courier New"/>
              <a:buChar char="o"/>
            </a:pPr>
            <a:r>
              <a:rPr lang="de-DE" sz="2000" dirty="0">
                <a:latin typeface="Arial"/>
                <a:ea typeface="Calibri"/>
                <a:cs typeface="Times New Roman"/>
              </a:rPr>
              <a:t>Bund, Länder</a:t>
            </a:r>
            <a:endParaRPr lang="de-DE" sz="2000" dirty="0">
              <a:ea typeface="Calibri"/>
              <a:cs typeface="Times New Roman"/>
            </a:endParaRPr>
          </a:p>
          <a:p>
            <a:pPr marL="742950" lvl="1" indent="-285750">
              <a:lnSpc>
                <a:spcPct val="115000"/>
              </a:lnSpc>
              <a:buFont typeface="Courier New"/>
              <a:buChar char="o"/>
            </a:pPr>
            <a:r>
              <a:rPr lang="de-DE" sz="2000" dirty="0">
                <a:latin typeface="Arial"/>
                <a:ea typeface="Calibri"/>
                <a:cs typeface="Times New Roman"/>
              </a:rPr>
              <a:t>Gesetzliche Unfallversicherungsträger</a:t>
            </a:r>
            <a:endParaRPr lang="de-DE" sz="2000" dirty="0">
              <a:ea typeface="Calibri"/>
              <a:cs typeface="Times New Roman"/>
            </a:endParaRPr>
          </a:p>
        </p:txBody>
      </p:sp>
      <p:sp>
        <p:nvSpPr>
          <p:cNvPr id="3" name="Foliennummernplatzhalter 2"/>
          <p:cNvSpPr>
            <a:spLocks noGrp="1"/>
          </p:cNvSpPr>
          <p:nvPr>
            <p:ph type="sldNum" sz="quarter" idx="12"/>
          </p:nvPr>
        </p:nvSpPr>
        <p:spPr/>
        <p:txBody>
          <a:bodyPr/>
          <a:lstStyle/>
          <a:p>
            <a:fld id="{94F7F457-6C55-46F2-8458-F93F6B1F9EED}" type="slidenum">
              <a:rPr lang="de-DE" smtClean="0"/>
              <a:t>7</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1502019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lstStyle/>
          <a:p>
            <a:endParaRPr lang="de-DE" b="0" dirty="0"/>
          </a:p>
          <a:p>
            <a:r>
              <a:rPr lang="de-DE" b="0" dirty="0"/>
              <a:t>REACH</a:t>
            </a:r>
          </a:p>
          <a:p>
            <a:endParaRPr lang="de-DE" b="0" dirty="0"/>
          </a:p>
          <a:p>
            <a:r>
              <a:rPr lang="de-DE" b="0" dirty="0"/>
              <a:t>GENTECHNIKRECHT</a:t>
            </a:r>
          </a:p>
          <a:p>
            <a:endParaRPr lang="de-DE" b="0" dirty="0"/>
          </a:p>
          <a:p>
            <a:r>
              <a:rPr lang="de-DE" b="0" dirty="0"/>
              <a:t>und Exkurs: Internationale Handelsabkommen</a:t>
            </a:r>
          </a:p>
          <a:p>
            <a:endParaRPr lang="de-DE" dirty="0"/>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8</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326191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Zusammenfassung</a:t>
            </a:r>
          </a:p>
        </p:txBody>
      </p:sp>
      <p:sp>
        <p:nvSpPr>
          <p:cNvPr id="3" name="Inhaltsplatzhalter 2"/>
          <p:cNvSpPr>
            <a:spLocks noGrp="1"/>
          </p:cNvSpPr>
          <p:nvPr>
            <p:ph idx="1"/>
          </p:nvPr>
        </p:nvSpPr>
        <p:spPr/>
        <p:txBody>
          <a:bodyPr>
            <a:normAutofit lnSpcReduction="10000"/>
          </a:bodyPr>
          <a:lstStyle/>
          <a:p>
            <a:pPr marL="0" indent="0">
              <a:lnSpc>
                <a:spcPct val="115000"/>
              </a:lnSpc>
              <a:spcAft>
                <a:spcPts val="1000"/>
              </a:spcAft>
              <a:buNone/>
            </a:pPr>
            <a:r>
              <a:rPr lang="de-DE" dirty="0">
                <a:latin typeface="Calibri"/>
                <a:ea typeface="Calibri"/>
                <a:cs typeface="Times New Roman"/>
              </a:rPr>
              <a:t>REACH</a:t>
            </a:r>
          </a:p>
          <a:p>
            <a:pPr>
              <a:lnSpc>
                <a:spcPct val="115000"/>
              </a:lnSpc>
              <a:spcAft>
                <a:spcPts val="1000"/>
              </a:spcAft>
            </a:pPr>
            <a:r>
              <a:rPr lang="de-DE" b="0" dirty="0">
                <a:latin typeface="Calibri"/>
                <a:ea typeface="Calibri"/>
                <a:cs typeface="Times New Roman"/>
              </a:rPr>
              <a:t>Was ist das?</a:t>
            </a:r>
          </a:p>
          <a:p>
            <a:pPr>
              <a:lnSpc>
                <a:spcPct val="115000"/>
              </a:lnSpc>
              <a:spcAft>
                <a:spcPts val="1000"/>
              </a:spcAft>
            </a:pPr>
            <a:r>
              <a:rPr lang="de-DE" b="0" dirty="0">
                <a:latin typeface="Calibri"/>
                <a:ea typeface="Calibri"/>
                <a:cs typeface="Times New Roman"/>
              </a:rPr>
              <a:t>Warum brauchen wir REACH?</a:t>
            </a:r>
          </a:p>
          <a:p>
            <a:pPr>
              <a:lnSpc>
                <a:spcPct val="115000"/>
              </a:lnSpc>
              <a:spcAft>
                <a:spcPts val="1000"/>
              </a:spcAft>
            </a:pPr>
            <a:r>
              <a:rPr lang="de-DE" b="0" dirty="0">
                <a:latin typeface="Calibri"/>
                <a:ea typeface="Calibri"/>
                <a:cs typeface="Times New Roman"/>
              </a:rPr>
              <a:t>Wie wird REACH umgesetzt?</a:t>
            </a:r>
          </a:p>
          <a:p>
            <a:pPr>
              <a:lnSpc>
                <a:spcPct val="115000"/>
              </a:lnSpc>
              <a:spcAft>
                <a:spcPts val="1000"/>
              </a:spcAft>
            </a:pPr>
            <a:r>
              <a:rPr lang="de-DE" b="0" dirty="0">
                <a:latin typeface="Calibri"/>
                <a:ea typeface="Calibri"/>
                <a:cs typeface="Times New Roman"/>
              </a:rPr>
              <a:t>a.     Registrierung</a:t>
            </a:r>
          </a:p>
          <a:p>
            <a:pPr>
              <a:lnSpc>
                <a:spcPct val="115000"/>
              </a:lnSpc>
              <a:spcAft>
                <a:spcPts val="1000"/>
              </a:spcAft>
            </a:pPr>
            <a:r>
              <a:rPr lang="de-DE" b="0" dirty="0">
                <a:latin typeface="Calibri"/>
                <a:ea typeface="Calibri"/>
                <a:cs typeface="Times New Roman"/>
              </a:rPr>
              <a:t>b.     Evaluierung</a:t>
            </a:r>
          </a:p>
          <a:p>
            <a:pPr>
              <a:lnSpc>
                <a:spcPct val="115000"/>
              </a:lnSpc>
              <a:spcAft>
                <a:spcPts val="1000"/>
              </a:spcAft>
            </a:pPr>
            <a:r>
              <a:rPr lang="de-DE" b="0" dirty="0">
                <a:latin typeface="Calibri"/>
                <a:ea typeface="Calibri"/>
                <a:cs typeface="Times New Roman"/>
              </a:rPr>
              <a:t>c.      Zulassung (Autorisierung) und Beschränkung</a:t>
            </a:r>
          </a:p>
        </p:txBody>
      </p:sp>
      <p:sp>
        <p:nvSpPr>
          <p:cNvPr id="4" name="Fußzeilenplatzhalter 3"/>
          <p:cNvSpPr>
            <a:spLocks noGrp="1"/>
          </p:cNvSpPr>
          <p:nvPr>
            <p:ph type="ftr" sz="quarter" idx="11"/>
          </p:nvPr>
        </p:nvSpPr>
        <p:spPr/>
        <p:txBody>
          <a:bodyPr/>
          <a:lstStyle/>
          <a:p>
            <a:r>
              <a:rPr lang="de-DE" dirty="0"/>
              <a:t>Udo PFLEGHAR, 01/2023</a:t>
            </a:r>
          </a:p>
        </p:txBody>
      </p:sp>
      <p:sp>
        <p:nvSpPr>
          <p:cNvPr id="5" name="Foliennummernplatzhalter 4"/>
          <p:cNvSpPr>
            <a:spLocks noGrp="1"/>
          </p:cNvSpPr>
          <p:nvPr>
            <p:ph type="sldNum" sz="quarter" idx="12"/>
          </p:nvPr>
        </p:nvSpPr>
        <p:spPr/>
        <p:txBody>
          <a:bodyPr/>
          <a:lstStyle/>
          <a:p>
            <a:fld id="{94F7F457-6C55-46F2-8458-F93F6B1F9EED}" type="slidenum">
              <a:rPr lang="de-DE" smtClean="0"/>
              <a:t>9</a:t>
            </a:fld>
            <a:endParaRPr lang="de-DE"/>
          </a:p>
        </p:txBody>
      </p:sp>
      <p:sp>
        <p:nvSpPr>
          <p:cNvPr id="6" name="Datumsplatzhalter 5"/>
          <p:cNvSpPr>
            <a:spLocks noGrp="1"/>
          </p:cNvSpPr>
          <p:nvPr>
            <p:ph type="dt" sz="half" idx="10"/>
          </p:nvPr>
        </p:nvSpPr>
        <p:spPr/>
        <p:txBody>
          <a:bodyPr/>
          <a:lstStyle/>
          <a:p>
            <a:endParaRPr lang="de-DE" dirty="0"/>
          </a:p>
        </p:txBody>
      </p:sp>
    </p:spTree>
    <p:extLst>
      <p:ext uri="{BB962C8B-B14F-4D97-AF65-F5344CB8AC3E}">
        <p14:creationId xmlns:p14="http://schemas.microsoft.com/office/powerpoint/2010/main" val="538812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istos_Präsentationsvorlage1.potx" id="{A4508010-06C5-463A-BA70-45630464DCF8}" vid="{5F25C669-56A1-4581-9948-DB79D0D8A9E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Aristos_Präsentationsvorlage1</Template>
  <TotalTime>0</TotalTime>
  <Words>2995</Words>
  <Application>Microsoft Office PowerPoint</Application>
  <PresentationFormat>Breitbild</PresentationFormat>
  <Paragraphs>575</Paragraphs>
  <Slides>69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69</vt:i4>
      </vt:variant>
    </vt:vector>
  </HeadingPairs>
  <TitlesOfParts>
    <vt:vector size="73" baseType="lpstr">
      <vt:lpstr>Arial</vt:lpstr>
      <vt:lpstr>Calibri</vt:lpstr>
      <vt:lpstr>Courier New</vt:lpstr>
      <vt:lpstr>Office</vt:lpstr>
      <vt:lpstr>Rechtliche Aspekte der Biotechnologien</vt:lpstr>
      <vt:lpstr>PowerPoint-Präsentation</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Zusammenfassung</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lpstr>Klausurfragen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Rechtliche Aspekte der Biotechnologien</dc:title>
  <dc:creator>Udo Pfleghar</dc:creator>
  <cp:lastModifiedBy>Udo Pfleghar</cp:lastModifiedBy>
  <cp:revision>3</cp:revision>
  <dcterms:created xsi:type="dcterms:W3CDTF">2022-01-27T14:36:57Z</dcterms:created>
  <dcterms:modified xsi:type="dcterms:W3CDTF">2023-01-26T12:43:42Z</dcterms:modified>
</cp:coreProperties>
</file>