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95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478" autoAdjust="0"/>
  </p:normalViewPr>
  <p:slideViewPr>
    <p:cSldViewPr snapToGrid="0">
      <p:cViewPr varScale="1">
        <p:scale>
          <a:sx n="85" d="100"/>
          <a:sy n="85" d="100"/>
        </p:scale>
        <p:origin x="9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B1B06-9915-464D-BA5F-19119D5A0808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A861D-C969-48C8-8270-5DBF63CC242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402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Frankfurt uses B-Plans extensively to guide major transformations, e.g.: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Europaviertel</a:t>
            </a:r>
            <a:r>
              <a:rPr lang="en-GB" b="1" dirty="0"/>
              <a:t>-West / </a:t>
            </a:r>
            <a:r>
              <a:rPr lang="en-GB" b="1" dirty="0" err="1"/>
              <a:t>Europaviertel</a:t>
            </a:r>
            <a:r>
              <a:rPr lang="en-GB" b="1" dirty="0"/>
              <a:t>-Ost (B-Plan 826 &amp; 850):</a:t>
            </a:r>
            <a:r>
              <a:rPr lang="en-GB" dirty="0"/>
              <a:t> mixed-use boulevard, height zoning, green axis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Rebstockpark</a:t>
            </a:r>
            <a:r>
              <a:rPr lang="en-GB" b="1" dirty="0"/>
              <a:t> (B-Plan 680+):</a:t>
            </a:r>
            <a:r>
              <a:rPr lang="en-GB" dirty="0"/>
              <a:t> residential quarters with structured block form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Schönhof-Viertel</a:t>
            </a:r>
            <a:r>
              <a:rPr lang="en-GB" b="1" dirty="0"/>
              <a:t> (B-Plan 899):</a:t>
            </a:r>
            <a:r>
              <a:rPr lang="en-GB" dirty="0"/>
              <a:t> conversion of former freight land into dense urban housing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358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GRZ Does NOT Count (excluded), Unless the B-Plan explicitly says otherwise, these DO NOT count toward GRZ: </a:t>
            </a:r>
            <a:r>
              <a:rPr lang="en-GB" dirty="0"/>
              <a:t>Terraces (open, unroofed) Balconies Driveways / paths, Pergolas without a roof, Open garden areas, Green roofs or planted surfaces, Parking spaces (unpaved or permeable)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922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Not included (usually): (but depends on B-Plan text — important for Frankfurt!) Basement floors (unless partially above natural ground level) Loggias / balconies. Open arcades. Underground garages. Terraces. Roof terraces</a:t>
            </a:r>
          </a:p>
          <a:p>
            <a:r>
              <a:rPr lang="en-GB" b="0" dirty="0"/>
              <a:t>Big nuance: A roof storey may or may not count as a </a:t>
            </a:r>
            <a:r>
              <a:rPr lang="en-GB" b="0" i="1" dirty="0" err="1"/>
              <a:t>Vollgeschoss</a:t>
            </a:r>
            <a:r>
              <a:rPr lang="en-GB" b="0" dirty="0"/>
              <a:t>. The definition of </a:t>
            </a:r>
            <a:r>
              <a:rPr lang="en-GB" b="0" i="1" dirty="0" err="1"/>
              <a:t>Vollgeschoss</a:t>
            </a:r>
            <a:r>
              <a:rPr lang="en-GB" b="0" dirty="0"/>
              <a:t> is highly regulated (</a:t>
            </a:r>
            <a:r>
              <a:rPr lang="en-GB" b="0" dirty="0" err="1"/>
              <a:t>BauO</a:t>
            </a:r>
            <a:r>
              <a:rPr lang="en-GB" b="0" dirty="0"/>
              <a:t> Hessen §2). If it's not a </a:t>
            </a:r>
            <a:r>
              <a:rPr lang="en-GB" b="0" dirty="0" err="1"/>
              <a:t>Vollgeschoss</a:t>
            </a:r>
            <a:r>
              <a:rPr lang="en-GB" b="0" dirty="0"/>
              <a:t>, its floor area usually does not count toward GFZ.</a:t>
            </a:r>
          </a:p>
          <a:p>
            <a:r>
              <a:rPr lang="en-GB" b="1" dirty="0" err="1"/>
              <a:t>Vollgeschosse</a:t>
            </a:r>
            <a:r>
              <a:rPr lang="en-GB" b="1" dirty="0"/>
              <a:t> (full storeys): </a:t>
            </a:r>
            <a:r>
              <a:rPr lang="en-GB" dirty="0"/>
              <a:t>The three lower floors with vertical walls. </a:t>
            </a:r>
            <a:r>
              <a:rPr lang="en-GB" b="1" dirty="0" err="1"/>
              <a:t>Dachgeschoss</a:t>
            </a:r>
            <a:r>
              <a:rPr lang="en-GB" b="1" dirty="0"/>
              <a:t> (roof storey): </a:t>
            </a:r>
            <a:r>
              <a:rPr lang="en-GB" dirty="0"/>
              <a:t>The uppermost floor partially under the sloped roof. This is </a:t>
            </a:r>
            <a:r>
              <a:rPr lang="en-GB" b="1" dirty="0"/>
              <a:t>not always counted</a:t>
            </a:r>
            <a:r>
              <a:rPr lang="en-GB" dirty="0"/>
              <a:t> as a full storey — depends on roof angle &amp; usable area (</a:t>
            </a:r>
            <a:r>
              <a:rPr lang="en-GB" dirty="0" err="1"/>
              <a:t>BauO</a:t>
            </a:r>
            <a:r>
              <a:rPr lang="en-GB" dirty="0"/>
              <a:t> Hessen rules).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762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737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760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812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506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981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042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811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029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Frankfurt uses B-Plans extensively to guide major transformations, e.g.: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Europaviertel</a:t>
            </a:r>
            <a:r>
              <a:rPr lang="en-GB" b="1" dirty="0"/>
              <a:t>-West / </a:t>
            </a:r>
            <a:r>
              <a:rPr lang="en-GB" b="1" dirty="0" err="1"/>
              <a:t>Europaviertel</a:t>
            </a:r>
            <a:r>
              <a:rPr lang="en-GB" b="1" dirty="0"/>
              <a:t>-Ost (B-Plan 826 &amp; 850):</a:t>
            </a:r>
            <a:r>
              <a:rPr lang="en-GB" dirty="0"/>
              <a:t> mixed-use boulevard, height zoning, green axis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Rebstockpark</a:t>
            </a:r>
            <a:r>
              <a:rPr lang="en-GB" b="1" dirty="0"/>
              <a:t> (B-Plan 680+):</a:t>
            </a:r>
            <a:r>
              <a:rPr lang="en-GB" dirty="0"/>
              <a:t> residential quarters with structured block form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Schönhof-Viertel</a:t>
            </a:r>
            <a:r>
              <a:rPr lang="en-GB" b="1" dirty="0"/>
              <a:t> (B-Plan 899):</a:t>
            </a:r>
            <a:r>
              <a:rPr lang="en-GB" dirty="0"/>
              <a:t> conversion of former freight land into dense urban housing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761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12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201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26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594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196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28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015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Consultants hired by the developer may produce the initial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draft.But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again:The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planning sovereignty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Planungshoheit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 remains fully with 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municipality.The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municipality is the one who creates the official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Vorentwurf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and the official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Planentwurf.Only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the municipality can decide which parts of the developer’s proposal become part of the B-Plan.4. Why the municipality must remain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responsibleBauGB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requires:Public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participationAuthority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participationEnvironmental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assessmentBalancing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interestsPolitical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adoptionThese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steps require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neutrality.A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private developer cannot fulfil these legal obligations because they represent private interests, not the public good.5. Summary suitable for your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slideHere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is a perfectly concise version you can use in your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lecture:“The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Vorentwurf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is formally prepared by the municipality. Developers may submit concept drafts or urban design studies that the municipality can use as a basis, but the planning sovereignty and the legal responsibility for the content remain exclusively with the municipality.”</a:t>
            </a: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382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872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515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Frankfurt uses B-Plans extensively to guide major transformations, e.g.: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Europaviertel</a:t>
            </a:r>
            <a:r>
              <a:rPr lang="en-GB" b="1" dirty="0"/>
              <a:t>-West / </a:t>
            </a:r>
            <a:r>
              <a:rPr lang="en-GB" b="1" dirty="0" err="1"/>
              <a:t>Europaviertel</a:t>
            </a:r>
            <a:r>
              <a:rPr lang="en-GB" b="1" dirty="0"/>
              <a:t>-Ost (B-Plan 826 &amp; 850):</a:t>
            </a:r>
            <a:r>
              <a:rPr lang="en-GB" dirty="0"/>
              <a:t> mixed-use boulevard, height zoning, green axis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Rebstockpark</a:t>
            </a:r>
            <a:r>
              <a:rPr lang="en-GB" b="1" dirty="0"/>
              <a:t> (B-Plan 680+):</a:t>
            </a:r>
            <a:r>
              <a:rPr lang="en-GB" dirty="0"/>
              <a:t> residential quarters with structured block form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Schönhof-Viertel</a:t>
            </a:r>
            <a:r>
              <a:rPr lang="en-GB" b="1" dirty="0"/>
              <a:t> (B-Plan 899):</a:t>
            </a:r>
            <a:r>
              <a:rPr lang="en-GB" dirty="0"/>
              <a:t> conversion of former freight land into dense urban housing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3687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1831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357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9292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3162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 most cities, including Fra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Ensures that the B-Plan complies with federal and state law.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Verifies consistency with the Regional Plan and 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Flächennutzungsplan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Confirms that all procedural requirements under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BauGB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have been fulfilled correctly.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Protects against procedural or legal errors that could invalidate the plan.</a:t>
            </a:r>
          </a:p>
          <a:p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nkfurt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approval is not required because municipalities possess full planning competence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Planungshoheit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).However,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0860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4137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Although 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Bebauung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Balancing conflicting interest: The legally required balancing process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Abwägung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 can be highly sensitive.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Lengthy procedures and administrative complexity: The B-Plan process involves many actors, formal steps, and detailed documentation requirements under 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BauGB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Extended timelines, particularly in larger cities.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Coordination across multiple authorities: Environmental, transport, water, energy, heritage, and safety agencies must be consulted.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Conflicting technical requirements may require repeated revisions.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Public objections and political debates: Residents and stakeholders may raise concerns about density, noise, traffic, environmental impacts, or property values.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Political decision-making can delay or reshape the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Environmental and technical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Legal vulnerability: Errors in public participation, documentation, or the balancing of interests can lead to legal challenges, causing delays or invalidation of the entire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Resource limitations: Municipal planning departments often face staff shortages and high workloads, which can slow down plan preparation.</a:t>
            </a:r>
          </a:p>
          <a:p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splan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provides legal certainty and transparent planning, its preparation is often complex and time-consuming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7034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3230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670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50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GRZ? (</a:t>
            </a:r>
            <a:r>
              <a:rPr lang="en-GB" dirty="0" err="1"/>
              <a:t>Grundflächenzahl</a:t>
            </a:r>
            <a:r>
              <a:rPr lang="en-GB" dirty="0"/>
              <a:t>)</a:t>
            </a:r>
          </a:p>
          <a:p>
            <a:r>
              <a:rPr lang="en-GB" b="0" dirty="0"/>
              <a:t>o” = </a:t>
            </a:r>
            <a:r>
              <a:rPr lang="en-GB" b="0" dirty="0" err="1"/>
              <a:t>Oberste</a:t>
            </a:r>
            <a:r>
              <a:rPr lang="en-GB" b="0" dirty="0"/>
              <a:t> </a:t>
            </a:r>
            <a:r>
              <a:rPr lang="en-GB" b="0" dirty="0" err="1"/>
              <a:t>Geschossart</a:t>
            </a:r>
            <a:r>
              <a:rPr lang="en-GB" b="0" dirty="0"/>
              <a:t> top storey (or the roof form) must be executed as a </a:t>
            </a:r>
            <a:r>
              <a:rPr lang="en-GB" b="0" i="1" dirty="0" err="1"/>
              <a:t>geschoss</a:t>
            </a:r>
            <a:r>
              <a:rPr lang="en-GB" b="0" i="1" dirty="0"/>
              <a:t> </a:t>
            </a:r>
            <a:r>
              <a:rPr lang="en-GB" b="0" i="1" dirty="0" err="1"/>
              <a:t>mit</a:t>
            </a:r>
            <a:r>
              <a:rPr lang="en-GB" b="0" i="1" dirty="0"/>
              <a:t> </a:t>
            </a:r>
            <a:r>
              <a:rPr lang="en-GB" b="0" i="1" dirty="0" err="1"/>
              <a:t>Dachform</a:t>
            </a:r>
            <a:r>
              <a:rPr lang="en-GB" b="0" dirty="0"/>
              <a:t>, meaning a roof-shaped or attic-like storey, often a “</a:t>
            </a:r>
            <a:r>
              <a:rPr lang="en-GB" b="0" dirty="0" err="1"/>
              <a:t>staffelgeschoss</a:t>
            </a:r>
            <a:r>
              <a:rPr lang="en-GB" b="0" dirty="0"/>
              <a:t>” or pitched-roof zone.</a:t>
            </a:r>
          </a:p>
          <a:p>
            <a:r>
              <a:rPr lang="en-GB" dirty="0"/>
              <a:t>“a”: The attic may be </a:t>
            </a:r>
            <a:r>
              <a:rPr lang="en-GB" b="1" dirty="0"/>
              <a:t>usable (</a:t>
            </a:r>
            <a:r>
              <a:rPr lang="en-GB" b="1" dirty="0" err="1"/>
              <a:t>ausgebaut</a:t>
            </a:r>
            <a:r>
              <a:rPr lang="en-GB" b="1" dirty="0"/>
              <a:t>)</a:t>
            </a:r>
            <a:r>
              <a:rPr lang="en-GB" dirty="0"/>
              <a:t>. It may contain living space. It may have roof windows or dormers. It still must follow the roof geometry defined in the textual B-Plan. It cannot visually or volumetrically behave like a full regular storey.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006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GRZ? (</a:t>
            </a:r>
            <a:r>
              <a:rPr lang="en-GB" dirty="0" err="1"/>
              <a:t>Grundflächenzahl</a:t>
            </a:r>
            <a:r>
              <a:rPr lang="en-GB" dirty="0"/>
              <a:t>)</a:t>
            </a:r>
          </a:p>
          <a:p>
            <a:r>
              <a:rPr lang="en-GB" b="0" dirty="0"/>
              <a:t>o” = </a:t>
            </a:r>
            <a:r>
              <a:rPr lang="en-GB" b="0" dirty="0" err="1"/>
              <a:t>Oberste</a:t>
            </a:r>
            <a:r>
              <a:rPr lang="en-GB" b="0" dirty="0"/>
              <a:t> </a:t>
            </a:r>
            <a:r>
              <a:rPr lang="en-GB" b="0" dirty="0" err="1"/>
              <a:t>Geschossart</a:t>
            </a:r>
            <a:r>
              <a:rPr lang="en-GB" b="0" dirty="0"/>
              <a:t> top storey (or the roof form) must be executed as a </a:t>
            </a:r>
            <a:r>
              <a:rPr lang="en-GB" b="0" i="1" dirty="0" err="1"/>
              <a:t>geschoss</a:t>
            </a:r>
            <a:r>
              <a:rPr lang="en-GB" b="0" i="1" dirty="0"/>
              <a:t> </a:t>
            </a:r>
            <a:r>
              <a:rPr lang="en-GB" b="0" i="1" dirty="0" err="1"/>
              <a:t>mit</a:t>
            </a:r>
            <a:r>
              <a:rPr lang="en-GB" b="0" i="1" dirty="0"/>
              <a:t> </a:t>
            </a:r>
            <a:r>
              <a:rPr lang="en-GB" b="0" i="1" dirty="0" err="1"/>
              <a:t>Dachform</a:t>
            </a:r>
            <a:r>
              <a:rPr lang="en-GB" b="0" dirty="0"/>
              <a:t>, meaning a roof-shaped or attic-like storey, often a “</a:t>
            </a:r>
            <a:r>
              <a:rPr lang="en-GB" b="0" dirty="0" err="1"/>
              <a:t>staffelgeschoss</a:t>
            </a:r>
            <a:r>
              <a:rPr lang="en-GB" b="0" dirty="0"/>
              <a:t>” or pitched-roof zone.</a:t>
            </a:r>
          </a:p>
          <a:p>
            <a:r>
              <a:rPr lang="en-GB" dirty="0"/>
              <a:t>“a”: The attic may be </a:t>
            </a:r>
            <a:r>
              <a:rPr lang="en-GB" b="1" dirty="0"/>
              <a:t>usable (</a:t>
            </a:r>
            <a:r>
              <a:rPr lang="en-GB" b="1" dirty="0" err="1"/>
              <a:t>ausgebaut</a:t>
            </a:r>
            <a:r>
              <a:rPr lang="en-GB" b="1" dirty="0"/>
              <a:t>)</a:t>
            </a:r>
            <a:r>
              <a:rPr lang="en-GB" dirty="0"/>
              <a:t>. It may contain living space. It may have roof windows or dormers. It still must follow the roof geometry defined in the textual B-Plan. It cannot visually or volumetrically behave like a full regular storey.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415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GRZ? (</a:t>
            </a:r>
            <a:r>
              <a:rPr lang="en-GB" dirty="0" err="1"/>
              <a:t>Grundflächenzahl</a:t>
            </a:r>
            <a:r>
              <a:rPr lang="en-GB" dirty="0"/>
              <a:t>)</a:t>
            </a:r>
          </a:p>
          <a:p>
            <a:r>
              <a:rPr lang="en-GB" b="0" dirty="0"/>
              <a:t>o” = </a:t>
            </a:r>
            <a:r>
              <a:rPr lang="en-GB" b="0" dirty="0" err="1"/>
              <a:t>Oberste</a:t>
            </a:r>
            <a:r>
              <a:rPr lang="en-GB" b="0" dirty="0"/>
              <a:t> </a:t>
            </a:r>
            <a:r>
              <a:rPr lang="en-GB" b="0" dirty="0" err="1"/>
              <a:t>Geschossart</a:t>
            </a:r>
            <a:r>
              <a:rPr lang="en-GB" b="0" dirty="0"/>
              <a:t> top storey (or the roof form) must be executed as a </a:t>
            </a:r>
            <a:r>
              <a:rPr lang="en-GB" b="0" i="1" dirty="0" err="1"/>
              <a:t>geschoss</a:t>
            </a:r>
            <a:r>
              <a:rPr lang="en-GB" b="0" i="1" dirty="0"/>
              <a:t> </a:t>
            </a:r>
            <a:r>
              <a:rPr lang="en-GB" b="0" i="1" dirty="0" err="1"/>
              <a:t>mit</a:t>
            </a:r>
            <a:r>
              <a:rPr lang="en-GB" b="0" i="1" dirty="0"/>
              <a:t> </a:t>
            </a:r>
            <a:r>
              <a:rPr lang="en-GB" b="0" i="1" dirty="0" err="1"/>
              <a:t>Dachform</a:t>
            </a:r>
            <a:r>
              <a:rPr lang="en-GB" b="0" dirty="0"/>
              <a:t>, meaning a roof-shaped or attic-like storey, often a “</a:t>
            </a:r>
            <a:r>
              <a:rPr lang="en-GB" b="0" dirty="0" err="1"/>
              <a:t>staffelgeschoss</a:t>
            </a:r>
            <a:r>
              <a:rPr lang="en-GB" b="0" dirty="0"/>
              <a:t>” or pitched-roof zone.</a:t>
            </a:r>
          </a:p>
          <a:p>
            <a:r>
              <a:rPr lang="en-GB" dirty="0"/>
              <a:t>“a”: The attic may be </a:t>
            </a:r>
            <a:r>
              <a:rPr lang="en-GB" b="1" dirty="0"/>
              <a:t>usable (</a:t>
            </a:r>
            <a:r>
              <a:rPr lang="en-GB" b="1" dirty="0" err="1"/>
              <a:t>ausgebaut</a:t>
            </a:r>
            <a:r>
              <a:rPr lang="en-GB" b="1" dirty="0"/>
              <a:t>)</a:t>
            </a:r>
            <a:r>
              <a:rPr lang="en-GB" dirty="0"/>
              <a:t>. It may contain living space. It may have roof windows or dormers. It still must follow the roof geometry defined in the textual B-Plan. It cannot visually or volumetrically behave like a full regular storey.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992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GRZ? (</a:t>
            </a:r>
            <a:r>
              <a:rPr lang="en-GB" dirty="0" err="1"/>
              <a:t>Grundflächenzahl</a:t>
            </a:r>
            <a:r>
              <a:rPr lang="en-GB" dirty="0"/>
              <a:t>)</a:t>
            </a:r>
          </a:p>
          <a:p>
            <a:r>
              <a:rPr lang="en-GB" b="0" dirty="0"/>
              <a:t>o” = </a:t>
            </a:r>
            <a:r>
              <a:rPr lang="en-GB" b="0" dirty="0" err="1"/>
              <a:t>Oberste</a:t>
            </a:r>
            <a:r>
              <a:rPr lang="en-GB" b="0" dirty="0"/>
              <a:t> </a:t>
            </a:r>
            <a:r>
              <a:rPr lang="en-GB" b="0" dirty="0" err="1"/>
              <a:t>Geschossart</a:t>
            </a:r>
            <a:r>
              <a:rPr lang="en-GB" b="0" dirty="0"/>
              <a:t> top storey (or the roof form) must be executed as a </a:t>
            </a:r>
            <a:r>
              <a:rPr lang="en-GB" b="0" i="1" dirty="0" err="1"/>
              <a:t>geschoss</a:t>
            </a:r>
            <a:r>
              <a:rPr lang="en-GB" b="0" i="1" dirty="0"/>
              <a:t> </a:t>
            </a:r>
            <a:r>
              <a:rPr lang="en-GB" b="0" i="1" dirty="0" err="1"/>
              <a:t>mit</a:t>
            </a:r>
            <a:r>
              <a:rPr lang="en-GB" b="0" i="1" dirty="0"/>
              <a:t> </a:t>
            </a:r>
            <a:r>
              <a:rPr lang="en-GB" b="0" i="1" dirty="0" err="1"/>
              <a:t>Dachform</a:t>
            </a:r>
            <a:r>
              <a:rPr lang="en-GB" b="0" dirty="0"/>
              <a:t>, meaning a roof-shaped or attic-like storey, often a “</a:t>
            </a:r>
            <a:r>
              <a:rPr lang="en-GB" b="0" dirty="0" err="1"/>
              <a:t>staffelgeschoss</a:t>
            </a:r>
            <a:r>
              <a:rPr lang="en-GB" b="0" dirty="0"/>
              <a:t>” or pitched-roof zone.</a:t>
            </a:r>
          </a:p>
          <a:p>
            <a:r>
              <a:rPr lang="en-GB" dirty="0"/>
              <a:t>“a”: The attic may be </a:t>
            </a:r>
            <a:r>
              <a:rPr lang="en-GB" b="1" dirty="0"/>
              <a:t>usable (</a:t>
            </a:r>
            <a:r>
              <a:rPr lang="en-GB" b="1" dirty="0" err="1"/>
              <a:t>ausgebaut</a:t>
            </a:r>
            <a:r>
              <a:rPr lang="en-GB" b="1" dirty="0"/>
              <a:t>)</a:t>
            </a:r>
            <a:r>
              <a:rPr lang="en-GB" dirty="0"/>
              <a:t>. It may contain living space. It may have roof windows or dormers. It still must follow the roof geometry defined in the textual B-Plan. It cannot visually or volumetrically behave like a full regular storey.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6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GRZ? (</a:t>
            </a:r>
            <a:r>
              <a:rPr lang="en-GB" dirty="0" err="1"/>
              <a:t>Grundflächenzahl</a:t>
            </a:r>
            <a:r>
              <a:rPr lang="en-GB" dirty="0"/>
              <a:t>)</a:t>
            </a:r>
          </a:p>
          <a:p>
            <a:r>
              <a:rPr lang="en-GB" b="0" dirty="0"/>
              <a:t>o” = </a:t>
            </a:r>
            <a:r>
              <a:rPr lang="en-GB" b="0" dirty="0" err="1"/>
              <a:t>Oberste</a:t>
            </a:r>
            <a:r>
              <a:rPr lang="en-GB" b="0" dirty="0"/>
              <a:t> </a:t>
            </a:r>
            <a:r>
              <a:rPr lang="en-GB" b="0" dirty="0" err="1"/>
              <a:t>Geschossart</a:t>
            </a:r>
            <a:r>
              <a:rPr lang="en-GB" b="0" dirty="0"/>
              <a:t> top storey (or the roof form) must be executed as a </a:t>
            </a:r>
            <a:r>
              <a:rPr lang="en-GB" b="0" i="1" dirty="0" err="1"/>
              <a:t>geschoss</a:t>
            </a:r>
            <a:r>
              <a:rPr lang="en-GB" b="0" i="1" dirty="0"/>
              <a:t> </a:t>
            </a:r>
            <a:r>
              <a:rPr lang="en-GB" b="0" i="1" dirty="0" err="1"/>
              <a:t>mit</a:t>
            </a:r>
            <a:r>
              <a:rPr lang="en-GB" b="0" i="1" dirty="0"/>
              <a:t> </a:t>
            </a:r>
            <a:r>
              <a:rPr lang="en-GB" b="0" i="1" dirty="0" err="1"/>
              <a:t>Dachform</a:t>
            </a:r>
            <a:r>
              <a:rPr lang="en-GB" b="0" dirty="0"/>
              <a:t>, meaning a roof-shaped or attic-like storey, often a “</a:t>
            </a:r>
            <a:r>
              <a:rPr lang="en-GB" b="0" dirty="0" err="1"/>
              <a:t>staffelgeschoss</a:t>
            </a:r>
            <a:r>
              <a:rPr lang="en-GB" b="0" dirty="0"/>
              <a:t>” or pitched-roof zone.</a:t>
            </a:r>
          </a:p>
          <a:p>
            <a:r>
              <a:rPr lang="en-GB" dirty="0"/>
              <a:t>“a”: The attic may be </a:t>
            </a:r>
            <a:r>
              <a:rPr lang="en-GB" b="1" dirty="0"/>
              <a:t>usable (</a:t>
            </a:r>
            <a:r>
              <a:rPr lang="en-GB" b="1" dirty="0" err="1"/>
              <a:t>ausgebaut</a:t>
            </a:r>
            <a:r>
              <a:rPr lang="en-GB" b="1" dirty="0"/>
              <a:t>)</a:t>
            </a:r>
            <a:r>
              <a:rPr lang="en-GB" dirty="0"/>
              <a:t>. It may contain living space. It may have roof windows or dormers. It still must follow the roof geometry defined in the textual B-Plan. It cannot visually or volumetrically behave like a full regular storey.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861D-C969-48C8-8270-5DBF63CC242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979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21D6D-C498-4724-97EE-9FD033402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295682F-AA04-4EBD-970A-9CE86FF00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D15675-D41D-402E-96B1-1D32B826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5552-AD4F-4F91-AE0B-A9A6F1D54730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B45527-4F39-40F6-86F7-518F83C0A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4C1D2B-3CF0-46FE-959A-C4DF25ED8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02-C196-4F0E-9B85-FC49FF2EAD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7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9011C-2856-459B-BE3B-D83C1B070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660FA1B-281E-41E3-B3BA-E9E8F0A52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D67CDB-9392-45D2-8F69-E9D947C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5552-AD4F-4F91-AE0B-A9A6F1D54730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E33EB2-AA44-435A-859C-3E2E9A0A7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BA0E53-A556-471F-ACFF-75B45804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02-C196-4F0E-9B85-FC49FF2EAD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970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3DD4EFA-F820-45C0-9E51-E003852F29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F9ABCEA-7F22-4A91-94B9-6FAEAA578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31B2BA-4C7E-461A-9A0F-5040CF123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5552-AD4F-4F91-AE0B-A9A6F1D54730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F4B5CE-5E54-484D-8FA7-F81B0F5F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7A3AC8-1D78-4656-B0C1-0CAAF972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02-C196-4F0E-9B85-FC49FF2EAD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1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5F3491-A45B-4C10-85E2-14B4B378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1C27B-689B-4EAF-BA7A-E466390C5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741DC9-9405-4EF1-B504-066CBD318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5552-AD4F-4F91-AE0B-A9A6F1D54730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82BEF9-AA80-4A94-AF74-0DC45B72C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B864D3-860A-4360-9141-41C3F1A62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02-C196-4F0E-9B85-FC49FF2EAD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74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896F5D-1A12-4B14-A94F-421CAEFBD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A1C563-8A0A-476E-B8EF-B94785D36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F1CAEA-BAF1-467A-8C38-3D7A60307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5552-AD4F-4F91-AE0B-A9A6F1D54730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45E970-15A2-4E60-B880-E4B34A07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84CBBA-1CCB-44F1-83C9-A9FFCC72F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02-C196-4F0E-9B85-FC49FF2EAD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3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4B84E6-CA5A-4BBE-9F00-7EB70D3E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5D7E06-9E52-4A61-93C8-F074CF019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B106F92-285C-4056-9E7A-ECBDB5719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729E08-B2E5-4EA2-88B8-62BB749F7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5552-AD4F-4F91-AE0B-A9A6F1D54730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E7B2FED-C81B-4C60-979F-84647AE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47C76A-1C96-42DB-A947-F8331847E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02-C196-4F0E-9B85-FC49FF2EAD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85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50E66F-FEFA-42BD-9406-7B67D30A9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0215F5-880F-430B-9951-01203F3DE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9E9F8C9-7525-4041-9730-47F85B42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9551425-7C06-4ADE-807E-713A94C92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B0AFEA3-0947-4751-BF61-394CE491C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3833D10-A074-45C0-B6D1-9F338E278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5552-AD4F-4F91-AE0B-A9A6F1D54730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BAFB241-F923-43AB-AAE0-D10A5CEA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E067034-FBBA-44C3-BD69-EF34AAEFF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02-C196-4F0E-9B85-FC49FF2EAD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47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16BBF-FCB3-4DE6-A7AC-19338F789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DA3719-8380-46DD-BBD0-5DE37E25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5552-AD4F-4F91-AE0B-A9A6F1D54730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C438B0-5389-47DA-9A9B-B80E9A09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3DDD22-73E0-4945-AFBF-E3A6324A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02-C196-4F0E-9B85-FC49FF2EAD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91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ED6A699-5B19-457C-A805-D3E188BB9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5552-AD4F-4F91-AE0B-A9A6F1D54730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181B86-5D85-4639-8055-D56429D8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E5C19B-2387-465C-9E60-C48C3674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02-C196-4F0E-9B85-FC49FF2EAD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93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61F7BE-D919-45AA-A51F-25E0F52A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C2DF1C-0608-4861-A0B0-A90E34808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8E39DD-617F-485C-AD34-0120C131E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DBDA0D5-9CF5-4A0D-9DAF-E7ACE3065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5552-AD4F-4F91-AE0B-A9A6F1D54730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D7392B9-6600-41B7-AD0B-63587949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81678C-476A-469B-BA76-CFC7DE87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02-C196-4F0E-9B85-FC49FF2EAD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509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706B62-7533-4F1C-8DF5-ECB5BECF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42600A6-8353-4D3C-B418-906A686794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8DD3D78-3722-42B1-860E-29DC8A59C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DCBAEE-F47E-46AE-B48A-514473B1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5552-AD4F-4F91-AE0B-A9A6F1D54730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146E06-FBEF-4670-8C23-13AC1052E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4BE535-0362-47BC-B055-3131D46D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02-C196-4F0E-9B85-FC49FF2EAD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1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652F376-0150-4588-825E-BB1C56251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C05230-868B-4E10-AC78-BC56B1621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6CEA54-1E1D-4E43-8A3A-A9C66C71E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5552-AD4F-4F91-AE0B-A9A6F1D54730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C30CFC-E24E-4F6F-8233-FA80F489F4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1A3F00-291C-41CF-B65C-63EE89F72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8CD02-C196-4F0E-9B85-FC49FF2EAD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28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5C05888-DA08-4FAF-8B0D-AFB7D2BA093D}"/>
              </a:ext>
            </a:extLst>
          </p:cNvPr>
          <p:cNvGrpSpPr/>
          <p:nvPr/>
        </p:nvGrpSpPr>
        <p:grpSpPr>
          <a:xfrm>
            <a:off x="276837" y="3595215"/>
            <a:ext cx="2353178" cy="2680874"/>
            <a:chOff x="5612951" y="2787327"/>
            <a:chExt cx="1762220" cy="1737845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D4F1312C-0F4B-47CF-B61F-5E1E05490BE5}"/>
                </a:ext>
              </a:extLst>
            </p:cNvPr>
            <p:cNvSpPr/>
            <p:nvPr/>
          </p:nvSpPr>
          <p:spPr>
            <a:xfrm>
              <a:off x="5612952" y="2787327"/>
              <a:ext cx="1762219" cy="173784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Google Shape;103;p1">
              <a:extLst>
                <a:ext uri="{FF2B5EF4-FFF2-40B4-BE49-F238E27FC236}">
                  <a16:creationId xmlns:a16="http://schemas.microsoft.com/office/drawing/2014/main" id="{106BD8EF-DA52-4C0D-BCEA-C8F1868AE463}"/>
                </a:ext>
              </a:extLst>
            </p:cNvPr>
            <p:cNvSpPr txBox="1"/>
            <p:nvPr/>
          </p:nvSpPr>
          <p:spPr>
            <a:xfrm>
              <a:off x="5612951" y="2948072"/>
              <a:ext cx="1762219" cy="1225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i="0" u="sng" strike="noStrike" cap="none" dirty="0">
                  <a:solidFill>
                    <a:srgbClr val="231F20"/>
                  </a:solidFill>
                  <a:latin typeface="Arial"/>
                  <a:ea typeface="Arial"/>
                  <a:cs typeface="Arial"/>
                  <a:sym typeface="Arial"/>
                </a:rPr>
                <a:t>Land Management and Land Use Planning</a:t>
              </a:r>
              <a:br>
                <a:rPr lang="en-US" sz="900" b="0" i="0" u="none" strike="noStrike" cap="none" dirty="0">
                  <a:latin typeface="Arial"/>
                  <a:ea typeface="Arial"/>
                  <a:cs typeface="Arial"/>
                  <a:sym typeface="Arial"/>
                </a:rPr>
              </a:br>
              <a:endParaRPr lang="en-US" sz="900" b="0" i="0" u="none" strike="noStrike" cap="none" dirty="0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dirty="0" err="1"/>
                <a:t>Dr.</a:t>
              </a:r>
              <a:r>
                <a:rPr lang="en-GB" sz="1000" dirty="0"/>
                <a:t> Susana Restrepo Rico </a:t>
              </a: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 dirty="0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  <a:t>Urban Agglomerations</a:t>
              </a:r>
              <a:br>
                <a:rPr lang="en-US" sz="1000" b="0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-US" sz="1000" b="0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  <a:t>Master of Science (M. Sc.)</a:t>
              </a:r>
              <a:endParaRPr sz="1000" b="0" i="0" u="none" strike="noStrike" cap="none" dirty="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br>
                <a:rPr lang="en-US" sz="900" b="0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-US" sz="900" b="0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  <a:t>Frankfurt UAS</a:t>
              </a:r>
              <a:endParaRPr lang="en-US" sz="900" dirty="0"/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en-US" sz="900" b="0" i="0" u="none" strike="noStrike" cap="none" dirty="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900" b="1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  <a:t>WS 202</a:t>
              </a:r>
              <a:r>
                <a:rPr lang="en-US" sz="900" b="1" dirty="0">
                  <a:latin typeface="Helvetica Neue"/>
                  <a:ea typeface="Helvetica Neue"/>
                  <a:cs typeface="Helvetica Neue"/>
                  <a:sym typeface="Helvetica Neue"/>
                </a:rPr>
                <a:t>5</a:t>
              </a:r>
              <a:r>
                <a:rPr lang="en-US" sz="900" b="1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  <a:t>/2</a:t>
              </a:r>
              <a:r>
                <a:rPr lang="en-US" sz="900" b="1" dirty="0">
                  <a:latin typeface="Helvetica Neue"/>
                  <a:ea typeface="Helvetica Neue"/>
                  <a:cs typeface="Helvetica Neue"/>
                  <a:sym typeface="Helvetica Neue"/>
                </a:rPr>
                <a:t>6</a:t>
              </a:r>
              <a:r>
                <a:rPr lang="en-US" sz="900" b="1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 b="0" i="0" u="none" strike="noStrike" cap="none" dirty="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-US" sz="2000" b="0" i="0" u="none" strike="noStrike" cap="none" dirty="0">
                  <a:latin typeface="Arial"/>
                  <a:ea typeface="Arial"/>
                  <a:cs typeface="Arial"/>
                  <a:sym typeface="Arial"/>
                </a:rPr>
              </a:br>
              <a:endParaRPr sz="700" b="0" i="0" u="none" strike="noStrike" cap="none" dirty="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400" b="0" i="0" u="none" strike="noStrike" cap="none" dirty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AA9E4061-C000-4B57-8A27-443A71C23006}"/>
              </a:ext>
            </a:extLst>
          </p:cNvPr>
          <p:cNvSpPr/>
          <p:nvPr/>
        </p:nvSpPr>
        <p:spPr>
          <a:xfrm>
            <a:off x="339532" y="1224082"/>
            <a:ext cx="4035824" cy="2204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Municipal Planning in Germany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From Spatial Strategies to Concrete Implementation</a:t>
            </a:r>
            <a:endParaRPr lang="en-US" sz="2400" b="1" i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BB385A4-9BD7-7DA5-B05B-3640F648D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61089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63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1733550"/>
            <a:ext cx="4727466" cy="392631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GE – </a:t>
            </a:r>
            <a:r>
              <a:rPr lang="en-GB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Gewerbegebiet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(Commercial/Industrial Zone)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Work &amp; production-oriented uses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Allowed 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Industrial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Logistics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Wholesale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Commercial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Housing usually prohibited (to avoid conflicts)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Urban effect: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Large commercial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Transport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Low walkability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Higher noise/emission tolerance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 - Type of building use (Art der </a:t>
            </a:r>
            <a:r>
              <a:rPr lang="en-US" b="1" u="sng" dirty="0" err="1"/>
              <a:t>baulichen</a:t>
            </a:r>
            <a:r>
              <a:rPr lang="en-US" b="1" u="sng" dirty="0"/>
              <a:t> </a:t>
            </a:r>
            <a:r>
              <a:rPr lang="en-US" b="1" u="sng" dirty="0" err="1"/>
              <a:t>Nutzung</a:t>
            </a:r>
            <a:r>
              <a:rPr lang="en-US" b="1" u="sng" dirty="0"/>
              <a:t>)</a:t>
            </a:r>
          </a:p>
        </p:txBody>
      </p:sp>
      <p:pic>
        <p:nvPicPr>
          <p:cNvPr id="5122" name="Picture 2" descr="Unternehmen verteidigen ihren Osthafen">
            <a:extLst>
              <a:ext uri="{FF2B5EF4-FFF2-40B4-BE49-F238E27FC236}">
                <a16:creationId xmlns:a16="http://schemas.microsoft.com/office/drawing/2014/main" id="{3FBFA17F-0505-4DFA-B2FA-68778F639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589" y="1733550"/>
            <a:ext cx="8137653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326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1733550"/>
            <a:ext cx="4727466" cy="392631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SO – </a:t>
            </a:r>
            <a:r>
              <a:rPr lang="en-GB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Sondergebiet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(Special-Purpose Zone)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Unique or large-scale functions not covered by standard categories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Shopping centres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Hospital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Airports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Major institutions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Urban effect: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Strong identity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Landmark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Tailored regulations to specific uses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 - Type of building use (Art der </a:t>
            </a:r>
            <a:r>
              <a:rPr lang="en-US" b="1" u="sng" dirty="0" err="1"/>
              <a:t>baulichen</a:t>
            </a:r>
            <a:r>
              <a:rPr lang="en-US" b="1" u="sng" dirty="0"/>
              <a:t> </a:t>
            </a:r>
            <a:r>
              <a:rPr lang="en-US" b="1" u="sng" dirty="0" err="1"/>
              <a:t>Nutzung</a:t>
            </a:r>
            <a:r>
              <a:rPr lang="en-US" b="1" u="sng" dirty="0"/>
              <a:t>)</a:t>
            </a:r>
          </a:p>
        </p:txBody>
      </p:sp>
      <p:pic>
        <p:nvPicPr>
          <p:cNvPr id="6146" name="Picture 2" descr="EZB Neubau in Frankfurt im Ostend vor Blockupy Protesten - DER ...">
            <a:extLst>
              <a:ext uri="{FF2B5EF4-FFF2-40B4-BE49-F238E27FC236}">
                <a16:creationId xmlns:a16="http://schemas.microsoft.com/office/drawing/2014/main" id="{32B84819-429E-4045-AF81-16D3C043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290" y="16002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816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1035093"/>
            <a:ext cx="4070590" cy="555315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GRZ – </a:t>
            </a:r>
            <a:r>
              <a:rPr lang="en-GB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Grundflächenzahl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(Site Coverage Ratio)</a:t>
            </a:r>
          </a:p>
          <a:p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it means: How much of the plot area you are allowed to cover with the building footprint.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GRZ Counts: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The principal building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Fixed structural extensions, e.g., Winter gardens (if structural)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Fixed verandas that are part of the main building geometry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Formula: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GRZ x plot area = maximum ground coverage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Urban effect: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Low GRZ (0.2–0.4): more gardens, more suburban or open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Medium GRZ (0.4–0.6): structured blocks with courtyards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High GRZ (0.6–0.8): compact urban areas, less open ground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 – Density &amp; Dimensions (</a:t>
            </a:r>
            <a:r>
              <a:rPr lang="en-US" b="1" u="sng" dirty="0" err="1"/>
              <a:t>Maß</a:t>
            </a:r>
            <a:r>
              <a:rPr lang="en-US" b="1" u="sng" dirty="0"/>
              <a:t> der </a:t>
            </a:r>
            <a:r>
              <a:rPr lang="en-US" b="1" u="sng" dirty="0" err="1"/>
              <a:t>Baulichen</a:t>
            </a:r>
            <a:r>
              <a:rPr lang="en-US" b="1" u="sng" dirty="0"/>
              <a:t> </a:t>
            </a:r>
            <a:r>
              <a:rPr lang="en-US" b="1" u="sng" dirty="0" err="1"/>
              <a:t>Nutzung</a:t>
            </a:r>
            <a:r>
              <a:rPr lang="en-US" b="1" u="sng" dirty="0"/>
              <a:t>)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E3CBDF1-66E8-4673-93D9-34E863E1B800}"/>
              </a:ext>
            </a:extLst>
          </p:cNvPr>
          <p:cNvGrpSpPr/>
          <p:nvPr/>
        </p:nvGrpSpPr>
        <p:grpSpPr>
          <a:xfrm>
            <a:off x="4593907" y="776229"/>
            <a:ext cx="6578918" cy="5553153"/>
            <a:chOff x="4593907" y="1611741"/>
            <a:chExt cx="4169093" cy="4048125"/>
          </a:xfrm>
        </p:grpSpPr>
        <p:pic>
          <p:nvPicPr>
            <p:cNvPr id="7170" name="Picture 2" descr="Grundflächenzahl GRZ - Was ist die GRZ?">
              <a:extLst>
                <a:ext uri="{FF2B5EF4-FFF2-40B4-BE49-F238E27FC236}">
                  <a16:creationId xmlns:a16="http://schemas.microsoft.com/office/drawing/2014/main" id="{76760023-8810-4CC4-A0BA-A1C56B9816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93907" y="1611741"/>
              <a:ext cx="4169093" cy="404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BC885989-15DE-424A-8DD9-490E246452FA}"/>
                </a:ext>
              </a:extLst>
            </p:cNvPr>
            <p:cNvSpPr/>
            <p:nvPr/>
          </p:nvSpPr>
          <p:spPr>
            <a:xfrm>
              <a:off x="7553325" y="2667000"/>
              <a:ext cx="504825" cy="428626"/>
            </a:xfrm>
            <a:custGeom>
              <a:avLst/>
              <a:gdLst>
                <a:gd name="connsiteX0" fmla="*/ 0 w 504825"/>
                <a:gd name="connsiteY0" fmla="*/ 214313 h 428626"/>
                <a:gd name="connsiteX1" fmla="*/ 252413 w 504825"/>
                <a:gd name="connsiteY1" fmla="*/ 0 h 428626"/>
                <a:gd name="connsiteX2" fmla="*/ 504826 w 504825"/>
                <a:gd name="connsiteY2" fmla="*/ 214313 h 428626"/>
                <a:gd name="connsiteX3" fmla="*/ 252413 w 504825"/>
                <a:gd name="connsiteY3" fmla="*/ 428626 h 428626"/>
                <a:gd name="connsiteX4" fmla="*/ 0 w 504825"/>
                <a:gd name="connsiteY4" fmla="*/ 214313 h 42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428626" extrusionOk="0">
                  <a:moveTo>
                    <a:pt x="0" y="214313"/>
                  </a:moveTo>
                  <a:cubicBezTo>
                    <a:pt x="-11575" y="63592"/>
                    <a:pt x="110447" y="-31096"/>
                    <a:pt x="252413" y="0"/>
                  </a:cubicBezTo>
                  <a:cubicBezTo>
                    <a:pt x="382440" y="-2271"/>
                    <a:pt x="488946" y="98942"/>
                    <a:pt x="504826" y="214313"/>
                  </a:cubicBezTo>
                  <a:cubicBezTo>
                    <a:pt x="510005" y="343631"/>
                    <a:pt x="420859" y="416562"/>
                    <a:pt x="252413" y="428626"/>
                  </a:cubicBezTo>
                  <a:cubicBezTo>
                    <a:pt x="138486" y="429831"/>
                    <a:pt x="1628" y="351279"/>
                    <a:pt x="0" y="214313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64327539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32711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1035093"/>
            <a:ext cx="5232640" cy="555315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GFZ – </a:t>
            </a:r>
            <a:r>
              <a:rPr lang="en-GB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Geschossflächenzahl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(Floor Area Ratio / FAR)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How much total usable floor area you may build across all storeys.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Included in GFZ (always):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All full storeys above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Attic storeys if they qualify as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Vollgeschosse</a:t>
            </a: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Roof storeys if they exceed the “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Dachgeschoss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exemption rule”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Stair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Lift shafts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Technical rooms (above ground)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Internal corridors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Formula: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GFZ x plot area = total permitted floor area.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Urban effect: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GFZ &lt; 1.0: suburban, low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GFZ 1.0–1.7: typical 3–5 storey European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neighborhoods</a:t>
            </a: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GFZ 2.0–3.0: inner-city blocks (Frankfurt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Bornheim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Teile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Europaviertel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GFZ 4.0+ (rare): high-rise clusters (some SO or core MI areas)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 – Density &amp; Dimensions (</a:t>
            </a:r>
            <a:r>
              <a:rPr lang="en-US" b="1" u="sng" dirty="0" err="1"/>
              <a:t>Maß</a:t>
            </a:r>
            <a:r>
              <a:rPr lang="en-US" b="1" u="sng" dirty="0"/>
              <a:t> der </a:t>
            </a:r>
            <a:r>
              <a:rPr lang="en-US" b="1" u="sng" dirty="0" err="1"/>
              <a:t>Baulichen</a:t>
            </a:r>
            <a:r>
              <a:rPr lang="en-US" b="1" u="sng" dirty="0"/>
              <a:t> </a:t>
            </a:r>
            <a:r>
              <a:rPr lang="en-US" b="1" u="sng" dirty="0" err="1"/>
              <a:t>Nutzung</a:t>
            </a:r>
            <a:r>
              <a:rPr lang="en-US" b="1" u="sng" dirty="0"/>
              <a:t>)</a:t>
            </a:r>
          </a:p>
        </p:txBody>
      </p:sp>
      <p:pic>
        <p:nvPicPr>
          <p:cNvPr id="8194" name="Picture 2" descr="First- und Traufhöhe: Definition &amp; Berechnung - ImmoZins AG">
            <a:extLst>
              <a:ext uri="{FF2B5EF4-FFF2-40B4-BE49-F238E27FC236}">
                <a16:creationId xmlns:a16="http://schemas.microsoft.com/office/drawing/2014/main" id="{4B9AC970-453E-4884-898B-98BD1826E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0811" y="881003"/>
            <a:ext cx="5421204" cy="530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902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1035093"/>
            <a:ext cx="3594340" cy="555315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Maximum Building Heights &amp; Storeys (</a:t>
            </a:r>
            <a:r>
              <a:rPr lang="en-GB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Höhenbegrenzung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&amp; </a:t>
            </a:r>
            <a:r>
              <a:rPr lang="en-GB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Vollgeschosse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Storeys (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Vollgeschosse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): Written in the B-Plan as: II, III, IV, V, etc. 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Sometimes combined with symbols: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III o = 3 full floors + roof-shaped top storey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III a = 3 full floors + developed attic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Urban effect: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Controls perceived scale from the street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Ensures harmonious transitions to existing neighbourhoods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Limits overshadowing and wind effects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B-Plans may specify: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Maximum ridge height (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Firsthöhe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): from the starting of the roof to the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highes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point of the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Maximum eaves height (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Traufhöhe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): From the floor to the beginning of the roof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Absolute maximum building height: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Gebäudehöhe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(full height)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 – Density &amp; Dimensions (</a:t>
            </a:r>
            <a:r>
              <a:rPr lang="en-US" b="1" u="sng" dirty="0" err="1"/>
              <a:t>Maß</a:t>
            </a:r>
            <a:r>
              <a:rPr lang="en-US" b="1" u="sng" dirty="0"/>
              <a:t> der </a:t>
            </a:r>
            <a:r>
              <a:rPr lang="en-US" b="1" u="sng" dirty="0" err="1"/>
              <a:t>Baulichen</a:t>
            </a:r>
            <a:r>
              <a:rPr lang="en-US" b="1" u="sng" dirty="0"/>
              <a:t> </a:t>
            </a:r>
            <a:r>
              <a:rPr lang="en-US" b="1" u="sng" dirty="0" err="1"/>
              <a:t>Nutzung</a:t>
            </a:r>
            <a:r>
              <a:rPr lang="en-US" b="1" u="sng" dirty="0"/>
              <a:t>)</a:t>
            </a:r>
          </a:p>
        </p:txBody>
      </p:sp>
      <p:pic>
        <p:nvPicPr>
          <p:cNvPr id="9218" name="Picture 2" descr="Europaviertel - Wikipedia">
            <a:extLst>
              <a:ext uri="{FF2B5EF4-FFF2-40B4-BE49-F238E27FC236}">
                <a16:creationId xmlns:a16="http://schemas.microsoft.com/office/drawing/2014/main" id="{F9736FDD-531A-4FF6-A349-4ECDF3399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1885" y="1533525"/>
            <a:ext cx="8323357" cy="405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12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1035093"/>
            <a:ext cx="3594340" cy="555315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Building Lines (</a:t>
            </a:r>
            <a:r>
              <a:rPr lang="en-GB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Baulinien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GB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Baulinie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marks the exact line on which a building’s façade must be placed: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Strict, no setback allowed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Façade must align exactly with this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How it appears in a B-Plan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Solid line (often red or blue) along a street 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Urban Effect: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Creates coherent street walls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Defines the urban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Controls street enclosure and “city feel”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Ensures architectural continuity (e.g., Europa-Allee)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 – Urban Form</a:t>
            </a:r>
          </a:p>
        </p:txBody>
      </p:sp>
      <p:pic>
        <p:nvPicPr>
          <p:cNvPr id="10242" name="Picture 2" descr="Service - Lexikon - Berlin.de">
            <a:extLst>
              <a:ext uri="{FF2B5EF4-FFF2-40B4-BE49-F238E27FC236}">
                <a16:creationId xmlns:a16="http://schemas.microsoft.com/office/drawing/2014/main" id="{22CE69B9-AEE7-4E80-B22E-D6A5E4F9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075" y="382823"/>
            <a:ext cx="76200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544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aulinie, Baugrenze, überbaubare Grundstücksfläche? Das ...">
            <a:extLst>
              <a:ext uri="{FF2B5EF4-FFF2-40B4-BE49-F238E27FC236}">
                <a16:creationId xmlns:a16="http://schemas.microsoft.com/office/drawing/2014/main" id="{D0E1504C-823B-4E34-B351-10B665935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2850" y="1258093"/>
            <a:ext cx="8346714" cy="434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1035093"/>
            <a:ext cx="3594340" cy="555315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Building Footprints (</a:t>
            </a:r>
            <a:r>
              <a:rPr lang="en-GB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Baufenster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/ </a:t>
            </a:r>
            <a:r>
              <a:rPr lang="en-GB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Baugrenzen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Defined through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Baugrenzen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(building limits) or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Baufenster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(buildable envelopes)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Inside the polygon: the building may be placed.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Outside: the building may not encroach.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How it appears in a B-Plan: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Dashed lines marking the maximum area for construction.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The shape usually anticipates the intended block typology.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it regulates: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Mass building depth, and courtyard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Distances to neighbours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Protection of sunlight and ventilation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Control of block typology (open, semi-open, or perimeter block)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 – Urban Form</a:t>
            </a:r>
          </a:p>
        </p:txBody>
      </p:sp>
    </p:spTree>
    <p:extLst>
      <p:ext uri="{BB962C8B-B14F-4D97-AF65-F5344CB8AC3E}">
        <p14:creationId xmlns:p14="http://schemas.microsoft.com/office/powerpoint/2010/main" val="1916343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1035093"/>
            <a:ext cx="3594340" cy="555315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Block </a:t>
            </a:r>
            <a:r>
              <a:rPr lang="de-DE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Structure</a:t>
            </a:r>
            <a:r>
              <a:rPr lang="de-DE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(Blockrand vs. offene Bauweise)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The overall shape of development: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Closed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Semi-open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Freestanding buildings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How it appears in a B-Plan: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Baufenster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Baulinien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together outline a block perimeter.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Use category (WA/MI) and GFZ help define massing.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it regulates: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Urban density &amp; character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Degree of permeability (public vs private courtyard)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Noise shielding (closed blocks protect inner courtyards)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Microclimate (ventilation, shading)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 – Urban Form</a:t>
            </a:r>
          </a:p>
        </p:txBody>
      </p:sp>
      <p:pic>
        <p:nvPicPr>
          <p:cNvPr id="12290" name="Picture 2" descr="Molkenmarkt, Mitte Berlin - Berlin.de">
            <a:extLst>
              <a:ext uri="{FF2B5EF4-FFF2-40B4-BE49-F238E27FC236}">
                <a16:creationId xmlns:a16="http://schemas.microsoft.com/office/drawing/2014/main" id="{FFC9953B-298D-4610-8536-24DFBC08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8900" y="517363"/>
            <a:ext cx="8236342" cy="61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127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1035093"/>
            <a:ext cx="3594340" cy="555315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Street Layout &amp; Public </a:t>
            </a:r>
            <a:r>
              <a:rPr lang="de-DE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Squares</a:t>
            </a:r>
            <a:endParaRPr lang="de-DE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How streets &amp; squares appear in a B-Plan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Marked as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öffentliche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Verkehrsflächen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(public traffic areas)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Coloured yellow/grey depending on local conventions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Public squares often marked with special symbols or labels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What the B-Plan regulates: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Street hierarchy: main, collector, local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Widths of carriageways, footpaths, cycle paths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Junctions, turning areas, and access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Location &amp; size of public squares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Ensures future development fits a coherent mobility and public-space structure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 – Urban Form</a:t>
            </a:r>
          </a:p>
        </p:txBody>
      </p:sp>
      <p:pic>
        <p:nvPicPr>
          <p:cNvPr id="13314" name="Picture 2" descr="Bebauungsplan lesen und verstehen - DAS HAUS">
            <a:extLst>
              <a:ext uri="{FF2B5EF4-FFF2-40B4-BE49-F238E27FC236}">
                <a16:creationId xmlns:a16="http://schemas.microsoft.com/office/drawing/2014/main" id="{2A982942-EB61-4E18-A58F-1C29415BC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2742" y="458850"/>
            <a:ext cx="5822907" cy="582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713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1035093"/>
            <a:ext cx="3594340" cy="555315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Green &amp; Environmental </a:t>
            </a:r>
            <a:r>
              <a:rPr lang="de-DE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Requirements</a:t>
            </a:r>
            <a:endParaRPr lang="de-DE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How they appear in a B-Plan: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Green areas often coloured green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Required tree planting shown with symbols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Noise protection walls indicated with thick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Flood zones hatched or labelled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Unsealed/permeable surfaces specified in text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What they regulate: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Tree planting requirements (species, number, spacing)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Green corridors and ecological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Unsealed surface quotas for climate 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Noise buffers (e.g., near rail lines or highways)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Flood rules: Prohibition of basements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Minimum elevation of ground floors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Retention or infiltration measures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 – Urban Form</a:t>
            </a:r>
          </a:p>
        </p:txBody>
      </p:sp>
      <p:pic>
        <p:nvPicPr>
          <p:cNvPr id="14338" name="Picture 2" descr="Bolzplatz-Bebauung mit besserem Lärmschutz | meinstutensee.de">
            <a:extLst>
              <a:ext uri="{FF2B5EF4-FFF2-40B4-BE49-F238E27FC236}">
                <a16:creationId xmlns:a16="http://schemas.microsoft.com/office/drawing/2014/main" id="{55E33EA7-569F-4CE4-B64E-CDAF9AA15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175" y="271482"/>
            <a:ext cx="59817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062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57ACE491-0B0B-44F5-A370-115FF8304C34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75F7ECEB-2C7F-4996-B2A7-9CA6CEE0A385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11013014" cy="52861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b="1" u="sng" dirty="0"/>
              <a:t>GOVERNANCE LEVELS IN PLANNING PROCEDURES</a:t>
            </a:r>
            <a:endParaRPr lang="en-GB" b="1" u="sng" dirty="0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F1F99B53-0EF1-462A-8BEF-DFC5C9C5A997}"/>
              </a:ext>
            </a:extLst>
          </p:cNvPr>
          <p:cNvSpPr/>
          <p:nvPr/>
        </p:nvSpPr>
        <p:spPr>
          <a:xfrm>
            <a:off x="2326985" y="1129155"/>
            <a:ext cx="3169401" cy="1099146"/>
          </a:xfrm>
          <a:prstGeom prst="roundRect">
            <a:avLst/>
          </a:prstGeom>
          <a:solidFill>
            <a:srgbClr val="F1E7D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Rechtsrahmen / Raumordnungsgesetzt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Legal </a:t>
            </a: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framework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Spatial Planning Act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7AE93EC1-D519-4F24-BB29-707B82D1EE7A}"/>
              </a:ext>
            </a:extLst>
          </p:cNvPr>
          <p:cNvSpPr/>
          <p:nvPr/>
        </p:nvSpPr>
        <p:spPr>
          <a:xfrm>
            <a:off x="2326983" y="2449199"/>
            <a:ext cx="3161136" cy="1052371"/>
          </a:xfrm>
          <a:prstGeom prst="roundRect">
            <a:avLst/>
          </a:prstGeom>
          <a:solidFill>
            <a:srgbClr val="AAC6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Landesentwicklungsplan </a:t>
            </a:r>
            <a:r>
              <a: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 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Landesplanungsgesetz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State Spatial Planning Act, State Development Plan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8F07284B-0554-408D-BF7C-7FAF12129D15}"/>
              </a:ext>
            </a:extLst>
          </p:cNvPr>
          <p:cNvSpPr/>
          <p:nvPr/>
        </p:nvSpPr>
        <p:spPr>
          <a:xfrm>
            <a:off x="2326983" y="3673029"/>
            <a:ext cx="3161136" cy="993044"/>
          </a:xfrm>
          <a:prstGeom prst="roundRect">
            <a:avLst/>
          </a:prstGeom>
          <a:solidFill>
            <a:srgbClr val="AAC6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Regionalpläne / 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Regional Plans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45AD3B6F-967F-4AA9-9305-28BFD7ED3C7C}"/>
              </a:ext>
            </a:extLst>
          </p:cNvPr>
          <p:cNvSpPr/>
          <p:nvPr/>
        </p:nvSpPr>
        <p:spPr>
          <a:xfrm>
            <a:off x="2326983" y="4882792"/>
            <a:ext cx="3161136" cy="1041977"/>
          </a:xfrm>
          <a:prstGeom prst="roundRect">
            <a:avLst/>
          </a:prstGeom>
          <a:solidFill>
            <a:srgbClr val="A5D1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Flächennutzungs- und Bebauungsplan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Land-Use Plan and </a:t>
            </a: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Development Plan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2F279110-22F9-4A23-91EC-9599AE6A707E}"/>
              </a:ext>
            </a:extLst>
          </p:cNvPr>
          <p:cNvSpPr/>
          <p:nvPr/>
        </p:nvSpPr>
        <p:spPr>
          <a:xfrm>
            <a:off x="2382844" y="560991"/>
            <a:ext cx="3172266" cy="56155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Planning</a:t>
            </a:r>
            <a:r>
              <a:rPr lang="de-DE" sz="1400" b="1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Instruments</a:t>
            </a:r>
            <a:endParaRPr kumimoji="0" lang="de-DE" sz="1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5641F237-04DF-409B-A3AD-CB1387A8F430}"/>
              </a:ext>
            </a:extLst>
          </p:cNvPr>
          <p:cNvSpPr/>
          <p:nvPr/>
        </p:nvSpPr>
        <p:spPr>
          <a:xfrm>
            <a:off x="5701238" y="1100140"/>
            <a:ext cx="3090390" cy="1099146"/>
          </a:xfrm>
          <a:prstGeom prst="roundRect">
            <a:avLst/>
          </a:prstGeom>
          <a:solidFill>
            <a:srgbClr val="F1E7D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Bundesministerien, Bundesinstitute, Bundestag/Bundesrat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Federal </a:t>
            </a: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Ministries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Federal Institutes, Bundestag / Bundesrat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79598F83-EF59-4EC3-A526-59D0B114E0E4}"/>
              </a:ext>
            </a:extLst>
          </p:cNvPr>
          <p:cNvSpPr/>
          <p:nvPr/>
        </p:nvSpPr>
        <p:spPr>
          <a:xfrm>
            <a:off x="5622227" y="2420183"/>
            <a:ext cx="3161136" cy="1081386"/>
          </a:xfrm>
          <a:prstGeom prst="roundRect">
            <a:avLst/>
          </a:prstGeom>
          <a:solidFill>
            <a:srgbClr val="AAC6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Landesministerien, Landesregierung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1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 </a:t>
            </a:r>
            <a:r>
              <a:rPr lang="de-DE" sz="11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Goverments</a:t>
            </a: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3650863B-8A18-453A-AFA3-12E47CCE81A8}"/>
              </a:ext>
            </a:extLst>
          </p:cNvPr>
          <p:cNvSpPr/>
          <p:nvPr/>
        </p:nvSpPr>
        <p:spPr>
          <a:xfrm>
            <a:off x="5622227" y="3685824"/>
            <a:ext cx="3161136" cy="980248"/>
          </a:xfrm>
          <a:prstGeom prst="roundRect">
            <a:avLst/>
          </a:prstGeom>
          <a:solidFill>
            <a:srgbClr val="AAC6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Regionale Planungsverbände, Regierungspräsidium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Regional Planning Associations, Regional Government</a:t>
            </a: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CFDB5095-AA88-4F02-8E0E-ED99822875C4}"/>
              </a:ext>
            </a:extLst>
          </p:cNvPr>
          <p:cNvSpPr/>
          <p:nvPr/>
        </p:nvSpPr>
        <p:spPr>
          <a:xfrm>
            <a:off x="5622227" y="4882792"/>
            <a:ext cx="3161136" cy="1041977"/>
          </a:xfrm>
          <a:prstGeom prst="roundRect">
            <a:avLst/>
          </a:prstGeom>
          <a:solidFill>
            <a:srgbClr val="A5D1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Stadtplanungsamt, Gemeinderat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City Planning Departments, Municipal Councils</a:t>
            </a: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557816EA-B4FA-48FA-BC40-6D3758681254}"/>
              </a:ext>
            </a:extLst>
          </p:cNvPr>
          <p:cNvSpPr/>
          <p:nvPr/>
        </p:nvSpPr>
        <p:spPr>
          <a:xfrm>
            <a:off x="5757874" y="388418"/>
            <a:ext cx="3084212" cy="83138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Planning</a:t>
            </a:r>
            <a:r>
              <a:rPr lang="de-DE" sz="1400" b="1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Actors</a:t>
            </a:r>
            <a:endParaRPr kumimoji="0" lang="de-DE" sz="1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C1A8D59A-8B63-4ECC-B19C-1B9DE094EC48}"/>
              </a:ext>
            </a:extLst>
          </p:cNvPr>
          <p:cNvSpPr/>
          <p:nvPr/>
        </p:nvSpPr>
        <p:spPr>
          <a:xfrm>
            <a:off x="9055204" y="420434"/>
            <a:ext cx="3080038" cy="83138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Actors in </a:t>
            </a:r>
            <a:r>
              <a:rPr lang="de-DE" sz="1400" b="1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Participation</a:t>
            </a:r>
            <a:endParaRPr kumimoji="0" lang="de-DE" sz="1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361172DA-CD29-4AFA-8037-F4A8C3577189}"/>
              </a:ext>
            </a:extLst>
          </p:cNvPr>
          <p:cNvSpPr/>
          <p:nvPr/>
        </p:nvSpPr>
        <p:spPr>
          <a:xfrm>
            <a:off x="8994394" y="1141952"/>
            <a:ext cx="3090390" cy="1099146"/>
          </a:xfrm>
          <a:prstGeom prst="roundRect">
            <a:avLst/>
          </a:prstGeom>
          <a:solidFill>
            <a:srgbClr val="F1E7D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Länder, Fachministerien, Verbände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States, </a:t>
            </a:r>
            <a:r>
              <a:rPr kumimoji="0" lang="fr-FR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sectoral</a:t>
            </a: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ministries</a:t>
            </a: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FR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professional</a:t>
            </a: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associations</a:t>
            </a: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14433D59-E8C4-4944-8CF5-9F2EBF852EE2}"/>
              </a:ext>
            </a:extLst>
          </p:cNvPr>
          <p:cNvSpPr/>
          <p:nvPr/>
        </p:nvSpPr>
        <p:spPr>
          <a:xfrm>
            <a:off x="8915383" y="2417887"/>
            <a:ext cx="3161136" cy="1081386"/>
          </a:xfrm>
          <a:prstGeom prst="roundRect">
            <a:avLst/>
          </a:prstGeom>
          <a:solidFill>
            <a:srgbClr val="AAC6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Kommunen, Fachbehörden, Öffentlichkeit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Municipalities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sectoral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agencies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86EE368F-D800-412C-80ED-082EF5EA6911}"/>
              </a:ext>
            </a:extLst>
          </p:cNvPr>
          <p:cNvSpPr/>
          <p:nvPr/>
        </p:nvSpPr>
        <p:spPr>
          <a:xfrm>
            <a:off x="8915383" y="3673029"/>
            <a:ext cx="3161136" cy="993044"/>
          </a:xfrm>
          <a:prstGeom prst="roundRect">
            <a:avLst/>
          </a:prstGeom>
          <a:solidFill>
            <a:srgbClr val="AAC6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Kommunen, Verbände,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Bürger:innen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Municipalities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associations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citizens</a:t>
            </a: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6EAAA97B-9AF0-474C-AEED-72F368E88003}"/>
              </a:ext>
            </a:extLst>
          </p:cNvPr>
          <p:cNvSpPr/>
          <p:nvPr/>
        </p:nvSpPr>
        <p:spPr>
          <a:xfrm>
            <a:off x="8915383" y="4882792"/>
            <a:ext cx="3161136" cy="1041978"/>
          </a:xfrm>
          <a:prstGeom prst="roundRect">
            <a:avLst/>
          </a:prstGeom>
          <a:solidFill>
            <a:srgbClr val="A5D1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Bürger:innen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Fachbehörden, Initiativen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Citizens, </a:t>
            </a: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authorities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civic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initiatives</a:t>
            </a: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A0DFC266-FBD8-40D5-839A-118CA36A4A72}"/>
              </a:ext>
            </a:extLst>
          </p:cNvPr>
          <p:cNvSpPr/>
          <p:nvPr/>
        </p:nvSpPr>
        <p:spPr>
          <a:xfrm>
            <a:off x="144709" y="1141952"/>
            <a:ext cx="1962219" cy="1099146"/>
          </a:xfrm>
          <a:prstGeom prst="roundRect">
            <a:avLst/>
          </a:prstGeom>
          <a:solidFill>
            <a:srgbClr val="F1E7D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Bundesebene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Federal Level</a:t>
            </a:r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21537594-2EE3-4C20-8DD9-0509B8880E1D}"/>
              </a:ext>
            </a:extLst>
          </p:cNvPr>
          <p:cNvSpPr/>
          <p:nvPr/>
        </p:nvSpPr>
        <p:spPr>
          <a:xfrm>
            <a:off x="144706" y="2444659"/>
            <a:ext cx="1962218" cy="1056910"/>
          </a:xfrm>
          <a:prstGeom prst="roundRect">
            <a:avLst/>
          </a:prstGeom>
          <a:solidFill>
            <a:srgbClr val="AAC6F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Landesebene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 Level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19DD5260-7A98-44B2-95B9-9DB297D6D0A1}"/>
              </a:ext>
            </a:extLst>
          </p:cNvPr>
          <p:cNvSpPr/>
          <p:nvPr/>
        </p:nvSpPr>
        <p:spPr>
          <a:xfrm>
            <a:off x="144706" y="3673028"/>
            <a:ext cx="1962218" cy="1022059"/>
          </a:xfrm>
          <a:prstGeom prst="roundRect">
            <a:avLst/>
          </a:prstGeom>
          <a:solidFill>
            <a:srgbClr val="AAC6F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Regionale Ebene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Regional Level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4D9AA528-914D-4214-AD94-62E1B217919B}"/>
              </a:ext>
            </a:extLst>
          </p:cNvPr>
          <p:cNvSpPr/>
          <p:nvPr/>
        </p:nvSpPr>
        <p:spPr>
          <a:xfrm>
            <a:off x="144345" y="4882792"/>
            <a:ext cx="1956378" cy="1041977"/>
          </a:xfrm>
          <a:prstGeom prst="roundRect">
            <a:avLst/>
          </a:prstGeom>
          <a:solidFill>
            <a:srgbClr val="A5D1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Kommunale Ebene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Municipality</a:t>
            </a:r>
            <a:r>
              <a:rPr lang="de-DE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Level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324D6BAC-2735-4C9E-B885-718FFBFCCD3D}"/>
              </a:ext>
            </a:extLst>
          </p:cNvPr>
          <p:cNvSpPr/>
          <p:nvPr/>
        </p:nvSpPr>
        <p:spPr>
          <a:xfrm>
            <a:off x="73136" y="546511"/>
            <a:ext cx="2173782" cy="56155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Governance</a:t>
            </a:r>
            <a:r>
              <a:rPr kumimoji="0" lang="de-DE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Level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42448966-82AA-4593-925F-A8675B479F00}"/>
              </a:ext>
            </a:extLst>
          </p:cNvPr>
          <p:cNvSpPr/>
          <p:nvPr/>
        </p:nvSpPr>
        <p:spPr>
          <a:xfrm flipV="1">
            <a:off x="73135" y="4753658"/>
            <a:ext cx="12062107" cy="126124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/>
          </a:p>
        </p:txBody>
      </p:sp>
    </p:spTree>
    <p:extLst>
      <p:ext uri="{BB962C8B-B14F-4D97-AF65-F5344CB8AC3E}">
        <p14:creationId xmlns:p14="http://schemas.microsoft.com/office/powerpoint/2010/main" val="409793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1035093"/>
            <a:ext cx="3908665" cy="555315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Mobility: Road Hierarchy, Cycling, Pedestrian Routes, Public Transport</a:t>
            </a:r>
          </a:p>
          <a:p>
            <a:endParaRPr lang="de-DE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How mobility appears in a B-Plan: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Roads marked as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Verkehrsflächen</a:t>
            </a: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Cycle paths shown as line symbols or shaded strips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Pedestrian routes as dotted or narrow access paths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PT corridors marked with “ÖPNV-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Trasse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” or special hatchings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it regulates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Road hierarchy: Primary roads, collector roads, local streets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Access restrictions and turning radii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Cycle paths: Exact alignment &amp; width; separation from car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Pedestrian routes: Through-block passages; public vs semi-public accessibility; connections to squares, parks, and transit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Public Transport Corridors: space for future infrastructure; station entrances and underground alignments protected; prevents construction on top of critical transport corridors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 – Urban Form</a:t>
            </a:r>
          </a:p>
        </p:txBody>
      </p:sp>
      <p:pic>
        <p:nvPicPr>
          <p:cNvPr id="15362" name="Picture 2" descr="Grundstücksstreit beim Radwegebau – Sind Kommunen wirklich ...">
            <a:extLst>
              <a:ext uri="{FF2B5EF4-FFF2-40B4-BE49-F238E27FC236}">
                <a16:creationId xmlns:a16="http://schemas.microsoft.com/office/drawing/2014/main" id="{6D365BE8-0321-4C12-943F-F0A852F5F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8829" y="1531642"/>
            <a:ext cx="8116413" cy="405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292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1035093"/>
            <a:ext cx="9899890" cy="555315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Activity</a:t>
            </a:r>
          </a:p>
          <a:p>
            <a:endParaRPr lang="de-DE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Analyse ALL Three B-Plans Using the Guiding Questions (20 Minutes)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Pairs work through each of the three B-Plans and answer the following: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AutoNum type="arabicPeriod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What does this B-Plan allow and restrict? (Use: WA/MI/GE/SO + density + height)</a:t>
            </a:r>
          </a:p>
          <a:p>
            <a:pPr marL="342900" indent="-342900">
              <a:buAutoNum type="arabicPeriod"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2. What urban form does it produce? (Use: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Baulinien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Baufenster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, block structure)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3. How does the street &amp; mobility network work? (Use: hierarchy, cycle paths, pedestrian routes, PT corridors)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4. How are environment &amp; climate addressed? (Use: trees, unsealed surfaces, noise protection, flood zones)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5. What type of neighbourhood will emerge here? (Residential? Lively mixed-use? Industrial? Family-oriented? Dense, urban? etc.)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</a:t>
            </a:r>
          </a:p>
        </p:txBody>
      </p:sp>
    </p:spTree>
    <p:extLst>
      <p:ext uri="{BB962C8B-B14F-4D97-AF65-F5344CB8AC3E}">
        <p14:creationId xmlns:p14="http://schemas.microsoft.com/office/powerpoint/2010/main" val="1524740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5BE62-4EFD-4EA2-B25B-539913E38EC7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4550" y="289242"/>
            <a:ext cx="7962900" cy="6279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7140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</a:t>
            </a:r>
          </a:p>
        </p:txBody>
      </p:sp>
      <p:pic>
        <p:nvPicPr>
          <p:cNvPr id="7" name="Picture 4" descr="Bebauungsplan - Lesen, verstehen und zum eigenen Vorteil ...">
            <a:extLst>
              <a:ext uri="{FF2B5EF4-FFF2-40B4-BE49-F238E27FC236}">
                <a16:creationId xmlns:a16="http://schemas.microsoft.com/office/drawing/2014/main" id="{348DD4C4-77EE-46EF-8C26-3FBE6354CEEC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2487" y="53579"/>
            <a:ext cx="9591807" cy="66804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1031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8317F1-AD96-4AB3-B020-5CDB007518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5025" y="517364"/>
            <a:ext cx="7981950" cy="611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01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4F0895F-E513-1ECA-861B-5992A831EF88}"/>
              </a:ext>
            </a:extLst>
          </p:cNvPr>
          <p:cNvGrpSpPr/>
          <p:nvPr/>
        </p:nvGrpSpPr>
        <p:grpSpPr>
          <a:xfrm>
            <a:off x="276837" y="3595215"/>
            <a:ext cx="2353178" cy="2680874"/>
            <a:chOff x="5612951" y="2787327"/>
            <a:chExt cx="1762220" cy="1737845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FF3220CA-6002-7CBB-A654-53BCD9AAA2B1}"/>
                </a:ext>
              </a:extLst>
            </p:cNvPr>
            <p:cNvSpPr/>
            <p:nvPr/>
          </p:nvSpPr>
          <p:spPr>
            <a:xfrm>
              <a:off x="5612952" y="2787327"/>
              <a:ext cx="1762219" cy="173784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" name="Google Shape;103;p1">
              <a:extLst>
                <a:ext uri="{FF2B5EF4-FFF2-40B4-BE49-F238E27FC236}">
                  <a16:creationId xmlns:a16="http://schemas.microsoft.com/office/drawing/2014/main" id="{0D67ECB5-00DF-3E55-6681-982145BFC92B}"/>
                </a:ext>
              </a:extLst>
            </p:cNvPr>
            <p:cNvSpPr txBox="1"/>
            <p:nvPr/>
          </p:nvSpPr>
          <p:spPr>
            <a:xfrm>
              <a:off x="5612951" y="2948072"/>
              <a:ext cx="1762219" cy="1225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i="0" u="sng" strike="noStrike" cap="none" dirty="0">
                  <a:solidFill>
                    <a:srgbClr val="231F20"/>
                  </a:solidFill>
                  <a:latin typeface="Arial"/>
                  <a:ea typeface="Arial"/>
                  <a:cs typeface="Arial"/>
                  <a:sym typeface="Arial"/>
                </a:rPr>
                <a:t>Land Management and Land Use Planning</a:t>
              </a:r>
              <a:br>
                <a:rPr lang="en-US" sz="900" b="0" i="0" u="none" strike="noStrike" cap="none" dirty="0">
                  <a:latin typeface="Arial"/>
                  <a:ea typeface="Arial"/>
                  <a:cs typeface="Arial"/>
                  <a:sym typeface="Arial"/>
                </a:rPr>
              </a:br>
              <a:endParaRPr lang="en-US" sz="900" b="0" i="0" u="none" strike="noStrike" cap="none" dirty="0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dirty="0" err="1"/>
                <a:t>Dr.</a:t>
              </a:r>
              <a:r>
                <a:rPr lang="en-GB" sz="1000" dirty="0"/>
                <a:t> Susana Restrepo Rico </a:t>
              </a: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 dirty="0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  <a:t>Urban Agglomerations</a:t>
              </a:r>
              <a:br>
                <a:rPr lang="en-US" sz="1000" b="0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-US" sz="1000" b="0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  <a:t>Master of Science (M. Sc.)</a:t>
              </a:r>
              <a:endParaRPr sz="1000" b="0" i="0" u="none" strike="noStrike" cap="none" dirty="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br>
                <a:rPr lang="en-US" sz="900" b="0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-US" sz="900" b="0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  <a:t>Frankfurt UAS</a:t>
              </a:r>
              <a:endParaRPr lang="en-US" sz="900" dirty="0"/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en-US" sz="900" b="0" i="0" u="none" strike="noStrike" cap="none" dirty="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900" b="1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  <a:t>WS 202</a:t>
              </a:r>
              <a:r>
                <a:rPr lang="en-US" sz="900" b="1" dirty="0">
                  <a:latin typeface="Helvetica Neue"/>
                  <a:ea typeface="Helvetica Neue"/>
                  <a:cs typeface="Helvetica Neue"/>
                  <a:sym typeface="Helvetica Neue"/>
                </a:rPr>
                <a:t>5</a:t>
              </a:r>
              <a:r>
                <a:rPr lang="en-US" sz="900" b="1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  <a:t>/2</a:t>
              </a:r>
              <a:r>
                <a:rPr lang="en-US" sz="900" b="1" dirty="0">
                  <a:latin typeface="Helvetica Neue"/>
                  <a:ea typeface="Helvetica Neue"/>
                  <a:cs typeface="Helvetica Neue"/>
                  <a:sym typeface="Helvetica Neue"/>
                </a:rPr>
                <a:t>6</a:t>
              </a:r>
              <a:r>
                <a:rPr lang="en-US" sz="900" b="1" i="0" u="none" strike="noStrike" cap="none" dirty="0"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 b="0" i="0" u="none" strike="noStrike" cap="none" dirty="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-US" sz="2000" b="0" i="0" u="none" strike="noStrike" cap="none" dirty="0">
                  <a:latin typeface="Arial"/>
                  <a:ea typeface="Arial"/>
                  <a:cs typeface="Arial"/>
                  <a:sym typeface="Arial"/>
                </a:rPr>
              </a:br>
              <a:endParaRPr sz="700" b="0" i="0" u="none" strike="noStrike" cap="none" dirty="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400" b="0" i="0" u="none" strike="noStrike" cap="none" dirty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98CA264B-B17D-7229-D25F-E5DDE2B8D8AC}"/>
              </a:ext>
            </a:extLst>
          </p:cNvPr>
          <p:cNvSpPr/>
          <p:nvPr/>
        </p:nvSpPr>
        <p:spPr>
          <a:xfrm>
            <a:off x="339531" y="307824"/>
            <a:ext cx="4580965" cy="2204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From Draft to Law: The </a:t>
            </a:r>
            <a:r>
              <a:rPr lang="en-US" sz="32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Bebauungsplan</a:t>
            </a:r>
            <a:r>
              <a:rPr lang="en-US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Approval Process in Germany</a:t>
            </a:r>
            <a:endParaRPr lang="en-US" sz="24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FD88F82-B13C-A19F-16F6-2852B072DD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882" y="2929376"/>
            <a:ext cx="9815909" cy="32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74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668595"/>
            <a:ext cx="4905103" cy="59196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Legal Framework</a:t>
            </a:r>
          </a:p>
          <a:p>
            <a:endParaRPr lang="de-DE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preparation and approval of 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Bebauungsplan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are governed by the German Federal Building Code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Baugesetzbuch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BauGB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). 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B-Plan is the most detailed land-use regulation instrument available to municipalities and must comply with the hierarchy of planning instruments.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Key legal foundations from 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BauGB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BauGB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§§ 1–4: Define planning objectives, public interest obligations, and the required participation of citizens and authorities.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BauGB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§ 2: Grants municipalities the authority to initiate planning procedures independently.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BauGB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§§ 3 and 4: Establish the mandatory steps for public participation and involvement of authorities.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BauGB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§§ 8–10: Regulate the preparation, adoption, and legal effectiveness of 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Bebauungsplan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as a municipal statute.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EU Strategic Environmental Assessment Directive: Requires a formal environmental assessment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Umweltprüfung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 for all plans with potential environmental effects.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legal framework ensures transparency, democratic legitimacy, and environmental protection throughout the planning process</a:t>
            </a: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 err="1"/>
              <a:t>Bebauungsplan</a:t>
            </a:r>
            <a:r>
              <a:rPr lang="en-US" b="1" u="sng" dirty="0"/>
              <a:t> Process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5522037-A07E-26E6-FDB7-1C6BA14C0C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086" y="123958"/>
            <a:ext cx="4905103" cy="6264162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93D5290-DB0C-0F4D-A669-3E5C92E9167F}"/>
              </a:ext>
            </a:extLst>
          </p:cNvPr>
          <p:cNvSpPr/>
          <p:nvPr/>
        </p:nvSpPr>
        <p:spPr>
          <a:xfrm>
            <a:off x="5727603" y="517364"/>
            <a:ext cx="1071716" cy="39340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ysClr val="windowText" lastClr="000000"/>
                </a:solidFill>
                <a:latin typeface="+mj-lt"/>
              </a:rPr>
              <a:t>Preparation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6CDB1E6-D783-5292-7C2A-FEF3C8D001EE}"/>
              </a:ext>
            </a:extLst>
          </p:cNvPr>
          <p:cNvSpPr/>
          <p:nvPr/>
        </p:nvSpPr>
        <p:spPr>
          <a:xfrm>
            <a:off x="5727603" y="1591647"/>
            <a:ext cx="1071716" cy="39340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ysClr val="windowText" lastClr="000000"/>
                </a:solidFill>
                <a:latin typeface="+mj-lt"/>
              </a:rPr>
              <a:t>Preliminary Draft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3AEB2FB4-1956-69AE-18DB-CC3BDE699F08}"/>
              </a:ext>
            </a:extLst>
          </p:cNvPr>
          <p:cNvSpPr/>
          <p:nvPr/>
        </p:nvSpPr>
        <p:spPr>
          <a:xfrm>
            <a:off x="5727603" y="5126294"/>
            <a:ext cx="1071716" cy="39340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ysClr val="windowText" lastClr="000000"/>
                </a:solidFill>
                <a:latin typeface="+mj-lt"/>
              </a:rPr>
              <a:t>Statue / Law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7661762B-E139-0102-30D2-D3893EE267BF}"/>
              </a:ext>
            </a:extLst>
          </p:cNvPr>
          <p:cNvSpPr/>
          <p:nvPr/>
        </p:nvSpPr>
        <p:spPr>
          <a:xfrm>
            <a:off x="5727603" y="3059336"/>
            <a:ext cx="1071716" cy="39340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ysClr val="windowText" lastClr="000000"/>
                </a:solidFill>
                <a:latin typeface="+mj-lt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162410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668595"/>
            <a:ext cx="4905103" cy="59196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Preparation</a:t>
            </a:r>
          </a:p>
          <a:p>
            <a:endParaRPr lang="de-DE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Bebauungsplan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begins with a formal decision by the municipality to start the planning process. 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This step establishes the planning mandate and defines the scope of work.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planning impulse may come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Political bodies seeking urban development or renewal.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Municipal departments identifying infrastructural or environmental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Private developers requesting planning rights for specific projects.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Public institutions needing land for facilities or services.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city administration prepares a preliminary assessment outlining: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Planning objectives and desired urban development outcomes.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boundary of the planning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Key issues requiring analysis, such as land use, density, mobility, environmental impact, and infrastructure.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need for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specialised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studies.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procedure formally begins with 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Aufstellungsbeschluss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adopted by the City Council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Stadtverordnetenversammlung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). </a:t>
            </a: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5845331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 err="1"/>
              <a:t>Bebauungsplan</a:t>
            </a:r>
            <a:r>
              <a:rPr lang="en-US" b="1" u="sng" dirty="0"/>
              <a:t> Process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F37B65D9-6315-3CAA-D95C-03B2272887B2}"/>
              </a:ext>
            </a:extLst>
          </p:cNvPr>
          <p:cNvGrpSpPr/>
          <p:nvPr/>
        </p:nvGrpSpPr>
        <p:grpSpPr>
          <a:xfrm>
            <a:off x="6312310" y="1022438"/>
            <a:ext cx="5161936" cy="4995958"/>
            <a:chOff x="5565058" y="648813"/>
            <a:chExt cx="5161936" cy="4995958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9785BF3E-5A30-6CE0-A6E5-C6A77B579F6C}"/>
                </a:ext>
              </a:extLst>
            </p:cNvPr>
            <p:cNvSpPr/>
            <p:nvPr/>
          </p:nvSpPr>
          <p:spPr>
            <a:xfrm>
              <a:off x="5670085" y="1213229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7652A75D-79AC-F1BF-6E1D-56790F9A03FB}"/>
                </a:ext>
              </a:extLst>
            </p:cNvPr>
            <p:cNvSpPr/>
            <p:nvPr/>
          </p:nvSpPr>
          <p:spPr>
            <a:xfrm>
              <a:off x="5669490" y="1781077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3E18266D-D2CB-BB0A-B3C4-FEE9028BC1EB}"/>
                </a:ext>
              </a:extLst>
            </p:cNvPr>
            <p:cNvSpPr/>
            <p:nvPr/>
          </p:nvSpPr>
          <p:spPr>
            <a:xfrm>
              <a:off x="5669490" y="2348925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B0C0568B-9E63-DD37-03A1-F3F4A0D24C33}"/>
                </a:ext>
              </a:extLst>
            </p:cNvPr>
            <p:cNvSpPr/>
            <p:nvPr/>
          </p:nvSpPr>
          <p:spPr>
            <a:xfrm>
              <a:off x="5669490" y="2913745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C7C6FB53-AD5B-FCB6-2D5E-F994F9F57B1C}"/>
                </a:ext>
              </a:extLst>
            </p:cNvPr>
            <p:cNvSpPr/>
            <p:nvPr/>
          </p:nvSpPr>
          <p:spPr>
            <a:xfrm>
              <a:off x="5669490" y="3483562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4E75880A-667B-E3E8-7288-E2AAA88516C7}"/>
                </a:ext>
              </a:extLst>
            </p:cNvPr>
            <p:cNvSpPr/>
            <p:nvPr/>
          </p:nvSpPr>
          <p:spPr>
            <a:xfrm>
              <a:off x="5689155" y="4053379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2A814C53-641F-75D3-0BE3-51B589EE7D71}"/>
                </a:ext>
              </a:extLst>
            </p:cNvPr>
            <p:cNvSpPr/>
            <p:nvPr/>
          </p:nvSpPr>
          <p:spPr>
            <a:xfrm>
              <a:off x="5689155" y="4626416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AEA50917-E585-2DE9-8326-1DA02631F9AB}"/>
                </a:ext>
              </a:extLst>
            </p:cNvPr>
            <p:cNvSpPr/>
            <p:nvPr/>
          </p:nvSpPr>
          <p:spPr>
            <a:xfrm>
              <a:off x="5689155" y="5199453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7B270CD0-40B2-F570-C146-18A3A39F58C1}"/>
                </a:ext>
              </a:extLst>
            </p:cNvPr>
            <p:cNvSpPr/>
            <p:nvPr/>
          </p:nvSpPr>
          <p:spPr>
            <a:xfrm>
              <a:off x="5669516" y="648813"/>
              <a:ext cx="4924148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Untertitel 2">
              <a:extLst>
                <a:ext uri="{FF2B5EF4-FFF2-40B4-BE49-F238E27FC236}">
                  <a16:creationId xmlns:a16="http://schemas.microsoft.com/office/drawing/2014/main" id="{7F97D293-87F6-6D42-E53D-03407AB49ADF}"/>
                </a:ext>
              </a:extLst>
            </p:cNvPr>
            <p:cNvSpPr txBox="1">
              <a:spLocks/>
            </p:cNvSpPr>
            <p:nvPr/>
          </p:nvSpPr>
          <p:spPr>
            <a:xfrm>
              <a:off x="5565058" y="668595"/>
              <a:ext cx="5161936" cy="4976176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1. Initiation of the Planning Procedure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2. Resolution to Prepare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Aufstellungsbeschluss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3. Preliminary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Vorentwurf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4. Early Participation of the Public and Authorities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5. Resolution to Publish the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Auslegungsbeschluss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6. Public Display and Participation of Authorities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7. Resolution to Adopt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endPara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8. Approval (if required)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9. Official Announcement and Entry into Force</a:t>
              </a:r>
              <a:endParaRPr lang="en-GB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82B45F36-EC36-1FA8-625A-9B686CEDF84D}"/>
                </a:ext>
              </a:extLst>
            </p:cNvPr>
            <p:cNvCxnSpPr/>
            <p:nvPr/>
          </p:nvCxnSpPr>
          <p:spPr>
            <a:xfrm>
              <a:off x="8141109" y="1002890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B92743FC-2C9D-26D8-5CC1-97C1C3F48695}"/>
                </a:ext>
              </a:extLst>
            </p:cNvPr>
            <p:cNvCxnSpPr/>
            <p:nvPr/>
          </p:nvCxnSpPr>
          <p:spPr>
            <a:xfrm>
              <a:off x="8141109" y="4989114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3823FE9F-98AE-59BD-E1DE-DF9D95842E6D}"/>
                </a:ext>
              </a:extLst>
            </p:cNvPr>
            <p:cNvCxnSpPr/>
            <p:nvPr/>
          </p:nvCxnSpPr>
          <p:spPr>
            <a:xfrm>
              <a:off x="8141109" y="2138586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85448FF0-087F-3CD7-E5A8-204ED03E1A67}"/>
                </a:ext>
              </a:extLst>
            </p:cNvPr>
            <p:cNvCxnSpPr/>
            <p:nvPr/>
          </p:nvCxnSpPr>
          <p:spPr>
            <a:xfrm>
              <a:off x="8141109" y="2703002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68A0B33E-CBE2-4843-C0EB-B27C96B5686E}"/>
                </a:ext>
              </a:extLst>
            </p:cNvPr>
            <p:cNvCxnSpPr/>
            <p:nvPr/>
          </p:nvCxnSpPr>
          <p:spPr>
            <a:xfrm>
              <a:off x="8141109" y="3837639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8D926D1B-B16A-EF1A-1491-25B8C018AA46}"/>
                </a:ext>
              </a:extLst>
            </p:cNvPr>
            <p:cNvCxnSpPr/>
            <p:nvPr/>
          </p:nvCxnSpPr>
          <p:spPr>
            <a:xfrm>
              <a:off x="8141109" y="4407456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D8029719-0443-3ADB-6EFF-BAE8142C9FE8}"/>
                </a:ext>
              </a:extLst>
            </p:cNvPr>
            <p:cNvCxnSpPr/>
            <p:nvPr/>
          </p:nvCxnSpPr>
          <p:spPr>
            <a:xfrm>
              <a:off x="8141109" y="3267822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5D783E65-6189-0243-708E-CEFCE15E09C9}"/>
                </a:ext>
              </a:extLst>
            </p:cNvPr>
            <p:cNvCxnSpPr/>
            <p:nvPr/>
          </p:nvCxnSpPr>
          <p:spPr>
            <a:xfrm>
              <a:off x="8141109" y="1562274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BB1D4B65-83C0-3EA1-6B28-9CB563421D3E}"/>
              </a:ext>
            </a:extLst>
          </p:cNvPr>
          <p:cNvSpPr/>
          <p:nvPr/>
        </p:nvSpPr>
        <p:spPr>
          <a:xfrm>
            <a:off x="5204331" y="1022438"/>
            <a:ext cx="6269911" cy="900943"/>
          </a:xfrm>
          <a:prstGeom prst="roundRect">
            <a:avLst>
              <a:gd name="adj" fmla="val 7325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ysClr val="windowText" lastClr="000000"/>
                </a:solidFill>
                <a:latin typeface="+mj-lt"/>
              </a:rPr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1119044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668595"/>
            <a:ext cx="4905103" cy="59196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Preliminary Draft</a:t>
            </a:r>
          </a:p>
          <a:p>
            <a:endParaRPr lang="de-DE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municipality develops the first comprehensive concept for the plan area. 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Vorentwurf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has the following functions: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It translates the planning objectives established in the initiation phase into a spatial concept.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It outlines initial land-use categories such as residential, mixed-use, commercial, or special designations.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It defines preliminary density and building form guidelines, for example possible GRZ, GFZ, and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storey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limits.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It shapes the first version of the street network, access points, and mobility framework.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It identifies potential locations for green spaces, ecological compensation areas, and public facilities.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It sets the scope for the environmental assessment by indicating expected environmental impacts and required studies.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Inter-departmental collaboration happens during this step.</a:t>
            </a:r>
          </a:p>
          <a:p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Specialised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departments such as environment, mobility, water and wastewater, nature conservation, and heritage preservation review the preliminary concept and provide technical input.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Vorentwurf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is not yet binding</a:t>
            </a: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5845331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 err="1"/>
              <a:t>Bebauungsplan</a:t>
            </a:r>
            <a:r>
              <a:rPr lang="en-US" b="1" u="sng" dirty="0"/>
              <a:t> Process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4BEDD3D-F279-2FC4-16FA-33EBECEB59F1}"/>
              </a:ext>
            </a:extLst>
          </p:cNvPr>
          <p:cNvGrpSpPr/>
          <p:nvPr/>
        </p:nvGrpSpPr>
        <p:grpSpPr>
          <a:xfrm>
            <a:off x="5204335" y="1022438"/>
            <a:ext cx="6269911" cy="4995958"/>
            <a:chOff x="5204335" y="1022438"/>
            <a:chExt cx="6269911" cy="4995958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9785BF3E-5A30-6CE0-A6E5-C6A77B579F6C}"/>
                </a:ext>
              </a:extLst>
            </p:cNvPr>
            <p:cNvSpPr/>
            <p:nvPr/>
          </p:nvSpPr>
          <p:spPr>
            <a:xfrm>
              <a:off x="6417337" y="1586854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7652A75D-79AC-F1BF-6E1D-56790F9A03FB}"/>
                </a:ext>
              </a:extLst>
            </p:cNvPr>
            <p:cNvSpPr/>
            <p:nvPr/>
          </p:nvSpPr>
          <p:spPr>
            <a:xfrm>
              <a:off x="6416742" y="2154702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3E18266D-D2CB-BB0A-B3C4-FEE9028BC1EB}"/>
                </a:ext>
              </a:extLst>
            </p:cNvPr>
            <p:cNvSpPr/>
            <p:nvPr/>
          </p:nvSpPr>
          <p:spPr>
            <a:xfrm>
              <a:off x="6416742" y="2722550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B0C0568B-9E63-DD37-03A1-F3F4A0D24C33}"/>
                </a:ext>
              </a:extLst>
            </p:cNvPr>
            <p:cNvSpPr/>
            <p:nvPr/>
          </p:nvSpPr>
          <p:spPr>
            <a:xfrm>
              <a:off x="6416742" y="3287370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C7C6FB53-AD5B-FCB6-2D5E-F994F9F57B1C}"/>
                </a:ext>
              </a:extLst>
            </p:cNvPr>
            <p:cNvSpPr/>
            <p:nvPr/>
          </p:nvSpPr>
          <p:spPr>
            <a:xfrm>
              <a:off x="6416742" y="3857187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4E75880A-667B-E3E8-7288-E2AAA88516C7}"/>
                </a:ext>
              </a:extLst>
            </p:cNvPr>
            <p:cNvSpPr/>
            <p:nvPr/>
          </p:nvSpPr>
          <p:spPr>
            <a:xfrm>
              <a:off x="6436407" y="4427004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2A814C53-641F-75D3-0BE3-51B589EE7D71}"/>
                </a:ext>
              </a:extLst>
            </p:cNvPr>
            <p:cNvSpPr/>
            <p:nvPr/>
          </p:nvSpPr>
          <p:spPr>
            <a:xfrm>
              <a:off x="6436407" y="5000041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AEA50917-E585-2DE9-8326-1DA02631F9AB}"/>
                </a:ext>
              </a:extLst>
            </p:cNvPr>
            <p:cNvSpPr/>
            <p:nvPr/>
          </p:nvSpPr>
          <p:spPr>
            <a:xfrm>
              <a:off x="6436407" y="5573078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7B270CD0-40B2-F570-C146-18A3A39F58C1}"/>
                </a:ext>
              </a:extLst>
            </p:cNvPr>
            <p:cNvSpPr/>
            <p:nvPr/>
          </p:nvSpPr>
          <p:spPr>
            <a:xfrm>
              <a:off x="6416768" y="1022438"/>
              <a:ext cx="4924148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Untertitel 2">
              <a:extLst>
                <a:ext uri="{FF2B5EF4-FFF2-40B4-BE49-F238E27FC236}">
                  <a16:creationId xmlns:a16="http://schemas.microsoft.com/office/drawing/2014/main" id="{7F97D293-87F6-6D42-E53D-03407AB49ADF}"/>
                </a:ext>
              </a:extLst>
            </p:cNvPr>
            <p:cNvSpPr txBox="1">
              <a:spLocks/>
            </p:cNvSpPr>
            <p:nvPr/>
          </p:nvSpPr>
          <p:spPr>
            <a:xfrm>
              <a:off x="6312310" y="1042220"/>
              <a:ext cx="5161936" cy="4976176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1. Initiation of the Planning Procedure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2. Resolution to Prepare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Aufstellungsbeschluss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3. Preliminary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Vorentwurf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4. Early Participation of the Public and Authorities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5. Resolution to Publish the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Auslegungsbeschluss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6. Public Display and Participation of Authorities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7. Resolution to Adopt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endPara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8. Approval (if required)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9. Official Announcement and Entry into Force</a:t>
              </a:r>
              <a:endParaRPr lang="en-GB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82B45F36-EC36-1FA8-625A-9B686CEDF84D}"/>
                </a:ext>
              </a:extLst>
            </p:cNvPr>
            <p:cNvCxnSpPr/>
            <p:nvPr/>
          </p:nvCxnSpPr>
          <p:spPr>
            <a:xfrm>
              <a:off x="8888361" y="1376515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B92743FC-2C9D-26D8-5CC1-97C1C3F48695}"/>
                </a:ext>
              </a:extLst>
            </p:cNvPr>
            <p:cNvCxnSpPr/>
            <p:nvPr/>
          </p:nvCxnSpPr>
          <p:spPr>
            <a:xfrm>
              <a:off x="8888361" y="5362739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3823FE9F-98AE-59BD-E1DE-DF9D95842E6D}"/>
                </a:ext>
              </a:extLst>
            </p:cNvPr>
            <p:cNvCxnSpPr/>
            <p:nvPr/>
          </p:nvCxnSpPr>
          <p:spPr>
            <a:xfrm>
              <a:off x="8888361" y="2512211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85448FF0-087F-3CD7-E5A8-204ED03E1A67}"/>
                </a:ext>
              </a:extLst>
            </p:cNvPr>
            <p:cNvCxnSpPr/>
            <p:nvPr/>
          </p:nvCxnSpPr>
          <p:spPr>
            <a:xfrm>
              <a:off x="8888361" y="3076627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68A0B33E-CBE2-4843-C0EB-B27C96B5686E}"/>
                </a:ext>
              </a:extLst>
            </p:cNvPr>
            <p:cNvCxnSpPr/>
            <p:nvPr/>
          </p:nvCxnSpPr>
          <p:spPr>
            <a:xfrm>
              <a:off x="8888361" y="4211264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8D926D1B-B16A-EF1A-1491-25B8C018AA46}"/>
                </a:ext>
              </a:extLst>
            </p:cNvPr>
            <p:cNvCxnSpPr/>
            <p:nvPr/>
          </p:nvCxnSpPr>
          <p:spPr>
            <a:xfrm>
              <a:off x="8888361" y="4781081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D8029719-0443-3ADB-6EFF-BAE8142C9FE8}"/>
                </a:ext>
              </a:extLst>
            </p:cNvPr>
            <p:cNvCxnSpPr/>
            <p:nvPr/>
          </p:nvCxnSpPr>
          <p:spPr>
            <a:xfrm>
              <a:off x="8888361" y="3641447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5D783E65-6189-0243-708E-CEFCE15E09C9}"/>
                </a:ext>
              </a:extLst>
            </p:cNvPr>
            <p:cNvCxnSpPr/>
            <p:nvPr/>
          </p:nvCxnSpPr>
          <p:spPr>
            <a:xfrm>
              <a:off x="8888361" y="1935899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BB1D4B65-83C0-3EA1-6B28-9CB563421D3E}"/>
                </a:ext>
              </a:extLst>
            </p:cNvPr>
            <p:cNvSpPr/>
            <p:nvPr/>
          </p:nvSpPr>
          <p:spPr>
            <a:xfrm>
              <a:off x="5204335" y="2059887"/>
              <a:ext cx="6269911" cy="505356"/>
            </a:xfrm>
            <a:prstGeom prst="roundRect">
              <a:avLst>
                <a:gd name="adj" fmla="val 7325"/>
              </a:avLst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dirty="0">
                  <a:solidFill>
                    <a:sysClr val="windowText" lastClr="000000"/>
                  </a:solidFill>
                  <a:latin typeface="+mj-lt"/>
                </a:rPr>
                <a:t>Preliminary Draft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647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668595"/>
            <a:ext cx="4905103" cy="59196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Preliminary Draft – </a:t>
            </a:r>
            <a:r>
              <a:rPr lang="en-GB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Vorentwurf</a:t>
            </a:r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Who develops 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Vorentwurf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legal responsibility always lies with the municipality: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Initiates the B-Plan procedure.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Prepares and determines the content of the B-Plan.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Performs the balancing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Abwägung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Adopts the plan as a statute.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This legal responsibility cannot be transferred to a private developer, but private developers can prepare a draft concept or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Vorentwurf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-like materials. 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Project-driven B-Plans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Investor-funded B-Plan or project-driven B-Plan.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developer finances the preparation of planning documents: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Urban design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Feasibility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Preliminary layouts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Conceptual massing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Environmental pre-assessments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These documents can serve as the basis for the municipal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Vorentwurf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municipality must review them, modify them according to public interest, and integrate them into its planning goals.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5845331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 err="1"/>
              <a:t>Bebauungsplan</a:t>
            </a:r>
            <a:r>
              <a:rPr lang="en-US" b="1" u="sng" dirty="0"/>
              <a:t> Process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57DAA35-8656-589C-BE5E-1F45B28F26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209" y="668595"/>
            <a:ext cx="7168033" cy="499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50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255FFA96-2491-4D8D-8461-9550FE5AF705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Municipal Land-Use Planning in Germany</a:t>
            </a:r>
            <a:endParaRPr lang="de-DE" b="1" u="sng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9483FF6-B1DF-2645-EA15-9B2736A308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52" t="9434" r="14924" b="30148"/>
          <a:stretch/>
        </p:blipFill>
        <p:spPr>
          <a:xfrm>
            <a:off x="661403" y="730956"/>
            <a:ext cx="4746978" cy="269804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E84FF5B-871D-5F7C-DDEF-5FCACB339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356" y="718558"/>
            <a:ext cx="3620116" cy="271508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88484DC-8B50-CE3B-4A33-00F72B25A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03" y="3740856"/>
            <a:ext cx="4746978" cy="26786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54E4637-286E-9C54-852E-B5EFCF115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356" y="3544711"/>
            <a:ext cx="3620116" cy="293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6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668595"/>
            <a:ext cx="4905103" cy="59196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Early Public Participation</a:t>
            </a:r>
          </a:p>
          <a:p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Identify concerns, conflicts, and opportunities early in the planning process.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Early public (civic) participation includes: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Providing information about 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Vorentwurf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accessible formats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such as local exhibitions, online platforms, presentations, or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neighbourhood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meetings.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Giving residents and affected stakeholders the opportunity to express concerns, ideas, or objections.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Collecting </a:t>
            </a: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local knowledge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that may not be available through technical studies.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Documenting all comments for later evaluation.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Early authority participation includes: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Consulting technical agencies, public-interest bodies, and service providers.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Identifying technical constraints such as flood risk, noise exposure, infrastructure capacity, soil conditions, or conservation requirements,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Receiving expert feedback that informs the refinement of the B-Plan.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Prepare for the legally binding public display phase that comes later in the process. This stage serves as the bridge between the preliminary design and the formal B-Plan draft.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5845331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 err="1"/>
              <a:t>Bebauungsplan</a:t>
            </a:r>
            <a:r>
              <a:rPr lang="en-US" b="1" u="sng" dirty="0"/>
              <a:t> Process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292636F-FE59-4092-B61E-D25B4D0A61FB}"/>
              </a:ext>
            </a:extLst>
          </p:cNvPr>
          <p:cNvGrpSpPr/>
          <p:nvPr/>
        </p:nvGrpSpPr>
        <p:grpSpPr>
          <a:xfrm>
            <a:off x="5204335" y="1022438"/>
            <a:ext cx="6269911" cy="4995958"/>
            <a:chOff x="5204335" y="1022438"/>
            <a:chExt cx="6269911" cy="4995958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266F8441-5000-1322-9737-F1DE602B5292}"/>
                </a:ext>
              </a:extLst>
            </p:cNvPr>
            <p:cNvSpPr/>
            <p:nvPr/>
          </p:nvSpPr>
          <p:spPr>
            <a:xfrm>
              <a:off x="6417337" y="1586854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B31678A7-6F30-D99D-23E1-06F12F65DAAE}"/>
                </a:ext>
              </a:extLst>
            </p:cNvPr>
            <p:cNvSpPr/>
            <p:nvPr/>
          </p:nvSpPr>
          <p:spPr>
            <a:xfrm>
              <a:off x="6416742" y="2154702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80F3986B-7E61-4378-705D-0A6BE855E889}"/>
                </a:ext>
              </a:extLst>
            </p:cNvPr>
            <p:cNvSpPr/>
            <p:nvPr/>
          </p:nvSpPr>
          <p:spPr>
            <a:xfrm>
              <a:off x="6416742" y="2722550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CF67B176-F2E8-AC0F-BAEB-661C6842776D}"/>
                </a:ext>
              </a:extLst>
            </p:cNvPr>
            <p:cNvSpPr/>
            <p:nvPr/>
          </p:nvSpPr>
          <p:spPr>
            <a:xfrm>
              <a:off x="6416742" y="3287370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73D3F1CA-93F2-8597-DF67-266C64ABF747}"/>
                </a:ext>
              </a:extLst>
            </p:cNvPr>
            <p:cNvSpPr/>
            <p:nvPr/>
          </p:nvSpPr>
          <p:spPr>
            <a:xfrm>
              <a:off x="6416742" y="3857187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CB0AC9D9-69FF-D8F5-E526-E321DAA4AE89}"/>
                </a:ext>
              </a:extLst>
            </p:cNvPr>
            <p:cNvSpPr/>
            <p:nvPr/>
          </p:nvSpPr>
          <p:spPr>
            <a:xfrm>
              <a:off x="6436407" y="4427004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355CF326-B19B-98D5-2568-312D025877C0}"/>
                </a:ext>
              </a:extLst>
            </p:cNvPr>
            <p:cNvSpPr/>
            <p:nvPr/>
          </p:nvSpPr>
          <p:spPr>
            <a:xfrm>
              <a:off x="6436407" y="5000041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028C6F48-8C94-7C71-96C6-9356E1EA3192}"/>
                </a:ext>
              </a:extLst>
            </p:cNvPr>
            <p:cNvSpPr/>
            <p:nvPr/>
          </p:nvSpPr>
          <p:spPr>
            <a:xfrm>
              <a:off x="6436407" y="5573078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B6651B2E-D0AB-9262-E703-1C782B59C176}"/>
                </a:ext>
              </a:extLst>
            </p:cNvPr>
            <p:cNvSpPr/>
            <p:nvPr/>
          </p:nvSpPr>
          <p:spPr>
            <a:xfrm>
              <a:off x="6416768" y="1022438"/>
              <a:ext cx="4924148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Untertitel 2">
              <a:extLst>
                <a:ext uri="{FF2B5EF4-FFF2-40B4-BE49-F238E27FC236}">
                  <a16:creationId xmlns:a16="http://schemas.microsoft.com/office/drawing/2014/main" id="{422BD98B-352D-EECB-E970-7A9339F80062}"/>
                </a:ext>
              </a:extLst>
            </p:cNvPr>
            <p:cNvSpPr txBox="1">
              <a:spLocks/>
            </p:cNvSpPr>
            <p:nvPr/>
          </p:nvSpPr>
          <p:spPr>
            <a:xfrm>
              <a:off x="6312310" y="1042220"/>
              <a:ext cx="5161936" cy="4976176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1. Initiation of the Planning Procedure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2. Resolution to Prepare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Aufstellungsbeschluss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3. Preliminary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Vorentwurf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4. Early Participation of the Public and Authorities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5. Resolution to Publish the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Auslegungsbeschluss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6. Public Display and Participation of Authorities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7. Resolution to Adopt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endPara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8. Approval (if required)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9. Official Announcement and Entry into Force</a:t>
              </a:r>
              <a:endParaRPr lang="en-GB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1D02ABFE-7086-016A-147C-430FD9711ADC}"/>
                </a:ext>
              </a:extLst>
            </p:cNvPr>
            <p:cNvCxnSpPr/>
            <p:nvPr/>
          </p:nvCxnSpPr>
          <p:spPr>
            <a:xfrm>
              <a:off x="8888361" y="1376515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C9477417-2540-C914-AA04-424C5DE1FE6B}"/>
                </a:ext>
              </a:extLst>
            </p:cNvPr>
            <p:cNvCxnSpPr/>
            <p:nvPr/>
          </p:nvCxnSpPr>
          <p:spPr>
            <a:xfrm>
              <a:off x="8888361" y="5362739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E64ABC78-C2FE-FF4B-52C8-A0294D06B00D}"/>
                </a:ext>
              </a:extLst>
            </p:cNvPr>
            <p:cNvCxnSpPr/>
            <p:nvPr/>
          </p:nvCxnSpPr>
          <p:spPr>
            <a:xfrm>
              <a:off x="8888361" y="2512211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3ACF2872-A70D-749B-4056-65C3040EB964}"/>
                </a:ext>
              </a:extLst>
            </p:cNvPr>
            <p:cNvCxnSpPr/>
            <p:nvPr/>
          </p:nvCxnSpPr>
          <p:spPr>
            <a:xfrm>
              <a:off x="8888361" y="3076627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8EF60926-7E0C-9109-3497-31FDE786C77F}"/>
                </a:ext>
              </a:extLst>
            </p:cNvPr>
            <p:cNvCxnSpPr/>
            <p:nvPr/>
          </p:nvCxnSpPr>
          <p:spPr>
            <a:xfrm>
              <a:off x="8888361" y="4211264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A7E9ADF6-84F3-C951-4A8D-50A247354F27}"/>
                </a:ext>
              </a:extLst>
            </p:cNvPr>
            <p:cNvCxnSpPr/>
            <p:nvPr/>
          </p:nvCxnSpPr>
          <p:spPr>
            <a:xfrm>
              <a:off x="8888361" y="4781081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6C026A7F-78EB-EA39-C3CE-AFAB50AEB20F}"/>
                </a:ext>
              </a:extLst>
            </p:cNvPr>
            <p:cNvCxnSpPr/>
            <p:nvPr/>
          </p:nvCxnSpPr>
          <p:spPr>
            <a:xfrm>
              <a:off x="8888361" y="3641447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221C53D6-DADF-E358-45B6-6F152A696A7C}"/>
                </a:ext>
              </a:extLst>
            </p:cNvPr>
            <p:cNvCxnSpPr/>
            <p:nvPr/>
          </p:nvCxnSpPr>
          <p:spPr>
            <a:xfrm>
              <a:off x="8888361" y="1935899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33E3583A-7559-0201-64F4-965ADD595D9E}"/>
                </a:ext>
              </a:extLst>
            </p:cNvPr>
            <p:cNvSpPr/>
            <p:nvPr/>
          </p:nvSpPr>
          <p:spPr>
            <a:xfrm>
              <a:off x="5204335" y="2641914"/>
              <a:ext cx="6269911" cy="505356"/>
            </a:xfrm>
            <a:prstGeom prst="roundRect">
              <a:avLst>
                <a:gd name="adj" fmla="val 7325"/>
              </a:avLst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dirty="0">
                  <a:solidFill>
                    <a:sysClr val="windowText" lastClr="000000"/>
                  </a:solidFill>
                  <a:latin typeface="+mj-lt"/>
                </a:rPr>
                <a:t>Preliminary Draft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4712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668595"/>
            <a:ext cx="4905103" cy="59196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Early Public Participation</a:t>
            </a:r>
          </a:p>
          <a:p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Participation at this stage is informal but legally required under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BauGB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Actors typically involved: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Residents and property owners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Local inhabitants.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Neighbouring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communities and affected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Individuals or groups who may be indirectly affected, including adjacent landowners, businesses, or community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organisations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Civil society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organisations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Associations and interest groups representing environmental, cultural, mobility, or heritage concerns.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Developers and investors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Participation formats: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Public exhibitions and information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Display boards, online documents, and explanatory sessions.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Workshops and discussion forums.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Online platforms and digital feedback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Written submissions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5845331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 err="1"/>
              <a:t>Bebauungsplan</a:t>
            </a:r>
            <a:r>
              <a:rPr lang="en-US" b="1" u="sng" dirty="0"/>
              <a:t> Process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26D8823-1A77-7C60-E79B-19BCC7047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3613" y="1465122"/>
            <a:ext cx="7076510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23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668595"/>
            <a:ext cx="4905103" cy="59196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Resolution to Publish the Draft</a:t>
            </a:r>
          </a:p>
          <a:p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After incorporating feedback from early participation and adjusting the preliminary draft, the municipality prepares the formal B-Plan draft.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Before this draft can be released to the public for the statutory display period, the City Council or designated planning committee must adopt the </a:t>
            </a:r>
            <a:r>
              <a:rPr lang="en-US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Auslegungsbeschluss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Auslegungsbeschluss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authorises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publication of the full B-Plan draft, including plan drawing, textual regulations, justification, and environmental report.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scheduling of the statutory public display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parallel involvement of authorities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This step: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Ensures that the draft has been sufficiently prepared to withstand formal participation.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Confirms political support for advancing the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Secures procedural correctness before entering the most legally sensitive phase.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Auslegungsbeschluss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marks the transition from the informal, exploratory phase to the formal, legally binding consultation procedure.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5845331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 err="1"/>
              <a:t>Bebauungsplan</a:t>
            </a:r>
            <a:r>
              <a:rPr lang="en-US" b="1" u="sng" dirty="0"/>
              <a:t> Process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5EFA35B-E50E-4948-4DC6-18DAE60D675F}"/>
              </a:ext>
            </a:extLst>
          </p:cNvPr>
          <p:cNvGrpSpPr/>
          <p:nvPr/>
        </p:nvGrpSpPr>
        <p:grpSpPr>
          <a:xfrm>
            <a:off x="5204335" y="1022438"/>
            <a:ext cx="6269911" cy="4995958"/>
            <a:chOff x="5204335" y="1022438"/>
            <a:chExt cx="6269911" cy="4995958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3815D03C-7567-F8EC-C5A5-7A06797522CA}"/>
                </a:ext>
              </a:extLst>
            </p:cNvPr>
            <p:cNvSpPr/>
            <p:nvPr/>
          </p:nvSpPr>
          <p:spPr>
            <a:xfrm>
              <a:off x="6417337" y="1586854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BC897BF0-5DE6-D6A8-FF66-F069E9F5F13F}"/>
                </a:ext>
              </a:extLst>
            </p:cNvPr>
            <p:cNvSpPr/>
            <p:nvPr/>
          </p:nvSpPr>
          <p:spPr>
            <a:xfrm>
              <a:off x="6416742" y="2154702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0A2C2D42-17E4-A4FD-8A63-FC6A60088B60}"/>
                </a:ext>
              </a:extLst>
            </p:cNvPr>
            <p:cNvSpPr/>
            <p:nvPr/>
          </p:nvSpPr>
          <p:spPr>
            <a:xfrm>
              <a:off x="6416742" y="2722550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295E208F-4D97-29C3-7FE8-F9F2176A2EE2}"/>
                </a:ext>
              </a:extLst>
            </p:cNvPr>
            <p:cNvSpPr/>
            <p:nvPr/>
          </p:nvSpPr>
          <p:spPr>
            <a:xfrm>
              <a:off x="6416742" y="3287370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2E5F9A62-356E-229C-07F0-745111870B10}"/>
                </a:ext>
              </a:extLst>
            </p:cNvPr>
            <p:cNvSpPr/>
            <p:nvPr/>
          </p:nvSpPr>
          <p:spPr>
            <a:xfrm>
              <a:off x="6416742" y="3857187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335F4928-0F4F-E74C-0145-63E295D39ADF}"/>
                </a:ext>
              </a:extLst>
            </p:cNvPr>
            <p:cNvSpPr/>
            <p:nvPr/>
          </p:nvSpPr>
          <p:spPr>
            <a:xfrm>
              <a:off x="6436407" y="4427004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0E983A1D-7059-74F0-CB2C-01C38807849F}"/>
                </a:ext>
              </a:extLst>
            </p:cNvPr>
            <p:cNvSpPr/>
            <p:nvPr/>
          </p:nvSpPr>
          <p:spPr>
            <a:xfrm>
              <a:off x="6436407" y="5000041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0781D2FE-99BC-E8EA-F1F4-987C8EE54097}"/>
                </a:ext>
              </a:extLst>
            </p:cNvPr>
            <p:cNvSpPr/>
            <p:nvPr/>
          </p:nvSpPr>
          <p:spPr>
            <a:xfrm>
              <a:off x="6436407" y="5573078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5D29E5B5-1DE4-C6E9-B65A-0945B62DBB81}"/>
                </a:ext>
              </a:extLst>
            </p:cNvPr>
            <p:cNvSpPr/>
            <p:nvPr/>
          </p:nvSpPr>
          <p:spPr>
            <a:xfrm>
              <a:off x="6416768" y="1022438"/>
              <a:ext cx="4924148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Untertitel 2">
              <a:extLst>
                <a:ext uri="{FF2B5EF4-FFF2-40B4-BE49-F238E27FC236}">
                  <a16:creationId xmlns:a16="http://schemas.microsoft.com/office/drawing/2014/main" id="{08EA6692-789B-E4DD-2FCA-7A8149F5190F}"/>
                </a:ext>
              </a:extLst>
            </p:cNvPr>
            <p:cNvSpPr txBox="1">
              <a:spLocks/>
            </p:cNvSpPr>
            <p:nvPr/>
          </p:nvSpPr>
          <p:spPr>
            <a:xfrm>
              <a:off x="6312310" y="1042220"/>
              <a:ext cx="5161936" cy="4976176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1. Initiation of the Planning Procedure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2. Resolution to Prepare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Aufstellungsbeschluss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3. Preliminary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Vorentwurf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4. Early Participation of the Public and Authorities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5. Resolution to Publish the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Auslegungsbeschluss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6. Public Display and Participation of Authorities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7. Resolution to Adopt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endPara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8. Approval (if required)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9. Official Announcement and Entry into Force</a:t>
              </a:r>
              <a:endParaRPr lang="en-GB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B77BB00D-5DC4-859D-904C-95643DAD3F84}"/>
                </a:ext>
              </a:extLst>
            </p:cNvPr>
            <p:cNvCxnSpPr/>
            <p:nvPr/>
          </p:nvCxnSpPr>
          <p:spPr>
            <a:xfrm>
              <a:off x="8888361" y="1376515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4976B8B3-50AF-94A4-E6EF-C4CD16A817FB}"/>
                </a:ext>
              </a:extLst>
            </p:cNvPr>
            <p:cNvCxnSpPr/>
            <p:nvPr/>
          </p:nvCxnSpPr>
          <p:spPr>
            <a:xfrm>
              <a:off x="8888361" y="5362739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7A31E25D-49C7-7566-CF00-3AE84E8ACD41}"/>
                </a:ext>
              </a:extLst>
            </p:cNvPr>
            <p:cNvCxnSpPr/>
            <p:nvPr/>
          </p:nvCxnSpPr>
          <p:spPr>
            <a:xfrm>
              <a:off x="8888361" y="2512211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2194D47C-4E5C-568B-7869-8244E37718AF}"/>
                </a:ext>
              </a:extLst>
            </p:cNvPr>
            <p:cNvCxnSpPr/>
            <p:nvPr/>
          </p:nvCxnSpPr>
          <p:spPr>
            <a:xfrm>
              <a:off x="8888361" y="3076627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38A91E57-035F-DBC6-E24F-4E78326B9232}"/>
                </a:ext>
              </a:extLst>
            </p:cNvPr>
            <p:cNvCxnSpPr/>
            <p:nvPr/>
          </p:nvCxnSpPr>
          <p:spPr>
            <a:xfrm>
              <a:off x="8888361" y="4211264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A88363AE-5E3D-BB8A-AFF4-4C7C8F1B5015}"/>
                </a:ext>
              </a:extLst>
            </p:cNvPr>
            <p:cNvCxnSpPr/>
            <p:nvPr/>
          </p:nvCxnSpPr>
          <p:spPr>
            <a:xfrm>
              <a:off x="8888361" y="4781081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1E4031F6-ABC4-DCFC-978D-69A69D614D6D}"/>
                </a:ext>
              </a:extLst>
            </p:cNvPr>
            <p:cNvCxnSpPr/>
            <p:nvPr/>
          </p:nvCxnSpPr>
          <p:spPr>
            <a:xfrm>
              <a:off x="8888361" y="3641447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2585813F-525B-186C-5996-BB62CC4FDBA1}"/>
                </a:ext>
              </a:extLst>
            </p:cNvPr>
            <p:cNvCxnSpPr/>
            <p:nvPr/>
          </p:nvCxnSpPr>
          <p:spPr>
            <a:xfrm>
              <a:off x="8888361" y="1935899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hteck: abgerundete Ecken 23">
              <a:extLst>
                <a:ext uri="{FF2B5EF4-FFF2-40B4-BE49-F238E27FC236}">
                  <a16:creationId xmlns:a16="http://schemas.microsoft.com/office/drawing/2014/main" id="{51D45F81-5C92-DA00-6DD1-F84001EBF13A}"/>
                </a:ext>
              </a:extLst>
            </p:cNvPr>
            <p:cNvSpPr/>
            <p:nvPr/>
          </p:nvSpPr>
          <p:spPr>
            <a:xfrm>
              <a:off x="5204335" y="3212190"/>
              <a:ext cx="6269911" cy="505356"/>
            </a:xfrm>
            <a:prstGeom prst="roundRect">
              <a:avLst>
                <a:gd name="adj" fmla="val 7325"/>
              </a:avLst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dirty="0">
                  <a:solidFill>
                    <a:sysClr val="windowText" lastClr="000000"/>
                  </a:solidFill>
                  <a:latin typeface="+mj-lt"/>
                </a:rPr>
                <a:t>Draft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500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668595"/>
            <a:ext cx="4905103" cy="59196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Public Display and Formal Public Participation</a:t>
            </a:r>
          </a:p>
          <a:p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This is a legally binding participation step and must follow strict procedural requirements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.The municipality publishes: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plan drawing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Planzeichnung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Textual regulations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Festsetzungen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justification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Begründung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Environmental Report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Umweltbericht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Any additional technical documents relevant for assessment.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documents must be made available for a minimum of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one month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Access must be provided both in the planning department and, increasingly, through online platforms.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During this period: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Residents, businesses, and other stakeholders may submit written comments or objections.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All submissions must be accepted without restrictions, regardless of content or format.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municipality is required to document every statement received.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5845331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 err="1"/>
              <a:t>Bebauungsplan</a:t>
            </a:r>
            <a:r>
              <a:rPr lang="en-US" b="1" u="sng" dirty="0"/>
              <a:t> Process</a:t>
            </a: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F94BC330-3395-49A3-FD59-0C7C7AE819B4}"/>
              </a:ext>
            </a:extLst>
          </p:cNvPr>
          <p:cNvGrpSpPr/>
          <p:nvPr/>
        </p:nvGrpSpPr>
        <p:grpSpPr>
          <a:xfrm>
            <a:off x="5204335" y="1022438"/>
            <a:ext cx="6269911" cy="4995958"/>
            <a:chOff x="5204335" y="1022438"/>
            <a:chExt cx="6269911" cy="4995958"/>
          </a:xfrm>
        </p:grpSpPr>
        <p:sp>
          <p:nvSpPr>
            <p:cNvPr id="49" name="Rechteck: abgerundete Ecken 48">
              <a:extLst>
                <a:ext uri="{FF2B5EF4-FFF2-40B4-BE49-F238E27FC236}">
                  <a16:creationId xmlns:a16="http://schemas.microsoft.com/office/drawing/2014/main" id="{57C45254-7300-4DE7-B656-9EC9BF336B2C}"/>
                </a:ext>
              </a:extLst>
            </p:cNvPr>
            <p:cNvSpPr/>
            <p:nvPr/>
          </p:nvSpPr>
          <p:spPr>
            <a:xfrm>
              <a:off x="6417337" y="1586854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hteck: abgerundete Ecken 49">
              <a:extLst>
                <a:ext uri="{FF2B5EF4-FFF2-40B4-BE49-F238E27FC236}">
                  <a16:creationId xmlns:a16="http://schemas.microsoft.com/office/drawing/2014/main" id="{2474BBB9-D0FE-0505-1735-BFBF5A004114}"/>
                </a:ext>
              </a:extLst>
            </p:cNvPr>
            <p:cNvSpPr/>
            <p:nvPr/>
          </p:nvSpPr>
          <p:spPr>
            <a:xfrm>
              <a:off x="6416742" y="2154702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Rechteck: abgerundete Ecken 50">
              <a:extLst>
                <a:ext uri="{FF2B5EF4-FFF2-40B4-BE49-F238E27FC236}">
                  <a16:creationId xmlns:a16="http://schemas.microsoft.com/office/drawing/2014/main" id="{14582023-5343-0E92-5A7A-3AF615BCEBAB}"/>
                </a:ext>
              </a:extLst>
            </p:cNvPr>
            <p:cNvSpPr/>
            <p:nvPr/>
          </p:nvSpPr>
          <p:spPr>
            <a:xfrm>
              <a:off x="6416742" y="2722550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hteck: abgerundete Ecken 51">
              <a:extLst>
                <a:ext uri="{FF2B5EF4-FFF2-40B4-BE49-F238E27FC236}">
                  <a16:creationId xmlns:a16="http://schemas.microsoft.com/office/drawing/2014/main" id="{F18CB022-E1EF-DA32-83B9-9FAA33AD9A49}"/>
                </a:ext>
              </a:extLst>
            </p:cNvPr>
            <p:cNvSpPr/>
            <p:nvPr/>
          </p:nvSpPr>
          <p:spPr>
            <a:xfrm>
              <a:off x="6416742" y="3287370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Rechteck: abgerundete Ecken 52">
              <a:extLst>
                <a:ext uri="{FF2B5EF4-FFF2-40B4-BE49-F238E27FC236}">
                  <a16:creationId xmlns:a16="http://schemas.microsoft.com/office/drawing/2014/main" id="{E31C019B-1C93-1482-1590-1E90A4798480}"/>
                </a:ext>
              </a:extLst>
            </p:cNvPr>
            <p:cNvSpPr/>
            <p:nvPr/>
          </p:nvSpPr>
          <p:spPr>
            <a:xfrm>
              <a:off x="6416742" y="3857187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Rechteck: abgerundete Ecken 53">
              <a:extLst>
                <a:ext uri="{FF2B5EF4-FFF2-40B4-BE49-F238E27FC236}">
                  <a16:creationId xmlns:a16="http://schemas.microsoft.com/office/drawing/2014/main" id="{365D67A1-FF54-DEAD-659C-AFCAD154A5E3}"/>
                </a:ext>
              </a:extLst>
            </p:cNvPr>
            <p:cNvSpPr/>
            <p:nvPr/>
          </p:nvSpPr>
          <p:spPr>
            <a:xfrm>
              <a:off x="6436407" y="4427004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: abgerundete Ecken 54">
              <a:extLst>
                <a:ext uri="{FF2B5EF4-FFF2-40B4-BE49-F238E27FC236}">
                  <a16:creationId xmlns:a16="http://schemas.microsoft.com/office/drawing/2014/main" id="{9B79621E-2F7A-4684-4D71-801DB721FC37}"/>
                </a:ext>
              </a:extLst>
            </p:cNvPr>
            <p:cNvSpPr/>
            <p:nvPr/>
          </p:nvSpPr>
          <p:spPr>
            <a:xfrm>
              <a:off x="6436407" y="5000041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: abgerundete Ecken 55">
              <a:extLst>
                <a:ext uri="{FF2B5EF4-FFF2-40B4-BE49-F238E27FC236}">
                  <a16:creationId xmlns:a16="http://schemas.microsoft.com/office/drawing/2014/main" id="{A05EA5B6-5F49-5C33-E0F9-53476E871423}"/>
                </a:ext>
              </a:extLst>
            </p:cNvPr>
            <p:cNvSpPr/>
            <p:nvPr/>
          </p:nvSpPr>
          <p:spPr>
            <a:xfrm>
              <a:off x="6436407" y="5573078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Rechteck: abgerundete Ecken 56">
              <a:extLst>
                <a:ext uri="{FF2B5EF4-FFF2-40B4-BE49-F238E27FC236}">
                  <a16:creationId xmlns:a16="http://schemas.microsoft.com/office/drawing/2014/main" id="{EC383B1D-3394-5C46-7EEE-DD03F08E4A14}"/>
                </a:ext>
              </a:extLst>
            </p:cNvPr>
            <p:cNvSpPr/>
            <p:nvPr/>
          </p:nvSpPr>
          <p:spPr>
            <a:xfrm>
              <a:off x="6416768" y="1022438"/>
              <a:ext cx="4924148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Untertitel 2">
              <a:extLst>
                <a:ext uri="{FF2B5EF4-FFF2-40B4-BE49-F238E27FC236}">
                  <a16:creationId xmlns:a16="http://schemas.microsoft.com/office/drawing/2014/main" id="{B781818E-7620-43CA-187E-6D932A3B8DA9}"/>
                </a:ext>
              </a:extLst>
            </p:cNvPr>
            <p:cNvSpPr txBox="1">
              <a:spLocks/>
            </p:cNvSpPr>
            <p:nvPr/>
          </p:nvSpPr>
          <p:spPr>
            <a:xfrm>
              <a:off x="6312310" y="1042220"/>
              <a:ext cx="5161936" cy="4976176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1. Initiation of the Planning Procedure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2. Resolution to Prepare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Aufstellungsbeschluss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3. Preliminary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Vorentwurf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4. Early Participation of the Public and Authorities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5. Resolution to Publish the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Auslegungsbeschluss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6. Public Display and Participation of Authorities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7. Resolution to Adopt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endPara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8. Approval (if required)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9. Official Announcement and Entry into Force</a:t>
              </a:r>
              <a:endParaRPr lang="en-GB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59" name="Gerade Verbindung mit Pfeil 58">
              <a:extLst>
                <a:ext uri="{FF2B5EF4-FFF2-40B4-BE49-F238E27FC236}">
                  <a16:creationId xmlns:a16="http://schemas.microsoft.com/office/drawing/2014/main" id="{196032A4-1389-BF59-97BF-752F30EA4E61}"/>
                </a:ext>
              </a:extLst>
            </p:cNvPr>
            <p:cNvCxnSpPr/>
            <p:nvPr/>
          </p:nvCxnSpPr>
          <p:spPr>
            <a:xfrm>
              <a:off x="8888361" y="1376515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74DFB6CC-93C2-09DD-B329-318066C26117}"/>
                </a:ext>
              </a:extLst>
            </p:cNvPr>
            <p:cNvCxnSpPr/>
            <p:nvPr/>
          </p:nvCxnSpPr>
          <p:spPr>
            <a:xfrm>
              <a:off x="8888361" y="5362739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>
              <a:extLst>
                <a:ext uri="{FF2B5EF4-FFF2-40B4-BE49-F238E27FC236}">
                  <a16:creationId xmlns:a16="http://schemas.microsoft.com/office/drawing/2014/main" id="{9978F0E6-1EAC-919A-3009-F359F72BA2D7}"/>
                </a:ext>
              </a:extLst>
            </p:cNvPr>
            <p:cNvCxnSpPr/>
            <p:nvPr/>
          </p:nvCxnSpPr>
          <p:spPr>
            <a:xfrm>
              <a:off x="8888361" y="2512211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428362F5-3376-87BB-3F06-970ADECB3527}"/>
                </a:ext>
              </a:extLst>
            </p:cNvPr>
            <p:cNvCxnSpPr/>
            <p:nvPr/>
          </p:nvCxnSpPr>
          <p:spPr>
            <a:xfrm>
              <a:off x="8888361" y="3076627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1D73EF22-D7EC-F7E6-2823-DBD268633ABA}"/>
                </a:ext>
              </a:extLst>
            </p:cNvPr>
            <p:cNvCxnSpPr/>
            <p:nvPr/>
          </p:nvCxnSpPr>
          <p:spPr>
            <a:xfrm>
              <a:off x="8888361" y="4211264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63">
              <a:extLst>
                <a:ext uri="{FF2B5EF4-FFF2-40B4-BE49-F238E27FC236}">
                  <a16:creationId xmlns:a16="http://schemas.microsoft.com/office/drawing/2014/main" id="{5EF4BBE5-B05A-EFAD-8479-0A9DBF0A1D01}"/>
                </a:ext>
              </a:extLst>
            </p:cNvPr>
            <p:cNvCxnSpPr/>
            <p:nvPr/>
          </p:nvCxnSpPr>
          <p:spPr>
            <a:xfrm>
              <a:off x="8888361" y="4781081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>
              <a:extLst>
                <a:ext uri="{FF2B5EF4-FFF2-40B4-BE49-F238E27FC236}">
                  <a16:creationId xmlns:a16="http://schemas.microsoft.com/office/drawing/2014/main" id="{1BF0F918-3FB3-D007-A0B4-16AC522A45BA}"/>
                </a:ext>
              </a:extLst>
            </p:cNvPr>
            <p:cNvCxnSpPr/>
            <p:nvPr/>
          </p:nvCxnSpPr>
          <p:spPr>
            <a:xfrm>
              <a:off x="8888361" y="3641447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>
              <a:extLst>
                <a:ext uri="{FF2B5EF4-FFF2-40B4-BE49-F238E27FC236}">
                  <a16:creationId xmlns:a16="http://schemas.microsoft.com/office/drawing/2014/main" id="{B6DCBA11-B8DF-AE85-FBB9-7ABE45ED533F}"/>
                </a:ext>
              </a:extLst>
            </p:cNvPr>
            <p:cNvCxnSpPr/>
            <p:nvPr/>
          </p:nvCxnSpPr>
          <p:spPr>
            <a:xfrm>
              <a:off x="8888361" y="1935899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hteck: abgerundete Ecken 66">
              <a:extLst>
                <a:ext uri="{FF2B5EF4-FFF2-40B4-BE49-F238E27FC236}">
                  <a16:creationId xmlns:a16="http://schemas.microsoft.com/office/drawing/2014/main" id="{B651F66F-0255-E620-E0A5-5EBB4FBFDC04}"/>
                </a:ext>
              </a:extLst>
            </p:cNvPr>
            <p:cNvSpPr/>
            <p:nvPr/>
          </p:nvSpPr>
          <p:spPr>
            <a:xfrm>
              <a:off x="5204335" y="3792296"/>
              <a:ext cx="6269911" cy="505356"/>
            </a:xfrm>
            <a:prstGeom prst="roundRect">
              <a:avLst>
                <a:gd name="adj" fmla="val 7325"/>
              </a:avLst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dirty="0">
                  <a:solidFill>
                    <a:sysClr val="windowText" lastClr="000000"/>
                  </a:solidFill>
                  <a:latin typeface="+mj-lt"/>
                </a:rPr>
                <a:t>Draft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4980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668595"/>
            <a:ext cx="4905103" cy="59196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Public Display and Formal Public Participation</a:t>
            </a:r>
          </a:p>
          <a:p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Participation during this stage is formal, documented, and legally binding.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Actors involved: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Residents and property owners.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Businesses and institutions: Local shops, service providers, schools, or social facilities may assess implications for logistics, accessibility, or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neighbourhood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functions.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Developers and investors: Companies holding land within or near the B-Plan area may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analyse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development rights, feasibility, and regulatory constraints.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Civil society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organisations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: Environmental groups, mobility advocates, heritage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organisations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neighbourhood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associations, or professional bodies provide thematic feedback and formal objections.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General public: Any individual, regardless of residence or ownership status, has the right to submit comments.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Participation formats: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Reading-room consultation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Auslegung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Rathaus: Documents are physically displayed in the municipal planning office.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Online publication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digitale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Auslegung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): Enables broader access and remote participation.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Written submissions. 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5845331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 err="1"/>
              <a:t>Bebauungsplan</a:t>
            </a:r>
            <a:r>
              <a:rPr lang="en-US" b="1" u="sng" dirty="0"/>
              <a:t> Process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73A2E1BE-68CB-5270-BF6F-529D32912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419" y="957357"/>
            <a:ext cx="6825823" cy="511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40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668595"/>
            <a:ext cx="4905103" cy="59196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Resolution to Adopt the 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Bebauungsplan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Satzungsbeschluss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Once all comments from the public and authorities have been evaluated and incorporated into the final draft, the municipality prepares the </a:t>
            </a:r>
            <a:r>
              <a:rPr lang="en-US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Satzungsbeschluss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the formal resolution to adopt 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Bebauungsplan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Satzungsbeschluss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is made by the City Council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Stadtverordnetenversammlung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 or the competent municipal body.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With this resolution, the B-Plan becomes a municipal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statute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(“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Satzung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”).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Requirements before adoption: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Completion of the public display and formal participation procedures.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Proper documentation and balancing of all comments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Abwägung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finalised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plan drawing, textual regulations, justification, and environmental report.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Confirmation that the draft complies with higher-level planning instruments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Regionalplan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FNP) and legal requirements.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Provides democratic legitimacy for the B-Plan. 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Enable the B-Plan to guide and control future development.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5845331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 err="1"/>
              <a:t>Bebauungsplan</a:t>
            </a:r>
            <a:r>
              <a:rPr lang="en-US" b="1" u="sng" dirty="0"/>
              <a:t> Process</a:t>
            </a: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F94BC330-3395-49A3-FD59-0C7C7AE819B4}"/>
              </a:ext>
            </a:extLst>
          </p:cNvPr>
          <p:cNvGrpSpPr/>
          <p:nvPr/>
        </p:nvGrpSpPr>
        <p:grpSpPr>
          <a:xfrm>
            <a:off x="5204335" y="1022438"/>
            <a:ext cx="6269911" cy="4995958"/>
            <a:chOff x="5204335" y="1022438"/>
            <a:chExt cx="6269911" cy="4995958"/>
          </a:xfrm>
        </p:grpSpPr>
        <p:sp>
          <p:nvSpPr>
            <p:cNvPr id="49" name="Rechteck: abgerundete Ecken 48">
              <a:extLst>
                <a:ext uri="{FF2B5EF4-FFF2-40B4-BE49-F238E27FC236}">
                  <a16:creationId xmlns:a16="http://schemas.microsoft.com/office/drawing/2014/main" id="{57C45254-7300-4DE7-B656-9EC9BF336B2C}"/>
                </a:ext>
              </a:extLst>
            </p:cNvPr>
            <p:cNvSpPr/>
            <p:nvPr/>
          </p:nvSpPr>
          <p:spPr>
            <a:xfrm>
              <a:off x="6417337" y="1586854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hteck: abgerundete Ecken 49">
              <a:extLst>
                <a:ext uri="{FF2B5EF4-FFF2-40B4-BE49-F238E27FC236}">
                  <a16:creationId xmlns:a16="http://schemas.microsoft.com/office/drawing/2014/main" id="{2474BBB9-D0FE-0505-1735-BFBF5A004114}"/>
                </a:ext>
              </a:extLst>
            </p:cNvPr>
            <p:cNvSpPr/>
            <p:nvPr/>
          </p:nvSpPr>
          <p:spPr>
            <a:xfrm>
              <a:off x="6416742" y="2154702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Rechteck: abgerundete Ecken 50">
              <a:extLst>
                <a:ext uri="{FF2B5EF4-FFF2-40B4-BE49-F238E27FC236}">
                  <a16:creationId xmlns:a16="http://schemas.microsoft.com/office/drawing/2014/main" id="{14582023-5343-0E92-5A7A-3AF615BCEBAB}"/>
                </a:ext>
              </a:extLst>
            </p:cNvPr>
            <p:cNvSpPr/>
            <p:nvPr/>
          </p:nvSpPr>
          <p:spPr>
            <a:xfrm>
              <a:off x="6416742" y="2722550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hteck: abgerundete Ecken 51">
              <a:extLst>
                <a:ext uri="{FF2B5EF4-FFF2-40B4-BE49-F238E27FC236}">
                  <a16:creationId xmlns:a16="http://schemas.microsoft.com/office/drawing/2014/main" id="{F18CB022-E1EF-DA32-83B9-9FAA33AD9A49}"/>
                </a:ext>
              </a:extLst>
            </p:cNvPr>
            <p:cNvSpPr/>
            <p:nvPr/>
          </p:nvSpPr>
          <p:spPr>
            <a:xfrm>
              <a:off x="6416742" y="3287370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Rechteck: abgerundete Ecken 52">
              <a:extLst>
                <a:ext uri="{FF2B5EF4-FFF2-40B4-BE49-F238E27FC236}">
                  <a16:creationId xmlns:a16="http://schemas.microsoft.com/office/drawing/2014/main" id="{E31C019B-1C93-1482-1590-1E90A4798480}"/>
                </a:ext>
              </a:extLst>
            </p:cNvPr>
            <p:cNvSpPr/>
            <p:nvPr/>
          </p:nvSpPr>
          <p:spPr>
            <a:xfrm>
              <a:off x="6416742" y="3857187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Rechteck: abgerundete Ecken 53">
              <a:extLst>
                <a:ext uri="{FF2B5EF4-FFF2-40B4-BE49-F238E27FC236}">
                  <a16:creationId xmlns:a16="http://schemas.microsoft.com/office/drawing/2014/main" id="{365D67A1-FF54-DEAD-659C-AFCAD154A5E3}"/>
                </a:ext>
              </a:extLst>
            </p:cNvPr>
            <p:cNvSpPr/>
            <p:nvPr/>
          </p:nvSpPr>
          <p:spPr>
            <a:xfrm>
              <a:off x="6436407" y="4427004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: abgerundete Ecken 54">
              <a:extLst>
                <a:ext uri="{FF2B5EF4-FFF2-40B4-BE49-F238E27FC236}">
                  <a16:creationId xmlns:a16="http://schemas.microsoft.com/office/drawing/2014/main" id="{9B79621E-2F7A-4684-4D71-801DB721FC37}"/>
                </a:ext>
              </a:extLst>
            </p:cNvPr>
            <p:cNvSpPr/>
            <p:nvPr/>
          </p:nvSpPr>
          <p:spPr>
            <a:xfrm>
              <a:off x="6436407" y="5000041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: abgerundete Ecken 55">
              <a:extLst>
                <a:ext uri="{FF2B5EF4-FFF2-40B4-BE49-F238E27FC236}">
                  <a16:creationId xmlns:a16="http://schemas.microsoft.com/office/drawing/2014/main" id="{A05EA5B6-5F49-5C33-E0F9-53476E871423}"/>
                </a:ext>
              </a:extLst>
            </p:cNvPr>
            <p:cNvSpPr/>
            <p:nvPr/>
          </p:nvSpPr>
          <p:spPr>
            <a:xfrm>
              <a:off x="6436407" y="5573078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Rechteck: abgerundete Ecken 56">
              <a:extLst>
                <a:ext uri="{FF2B5EF4-FFF2-40B4-BE49-F238E27FC236}">
                  <a16:creationId xmlns:a16="http://schemas.microsoft.com/office/drawing/2014/main" id="{EC383B1D-3394-5C46-7EEE-DD03F08E4A14}"/>
                </a:ext>
              </a:extLst>
            </p:cNvPr>
            <p:cNvSpPr/>
            <p:nvPr/>
          </p:nvSpPr>
          <p:spPr>
            <a:xfrm>
              <a:off x="6416768" y="1022438"/>
              <a:ext cx="4924148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Untertitel 2">
              <a:extLst>
                <a:ext uri="{FF2B5EF4-FFF2-40B4-BE49-F238E27FC236}">
                  <a16:creationId xmlns:a16="http://schemas.microsoft.com/office/drawing/2014/main" id="{B781818E-7620-43CA-187E-6D932A3B8DA9}"/>
                </a:ext>
              </a:extLst>
            </p:cNvPr>
            <p:cNvSpPr txBox="1">
              <a:spLocks/>
            </p:cNvSpPr>
            <p:nvPr/>
          </p:nvSpPr>
          <p:spPr>
            <a:xfrm>
              <a:off x="6312310" y="1042220"/>
              <a:ext cx="5161936" cy="4976176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1. Initiation of the Planning Procedure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2. Resolution to Prepare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Aufstellungsbeschluss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3. Preliminary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Vorentwurf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4. Early Participation of the Public and Authorities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5. Resolution to Publish the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Auslegungsbeschluss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6. Public Display and Participation of Authorities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7. Resolution to Adopt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endPara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8. Approval (if required)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9. Official Announcement and Entry into Force</a:t>
              </a:r>
              <a:endParaRPr lang="en-GB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59" name="Gerade Verbindung mit Pfeil 58">
              <a:extLst>
                <a:ext uri="{FF2B5EF4-FFF2-40B4-BE49-F238E27FC236}">
                  <a16:creationId xmlns:a16="http://schemas.microsoft.com/office/drawing/2014/main" id="{196032A4-1389-BF59-97BF-752F30EA4E61}"/>
                </a:ext>
              </a:extLst>
            </p:cNvPr>
            <p:cNvCxnSpPr/>
            <p:nvPr/>
          </p:nvCxnSpPr>
          <p:spPr>
            <a:xfrm>
              <a:off x="8888361" y="1376515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74DFB6CC-93C2-09DD-B329-318066C26117}"/>
                </a:ext>
              </a:extLst>
            </p:cNvPr>
            <p:cNvCxnSpPr/>
            <p:nvPr/>
          </p:nvCxnSpPr>
          <p:spPr>
            <a:xfrm>
              <a:off x="8888361" y="5362739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>
              <a:extLst>
                <a:ext uri="{FF2B5EF4-FFF2-40B4-BE49-F238E27FC236}">
                  <a16:creationId xmlns:a16="http://schemas.microsoft.com/office/drawing/2014/main" id="{9978F0E6-1EAC-919A-3009-F359F72BA2D7}"/>
                </a:ext>
              </a:extLst>
            </p:cNvPr>
            <p:cNvCxnSpPr/>
            <p:nvPr/>
          </p:nvCxnSpPr>
          <p:spPr>
            <a:xfrm>
              <a:off x="8888361" y="2512211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428362F5-3376-87BB-3F06-970ADECB3527}"/>
                </a:ext>
              </a:extLst>
            </p:cNvPr>
            <p:cNvCxnSpPr/>
            <p:nvPr/>
          </p:nvCxnSpPr>
          <p:spPr>
            <a:xfrm>
              <a:off x="8888361" y="3076627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1D73EF22-D7EC-F7E6-2823-DBD268633ABA}"/>
                </a:ext>
              </a:extLst>
            </p:cNvPr>
            <p:cNvCxnSpPr/>
            <p:nvPr/>
          </p:nvCxnSpPr>
          <p:spPr>
            <a:xfrm>
              <a:off x="8888361" y="4211264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63">
              <a:extLst>
                <a:ext uri="{FF2B5EF4-FFF2-40B4-BE49-F238E27FC236}">
                  <a16:creationId xmlns:a16="http://schemas.microsoft.com/office/drawing/2014/main" id="{5EF4BBE5-B05A-EFAD-8479-0A9DBF0A1D01}"/>
                </a:ext>
              </a:extLst>
            </p:cNvPr>
            <p:cNvCxnSpPr/>
            <p:nvPr/>
          </p:nvCxnSpPr>
          <p:spPr>
            <a:xfrm>
              <a:off x="8888361" y="4781081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>
              <a:extLst>
                <a:ext uri="{FF2B5EF4-FFF2-40B4-BE49-F238E27FC236}">
                  <a16:creationId xmlns:a16="http://schemas.microsoft.com/office/drawing/2014/main" id="{1BF0F918-3FB3-D007-A0B4-16AC522A45BA}"/>
                </a:ext>
              </a:extLst>
            </p:cNvPr>
            <p:cNvCxnSpPr/>
            <p:nvPr/>
          </p:nvCxnSpPr>
          <p:spPr>
            <a:xfrm>
              <a:off x="8888361" y="3641447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>
              <a:extLst>
                <a:ext uri="{FF2B5EF4-FFF2-40B4-BE49-F238E27FC236}">
                  <a16:creationId xmlns:a16="http://schemas.microsoft.com/office/drawing/2014/main" id="{B6DCBA11-B8DF-AE85-FBB9-7ABE45ED533F}"/>
                </a:ext>
              </a:extLst>
            </p:cNvPr>
            <p:cNvCxnSpPr/>
            <p:nvPr/>
          </p:nvCxnSpPr>
          <p:spPr>
            <a:xfrm>
              <a:off x="8888361" y="1935899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hteck: abgerundete Ecken 66">
              <a:extLst>
                <a:ext uri="{FF2B5EF4-FFF2-40B4-BE49-F238E27FC236}">
                  <a16:creationId xmlns:a16="http://schemas.microsoft.com/office/drawing/2014/main" id="{B651F66F-0255-E620-E0A5-5EBB4FBFDC04}"/>
                </a:ext>
              </a:extLst>
            </p:cNvPr>
            <p:cNvSpPr/>
            <p:nvPr/>
          </p:nvSpPr>
          <p:spPr>
            <a:xfrm>
              <a:off x="5204335" y="4352742"/>
              <a:ext cx="6269911" cy="505356"/>
            </a:xfrm>
            <a:prstGeom prst="roundRect">
              <a:avLst>
                <a:gd name="adj" fmla="val 7325"/>
              </a:avLst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dirty="0">
                  <a:solidFill>
                    <a:sysClr val="windowText" lastClr="000000"/>
                  </a:solidFill>
                  <a:latin typeface="+mj-lt"/>
                </a:rPr>
                <a:t>Statute / Law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6787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668595"/>
            <a:ext cx="4905103" cy="59196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Approval of the 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Bebauungsplan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Genehmigung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, if required)</a:t>
            </a:r>
          </a:p>
          <a:p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After the municipality adopts 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Bebauungsplan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as a statute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Satzungsbeschluss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), an external approval step may be required depending on the federal state and the legal status of the municipality.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Approval may be necessary when: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municipality does not have planning sovereignty or operates under supervisory oversight.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B-Plan requires exemption or deviation from higher-level planning instruments.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Certain public authorities must confirm compliance with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specialised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regulations (such as water law, flood protection, or nature conservation) before the plan becomes effective.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If approval is required, the supervisory authority issues a formal notification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Genehmigungsbescheid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If no approval is required, the municipality proceeds directly to the official announcement of the plan.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5845331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 err="1"/>
              <a:t>Bebauungsplan</a:t>
            </a:r>
            <a:r>
              <a:rPr lang="en-US" b="1" u="sng" dirty="0"/>
              <a:t> Process</a:t>
            </a: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F94BC330-3395-49A3-FD59-0C7C7AE819B4}"/>
              </a:ext>
            </a:extLst>
          </p:cNvPr>
          <p:cNvGrpSpPr/>
          <p:nvPr/>
        </p:nvGrpSpPr>
        <p:grpSpPr>
          <a:xfrm>
            <a:off x="5204335" y="1022438"/>
            <a:ext cx="6269911" cy="4995958"/>
            <a:chOff x="5204335" y="1022438"/>
            <a:chExt cx="6269911" cy="4995958"/>
          </a:xfrm>
        </p:grpSpPr>
        <p:sp>
          <p:nvSpPr>
            <p:cNvPr id="49" name="Rechteck: abgerundete Ecken 48">
              <a:extLst>
                <a:ext uri="{FF2B5EF4-FFF2-40B4-BE49-F238E27FC236}">
                  <a16:creationId xmlns:a16="http://schemas.microsoft.com/office/drawing/2014/main" id="{57C45254-7300-4DE7-B656-9EC9BF336B2C}"/>
                </a:ext>
              </a:extLst>
            </p:cNvPr>
            <p:cNvSpPr/>
            <p:nvPr/>
          </p:nvSpPr>
          <p:spPr>
            <a:xfrm>
              <a:off x="6417337" y="1586854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hteck: abgerundete Ecken 49">
              <a:extLst>
                <a:ext uri="{FF2B5EF4-FFF2-40B4-BE49-F238E27FC236}">
                  <a16:creationId xmlns:a16="http://schemas.microsoft.com/office/drawing/2014/main" id="{2474BBB9-D0FE-0505-1735-BFBF5A004114}"/>
                </a:ext>
              </a:extLst>
            </p:cNvPr>
            <p:cNvSpPr/>
            <p:nvPr/>
          </p:nvSpPr>
          <p:spPr>
            <a:xfrm>
              <a:off x="6416742" y="2154702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Rechteck: abgerundete Ecken 50">
              <a:extLst>
                <a:ext uri="{FF2B5EF4-FFF2-40B4-BE49-F238E27FC236}">
                  <a16:creationId xmlns:a16="http://schemas.microsoft.com/office/drawing/2014/main" id="{14582023-5343-0E92-5A7A-3AF615BCEBAB}"/>
                </a:ext>
              </a:extLst>
            </p:cNvPr>
            <p:cNvSpPr/>
            <p:nvPr/>
          </p:nvSpPr>
          <p:spPr>
            <a:xfrm>
              <a:off x="6416742" y="2722550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hteck: abgerundete Ecken 51">
              <a:extLst>
                <a:ext uri="{FF2B5EF4-FFF2-40B4-BE49-F238E27FC236}">
                  <a16:creationId xmlns:a16="http://schemas.microsoft.com/office/drawing/2014/main" id="{F18CB022-E1EF-DA32-83B9-9FAA33AD9A49}"/>
                </a:ext>
              </a:extLst>
            </p:cNvPr>
            <p:cNvSpPr/>
            <p:nvPr/>
          </p:nvSpPr>
          <p:spPr>
            <a:xfrm>
              <a:off x="6416742" y="3287370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Rechteck: abgerundete Ecken 52">
              <a:extLst>
                <a:ext uri="{FF2B5EF4-FFF2-40B4-BE49-F238E27FC236}">
                  <a16:creationId xmlns:a16="http://schemas.microsoft.com/office/drawing/2014/main" id="{E31C019B-1C93-1482-1590-1E90A4798480}"/>
                </a:ext>
              </a:extLst>
            </p:cNvPr>
            <p:cNvSpPr/>
            <p:nvPr/>
          </p:nvSpPr>
          <p:spPr>
            <a:xfrm>
              <a:off x="6416742" y="3857187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Rechteck: abgerundete Ecken 53">
              <a:extLst>
                <a:ext uri="{FF2B5EF4-FFF2-40B4-BE49-F238E27FC236}">
                  <a16:creationId xmlns:a16="http://schemas.microsoft.com/office/drawing/2014/main" id="{365D67A1-FF54-DEAD-659C-AFCAD154A5E3}"/>
                </a:ext>
              </a:extLst>
            </p:cNvPr>
            <p:cNvSpPr/>
            <p:nvPr/>
          </p:nvSpPr>
          <p:spPr>
            <a:xfrm>
              <a:off x="6436407" y="4427004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: abgerundete Ecken 54">
              <a:extLst>
                <a:ext uri="{FF2B5EF4-FFF2-40B4-BE49-F238E27FC236}">
                  <a16:creationId xmlns:a16="http://schemas.microsoft.com/office/drawing/2014/main" id="{9B79621E-2F7A-4684-4D71-801DB721FC37}"/>
                </a:ext>
              </a:extLst>
            </p:cNvPr>
            <p:cNvSpPr/>
            <p:nvPr/>
          </p:nvSpPr>
          <p:spPr>
            <a:xfrm>
              <a:off x="6436407" y="5000041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: abgerundete Ecken 55">
              <a:extLst>
                <a:ext uri="{FF2B5EF4-FFF2-40B4-BE49-F238E27FC236}">
                  <a16:creationId xmlns:a16="http://schemas.microsoft.com/office/drawing/2014/main" id="{A05EA5B6-5F49-5C33-E0F9-53476E871423}"/>
                </a:ext>
              </a:extLst>
            </p:cNvPr>
            <p:cNvSpPr/>
            <p:nvPr/>
          </p:nvSpPr>
          <p:spPr>
            <a:xfrm>
              <a:off x="6436407" y="5573078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Rechteck: abgerundete Ecken 56">
              <a:extLst>
                <a:ext uri="{FF2B5EF4-FFF2-40B4-BE49-F238E27FC236}">
                  <a16:creationId xmlns:a16="http://schemas.microsoft.com/office/drawing/2014/main" id="{EC383B1D-3394-5C46-7EEE-DD03F08E4A14}"/>
                </a:ext>
              </a:extLst>
            </p:cNvPr>
            <p:cNvSpPr/>
            <p:nvPr/>
          </p:nvSpPr>
          <p:spPr>
            <a:xfrm>
              <a:off x="6416768" y="1022438"/>
              <a:ext cx="4924148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Untertitel 2">
              <a:extLst>
                <a:ext uri="{FF2B5EF4-FFF2-40B4-BE49-F238E27FC236}">
                  <a16:creationId xmlns:a16="http://schemas.microsoft.com/office/drawing/2014/main" id="{B781818E-7620-43CA-187E-6D932A3B8DA9}"/>
                </a:ext>
              </a:extLst>
            </p:cNvPr>
            <p:cNvSpPr txBox="1">
              <a:spLocks/>
            </p:cNvSpPr>
            <p:nvPr/>
          </p:nvSpPr>
          <p:spPr>
            <a:xfrm>
              <a:off x="6312310" y="1042220"/>
              <a:ext cx="5161936" cy="4976176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1. Initiation of the Planning Procedure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2. Resolution to Prepare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Aufstellungsbeschluss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3. Preliminary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Vorentwurf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4. Early Participation of the Public and Authorities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5. Resolution to Publish the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Auslegungsbeschluss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6. Public Display and Participation of Authorities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7. Resolution to Adopt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endPara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8. Approval (if required)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9. Official Announcement and Entry into Force</a:t>
              </a:r>
              <a:endParaRPr lang="en-GB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59" name="Gerade Verbindung mit Pfeil 58">
              <a:extLst>
                <a:ext uri="{FF2B5EF4-FFF2-40B4-BE49-F238E27FC236}">
                  <a16:creationId xmlns:a16="http://schemas.microsoft.com/office/drawing/2014/main" id="{196032A4-1389-BF59-97BF-752F30EA4E61}"/>
                </a:ext>
              </a:extLst>
            </p:cNvPr>
            <p:cNvCxnSpPr/>
            <p:nvPr/>
          </p:nvCxnSpPr>
          <p:spPr>
            <a:xfrm>
              <a:off x="8888361" y="1376515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74DFB6CC-93C2-09DD-B329-318066C26117}"/>
                </a:ext>
              </a:extLst>
            </p:cNvPr>
            <p:cNvCxnSpPr/>
            <p:nvPr/>
          </p:nvCxnSpPr>
          <p:spPr>
            <a:xfrm>
              <a:off x="8888361" y="5362739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>
              <a:extLst>
                <a:ext uri="{FF2B5EF4-FFF2-40B4-BE49-F238E27FC236}">
                  <a16:creationId xmlns:a16="http://schemas.microsoft.com/office/drawing/2014/main" id="{9978F0E6-1EAC-919A-3009-F359F72BA2D7}"/>
                </a:ext>
              </a:extLst>
            </p:cNvPr>
            <p:cNvCxnSpPr/>
            <p:nvPr/>
          </p:nvCxnSpPr>
          <p:spPr>
            <a:xfrm>
              <a:off x="8888361" y="2512211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428362F5-3376-87BB-3F06-970ADECB3527}"/>
                </a:ext>
              </a:extLst>
            </p:cNvPr>
            <p:cNvCxnSpPr/>
            <p:nvPr/>
          </p:nvCxnSpPr>
          <p:spPr>
            <a:xfrm>
              <a:off x="8888361" y="3076627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1D73EF22-D7EC-F7E6-2823-DBD268633ABA}"/>
                </a:ext>
              </a:extLst>
            </p:cNvPr>
            <p:cNvCxnSpPr/>
            <p:nvPr/>
          </p:nvCxnSpPr>
          <p:spPr>
            <a:xfrm>
              <a:off x="8888361" y="4211264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63">
              <a:extLst>
                <a:ext uri="{FF2B5EF4-FFF2-40B4-BE49-F238E27FC236}">
                  <a16:creationId xmlns:a16="http://schemas.microsoft.com/office/drawing/2014/main" id="{5EF4BBE5-B05A-EFAD-8479-0A9DBF0A1D01}"/>
                </a:ext>
              </a:extLst>
            </p:cNvPr>
            <p:cNvCxnSpPr/>
            <p:nvPr/>
          </p:nvCxnSpPr>
          <p:spPr>
            <a:xfrm>
              <a:off x="8888361" y="4781081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>
              <a:extLst>
                <a:ext uri="{FF2B5EF4-FFF2-40B4-BE49-F238E27FC236}">
                  <a16:creationId xmlns:a16="http://schemas.microsoft.com/office/drawing/2014/main" id="{1BF0F918-3FB3-D007-A0B4-16AC522A45BA}"/>
                </a:ext>
              </a:extLst>
            </p:cNvPr>
            <p:cNvCxnSpPr/>
            <p:nvPr/>
          </p:nvCxnSpPr>
          <p:spPr>
            <a:xfrm>
              <a:off x="8888361" y="3641447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>
              <a:extLst>
                <a:ext uri="{FF2B5EF4-FFF2-40B4-BE49-F238E27FC236}">
                  <a16:creationId xmlns:a16="http://schemas.microsoft.com/office/drawing/2014/main" id="{B6DCBA11-B8DF-AE85-FBB9-7ABE45ED533F}"/>
                </a:ext>
              </a:extLst>
            </p:cNvPr>
            <p:cNvCxnSpPr/>
            <p:nvPr/>
          </p:nvCxnSpPr>
          <p:spPr>
            <a:xfrm>
              <a:off x="8888361" y="1935899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hteck: abgerundete Ecken 66">
              <a:extLst>
                <a:ext uri="{FF2B5EF4-FFF2-40B4-BE49-F238E27FC236}">
                  <a16:creationId xmlns:a16="http://schemas.microsoft.com/office/drawing/2014/main" id="{B651F66F-0255-E620-E0A5-5EBB4FBFDC04}"/>
                </a:ext>
              </a:extLst>
            </p:cNvPr>
            <p:cNvSpPr/>
            <p:nvPr/>
          </p:nvSpPr>
          <p:spPr>
            <a:xfrm>
              <a:off x="5204335" y="4932846"/>
              <a:ext cx="6269911" cy="505356"/>
            </a:xfrm>
            <a:prstGeom prst="roundRect">
              <a:avLst>
                <a:gd name="adj" fmla="val 7325"/>
              </a:avLst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dirty="0">
                  <a:solidFill>
                    <a:sysClr val="windowText" lastClr="000000"/>
                  </a:solidFill>
                  <a:latin typeface="+mj-lt"/>
                </a:rPr>
                <a:t>Statute / Law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6131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668595"/>
            <a:ext cx="4905103" cy="59196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Official Announcement and Entry into Force</a:t>
            </a:r>
          </a:p>
          <a:p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plan becomes legally binding only upon its official publication in the municipal gazette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Amtsblatt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 or another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authorised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publication medium.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announcement must include: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 reference to the adopted B-Plan and the date of its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resolution.Information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on where and how the plan can be inspected (Step 7).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 notice of legal remedies, specifying how and within what period objections or challenges may be raised.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Entry into force: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Bebauungsplan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comes into legal effect on the day the announcement is published.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From this moment, all future building permits and land-use decisions must comply with the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B-Plan becomes binding on both private individuals and public authorities.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5845331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 err="1"/>
              <a:t>Bebauungsplan</a:t>
            </a:r>
            <a:r>
              <a:rPr lang="en-US" b="1" u="sng" dirty="0"/>
              <a:t> Process</a:t>
            </a: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F94BC330-3395-49A3-FD59-0C7C7AE819B4}"/>
              </a:ext>
            </a:extLst>
          </p:cNvPr>
          <p:cNvGrpSpPr/>
          <p:nvPr/>
        </p:nvGrpSpPr>
        <p:grpSpPr>
          <a:xfrm>
            <a:off x="5204335" y="1022438"/>
            <a:ext cx="6269911" cy="4995958"/>
            <a:chOff x="5204335" y="1022438"/>
            <a:chExt cx="6269911" cy="4995958"/>
          </a:xfrm>
        </p:grpSpPr>
        <p:sp>
          <p:nvSpPr>
            <p:cNvPr id="49" name="Rechteck: abgerundete Ecken 48">
              <a:extLst>
                <a:ext uri="{FF2B5EF4-FFF2-40B4-BE49-F238E27FC236}">
                  <a16:creationId xmlns:a16="http://schemas.microsoft.com/office/drawing/2014/main" id="{57C45254-7300-4DE7-B656-9EC9BF336B2C}"/>
                </a:ext>
              </a:extLst>
            </p:cNvPr>
            <p:cNvSpPr/>
            <p:nvPr/>
          </p:nvSpPr>
          <p:spPr>
            <a:xfrm>
              <a:off x="6417337" y="1586854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hteck: abgerundete Ecken 49">
              <a:extLst>
                <a:ext uri="{FF2B5EF4-FFF2-40B4-BE49-F238E27FC236}">
                  <a16:creationId xmlns:a16="http://schemas.microsoft.com/office/drawing/2014/main" id="{2474BBB9-D0FE-0505-1735-BFBF5A004114}"/>
                </a:ext>
              </a:extLst>
            </p:cNvPr>
            <p:cNvSpPr/>
            <p:nvPr/>
          </p:nvSpPr>
          <p:spPr>
            <a:xfrm>
              <a:off x="6416742" y="2154702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Rechteck: abgerundete Ecken 50">
              <a:extLst>
                <a:ext uri="{FF2B5EF4-FFF2-40B4-BE49-F238E27FC236}">
                  <a16:creationId xmlns:a16="http://schemas.microsoft.com/office/drawing/2014/main" id="{14582023-5343-0E92-5A7A-3AF615BCEBAB}"/>
                </a:ext>
              </a:extLst>
            </p:cNvPr>
            <p:cNvSpPr/>
            <p:nvPr/>
          </p:nvSpPr>
          <p:spPr>
            <a:xfrm>
              <a:off x="6416742" y="2722550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hteck: abgerundete Ecken 51">
              <a:extLst>
                <a:ext uri="{FF2B5EF4-FFF2-40B4-BE49-F238E27FC236}">
                  <a16:creationId xmlns:a16="http://schemas.microsoft.com/office/drawing/2014/main" id="{F18CB022-E1EF-DA32-83B9-9FAA33AD9A49}"/>
                </a:ext>
              </a:extLst>
            </p:cNvPr>
            <p:cNvSpPr/>
            <p:nvPr/>
          </p:nvSpPr>
          <p:spPr>
            <a:xfrm>
              <a:off x="6416742" y="3287370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Rechteck: abgerundete Ecken 52">
              <a:extLst>
                <a:ext uri="{FF2B5EF4-FFF2-40B4-BE49-F238E27FC236}">
                  <a16:creationId xmlns:a16="http://schemas.microsoft.com/office/drawing/2014/main" id="{E31C019B-1C93-1482-1590-1E90A4798480}"/>
                </a:ext>
              </a:extLst>
            </p:cNvPr>
            <p:cNvSpPr/>
            <p:nvPr/>
          </p:nvSpPr>
          <p:spPr>
            <a:xfrm>
              <a:off x="6416742" y="3857187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Rechteck: abgerundete Ecken 53">
              <a:extLst>
                <a:ext uri="{FF2B5EF4-FFF2-40B4-BE49-F238E27FC236}">
                  <a16:creationId xmlns:a16="http://schemas.microsoft.com/office/drawing/2014/main" id="{365D67A1-FF54-DEAD-659C-AFCAD154A5E3}"/>
                </a:ext>
              </a:extLst>
            </p:cNvPr>
            <p:cNvSpPr/>
            <p:nvPr/>
          </p:nvSpPr>
          <p:spPr>
            <a:xfrm>
              <a:off x="6436407" y="4427004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: abgerundete Ecken 54">
              <a:extLst>
                <a:ext uri="{FF2B5EF4-FFF2-40B4-BE49-F238E27FC236}">
                  <a16:creationId xmlns:a16="http://schemas.microsoft.com/office/drawing/2014/main" id="{9B79621E-2F7A-4684-4D71-801DB721FC37}"/>
                </a:ext>
              </a:extLst>
            </p:cNvPr>
            <p:cNvSpPr/>
            <p:nvPr/>
          </p:nvSpPr>
          <p:spPr>
            <a:xfrm>
              <a:off x="6436407" y="5000041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: abgerundete Ecken 55">
              <a:extLst>
                <a:ext uri="{FF2B5EF4-FFF2-40B4-BE49-F238E27FC236}">
                  <a16:creationId xmlns:a16="http://schemas.microsoft.com/office/drawing/2014/main" id="{A05EA5B6-5F49-5C33-E0F9-53476E871423}"/>
                </a:ext>
              </a:extLst>
            </p:cNvPr>
            <p:cNvSpPr/>
            <p:nvPr/>
          </p:nvSpPr>
          <p:spPr>
            <a:xfrm>
              <a:off x="6436407" y="5573078"/>
              <a:ext cx="4923579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Rechteck: abgerundete Ecken 56">
              <a:extLst>
                <a:ext uri="{FF2B5EF4-FFF2-40B4-BE49-F238E27FC236}">
                  <a16:creationId xmlns:a16="http://schemas.microsoft.com/office/drawing/2014/main" id="{EC383B1D-3394-5C46-7EEE-DD03F08E4A14}"/>
                </a:ext>
              </a:extLst>
            </p:cNvPr>
            <p:cNvSpPr/>
            <p:nvPr/>
          </p:nvSpPr>
          <p:spPr>
            <a:xfrm>
              <a:off x="6416768" y="1022438"/>
              <a:ext cx="4924148" cy="3540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Untertitel 2">
              <a:extLst>
                <a:ext uri="{FF2B5EF4-FFF2-40B4-BE49-F238E27FC236}">
                  <a16:creationId xmlns:a16="http://schemas.microsoft.com/office/drawing/2014/main" id="{B781818E-7620-43CA-187E-6D932A3B8DA9}"/>
                </a:ext>
              </a:extLst>
            </p:cNvPr>
            <p:cNvSpPr txBox="1">
              <a:spLocks/>
            </p:cNvSpPr>
            <p:nvPr/>
          </p:nvSpPr>
          <p:spPr>
            <a:xfrm>
              <a:off x="6312310" y="1042220"/>
              <a:ext cx="5161936" cy="4976176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1. Initiation of the Planning Procedure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2. Resolution to Prepare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Aufstellungsbeschluss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3. Preliminary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Vorentwurf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4. Early Participation of the Public and Authorities 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5. Resolution to Publish the Draft (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Auslegungsbeschluss</a:t>
              </a: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6. Public Display and Participation of Authorities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7. Resolution to Adopt the </a:t>
              </a:r>
              <a:r>
                <a:rPr lang="en-US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Bebauungsplan</a:t>
              </a:r>
              <a:endPara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8. Approval (if required)</a:t>
              </a:r>
            </a:p>
            <a:p>
              <a:pPr algn="ctr">
                <a:spcBef>
                  <a:spcPts val="1600"/>
                </a:spcBef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9. Official Announcement and Entry into Force</a:t>
              </a:r>
              <a:endParaRPr lang="en-GB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59" name="Gerade Verbindung mit Pfeil 58">
              <a:extLst>
                <a:ext uri="{FF2B5EF4-FFF2-40B4-BE49-F238E27FC236}">
                  <a16:creationId xmlns:a16="http://schemas.microsoft.com/office/drawing/2014/main" id="{196032A4-1389-BF59-97BF-752F30EA4E61}"/>
                </a:ext>
              </a:extLst>
            </p:cNvPr>
            <p:cNvCxnSpPr/>
            <p:nvPr/>
          </p:nvCxnSpPr>
          <p:spPr>
            <a:xfrm>
              <a:off x="8888361" y="1376515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74DFB6CC-93C2-09DD-B329-318066C26117}"/>
                </a:ext>
              </a:extLst>
            </p:cNvPr>
            <p:cNvCxnSpPr/>
            <p:nvPr/>
          </p:nvCxnSpPr>
          <p:spPr>
            <a:xfrm>
              <a:off x="8888361" y="5362739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>
              <a:extLst>
                <a:ext uri="{FF2B5EF4-FFF2-40B4-BE49-F238E27FC236}">
                  <a16:creationId xmlns:a16="http://schemas.microsoft.com/office/drawing/2014/main" id="{9978F0E6-1EAC-919A-3009-F359F72BA2D7}"/>
                </a:ext>
              </a:extLst>
            </p:cNvPr>
            <p:cNvCxnSpPr/>
            <p:nvPr/>
          </p:nvCxnSpPr>
          <p:spPr>
            <a:xfrm>
              <a:off x="8888361" y="2512211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428362F5-3376-87BB-3F06-970ADECB3527}"/>
                </a:ext>
              </a:extLst>
            </p:cNvPr>
            <p:cNvCxnSpPr/>
            <p:nvPr/>
          </p:nvCxnSpPr>
          <p:spPr>
            <a:xfrm>
              <a:off x="8888361" y="3076627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1D73EF22-D7EC-F7E6-2823-DBD268633ABA}"/>
                </a:ext>
              </a:extLst>
            </p:cNvPr>
            <p:cNvCxnSpPr/>
            <p:nvPr/>
          </p:nvCxnSpPr>
          <p:spPr>
            <a:xfrm>
              <a:off x="8888361" y="4211264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63">
              <a:extLst>
                <a:ext uri="{FF2B5EF4-FFF2-40B4-BE49-F238E27FC236}">
                  <a16:creationId xmlns:a16="http://schemas.microsoft.com/office/drawing/2014/main" id="{5EF4BBE5-B05A-EFAD-8479-0A9DBF0A1D01}"/>
                </a:ext>
              </a:extLst>
            </p:cNvPr>
            <p:cNvCxnSpPr/>
            <p:nvPr/>
          </p:nvCxnSpPr>
          <p:spPr>
            <a:xfrm>
              <a:off x="8888361" y="4781081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>
              <a:extLst>
                <a:ext uri="{FF2B5EF4-FFF2-40B4-BE49-F238E27FC236}">
                  <a16:creationId xmlns:a16="http://schemas.microsoft.com/office/drawing/2014/main" id="{1BF0F918-3FB3-D007-A0B4-16AC522A45BA}"/>
                </a:ext>
              </a:extLst>
            </p:cNvPr>
            <p:cNvCxnSpPr/>
            <p:nvPr/>
          </p:nvCxnSpPr>
          <p:spPr>
            <a:xfrm>
              <a:off x="8888361" y="3641447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>
              <a:extLst>
                <a:ext uri="{FF2B5EF4-FFF2-40B4-BE49-F238E27FC236}">
                  <a16:creationId xmlns:a16="http://schemas.microsoft.com/office/drawing/2014/main" id="{B6DCBA11-B8DF-AE85-FBB9-7ABE45ED533F}"/>
                </a:ext>
              </a:extLst>
            </p:cNvPr>
            <p:cNvCxnSpPr/>
            <p:nvPr/>
          </p:nvCxnSpPr>
          <p:spPr>
            <a:xfrm>
              <a:off x="8888361" y="1935899"/>
              <a:ext cx="0" cy="210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hteck: abgerundete Ecken 66">
              <a:extLst>
                <a:ext uri="{FF2B5EF4-FFF2-40B4-BE49-F238E27FC236}">
                  <a16:creationId xmlns:a16="http://schemas.microsoft.com/office/drawing/2014/main" id="{B651F66F-0255-E620-E0A5-5EBB4FBFDC04}"/>
                </a:ext>
              </a:extLst>
            </p:cNvPr>
            <p:cNvSpPr/>
            <p:nvPr/>
          </p:nvSpPr>
          <p:spPr>
            <a:xfrm>
              <a:off x="5204335" y="5497296"/>
              <a:ext cx="6269911" cy="505356"/>
            </a:xfrm>
            <a:prstGeom prst="roundRect">
              <a:avLst>
                <a:gd name="adj" fmla="val 7325"/>
              </a:avLst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dirty="0">
                  <a:solidFill>
                    <a:sysClr val="windowText" lastClr="000000"/>
                  </a:solidFill>
                  <a:latin typeface="+mj-lt"/>
                </a:rPr>
                <a:t>Statute / Law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249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668595"/>
            <a:ext cx="4221579" cy="59196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Challenges in the 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Bebauungsplan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Process</a:t>
            </a:r>
          </a:p>
          <a:p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Typical challenges: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Balancing conflicting interest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Abwägungsprozess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Lengthy procedures and administrative complexity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Extended timelines, particularly in larger cities.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Coordination across multiple authorities.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Conflicting technical requirements.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Public objections and political debates.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Political decision-making can delay or reshape the plan.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Environmental and technical constraints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Legal vulnerability.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Resource limitations.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cumulative effect of these challenges explains why the B-Plan procedure requires careful management, extensive coordination, and significant time.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5845331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 err="1"/>
              <a:t>Bebauungsplan</a:t>
            </a:r>
            <a:r>
              <a:rPr lang="en-US" b="1" u="sng" dirty="0"/>
              <a:t> Process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8408FE5-76DD-8D35-BA3D-F582F87D32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2090" y="1209240"/>
            <a:ext cx="7769910" cy="48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30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668595"/>
            <a:ext cx="5595342" cy="59196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200"/>
              </a:spcBef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Planning as a Shared Responsibility</a:t>
            </a:r>
          </a:p>
          <a:p>
            <a:pPr>
              <a:spcBef>
                <a:spcPts val="1200"/>
              </a:spcBef>
            </a:pP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preparation of 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Bebauungsplan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is more than a legal procedure. It is a collective process through which municipalities, experts, stakeholders, and residents shape the future of their city.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Each stage of the procedure, analysis, design, participation, balancing, and adoption, reflects the interplay between public interest, technical expertise, and democratic negotiation.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Urban planning is not only about regulations but about creating places that support everyday life, environmental quality, and long-term social cohesion.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 legally binding plan is the outcome of many decisions, dialogues, and compromises, and its value lies in transforming spatial concepts into real urban environments.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Good planning requires transparency, cooperation, and a shared commitment to the city’s future.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5845331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 err="1"/>
              <a:t>Bebauungsplan</a:t>
            </a:r>
            <a:r>
              <a:rPr lang="en-US" b="1" u="sng" dirty="0"/>
              <a:t> Process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CA8A8B-A497-D3B3-B353-667193456B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149" y="320661"/>
            <a:ext cx="5438996" cy="591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4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255FFA96-2491-4D8D-8461-9550FE5AF705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Municipal Land-Use Planning in Germany</a:t>
            </a:r>
            <a:endParaRPr lang="de-DE" b="1" u="sng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8BF1EE31-0CBE-46A2-85D3-D128E8E63FD7}"/>
              </a:ext>
            </a:extLst>
          </p:cNvPr>
          <p:cNvSpPr txBox="1">
            <a:spLocks/>
          </p:cNvSpPr>
          <p:nvPr/>
        </p:nvSpPr>
        <p:spPr>
          <a:xfrm>
            <a:off x="146538" y="695512"/>
            <a:ext cx="4727466" cy="52928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Bauleitplanung = Municipal Land-Use Planning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6EC7ACE3-B2D3-4182-8EB9-24DC7618CEB1}"/>
              </a:ext>
            </a:extLst>
          </p:cNvPr>
          <p:cNvSpPr txBox="1">
            <a:spLocks/>
          </p:cNvSpPr>
          <p:nvPr/>
        </p:nvSpPr>
        <p:spPr>
          <a:xfrm>
            <a:off x="1136344" y="1149292"/>
            <a:ext cx="4045671" cy="508034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Flächennutzungsplan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(FNP)</a:t>
            </a:r>
          </a:p>
          <a:p>
            <a:pPr algn="ctr"/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Preparatory &amp; binding plan for the entire municipality</a:t>
            </a:r>
          </a:p>
          <a:p>
            <a:pPr algn="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Defines: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Housing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Commercial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Mixed-use corridors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Green corridors and fresh-air ventilation routes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Areas for high-rise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Mobility 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Infrastructure</a:t>
            </a:r>
          </a:p>
          <a:p>
            <a:pPr algn="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FNP sets the stage for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Bebauungspläne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(B-Plans) by defining where major development should occur e.g.,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Europaviertel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Gateway Gardens, Ostend</a:t>
            </a:r>
          </a:p>
          <a:p>
            <a:pPr algn="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Frankfurt uses the </a:t>
            </a:r>
            <a:r>
              <a:rPr lang="en-US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Regionaler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Flächennutzungsplan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Rhein-Main (RPFNP)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as its FNP</a:t>
            </a:r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6537086" y="1149292"/>
            <a:ext cx="4727466" cy="508034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Bebauungsplan (B-Plan)</a:t>
            </a:r>
          </a:p>
          <a:p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Binding rules for specific development areas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B-Plans translate the FNP into legally binding rules, defining: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Type of building use (WA, MI, GE…)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density,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building heights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Street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open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mobility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Environmental and climate adaptation measures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Frankfurt uses B-Plans extensively to guide major transformations, e.g.,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Europaviertel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-West /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Europaviertel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-Ost (B-Plan 826 &amp; 850),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Rebstockpark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(B-Plan 680),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Schönhof-Viertel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(B-Plan 899)</a:t>
            </a:r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40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3217798" y="2669622"/>
            <a:ext cx="5595342" cy="384504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Questions?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5845331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 err="1"/>
              <a:t>Bebauungsplan</a:t>
            </a:r>
            <a:r>
              <a:rPr lang="en-US" b="1" u="sng" dirty="0"/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3677548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255FFA96-2491-4D8D-8461-9550FE5AF705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Bauleitplanung</a:t>
            </a:r>
            <a:endParaRPr lang="de-DE" b="1" u="sng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6EC7ACE3-B2D3-4182-8EB9-24DC7618CEB1}"/>
              </a:ext>
            </a:extLst>
          </p:cNvPr>
          <p:cNvSpPr txBox="1">
            <a:spLocks/>
          </p:cNvSpPr>
          <p:nvPr/>
        </p:nvSpPr>
        <p:spPr>
          <a:xfrm>
            <a:off x="0" y="517364"/>
            <a:ext cx="4045671" cy="508034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Flächennutzungsplan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(FNP)</a:t>
            </a:r>
          </a:p>
          <a:p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0B3FCE2-C03F-4BB3-8923-391CF9C15D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747" y="1035094"/>
            <a:ext cx="11177252" cy="533797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4E621FC-8485-433B-A43C-22DE789DD1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1267" y="4165812"/>
            <a:ext cx="1323975" cy="21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69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10885" y="517364"/>
            <a:ext cx="4727466" cy="508034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Bebauungsplan (B-Plan) 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Europaviertel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West/Ost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896D3DB-906B-4494-B190-5DFA30457386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Bauleitplanung</a:t>
            </a:r>
            <a:endParaRPr lang="de-DE" b="1" u="sng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1E7CFAA-C06A-48C4-A942-B22B0A082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1073194"/>
            <a:ext cx="11533796" cy="45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0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579526"/>
            <a:ext cx="4727466" cy="508034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B-Plan</a:t>
            </a:r>
          </a:p>
          <a:p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Regulates development at the parcel and block level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Adopted as a municipal statute by the city council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Directly governs what may and may not be built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Typical Elements: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Type of building use (Art der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baulichen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Nutzung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): WA = residential, MI = mixed-use, GE = commercial, SO = special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Density &amp; dimensions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Maß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der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Nutzung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): GFZ (floor area ratio), GRZ (site coverage), Maximum building heights &amp;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storeys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Urban form: Building lines, footprints, block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Street layout &amp; public squares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Green &amp; environmental requirements: Trees, unsealed surfaces, noise protection, flood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Mobility: Road hierarchy, cycle paths, pedestrian routes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Public transport corridors (U5 in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Europaviertel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B-Plan transforms urban strategy into a legally enforceable design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Bauleitplanung - Bebauungsplan</a:t>
            </a:r>
            <a:endParaRPr lang="de-DE" b="1" u="sng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9A953B-2273-4F8D-9E3E-BBAA217263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344" y="1148299"/>
            <a:ext cx="6645146" cy="447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75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1733550"/>
            <a:ext cx="4727466" cy="392631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 – 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Allgemeines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Wohngebiet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(Residential Area)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Primarily housing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Allowed 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Residential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Daycare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Small 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Small 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Social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Noise-sensitive uses are protected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Urban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Quiet residential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Structured block forms or open housing layouts, depending on GRZ/GFZ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 - Type of building use (Art der </a:t>
            </a:r>
            <a:r>
              <a:rPr lang="en-US" b="1" u="sng" dirty="0" err="1"/>
              <a:t>baulichen</a:t>
            </a:r>
            <a:r>
              <a:rPr lang="en-US" b="1" u="sng" dirty="0"/>
              <a:t> </a:t>
            </a:r>
            <a:r>
              <a:rPr lang="en-US" b="1" u="sng" dirty="0" err="1"/>
              <a:t>Nutzung</a:t>
            </a:r>
            <a:r>
              <a:rPr lang="en-US" b="1" u="sng" dirty="0"/>
              <a:t>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ECD3A25-ACA1-49E3-84C1-78F47ABDD7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9825" y="1465842"/>
            <a:ext cx="6935417" cy="392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97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A25E1A2-E208-4A65-B3E8-E3AA62BB91A9}"/>
              </a:ext>
            </a:extLst>
          </p:cNvPr>
          <p:cNvSpPr txBox="1">
            <a:spLocks/>
          </p:cNvSpPr>
          <p:nvPr/>
        </p:nvSpPr>
        <p:spPr>
          <a:xfrm>
            <a:off x="-4969" y="382823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sz="1200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F9941D-AD2D-47A6-A84B-E682D42B2A48}"/>
              </a:ext>
            </a:extLst>
          </p:cNvPr>
          <p:cNvSpPr/>
          <p:nvPr/>
        </p:nvSpPr>
        <p:spPr>
          <a:xfrm>
            <a:off x="10444294" y="6329382"/>
            <a:ext cx="1690948" cy="52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Dr.-Ing. Susana Restrepo Rico</a:t>
            </a:r>
          </a:p>
          <a:p>
            <a:pPr algn="r"/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Urban </a:t>
            </a:r>
            <a:r>
              <a:rPr lang="de-DE" sz="90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Agglomerations</a:t>
            </a:r>
            <a:r>
              <a:rPr lang="de-DE" sz="900" i="1" dirty="0">
                <a:solidFill>
                  <a:schemeClr val="tx1"/>
                </a:solidFill>
                <a:cs typeface="Calibri Light" panose="020F0302020204030204" pitchFamily="34" charset="0"/>
              </a:rPr>
              <a:t> M.Sc.</a:t>
            </a:r>
            <a:endParaRPr lang="en-GB" sz="900" i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9BD326F-B57A-4CB7-BA5C-8AAEDD41926F}"/>
              </a:ext>
            </a:extLst>
          </p:cNvPr>
          <p:cNvSpPr txBox="1">
            <a:spLocks/>
          </p:cNvSpPr>
          <p:nvPr/>
        </p:nvSpPr>
        <p:spPr>
          <a:xfrm>
            <a:off x="158510" y="1733550"/>
            <a:ext cx="4727466" cy="392631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MI – </a:t>
            </a:r>
            <a:r>
              <a:rPr lang="en-GB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Mischgebiet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(Mixed-Use Area)</a:t>
            </a:r>
          </a:p>
          <a:p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Balanced mix of housing + commercial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Allowed 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Shops, cafés, restaurants, 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Small production and service businesses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Urban effect: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Active ground floors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More noise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tolerated“City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life” 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1F6800-61E7-4BD9-A34A-F9C33A536A97}"/>
              </a:ext>
            </a:extLst>
          </p:cNvPr>
          <p:cNvSpPr txBox="1">
            <a:spLocks/>
          </p:cNvSpPr>
          <p:nvPr/>
        </p:nvSpPr>
        <p:spPr>
          <a:xfrm>
            <a:off x="-4969" y="123958"/>
            <a:ext cx="8196044" cy="3934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B-Plan - Type of building use (Art der </a:t>
            </a:r>
            <a:r>
              <a:rPr lang="en-US" b="1" u="sng" dirty="0" err="1"/>
              <a:t>baulichen</a:t>
            </a:r>
            <a:r>
              <a:rPr lang="en-US" b="1" u="sng" dirty="0"/>
              <a:t> </a:t>
            </a:r>
            <a:r>
              <a:rPr lang="en-US" b="1" u="sng" dirty="0" err="1"/>
              <a:t>Nutzung</a:t>
            </a:r>
            <a:r>
              <a:rPr lang="en-US" b="1" u="sng" dirty="0"/>
              <a:t>)</a:t>
            </a:r>
          </a:p>
        </p:txBody>
      </p:sp>
      <p:pic>
        <p:nvPicPr>
          <p:cNvPr id="4098" name="Picture 2" descr="Renzo Piano Building Workshop Wins Competition to Design the New ...">
            <a:extLst>
              <a:ext uri="{FF2B5EF4-FFF2-40B4-BE49-F238E27FC236}">
                <a16:creationId xmlns:a16="http://schemas.microsoft.com/office/drawing/2014/main" id="{C6FDCA63-64FC-4B88-B8C7-15BD9DFE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63" y="493745"/>
            <a:ext cx="5835637" cy="583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252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6219</Words>
  <Application>Microsoft Office PowerPoint</Application>
  <PresentationFormat>Breitbild</PresentationFormat>
  <Paragraphs>823</Paragraphs>
  <Slides>40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Helvetica Neue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Restrepo Rico, Susana</dc:creator>
  <cp:lastModifiedBy>Restrepo Rico, Susana</cp:lastModifiedBy>
  <cp:revision>34</cp:revision>
  <cp:lastPrinted>2025-12-10T17:03:47Z</cp:lastPrinted>
  <dcterms:created xsi:type="dcterms:W3CDTF">2025-12-10T13:48:00Z</dcterms:created>
  <dcterms:modified xsi:type="dcterms:W3CDTF">2025-12-12T08:56:19Z</dcterms:modified>
</cp:coreProperties>
</file>