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66" r:id="rId4"/>
    <p:sldId id="267" r:id="rId5"/>
    <p:sldId id="260" r:id="rId6"/>
    <p:sldId id="259" r:id="rId7"/>
    <p:sldId id="262" r:id="rId8"/>
    <p:sldId id="263" r:id="rId9"/>
    <p:sldId id="261" r:id="rId10"/>
    <p:sldId id="265" r:id="rId11"/>
    <p:sldId id="271" r:id="rId12"/>
    <p:sldId id="270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662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C39F7F-CA3D-4064-B1DE-885144F72A98}" type="datetimeFigureOut">
              <a:rPr lang="de-DE" smtClean="0"/>
              <a:pPr/>
              <a:t>09.06.2022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592491-659C-4EA6-90C1-7FCC45F66BB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0523BD-2E12-4C43-9538-AB0E7187EA54}" type="datetimeFigureOut">
              <a:rPr lang="de-DE" smtClean="0"/>
              <a:pPr/>
              <a:t>09.06.2022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F9C20-9698-477C-B33C-A34FB012A22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6FD9A-FF60-43E1-8525-57A802495993}" type="datetime1">
              <a:rPr lang="en-US" smtClean="0"/>
              <a:pPr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F3566-5412-4955-A656-B995C32DB1BB}" type="datetime1">
              <a:rPr lang="en-US" smtClean="0"/>
              <a:pPr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9BA77-C7A0-47EB-9A30-0A5A5B6D4764}" type="datetime1">
              <a:rPr lang="en-US" smtClean="0"/>
              <a:pPr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D5794-DCE4-4A27-9123-B4F7CD31A64A}" type="datetime1">
              <a:rPr lang="en-US" smtClean="0"/>
              <a:pPr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661B6-3D6A-4D12-B029-8339E3D0C6EA}" type="datetime1">
              <a:rPr lang="en-US" smtClean="0"/>
              <a:pPr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6D9FC-5C7D-480F-B8C0-FF076A1EB5D3}" type="datetime1">
              <a:rPr lang="en-US" smtClean="0"/>
              <a:pPr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27461-D168-4E5B-80C8-25CC8F91C832}" type="datetime1">
              <a:rPr lang="en-US" smtClean="0"/>
              <a:pPr/>
              <a:t>6/9/2022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FCDC-E49D-4D53-9D02-ADBE0F960DB4}" type="datetime1">
              <a:rPr lang="en-US" smtClean="0"/>
              <a:pPr/>
              <a:t>6/9/2022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26A-71F9-4568-BD8B-94F0F92ECCA5}" type="datetime1">
              <a:rPr lang="en-US" smtClean="0"/>
              <a:pPr/>
              <a:t>6/9/2022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32D8E-4594-4244-93A6-64969FA39ADC}" type="datetime1">
              <a:rPr lang="en-US" smtClean="0"/>
              <a:pPr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752D9-921D-40B5-9205-048C83FA4F89}" type="datetime1">
              <a:rPr lang="en-US" smtClean="0"/>
              <a:pPr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6FAC7-1DEC-469B-91D5-384DCB95B29A}" type="datetime1">
              <a:rPr lang="en-US" smtClean="0"/>
              <a:pPr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828800"/>
          </a:xfrm>
        </p:spPr>
        <p:txBody>
          <a:bodyPr>
            <a:normAutofit fontScale="90000"/>
          </a:bodyPr>
          <a:lstStyle/>
          <a:p>
            <a:r>
              <a:rPr lang="de-DE" b="1" dirty="0">
                <a:latin typeface="Arial" pitchFamily="34" charset="0"/>
                <a:cs typeface="Arial" pitchFamily="34" charset="0"/>
              </a:rPr>
              <a:t>Financial Crisis 2008 and its impact on Emerging countries like Brazil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362200"/>
            <a:ext cx="91440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600" b="1" dirty="0">
                <a:latin typeface="Arial" pitchFamily="34" charset="0"/>
                <a:cs typeface="Arial" pitchFamily="34" charset="0"/>
              </a:rPr>
              <a:t>International Finance</a:t>
            </a:r>
          </a:p>
          <a:p>
            <a:pPr algn="ctr"/>
            <a:r>
              <a:rPr lang="de-DE" sz="2600" b="1" dirty="0">
                <a:latin typeface="Arial" pitchFamily="34" charset="0"/>
                <a:cs typeface="Arial" pitchFamily="34" charset="0"/>
              </a:rPr>
              <a:t>Business English II</a:t>
            </a:r>
          </a:p>
          <a:p>
            <a:pPr algn="ctr"/>
            <a:endParaRPr lang="de-DE" sz="26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e-DE" sz="2600" b="1" dirty="0">
                <a:latin typeface="Arial" pitchFamily="34" charset="0"/>
                <a:cs typeface="Arial" pitchFamily="34" charset="0"/>
              </a:rPr>
              <a:t>Dr. James Slawney</a:t>
            </a:r>
          </a:p>
          <a:p>
            <a:pPr algn="ctr"/>
            <a:r>
              <a:rPr lang="de-DE" sz="2600" b="1" dirty="0">
                <a:latin typeface="Arial" pitchFamily="34" charset="0"/>
                <a:cs typeface="Arial" pitchFamily="34" charset="0"/>
              </a:rPr>
              <a:t>Shibani Deshmukh</a:t>
            </a:r>
          </a:p>
          <a:p>
            <a:pPr algn="ctr"/>
            <a:r>
              <a:rPr lang="de-DE" sz="2600" b="1" dirty="0">
                <a:latin typeface="Arial" pitchFamily="34" charset="0"/>
                <a:cs typeface="Arial" pitchFamily="34" charset="0"/>
              </a:rPr>
              <a:t>WS 2014/15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636" y="5105400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e-DE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e-DE" b="1" dirty="0">
                <a:latin typeface="Arial" pitchFamily="34" charset="0"/>
                <a:cs typeface="Arial" pitchFamily="34" charset="0"/>
              </a:rPr>
              <a:t>XXX</a:t>
            </a:r>
          </a:p>
          <a:p>
            <a:pPr algn="ctr"/>
            <a:r>
              <a:rPr lang="de-DE" b="1" dirty="0">
                <a:latin typeface="Arial" pitchFamily="34" charset="0"/>
                <a:cs typeface="Arial" pitchFamily="34" charset="0"/>
              </a:rPr>
              <a:t>02.02.2015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>
            <a:normAutofit/>
          </a:bodyPr>
          <a:lstStyle/>
          <a:p>
            <a:r>
              <a:rPr lang="de-DE" sz="2400" b="1" dirty="0">
                <a:latin typeface="Arial" pitchFamily="34" charset="0"/>
                <a:cs typeface="Arial" pitchFamily="34" charset="0"/>
              </a:rPr>
              <a:t>Investment (gross fixed) (%)</a:t>
            </a:r>
          </a:p>
        </p:txBody>
      </p:sp>
      <p:pic>
        <p:nvPicPr>
          <p:cNvPr id="4" name="Picture 3" descr="Investme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63827"/>
            <a:ext cx="9144000" cy="4118919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0" y="6781800"/>
            <a:ext cx="9144000" cy="228600"/>
          </a:xfrm>
        </p:spPr>
        <p:txBody>
          <a:bodyPr/>
          <a:lstStyle/>
          <a:p>
            <a:r>
              <a:rPr lang="de-DE" dirty="0"/>
              <a:t>see. www.indexmundi.com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0" y="5334000"/>
          <a:ext cx="9067800" cy="99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3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3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3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34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334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334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34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r>
                        <a:rPr lang="de-DE" dirty="0"/>
                        <a:t>2004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r>
                        <a:rPr lang="de-DE" dirty="0"/>
                        <a:t>19.8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19.9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17.6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16.7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18.5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19.3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>
            <a:normAutofit/>
          </a:bodyPr>
          <a:lstStyle/>
          <a:p>
            <a:r>
              <a:rPr lang="de-DE" sz="2400" b="1" dirty="0">
                <a:latin typeface="Arial" pitchFamily="34" charset="0"/>
                <a:cs typeface="Arial" pitchFamily="34" charset="0"/>
              </a:rPr>
              <a:t>Industrial production growth rate (%)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477000"/>
            <a:ext cx="9144000" cy="381000"/>
          </a:xfrm>
        </p:spPr>
        <p:txBody>
          <a:bodyPr/>
          <a:lstStyle/>
          <a:p>
            <a:r>
              <a:rPr lang="de-DE" dirty="0"/>
              <a:t>see. www.indexmundi.com</a:t>
            </a:r>
          </a:p>
          <a:p>
            <a:endParaRPr lang="en-US" dirty="0"/>
          </a:p>
        </p:txBody>
      </p:sp>
      <p:pic>
        <p:nvPicPr>
          <p:cNvPr id="5" name="Picture 4" descr="Industrial production growth rat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1999"/>
            <a:ext cx="9144000" cy="4118919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6200" y="4876800"/>
          <a:ext cx="9067799" cy="144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7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75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75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75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75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75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752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9752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752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9752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9752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9752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9752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596153">
                <a:tc>
                  <a:txBody>
                    <a:bodyPr/>
                    <a:lstStyle/>
                    <a:p>
                      <a:r>
                        <a:rPr lang="de-DE" dirty="0"/>
                        <a:t>1999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1647">
                <a:tc>
                  <a:txBody>
                    <a:bodyPr/>
                    <a:lstStyle/>
                    <a:p>
                      <a:r>
                        <a:rPr lang="de-DE" dirty="0"/>
                        <a:t>-2.6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6.9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0.4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4.9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4.3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-5.5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0.3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>
            <a:normAutofit fontScale="90000"/>
          </a:bodyPr>
          <a:lstStyle/>
          <a:p>
            <a:r>
              <a:rPr lang="de-DE" sz="4000" b="1" u="sng" dirty="0">
                <a:latin typeface="Arial" pitchFamily="34" charset="0"/>
                <a:cs typeface="Arial" pitchFamily="34" charset="0"/>
              </a:rPr>
              <a:t>Comparison within Brazil : </a:t>
            </a:r>
            <a:r>
              <a:rPr lang="de-DE" sz="2000" b="1" u="sng" dirty="0">
                <a:latin typeface="Arial" pitchFamily="34" charset="0"/>
                <a:cs typeface="Arial" pitchFamily="34" charset="0"/>
              </a:rPr>
              <a:t>before and after the crisis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400800"/>
            <a:ext cx="9144000" cy="457200"/>
          </a:xfrm>
        </p:spPr>
        <p:txBody>
          <a:bodyPr/>
          <a:lstStyle/>
          <a:p>
            <a:r>
              <a:rPr lang="en-US" dirty="0"/>
              <a:t>See. http://www.unctad.info/upload/TAB/docs/TechCooperation/brazil_study.pdf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0" y="838200"/>
            <a:ext cx="2209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1990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0" y="1676400"/>
            <a:ext cx="2286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1994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0" y="2590800"/>
            <a:ext cx="2286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1995 - 1998</a:t>
            </a:r>
          </a:p>
        </p:txBody>
      </p:sp>
      <p:sp>
        <p:nvSpPr>
          <p:cNvPr id="9" name="Rectangle 8"/>
          <p:cNvSpPr/>
          <p:nvPr/>
        </p:nvSpPr>
        <p:spPr>
          <a:xfrm>
            <a:off x="3048000" y="3581400"/>
            <a:ext cx="2286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2003</a:t>
            </a:r>
          </a:p>
        </p:txBody>
      </p:sp>
      <p:sp>
        <p:nvSpPr>
          <p:cNvPr id="10" name="Rectangle 9"/>
          <p:cNvSpPr/>
          <p:nvPr/>
        </p:nvSpPr>
        <p:spPr>
          <a:xfrm>
            <a:off x="3124200" y="4495800"/>
            <a:ext cx="2286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2008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38600" y="5181600"/>
            <a:ext cx="68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.</a:t>
            </a:r>
          </a:p>
          <a:p>
            <a:r>
              <a:rPr lang="de-DE" dirty="0"/>
              <a:t>.</a:t>
            </a:r>
          </a:p>
          <a:p>
            <a:r>
              <a:rPr lang="de-DE" dirty="0"/>
              <a:t>.</a:t>
            </a:r>
          </a:p>
          <a:p>
            <a:r>
              <a:rPr lang="de-DE" dirty="0"/>
              <a:t>.</a:t>
            </a:r>
          </a:p>
        </p:txBody>
      </p:sp>
      <p:sp>
        <p:nvSpPr>
          <p:cNvPr id="19" name="Down Arrow 18"/>
          <p:cNvSpPr/>
          <p:nvPr/>
        </p:nvSpPr>
        <p:spPr>
          <a:xfrm>
            <a:off x="3962400" y="40386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Down Arrow 19"/>
          <p:cNvSpPr/>
          <p:nvPr/>
        </p:nvSpPr>
        <p:spPr>
          <a:xfrm>
            <a:off x="3962400" y="30480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Down Arrow 22"/>
          <p:cNvSpPr/>
          <p:nvPr/>
        </p:nvSpPr>
        <p:spPr>
          <a:xfrm>
            <a:off x="3962400" y="20574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Down Arrow 23"/>
          <p:cNvSpPr/>
          <p:nvPr/>
        </p:nvSpPr>
        <p:spPr>
          <a:xfrm>
            <a:off x="3962400" y="12192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Down Arrow 24"/>
          <p:cNvSpPr/>
          <p:nvPr/>
        </p:nvSpPr>
        <p:spPr>
          <a:xfrm>
            <a:off x="3962400" y="49530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  <p:bldP spid="17" grpId="0"/>
      <p:bldP spid="19" grpId="0" animBg="1"/>
      <p:bldP spid="20" grpId="0" animBg="1"/>
      <p:bldP spid="23" grpId="0" animBg="1"/>
      <p:bldP spid="24" grpId="0" animBg="1"/>
      <p:bldP spid="2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76400"/>
          </a:xfrm>
        </p:spPr>
        <p:txBody>
          <a:bodyPr>
            <a:normAutofit/>
          </a:bodyPr>
          <a:lstStyle/>
          <a:p>
            <a:r>
              <a:rPr lang="de-DE" sz="3200" b="1" u="sng" dirty="0">
                <a:latin typeface="Arial" pitchFamily="34" charset="0"/>
                <a:cs typeface="Arial" pitchFamily="34" charset="0"/>
              </a:rPr>
              <a:t>Developed countries faced strong impact than Emerging countries : An example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400800"/>
            <a:ext cx="9144000" cy="457200"/>
          </a:xfrm>
        </p:spPr>
        <p:txBody>
          <a:bodyPr/>
          <a:lstStyle/>
          <a:p>
            <a:r>
              <a:rPr lang="en-US" dirty="0"/>
              <a:t>See. http://www.ie.ufrj.br/fgr/arquivos/Financial%20Crisis%20in%20Brazil%20and%20Germany.pdf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" y="1642408"/>
            <a:ext cx="8686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sz="2000" dirty="0">
                <a:latin typeface="Arial" pitchFamily="34" charset="0"/>
                <a:cs typeface="Arial" pitchFamily="34" charset="0"/>
              </a:rPr>
              <a:t>German export reduced by $ 180.80 billion, similar in imports.</a:t>
            </a:r>
          </a:p>
          <a:p>
            <a:pPr algn="just"/>
            <a:endParaRPr lang="de-DE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de-DE" sz="2000" dirty="0">
                <a:latin typeface="Arial" pitchFamily="34" charset="0"/>
                <a:cs typeface="Arial" pitchFamily="34" charset="0"/>
              </a:rPr>
              <a:t>Brazil reduction was only about $30 billion.</a:t>
            </a:r>
          </a:p>
          <a:p>
            <a:pPr algn="just"/>
            <a:endParaRPr lang="de-DE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de-DE" sz="2000" dirty="0">
                <a:latin typeface="Arial" pitchFamily="34" charset="0"/>
                <a:cs typeface="Arial" pitchFamily="34" charset="0"/>
              </a:rPr>
              <a:t>The reduction was one sixth of Germany‘s, while the gross domestic product was about half.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4705290"/>
            <a:ext cx="815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latin typeface="Arial" pitchFamily="34" charset="0"/>
                <a:cs typeface="Arial" pitchFamily="34" charset="0"/>
              </a:rPr>
              <a:t>BRIC Countries (Brazil, Russia, India and China).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r>
              <a:rPr lang="de-DE" u="sng" dirty="0"/>
              <a:t>References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990601"/>
            <a:ext cx="9144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 “Finance”, Retrieved from http://www.investopedia.com/terms/f/finance.asp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  2008 Financial Crisis and Global Recession. Retrieved from http://www.forbes.com/sites/timworstall/2014/08/27/ben-bernanke-the-2008-financial-crisis-was-worse-than-the-great-depression/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http://www.ippr.org/assets/media/images/media/files/publication/2011/05/Financial%20crisis%20and %20developing%20economies%20Sep%202010_1798.pdf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 http://www.ie.ufrj.br/fgr/arquivos/Financial%20Crisis%20in%20Brazil%20and%20Germany.pdf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de-DE" sz="1600" dirty="0">
                <a:latin typeface="Arial" pitchFamily="34" charset="0"/>
                <a:cs typeface="Arial" pitchFamily="34" charset="0"/>
              </a:rPr>
              <a:t> www.indexmundi.com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 http://www.unctad.info/upload/TAB/docs/TechCooperation/brazil_study.pdf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  Daniel Hoffmann (2011), The impact of the financial crisis in Brazil and Germany: Retrieved from http://www.ie.ufrj.br/fgr/arquivos/Financial%20Crisis%20in%20Brazil%20and%20Germany.pdf</a:t>
            </a:r>
            <a:endParaRPr lang="de-DE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>
            <a:normAutofit/>
          </a:bodyPr>
          <a:lstStyle/>
          <a:p>
            <a:r>
              <a:rPr lang="de-DE" sz="4000" b="1" u="sng" dirty="0">
                <a:latin typeface="Arial" pitchFamily="34" charset="0"/>
                <a:cs typeface="Arial" pitchFamily="34" charset="0"/>
              </a:rPr>
              <a:t>Financial Crisis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501650"/>
          </a:xfrm>
        </p:spPr>
        <p:txBody>
          <a:bodyPr/>
          <a:lstStyle/>
          <a:p>
            <a:r>
              <a:rPr lang="en-US" dirty="0"/>
              <a:t>See. http://www.investopedia.com/terms/f/finance.asp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1752600"/>
            <a:ext cx="845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sz="2400" b="1" dirty="0">
                <a:latin typeface="Arial" pitchFamily="34" charset="0"/>
                <a:cs typeface="Arial" pitchFamily="34" charset="0"/>
              </a:rPr>
              <a:t>Finance</a:t>
            </a:r>
            <a:r>
              <a:rPr lang="de-DE" sz="2400" dirty="0">
                <a:latin typeface="Arial" pitchFamily="34" charset="0"/>
                <a:cs typeface="Arial" pitchFamily="34" charset="0"/>
              </a:rPr>
              <a:t> describes the management, creation and study of money, banking, credit, investments, assets and liabilities.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342900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latin typeface="Arial" pitchFamily="34" charset="0"/>
                <a:cs typeface="Arial" pitchFamily="34" charset="0"/>
              </a:rPr>
              <a:t>Financial crisis </a:t>
            </a:r>
            <a:r>
              <a:rPr lang="de-DE" sz="2400" dirty="0">
                <a:latin typeface="Arial" pitchFamily="34" charset="0"/>
                <a:cs typeface="Arial" pitchFamily="34" charset="0"/>
              </a:rPr>
              <a:t>refer to a situation where an institution or institutions lose a huge part of their value.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txBody>
          <a:bodyPr>
            <a:normAutofit/>
          </a:bodyPr>
          <a:lstStyle/>
          <a:p>
            <a:r>
              <a:rPr lang="de-DE" sz="4000" b="1" u="sng" dirty="0">
                <a:latin typeface="Arial" pitchFamily="34" charset="0"/>
                <a:cs typeface="Arial" pitchFamily="34" charset="0"/>
              </a:rPr>
              <a:t>Financial crisis 2008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1371600"/>
            <a:ext cx="8534400" cy="1420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de-DE" sz="2000" b="1" dirty="0">
                <a:latin typeface="Arial" pitchFamily="34" charset="0"/>
                <a:cs typeface="Arial" pitchFamily="34" charset="0"/>
              </a:rPr>
              <a:t>According to Ben Bernanke, an American economist: „September and October of 2008 was the worst financial crisis in global history, including the great Depression of the 1930‘s“.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r>
              <a:rPr lang="en-US" dirty="0"/>
              <a:t>See. http://www.forbes.com/sites/timworstall/2014/08/27/ben-bernanke-the-2008-financial-crisis-was-worse-than-the-great-depression/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3124200"/>
            <a:ext cx="8763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000" u="sng" dirty="0">
                <a:latin typeface="Arial" pitchFamily="34" charset="0"/>
                <a:cs typeface="Arial" pitchFamily="34" charset="0"/>
              </a:rPr>
              <a:t>Early 2006 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= Subprime mortgage market in the USA began to display an increasing rate of mortgage defaults.</a:t>
            </a:r>
          </a:p>
          <a:p>
            <a:pPr>
              <a:lnSpc>
                <a:spcPct val="150000"/>
              </a:lnSpc>
            </a:pPr>
            <a:r>
              <a:rPr lang="de-DE" sz="2000" u="sng" dirty="0">
                <a:latin typeface="Arial" pitchFamily="34" charset="0"/>
                <a:cs typeface="Arial" pitchFamily="34" charset="0"/>
              </a:rPr>
              <a:t>Late 2006 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= decline in US housing prices.</a:t>
            </a:r>
          </a:p>
          <a:p>
            <a:pPr>
              <a:lnSpc>
                <a:spcPct val="150000"/>
              </a:lnSpc>
            </a:pPr>
            <a:r>
              <a:rPr lang="de-DE" sz="2000" u="sng" dirty="0">
                <a:latin typeface="Arial" pitchFamily="34" charset="0"/>
                <a:cs typeface="Arial" pitchFamily="34" charset="0"/>
              </a:rPr>
              <a:t>Late 2007 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= prime mortgage markets were showing higher than normal default rates.</a:t>
            </a:r>
          </a:p>
          <a:p>
            <a:pPr>
              <a:lnSpc>
                <a:spcPct val="150000"/>
              </a:lnSpc>
            </a:pPr>
            <a:r>
              <a:rPr lang="de-DE" sz="2000" u="sng" dirty="0">
                <a:latin typeface="Arial" pitchFamily="34" charset="0"/>
                <a:cs typeface="Arial" pitchFamily="34" charset="0"/>
              </a:rPr>
              <a:t>Sep 15, 2008 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= Failure of Lehman Brothers, one of the largest investment banks in the world.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>
            <a:normAutofit/>
          </a:bodyPr>
          <a:lstStyle/>
          <a:p>
            <a:r>
              <a:rPr lang="de-DE" sz="4000" b="1" u="sng" dirty="0">
                <a:latin typeface="Arial" pitchFamily="34" charset="0"/>
                <a:cs typeface="Arial" pitchFamily="34" charset="0"/>
              </a:rPr>
              <a:t>Impact of financial Crisis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248400"/>
            <a:ext cx="9144000" cy="533400"/>
          </a:xfrm>
        </p:spPr>
        <p:txBody>
          <a:bodyPr/>
          <a:lstStyle/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See. http://www.ippr.org/assets/media/images/media/files/publication/2011/05/Financial%20crisis%20and%20developing%20economies%20Sep%202010_1798.pdf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1524000"/>
            <a:ext cx="876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latin typeface="Arial" pitchFamily="34" charset="0"/>
                <a:cs typeface="Arial" pitchFamily="34" charset="0"/>
              </a:rPr>
              <a:t> - Impact was seen in developing, emerging and developed countries.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2362201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000" b="1" dirty="0">
                <a:latin typeface="Arial" pitchFamily="34" charset="0"/>
                <a:cs typeface="Arial" pitchFamily="34" charset="0"/>
              </a:rPr>
              <a:t> - First hit the advanced economy which results to slowdown in emerging market economic activities.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3810000"/>
            <a:ext cx="876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latin typeface="Arial" pitchFamily="34" charset="0"/>
                <a:cs typeface="Arial" pitchFamily="34" charset="0"/>
              </a:rPr>
              <a:t> - Impact in developed countries higher than in emerging countries.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4648200"/>
            <a:ext cx="9144000" cy="1420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de-DE" sz="2000" b="1" dirty="0">
                <a:latin typeface="Arial" pitchFamily="34" charset="0"/>
                <a:cs typeface="Arial" pitchFamily="34" charset="0"/>
              </a:rPr>
              <a:t> - Impact on Banking sectors, Foreign Institutional Investments, Capital Markets, trade, Employment as well as fiscal policy and in many other sectors.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>
            <a:normAutofit/>
          </a:bodyPr>
          <a:lstStyle/>
          <a:p>
            <a:r>
              <a:rPr lang="de-DE" sz="4000" b="1" u="sng" dirty="0">
                <a:latin typeface="Arial" pitchFamily="34" charset="0"/>
                <a:cs typeface="Arial" pitchFamily="34" charset="0"/>
              </a:rPr>
              <a:t>Impact in Brasil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324600"/>
            <a:ext cx="9144000" cy="533400"/>
          </a:xfrm>
        </p:spPr>
        <p:txBody>
          <a:bodyPr/>
          <a:lstStyle/>
          <a:p>
            <a:pPr algn="l"/>
            <a:r>
              <a:rPr lang="en-US" dirty="0"/>
              <a:t>See. http://www.ie.ufrj.br/fgr/arquivos/Financial%20Crisis%20in%20Brazil%20and%20Germany.pdf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1524001"/>
            <a:ext cx="815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latin typeface="Arial" pitchFamily="34" charset="0"/>
                <a:cs typeface="Arial" pitchFamily="34" charset="0"/>
              </a:rPr>
              <a:t>     - Financial crisis hit the Brazil with a slight delay.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2209800"/>
            <a:ext cx="739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latin typeface="Arial" pitchFamily="34" charset="0"/>
                <a:cs typeface="Arial" pitchFamily="34" charset="0"/>
              </a:rPr>
              <a:t>     - Decling capital flows and commodity prices.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2895601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latin typeface="Arial" pitchFamily="34" charset="0"/>
                <a:cs typeface="Arial" pitchFamily="34" charset="0"/>
              </a:rPr>
              <a:t>     - Brazilian investments and Banks suffered through reduction in 	supply of  credit.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502920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latin typeface="Arial" pitchFamily="34" charset="0"/>
                <a:cs typeface="Arial" pitchFamily="34" charset="0"/>
              </a:rPr>
              <a:t>     - Other impacts in GDP, Imports, Exports, employment, Investments, 	currency rates and many more.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3940314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latin typeface="Arial" pitchFamily="34" charset="0"/>
                <a:cs typeface="Arial" pitchFamily="34" charset="0"/>
              </a:rPr>
              <a:t>     - Foreign investors withdrew their Capital. Weakened the currency and 	stock market index.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ndexmundi_ex6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3400"/>
            <a:ext cx="9642350" cy="4343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>
                <a:latin typeface="Arial" pitchFamily="34" charset="0"/>
                <a:cs typeface="Arial" pitchFamily="34" charset="0"/>
              </a:rPr>
              <a:t>GDP- real growth rate (%)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0" y="6477000"/>
            <a:ext cx="9144000" cy="381000"/>
          </a:xfrm>
        </p:spPr>
        <p:txBody>
          <a:bodyPr/>
          <a:lstStyle/>
          <a:p>
            <a:r>
              <a:rPr lang="de-DE" dirty="0"/>
              <a:t>see. www.indexmundi.com</a:t>
            </a:r>
          </a:p>
          <a:p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76200" y="4876800"/>
          <a:ext cx="9067799" cy="144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7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75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75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75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75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75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752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9752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752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9752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9752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9752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9752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596153">
                <a:tc>
                  <a:txBody>
                    <a:bodyPr/>
                    <a:lstStyle/>
                    <a:p>
                      <a:r>
                        <a:rPr lang="de-DE" dirty="0"/>
                        <a:t>1999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1647">
                <a:tc>
                  <a:txBody>
                    <a:bodyPr/>
                    <a:lstStyle/>
                    <a:p>
                      <a:r>
                        <a:rPr lang="de-DE" dirty="0"/>
                        <a:t>0.8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4.2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5.1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5.4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5.1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7.5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>
            <a:normAutofit/>
          </a:bodyPr>
          <a:lstStyle/>
          <a:p>
            <a:r>
              <a:rPr lang="de-DE" sz="2400" b="1" dirty="0">
                <a:latin typeface="Arial" pitchFamily="34" charset="0"/>
                <a:cs typeface="Arial" pitchFamily="34" charset="0"/>
              </a:rPr>
              <a:t>Exports (Billion $)</a:t>
            </a:r>
          </a:p>
        </p:txBody>
      </p:sp>
      <p:pic>
        <p:nvPicPr>
          <p:cNvPr id="4" name="Picture 3" descr="indexmundi_ex8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34081"/>
            <a:ext cx="9144000" cy="4118919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0" y="6400800"/>
            <a:ext cx="9144000" cy="457200"/>
          </a:xfrm>
        </p:spPr>
        <p:txBody>
          <a:bodyPr/>
          <a:lstStyle/>
          <a:p>
            <a:r>
              <a:rPr lang="de-DE" dirty="0"/>
              <a:t>see. www.indexmundi.com</a:t>
            </a:r>
          </a:p>
          <a:p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-762000" y="4953000"/>
          <a:ext cx="9829794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6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6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1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61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61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61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61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561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5613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5613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5613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5613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5613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434163">
                <a:tc>
                  <a:txBody>
                    <a:bodyPr/>
                    <a:lstStyle/>
                    <a:p>
                      <a:r>
                        <a:rPr lang="de-DE" dirty="0"/>
                        <a:t>1999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637">
                <a:tc>
                  <a:txBody>
                    <a:bodyPr/>
                    <a:lstStyle/>
                    <a:p>
                      <a:r>
                        <a:rPr lang="de-DE" dirty="0"/>
                        <a:t>46.9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55.1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56.2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57.8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59.4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73.28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115.1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137.5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197.9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199.7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>
            <a:normAutofit/>
          </a:bodyPr>
          <a:lstStyle/>
          <a:p>
            <a:r>
              <a:rPr lang="de-DE" sz="2400" b="1" dirty="0">
                <a:latin typeface="Arial" pitchFamily="34" charset="0"/>
                <a:cs typeface="Arial" pitchFamily="34" charset="0"/>
              </a:rPr>
              <a:t>Imports (Billion $)</a:t>
            </a:r>
          </a:p>
        </p:txBody>
      </p:sp>
      <p:pic>
        <p:nvPicPr>
          <p:cNvPr id="4" name="Picture 3" descr="indexmundi_ex8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62681"/>
            <a:ext cx="9144000" cy="4118919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0" y="6477000"/>
            <a:ext cx="9144000" cy="381000"/>
          </a:xfrm>
        </p:spPr>
        <p:txBody>
          <a:bodyPr/>
          <a:lstStyle/>
          <a:p>
            <a:r>
              <a:rPr lang="de-DE" dirty="0"/>
              <a:t>see. www.indexmundi.com</a:t>
            </a:r>
          </a:p>
          <a:p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-685794" y="5181600"/>
          <a:ext cx="9829794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6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6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1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61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61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61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61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561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5613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5613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5613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5613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5613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434163">
                <a:tc>
                  <a:txBody>
                    <a:bodyPr/>
                    <a:lstStyle/>
                    <a:p>
                      <a:r>
                        <a:rPr lang="de-DE" dirty="0"/>
                        <a:t>1999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637">
                <a:tc>
                  <a:txBody>
                    <a:bodyPr/>
                    <a:lstStyle/>
                    <a:p>
                      <a:r>
                        <a:rPr lang="de-DE" dirty="0"/>
                        <a:t>48.7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55.8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56.4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57.7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46.2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48.25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78.02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91.4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173.1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127.7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187.7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219.6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de-DE" sz="2400" b="1" dirty="0">
                <a:latin typeface="Arial" pitchFamily="34" charset="0"/>
                <a:cs typeface="Arial" pitchFamily="34" charset="0"/>
              </a:rPr>
              <a:t>Unemployment rate (%)</a:t>
            </a:r>
          </a:p>
        </p:txBody>
      </p:sp>
      <p:pic>
        <p:nvPicPr>
          <p:cNvPr id="4" name="Picture 3" descr="indexmundi_ex7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12341"/>
            <a:ext cx="9139428" cy="4116859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0" y="6629400"/>
            <a:ext cx="9144000" cy="228600"/>
          </a:xfrm>
        </p:spPr>
        <p:txBody>
          <a:bodyPr/>
          <a:lstStyle/>
          <a:p>
            <a:r>
              <a:rPr lang="de-DE" dirty="0"/>
              <a:t>see. www.indexmundi.com</a:t>
            </a:r>
          </a:p>
          <a:p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0" y="5105400"/>
          <a:ext cx="9144000" cy="129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824346">
                <a:tc>
                  <a:txBody>
                    <a:bodyPr/>
                    <a:lstStyle/>
                    <a:p>
                      <a:r>
                        <a:rPr lang="de-DE" dirty="0"/>
                        <a:t>1999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1054">
                <a:tc>
                  <a:txBody>
                    <a:bodyPr/>
                    <a:lstStyle/>
                    <a:p>
                      <a:r>
                        <a:rPr lang="de-DE" dirty="0"/>
                        <a:t>7.5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7.1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6.4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12.3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9.8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9.6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9.3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7.9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8.1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960</Words>
  <Application>Microsoft Office PowerPoint</Application>
  <PresentationFormat>Bildschirmpräsentation (4:3)</PresentationFormat>
  <Paragraphs>217</Paragraphs>
  <Slides>14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Office Theme</vt:lpstr>
      <vt:lpstr>Financial Crisis 2008 and its impact on Emerging countries like Brazil</vt:lpstr>
      <vt:lpstr>Financial Crisis</vt:lpstr>
      <vt:lpstr>Financial crisis 2008</vt:lpstr>
      <vt:lpstr>Impact of financial Crisis</vt:lpstr>
      <vt:lpstr>Impact in Brasil</vt:lpstr>
      <vt:lpstr>PowerPoint-Präsentation</vt:lpstr>
      <vt:lpstr>Exports (Billion $)</vt:lpstr>
      <vt:lpstr>Imports (Billion $)</vt:lpstr>
      <vt:lpstr>Unemployment rate (%)</vt:lpstr>
      <vt:lpstr>Investment (gross fixed) (%)</vt:lpstr>
      <vt:lpstr>Industrial production growth rate (%)</vt:lpstr>
      <vt:lpstr>Comparison within Brazil : before and after the crisis</vt:lpstr>
      <vt:lpstr>Developed countries faced strong impact than Emerging countries : An example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Crisis 2008 and its impact on Germany and Brazil</dc:title>
  <dc:creator>Chirag</dc:creator>
  <cp:lastModifiedBy>Slawney, James</cp:lastModifiedBy>
  <cp:revision>103</cp:revision>
  <dcterms:created xsi:type="dcterms:W3CDTF">2006-08-16T00:00:00Z</dcterms:created>
  <dcterms:modified xsi:type="dcterms:W3CDTF">2022-06-09T07:40:10Z</dcterms:modified>
</cp:coreProperties>
</file>