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6" r:id="rId4"/>
    <p:sldId id="280" r:id="rId5"/>
    <p:sldId id="277" r:id="rId6"/>
    <p:sldId id="279" r:id="rId7"/>
    <p:sldId id="278" r:id="rId8"/>
    <p:sldId id="293" r:id="rId9"/>
    <p:sldId id="282" r:id="rId10"/>
    <p:sldId id="283" r:id="rId11"/>
    <p:sldId id="292" r:id="rId12"/>
    <p:sldId id="284" r:id="rId13"/>
    <p:sldId id="290" r:id="rId14"/>
    <p:sldId id="294" r:id="rId15"/>
    <p:sldId id="285" r:id="rId16"/>
    <p:sldId id="286" r:id="rId17"/>
    <p:sldId id="287" r:id="rId18"/>
    <p:sldId id="288" r:id="rId19"/>
    <p:sldId id="297" r:id="rId20"/>
    <p:sldId id="289" r:id="rId21"/>
    <p:sldId id="262" r:id="rId22"/>
    <p:sldId id="274" r:id="rId23"/>
    <p:sldId id="316" r:id="rId24"/>
    <p:sldId id="317" r:id="rId25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A44AA-8D84-8046-86EE-1E0BA6D04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B55DDA-8A15-627B-9BF8-86E1B3190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508F61-D4C3-E59B-4B0B-11D2DC93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B60D-3AE4-44C2-9E50-DF3A22025E35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73B00E-8F50-C01E-DB08-C4FCD914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524B48-5196-D6C4-7DC6-B8DAD116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AF01-9D8B-47FF-AE7F-BE2EB86580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68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7519F-A924-1EBB-50A4-E03CE447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D79AB19-D0D2-777D-9912-97B6F1A1A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BFB32A-5335-9ACC-B73C-614FB3CA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B60D-3AE4-44C2-9E50-DF3A22025E35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BD3070-2533-CC6F-3DDE-DCF02A1DD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7934D0-DEA4-2022-333F-F8779342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AF01-9D8B-47FF-AE7F-BE2EB86580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19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5812888-186E-3033-3BC2-7A98C248D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16760A-EA31-3A56-0F35-018065620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EF11D6-2611-6F8C-D60F-21D7E40A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B60D-3AE4-44C2-9E50-DF3A22025E35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80BB81-D335-915A-5C23-E6F13A0A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19D71C-A09B-C334-2F67-FE2B5AC1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AF01-9D8B-47FF-AE7F-BE2EB86580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63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37ED0-D237-63A4-4EB8-BA028EC7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01A214-C980-E266-4FF1-3C11E8C63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E5A774-3371-9AD6-4781-5E4DF80D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B60D-3AE4-44C2-9E50-DF3A22025E35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FD9280-DB5D-3E10-55DA-29A28FA3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CA2454-24B2-D326-6E30-34301291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AF01-9D8B-47FF-AE7F-BE2EB86580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51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57068-2C4B-F99F-E6B7-F0A30376F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F5AE7E-2F75-AA3C-CF09-E61722FB0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B9825A-79C0-8A9A-2633-87FAC954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B60D-3AE4-44C2-9E50-DF3A22025E35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826997-6A9D-EA6B-E6BF-E70F7D0A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8E86C6-6501-4CF4-B8F5-9AAD77E7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AF01-9D8B-47FF-AE7F-BE2EB86580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84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4C365-0BBF-F08A-0A2E-79A44A016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51D5A-2303-4C30-3284-F18BA4C33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36D45C-81CB-6D53-0436-F4C3F03FF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D60527-F9C0-F725-81D0-B98400601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B60D-3AE4-44C2-9E50-DF3A22025E35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C6A475-475F-1D63-45B3-03240C45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8FA35A-47E1-D7A3-B158-BEAAC948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AF01-9D8B-47FF-AE7F-BE2EB86580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40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8F119-B9BA-3818-E793-2938EEC6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9CFD80-1852-B13C-F80E-E18EAE903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3C3961-4DD2-5C16-120E-C0A02E663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C0B416-763B-72A5-1C01-3750D6CA9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307134-371E-A501-E0C6-6E39F43AE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9D5DE2A-785B-7959-BE04-D4F4C7A8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B60D-3AE4-44C2-9E50-DF3A22025E35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CE94BA9-C315-687E-8AB1-12FA9DDB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D72EE3D-9217-4927-D504-913D348C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AF01-9D8B-47FF-AE7F-BE2EB86580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49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46055-EE84-20C8-22F0-6B6563CD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13215D-7C5B-7AEB-EDE2-4B4BFF10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B60D-3AE4-44C2-9E50-DF3A22025E35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3AA7BD-5DBD-3EC6-DF07-F99E69B8D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A3695E-75BB-AF7D-6EE7-258B3938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AF01-9D8B-47FF-AE7F-BE2EB86580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88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F5FDCC-E22D-4F89-C55E-35AC1551C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B60D-3AE4-44C2-9E50-DF3A22025E35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F70693-F5DD-2762-564A-77E383EE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7C52F8-EF16-A960-9EEE-7AE112A5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AF01-9D8B-47FF-AE7F-BE2EB86580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61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D1814-9959-149F-9007-6C0F338D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744676-6EEB-D7B8-DF12-C5DFF5AC5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4036E7-4AA8-B24D-5124-88B80948A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B92D96-431F-2E75-87A0-CCF1DDF2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B60D-3AE4-44C2-9E50-DF3A22025E35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3C8B3D-064A-E998-60C7-3EF5D9015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58E938-B02E-A966-0D26-2573F163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AF01-9D8B-47FF-AE7F-BE2EB86580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4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72074-669E-90C0-CA72-46214CA6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7F6E724-04A1-9AD4-A98A-7B92E1B21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3B62C7-5F10-E73B-733F-79DBEE00D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AF3739-AB40-511C-EEDE-A5983F8C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B60D-3AE4-44C2-9E50-DF3A22025E35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AF41AD-7191-5B7D-1B73-9AEC8084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4A0338-E3C9-F655-2650-2696D468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AF01-9D8B-47FF-AE7F-BE2EB86580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30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CAB3554-3CCA-CA14-AA50-EBEB3CED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CD3E4D-5975-8C11-4B24-0F5AD9B62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E05ACD-BF03-481C-1ED3-5E6C4114E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A9B60D-3AE4-44C2-9E50-DF3A22025E35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BA08DE-D09B-F8F8-AED9-79A026423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416D8A-1106-91BF-0278-AD3977B1B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0AF01-9D8B-47FF-AE7F-BE2EB86580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76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4" name="Freeform: Shape 41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43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66" name="Freeform: Shape 44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" name="Freeform: Shape 45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" name="Freeform: Shape 46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Freeform: Shape 47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Freeform: Shape 48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8884D21-14D7-8BDD-32DF-62C1537C4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921" y="796413"/>
            <a:ext cx="9120528" cy="2632587"/>
          </a:xfrm>
        </p:spPr>
        <p:txBody>
          <a:bodyPr anchor="b">
            <a:normAutofit/>
          </a:bodyPr>
          <a:lstStyle/>
          <a:p>
            <a:r>
              <a:rPr lang="de-DE" sz="5300" b="1" dirty="0">
                <a:solidFill>
                  <a:schemeClr val="tx2"/>
                </a:solidFill>
              </a:rPr>
              <a:t>Szenisches Verstehen</a:t>
            </a:r>
            <a:br>
              <a:rPr lang="de-DE" sz="5200" b="1" dirty="0">
                <a:solidFill>
                  <a:schemeClr val="tx2"/>
                </a:solidFill>
              </a:rPr>
            </a:br>
            <a:br>
              <a:rPr lang="de-DE" sz="5200" b="1" dirty="0">
                <a:solidFill>
                  <a:schemeClr val="tx2"/>
                </a:solidFill>
              </a:rPr>
            </a:br>
            <a:r>
              <a:rPr lang="de-DE" sz="4000" b="1" dirty="0">
                <a:solidFill>
                  <a:schemeClr val="tx2"/>
                </a:solidFill>
              </a:rPr>
              <a:t>Wahrnehmen und Handeln </a:t>
            </a:r>
            <a:br>
              <a:rPr lang="de-DE" sz="4000" b="1" dirty="0">
                <a:solidFill>
                  <a:schemeClr val="tx2"/>
                </a:solidFill>
              </a:rPr>
            </a:br>
            <a:r>
              <a:rPr lang="de-DE" sz="4000" b="1" dirty="0">
                <a:solidFill>
                  <a:schemeClr val="tx2"/>
                </a:solidFill>
              </a:rPr>
              <a:t>in pädagogischen Situationen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493EB4-6774-5723-B6D8-9E69459FA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833" y="4347811"/>
            <a:ext cx="9856967" cy="902615"/>
          </a:xfrm>
        </p:spPr>
        <p:txBody>
          <a:bodyPr>
            <a:noAutofit/>
          </a:bodyPr>
          <a:lstStyle/>
          <a:p>
            <a:pPr algn="l"/>
            <a:r>
              <a:rPr lang="de-DE" sz="2800" dirty="0">
                <a:solidFill>
                  <a:schemeClr val="tx2"/>
                </a:solidFill>
              </a:rPr>
              <a:t>Dr. </a:t>
            </a:r>
            <a:r>
              <a:rPr lang="de-DE" sz="2800" b="1" dirty="0">
                <a:solidFill>
                  <a:schemeClr val="tx2"/>
                </a:solidFill>
              </a:rPr>
              <a:t>Michael Behnisch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043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9E7C8D-BD6D-BCC3-5542-D3637F509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6A6DD-1693-E51E-0E5E-68348BC87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86D586-08CC-9187-BCB0-FC816EA3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609602"/>
            <a:ext cx="8924392" cy="8680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	„Verkleidung“:  wie die Szene aussieht 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C5D01A-B10F-CE6D-0940-04BEDF391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0F60E56-9319-57ED-EA9F-557CA95C8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AB834D-DB43-91C5-C716-8778E1DB8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47" y="3146880"/>
            <a:ext cx="4462196" cy="2776793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DACA2E-82A7-1ED2-2F02-8847242B2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84" y="1789472"/>
            <a:ext cx="10432025" cy="4916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3100" b="1" dirty="0">
                <a:solidFill>
                  <a:schemeClr val="accent6">
                    <a:lumMod val="75000"/>
                  </a:schemeClr>
                </a:solidFill>
              </a:rPr>
              <a:t>Gründe:</a:t>
            </a:r>
          </a:p>
          <a:p>
            <a:pPr>
              <a:spcBef>
                <a:spcPts val="1800"/>
              </a:spcBef>
            </a:pPr>
            <a:r>
              <a:rPr lang="de-DE" sz="3600" dirty="0"/>
              <a:t>„wenn nicht sein kann, was nicht sein darf: Ängste,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sz="3600" dirty="0"/>
              <a:t>Verdrängung und Abwehr der Erinnerung </a:t>
            </a:r>
          </a:p>
          <a:p>
            <a:pPr>
              <a:spcBef>
                <a:spcPts val="1800"/>
              </a:spcBef>
            </a:pPr>
            <a:r>
              <a:rPr lang="de-DE" sz="3600" dirty="0"/>
              <a:t>Vorsprachliche Ebene</a:t>
            </a:r>
          </a:p>
          <a:p>
            <a:pPr>
              <a:spcBef>
                <a:spcPts val="1800"/>
              </a:spcBef>
            </a:pPr>
            <a:r>
              <a:rPr lang="de-DE" sz="3600" dirty="0"/>
              <a:t>„Erinnerungsspuren“: kognitiv unverstanden, nicht bewusst reflektierbar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EB310B3-92A2-2A8A-FD43-A7B91B382857}"/>
              </a:ext>
            </a:extLst>
          </p:cNvPr>
          <p:cNvSpPr/>
          <p:nvPr/>
        </p:nvSpPr>
        <p:spPr>
          <a:xfrm>
            <a:off x="1574456" y="2025975"/>
            <a:ext cx="8979687" cy="1513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„Selten oder nie eine widerspruchsfreie Einheit“ </a:t>
            </a:r>
            <a:r>
              <a:rPr lang="de-DE" dirty="0"/>
              <a:t>(</a:t>
            </a:r>
            <a:r>
              <a:rPr lang="de-DE" dirty="0" err="1"/>
              <a:t>Laimböck</a:t>
            </a:r>
            <a:r>
              <a:rPr lang="de-DE" dirty="0"/>
              <a:t> 2015: 36)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Sinnlücken und Verzerrungen im Vergleich zur ‚Originalszene‘ (Traumapädagogik: Dissoziative Wahrnehmung)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6780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39FA69-8839-1B30-092C-BC2EB138A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8529AA6-8BB5-542E-1C0F-C73047BF1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4B29A0-C3D4-A7F4-E83E-AB1CA9E8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862" y="579632"/>
            <a:ext cx="8924392" cy="81653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	„Verkleidung“:  wie die Szene aussieht 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7263AE-C8B5-FDA1-35B1-1AC31B6B3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2194F3-0E46-D524-E5D7-7669E38A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1" y="1975795"/>
            <a:ext cx="9604374" cy="46014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000" b="1" dirty="0">
                <a:solidFill>
                  <a:schemeClr val="accent6">
                    <a:lumMod val="75000"/>
                  </a:schemeClr>
                </a:solidFill>
              </a:rPr>
              <a:t>Die Szene als „Zwischen – Raum“…</a:t>
            </a:r>
          </a:p>
          <a:p>
            <a:pPr marL="0" indent="0">
              <a:buNone/>
            </a:pPr>
            <a:endParaRPr lang="de-DE" sz="1600" dirty="0"/>
          </a:p>
          <a:p>
            <a:r>
              <a:rPr lang="de-DE" dirty="0"/>
              <a:t>Zwischen Offenheit und Geheimnis: </a:t>
            </a:r>
          </a:p>
          <a:p>
            <a:pPr marL="0" indent="0">
              <a:buNone/>
            </a:pPr>
            <a:r>
              <a:rPr lang="de-DE" dirty="0"/>
              <a:t> „Die Szene zu leben und sie gleichzeitig</a:t>
            </a:r>
          </a:p>
          <a:p>
            <a:pPr marL="0" indent="0">
              <a:buNone/>
            </a:pPr>
            <a:r>
              <a:rPr lang="de-DE" dirty="0"/>
              <a:t> unkenntlich zu machen“ </a:t>
            </a:r>
            <a:r>
              <a:rPr lang="de-DE" sz="1800" dirty="0"/>
              <a:t>(Stemmer-Lück 2004: 106)</a:t>
            </a:r>
          </a:p>
          <a:p>
            <a:pPr marL="0" indent="0">
              <a:buNone/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dirty="0"/>
              <a:t>Zwischen Bewusstsein und Unbewusstem: Szene bleibt unbewusst, drängt aber in das Bewusstsein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Zwischen Gegenwart und Vergangenheit: Wechsel in regressive Affekte und Erinnerungen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D522216-56AF-6691-7371-8F1D85080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041" y="2135757"/>
            <a:ext cx="3246204" cy="2128683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2B57B69E-A5DE-D4B8-E83B-BDD69F1F0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2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6B8426-1F4D-F653-6B91-5DD11FBC8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41B4EE-7844-1DB7-CE74-16795FA28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42A4A-9F02-CB32-F061-2EAA48C2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776" y="627624"/>
            <a:ext cx="9166068" cy="8558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6</a:t>
            </a:r>
            <a:r>
              <a:rPr lang="de-DE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 Übertragungen:  … und alle spielen mit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CCE0F7-C800-2EE0-2995-3716F8985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5D9C3E6-406A-7B70-14F1-61558A45E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193F08-2D81-E5AF-4248-285521BE6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828800"/>
            <a:ext cx="9604374" cy="47784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2400" b="1" dirty="0"/>
              <a:t>„Ich sehe was… und spiele mit“: Übertragungsdruck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2400" dirty="0"/>
              <a:t>Re-Inszenierung setzt voraus: notwendige Interaktion mit Beziehungsobjekten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2400" dirty="0"/>
              <a:t>Re-Interpretation von Affekten und Erfahrungen mit neuen Rollenträgern =&gt; Beziehungsobjekt für frühere Personen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2400" dirty="0"/>
          </a:p>
          <a:p>
            <a:pPr>
              <a:lnSpc>
                <a:spcPct val="120000"/>
              </a:lnSpc>
            </a:pPr>
            <a:endParaRPr lang="de-DE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4D6D6726-D646-2D65-17B9-15640520CEAA}"/>
              </a:ext>
            </a:extLst>
          </p:cNvPr>
          <p:cNvSpPr/>
          <p:nvPr/>
        </p:nvSpPr>
        <p:spPr>
          <a:xfrm>
            <a:off x="1178668" y="4427346"/>
            <a:ext cx="9843293" cy="18416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Übertragung</a:t>
            </a:r>
            <a:r>
              <a:rPr lang="de-DE" sz="2800" dirty="0"/>
              <a:t>: Verinnerlichte Erfahrungen, Beziehungsmuster, Ängste, Fantasien, Wünsche, Konflikte…., die einer anderen Person gelten, werden stellvertretend auf die </a:t>
            </a:r>
            <a:r>
              <a:rPr lang="de-DE" sz="2800" dirty="0" err="1"/>
              <a:t>Pädagog:innen</a:t>
            </a:r>
            <a:r>
              <a:rPr lang="de-DE" sz="2800" dirty="0"/>
              <a:t> in aktuellen Beziehungen übertragen und wiederbelebt. </a:t>
            </a:r>
          </a:p>
        </p:txBody>
      </p:sp>
    </p:spTree>
    <p:extLst>
      <p:ext uri="{BB962C8B-B14F-4D97-AF65-F5344CB8AC3E}">
        <p14:creationId xmlns:p14="http://schemas.microsoft.com/office/powerpoint/2010/main" val="116405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6D3156-898B-7A11-82F2-F261F04C1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2D026-8F29-BBA1-EBF9-9F53954F4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D29EF4-37DC-2C85-D948-7DD28A98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698432"/>
            <a:ext cx="9166068" cy="9409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6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 	Übertragungen:  … und alle spielen mit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0937A4-E355-12A8-F2E1-C03E90D9F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40449FB-0F50-C714-4B61-25B19674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3A430-ADBC-F679-A99F-5C594C3B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686" y="1884765"/>
            <a:ext cx="9514475" cy="46536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de-DE" sz="2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endParaRPr lang="de-DE" dirty="0"/>
          </a:p>
          <a:p>
            <a:endParaRPr lang="de-DE" sz="3800" dirty="0"/>
          </a:p>
          <a:p>
            <a:r>
              <a:rPr lang="de-DE" sz="4400" dirty="0"/>
              <a:t>In das Gegenüber werden eigene verborgene Anteile </a:t>
            </a:r>
            <a:r>
              <a:rPr lang="de-DE" sz="4400" b="1" dirty="0">
                <a:solidFill>
                  <a:schemeClr val="accent3"/>
                </a:solidFill>
              </a:rPr>
              <a:t>projiziert</a:t>
            </a:r>
            <a:r>
              <a:rPr lang="de-DE" sz="4400" dirty="0"/>
              <a:t> </a:t>
            </a:r>
          </a:p>
          <a:p>
            <a:r>
              <a:rPr lang="de-DE" sz="4400" dirty="0"/>
              <a:t>Auf das Gegenüber wird eine affektive Rolle </a:t>
            </a:r>
            <a:r>
              <a:rPr lang="de-DE" sz="4400" b="1" dirty="0">
                <a:solidFill>
                  <a:schemeClr val="accent3"/>
                </a:solidFill>
              </a:rPr>
              <a:t>übertragen</a:t>
            </a:r>
            <a:r>
              <a:rPr lang="de-DE" sz="4400" dirty="0"/>
              <a:t> </a:t>
            </a:r>
          </a:p>
          <a:p>
            <a:pPr marL="0" indent="0">
              <a:buNone/>
            </a:pPr>
            <a:endParaRPr lang="de-DE" sz="4400" b="1" dirty="0"/>
          </a:p>
          <a:p>
            <a:pPr marL="0" indent="0">
              <a:buNone/>
            </a:pPr>
            <a:r>
              <a:rPr lang="de-DE" sz="4400" b="1" dirty="0"/>
              <a:t>Wichtig</a:t>
            </a:r>
            <a:r>
              <a:rPr lang="de-DE" sz="4400" dirty="0"/>
              <a:t>: </a:t>
            </a:r>
          </a:p>
          <a:p>
            <a:pPr marL="0" indent="0">
              <a:buNone/>
            </a:pPr>
            <a:r>
              <a:rPr lang="de-DE" sz="4400" dirty="0"/>
              <a:t>Einbezogen werden fast immer weitere Mitspieler: </a:t>
            </a:r>
          </a:p>
          <a:p>
            <a:pPr marL="0" indent="0">
              <a:buNone/>
            </a:pPr>
            <a:r>
              <a:rPr lang="de-DE" sz="4400" dirty="0"/>
              <a:t>Gruppe der Kinder, pädagogisches Team!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28BFC8E5-98A3-7459-3219-E1CD7EC44B44}"/>
              </a:ext>
            </a:extLst>
          </p:cNvPr>
          <p:cNvSpPr/>
          <p:nvPr/>
        </p:nvSpPr>
        <p:spPr>
          <a:xfrm>
            <a:off x="1202685" y="1884765"/>
            <a:ext cx="9514475" cy="1824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Projektion</a:t>
            </a:r>
            <a:r>
              <a:rPr lang="de-DE" sz="2800" dirty="0"/>
              <a:t>: ‚Hineinlegen‘ innerer, affektiver, abgewehrter Anteile in die Gefühlswelt der </a:t>
            </a:r>
            <a:r>
              <a:rPr lang="de-DE" sz="2800" dirty="0" err="1"/>
              <a:t>Pädagog:innen</a:t>
            </a:r>
            <a:r>
              <a:rPr lang="de-DE" sz="2800" dirty="0"/>
              <a:t>. Affekte der ursprünglichen Szene werden im Beziehungsobjekt mobilisiert, in Szene gesetzt.</a:t>
            </a:r>
          </a:p>
        </p:txBody>
      </p:sp>
    </p:spTree>
    <p:extLst>
      <p:ext uri="{BB962C8B-B14F-4D97-AF65-F5344CB8AC3E}">
        <p14:creationId xmlns:p14="http://schemas.microsoft.com/office/powerpoint/2010/main" val="419336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4B1798-4F1B-A900-67AC-69EED50F4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4F16E9D-E661-F53D-9019-AE531C73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E12B8F-3041-D4BB-947E-906F1D87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698432"/>
            <a:ext cx="9166068" cy="80590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6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 	Übertragungen:  … und alle spielen mit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8C36996-72AB-5904-2544-C47B9C39F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28C3457-C79F-1488-0356-729678866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4EA44D-8EF9-C8D6-14A1-6431946C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205" y="1376516"/>
            <a:ext cx="9930581" cy="4909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pPr algn="ctr">
              <a:buFont typeface="Symbol" panose="05050102010706020507" pitchFamily="18" charset="2"/>
              <a:buChar char="Þ"/>
            </a:pPr>
            <a:r>
              <a:rPr lang="de-DE" sz="2400" dirty="0"/>
              <a:t> </a:t>
            </a:r>
            <a:r>
              <a:rPr lang="de-DE" dirty="0"/>
              <a:t>Das Gegenüber das spüren lassen, was man selbst erlebt hat, was mir selbst ‚angetan‘ wurde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C2FB282D-52A4-4D62-D703-071178E91781}"/>
              </a:ext>
            </a:extLst>
          </p:cNvPr>
          <p:cNvSpPr/>
          <p:nvPr/>
        </p:nvSpPr>
        <p:spPr>
          <a:xfrm>
            <a:off x="1293813" y="3062224"/>
            <a:ext cx="9604374" cy="30085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Gegenübertragung</a:t>
            </a:r>
            <a:r>
              <a:rPr lang="de-DE" sz="2800" dirty="0"/>
              <a:t>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e-DE" sz="2800" dirty="0"/>
              <a:t>Gesamtheit der – meist unbewussten – Reaktionen auf Übertragung und Projekten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e-DE" sz="2800" dirty="0"/>
              <a:t>Realer, inszenierter Druck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e-DE" sz="2800" dirty="0"/>
              <a:t>Ziel der Einheit: </a:t>
            </a:r>
            <a:r>
              <a:rPr lang="de-DE" sz="2800" i="1" dirty="0"/>
              <a:t>Identifikation und Rollenübernahme </a:t>
            </a:r>
            <a:r>
              <a:rPr lang="de-DE" sz="2800" dirty="0"/>
              <a:t>- erleben, ausleben und mitspielen in der Szene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e-DE" sz="2800" dirty="0"/>
              <a:t>Gefahr des unbewussten Agierens </a:t>
            </a:r>
          </a:p>
        </p:txBody>
      </p:sp>
    </p:spTree>
    <p:extLst>
      <p:ext uri="{BB962C8B-B14F-4D97-AF65-F5344CB8AC3E}">
        <p14:creationId xmlns:p14="http://schemas.microsoft.com/office/powerpoint/2010/main" val="161491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CAA244-2860-3B7A-5BB7-80D9009B9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31B3A5-15DE-46A7-7B94-E26202EBD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832C5-1E00-574D-772C-AC2B70E3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136" y="453492"/>
            <a:ext cx="7973961" cy="110620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7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 	</a:t>
            </a:r>
            <a:r>
              <a:rPr lang="de-DE" sz="4000" dirty="0">
                <a:solidFill>
                  <a:schemeClr val="bg2">
                    <a:lumMod val="90000"/>
                  </a:schemeClr>
                </a:solidFill>
              </a:rPr>
              <a:t>Erinnern allein reicht nicht: 	Korrigierende Erfahrung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F77120-33F0-82E0-0462-073FFA571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6277EDF-7EED-D6AD-B7CF-207439F26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B58A83-05FE-463E-6F94-F7210A4FA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48" y="1887794"/>
            <a:ext cx="10019071" cy="4597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Die Szene als:</a:t>
            </a:r>
          </a:p>
          <a:p>
            <a:r>
              <a:rPr lang="de-DE" b="1" dirty="0">
                <a:solidFill>
                  <a:schemeClr val="accent3"/>
                </a:solidFill>
              </a:rPr>
              <a:t>Abwehr und Kontrolle</a:t>
            </a:r>
            <a:r>
              <a:rPr lang="de-DE" dirty="0"/>
              <a:t>; das Leid ‚abschieben‘</a:t>
            </a:r>
          </a:p>
          <a:p>
            <a:r>
              <a:rPr lang="de-DE" dirty="0"/>
              <a:t>Ausdruck innerer Konflikte, </a:t>
            </a:r>
            <a:r>
              <a:rPr lang="de-DE" b="1" dirty="0">
                <a:solidFill>
                  <a:schemeClr val="accent3"/>
                </a:solidFill>
              </a:rPr>
              <a:t>Hilferuf</a:t>
            </a:r>
            <a:r>
              <a:rPr lang="de-DE" dirty="0"/>
              <a:t>: „Schaut mal, so geht es mir“</a:t>
            </a:r>
          </a:p>
          <a:p>
            <a:r>
              <a:rPr lang="de-DE" b="1" dirty="0">
                <a:solidFill>
                  <a:schemeClr val="accent3"/>
                </a:solidFill>
              </a:rPr>
              <a:t>Geschenk</a:t>
            </a:r>
            <a:r>
              <a:rPr lang="de-DE" dirty="0"/>
              <a:t>: „Jetzt könnt ihr mir helfen, ich traue euch das zu“</a:t>
            </a:r>
          </a:p>
          <a:p>
            <a:r>
              <a:rPr lang="de-DE" b="1" dirty="0">
                <a:solidFill>
                  <a:schemeClr val="accent3"/>
                </a:solidFill>
              </a:rPr>
              <a:t>Hoffnung</a:t>
            </a:r>
            <a:r>
              <a:rPr lang="de-DE" dirty="0"/>
              <a:t> auf korrigierende Erfahrungen: „Helft mir, mich zu verstehen und zu verändern“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69A7B9C-D338-807C-73CB-B4EF5DD54C52}"/>
              </a:ext>
            </a:extLst>
          </p:cNvPr>
          <p:cNvSpPr/>
          <p:nvPr/>
        </p:nvSpPr>
        <p:spPr>
          <a:xfrm>
            <a:off x="1825767" y="5288035"/>
            <a:ext cx="6250712" cy="11972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/>
              <a:t>„Jede antisoziale Tendenz ist ein Hinweis auf Hoffnung“ </a:t>
            </a:r>
            <a:r>
              <a:rPr lang="de-DE" dirty="0"/>
              <a:t>(D. </a:t>
            </a:r>
            <a:r>
              <a:rPr lang="de-DE" dirty="0" err="1"/>
              <a:t>Winnicott</a:t>
            </a:r>
            <a:r>
              <a:rPr lang="de-DE" dirty="0"/>
              <a:t>)</a:t>
            </a:r>
          </a:p>
          <a:p>
            <a:r>
              <a:rPr lang="de-DE" sz="2400" dirty="0"/>
              <a:t>„Jede Bewegung erzeugt Widerstand“ </a:t>
            </a:r>
            <a:r>
              <a:rPr lang="de-DE" dirty="0"/>
              <a:t>(J. </a:t>
            </a:r>
            <a:r>
              <a:rPr lang="de-DE" dirty="0" err="1"/>
              <a:t>Zinker</a:t>
            </a:r>
            <a:r>
              <a:rPr lang="de-DE" dirty="0"/>
              <a:t>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79A485-7AC6-97FB-119B-8B631B4A0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864" y="4718648"/>
            <a:ext cx="1741668" cy="19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9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458B37-927E-7C72-5FDF-20ABA67D5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AC77AA-BA0B-19D3-4644-28C5F3931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3EEAE-E6B9-6C74-0DDA-6E780BDF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501" y="714162"/>
            <a:ext cx="8290998" cy="88668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8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	Fördernder Dialog:  Haltungen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FF13295-B303-944A-6291-90F0CBB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73C4D8B-DD1B-ABD5-6DDD-67ACD45FE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1455027-9514-BB87-76E4-3D65650B2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832" y="2753033"/>
            <a:ext cx="2775054" cy="281276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A7BB2-B7FE-F3A8-15B2-9BFE0D91E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115" y="1897626"/>
            <a:ext cx="9889509" cy="4719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„Wer versteht, kann manchmal zaubern“</a:t>
            </a:r>
            <a:r>
              <a:rPr lang="de-DE" dirty="0"/>
              <a:t> </a:t>
            </a:r>
            <a:r>
              <a:rPr lang="de-DE" sz="1800" dirty="0"/>
              <a:t>(Leber 1995: 14) 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b="1" dirty="0"/>
              <a:t>Aushalten</a:t>
            </a:r>
            <a:r>
              <a:rPr lang="de-DE" dirty="0"/>
              <a:t> ohne </a:t>
            </a:r>
            <a:r>
              <a:rPr lang="de-DE" dirty="0" err="1"/>
              <a:t>narzißtische</a:t>
            </a:r>
            <a:r>
              <a:rPr lang="de-DE" dirty="0"/>
              <a:t> Kränkung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b="1" dirty="0"/>
              <a:t>Affektfreundlichkeit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dirty="0"/>
              <a:t>=&gt; Was löst das Kind in mir aus? Was löse ich im Kind aus? </a:t>
            </a:r>
          </a:p>
          <a:p>
            <a:pPr>
              <a:lnSpc>
                <a:spcPct val="150000"/>
              </a:lnSpc>
            </a:pPr>
            <a:r>
              <a:rPr lang="de-DE" b="1" dirty="0"/>
              <a:t>Abstinente Gegenübertragung</a:t>
            </a:r>
            <a:r>
              <a:rPr lang="de-DE" dirty="0"/>
              <a:t>: sich nicht  verstricken   lassen mit den eigenen Bedürfnissen und Themen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   Aber auch: </a:t>
            </a:r>
            <a:r>
              <a:rPr lang="de-DE" b="1" dirty="0"/>
              <a:t>eigene Grenzen </a:t>
            </a:r>
            <a:r>
              <a:rPr lang="de-DE" dirty="0"/>
              <a:t>vertreten und schützen</a:t>
            </a:r>
          </a:p>
        </p:txBody>
      </p:sp>
    </p:spTree>
    <p:extLst>
      <p:ext uri="{BB962C8B-B14F-4D97-AF65-F5344CB8AC3E}">
        <p14:creationId xmlns:p14="http://schemas.microsoft.com/office/powerpoint/2010/main" val="388915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1409C-05A0-8208-4579-0C884E7E0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A59A2-D221-60AF-E341-1A531FD9F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7A062D-413C-F368-ADE3-5109F2C5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346" y="683619"/>
            <a:ext cx="8185307" cy="9671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8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	Fördernder Dialog:  Ansätze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FF6EA3B-F7AF-92E5-5DAD-C7D8BF238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AA12DBB-F777-EF0A-ACF7-E2B86A4C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F3F3EA-15C3-0FE7-52E1-A681D5C5F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65" y="2744613"/>
            <a:ext cx="4688610" cy="290752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67292-FD13-9E70-A09B-F53451E5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917290"/>
            <a:ext cx="9865801" cy="46309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/>
              <a:t>Hilfe beim </a:t>
            </a:r>
            <a:r>
              <a:rPr lang="de-DE" b="1" dirty="0"/>
              <a:t>Selbst-Verstehen</a:t>
            </a:r>
            <a:r>
              <a:rPr lang="de-DE" dirty="0"/>
              <a:t>: Unbewusstes bewusst machen; „</a:t>
            </a:r>
            <a:r>
              <a:rPr lang="de-DE" dirty="0" err="1"/>
              <a:t>Containen</a:t>
            </a:r>
            <a:r>
              <a:rPr lang="de-DE" dirty="0"/>
              <a:t>, verarbeiten, zurückgeben“ </a:t>
            </a:r>
            <a:r>
              <a:rPr lang="de-DE" sz="2200" dirty="0"/>
              <a:t>(W. Bion)</a:t>
            </a:r>
          </a:p>
          <a:p>
            <a:pPr>
              <a:lnSpc>
                <a:spcPct val="150000"/>
              </a:lnSpc>
            </a:pPr>
            <a:r>
              <a:rPr lang="de-DE" b="1" dirty="0"/>
              <a:t>„neue Empathie“</a:t>
            </a:r>
          </a:p>
          <a:p>
            <a:pPr>
              <a:lnSpc>
                <a:spcPct val="150000"/>
              </a:lnSpc>
            </a:pPr>
            <a:r>
              <a:rPr lang="de-DE" b="1" dirty="0"/>
              <a:t>Halten und Zumuten</a:t>
            </a:r>
          </a:p>
          <a:p>
            <a:pPr>
              <a:lnSpc>
                <a:spcPct val="150000"/>
              </a:lnSpc>
            </a:pPr>
            <a:r>
              <a:rPr lang="de-DE" b="1" dirty="0"/>
              <a:t>Hilfs-Ich</a:t>
            </a:r>
          </a:p>
          <a:p>
            <a:pPr>
              <a:lnSpc>
                <a:spcPct val="150000"/>
              </a:lnSpc>
            </a:pPr>
            <a:r>
              <a:rPr lang="de-DE" b="1" dirty="0"/>
              <a:t>Wiedergutmachung </a:t>
            </a:r>
            <a:r>
              <a:rPr lang="de-DE" dirty="0"/>
              <a:t>statt Strafe: </a:t>
            </a:r>
            <a:r>
              <a:rPr lang="de-DE" b="1" dirty="0">
                <a:solidFill>
                  <a:schemeClr val="accent3"/>
                </a:solidFill>
              </a:rPr>
              <a:t>„Nicht den Fehler bekämpfen, sondern für das Fehlende kämpfen“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99603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CC4F6-22CD-99E9-68CA-6117D56F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03CF2D-64A6-8CC8-1906-F4A7852C8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E00ECD-9640-9FB8-A73D-4FCA2155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19" y="671596"/>
            <a:ext cx="8956980" cy="85863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9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 	</a:t>
            </a:r>
            <a:r>
              <a:rPr lang="de-DE" sz="4000" dirty="0">
                <a:solidFill>
                  <a:schemeClr val="bg2">
                    <a:lumMod val="90000"/>
                  </a:schemeClr>
                </a:solidFill>
              </a:rPr>
              <a:t>Bewältigen von Belastungen: 3 Ebenen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D2078A-4255-D40A-4138-C0822DC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451BF8D-DF91-1EBB-5EB6-A8A098654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E0278D-0C6B-DD02-DD56-BD54217EB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717" y="2104103"/>
            <a:ext cx="10048568" cy="4237704"/>
          </a:xfrm>
        </p:spPr>
        <p:txBody>
          <a:bodyPr>
            <a:normAutofit/>
          </a:bodyPr>
          <a:lstStyle/>
          <a:p>
            <a:r>
              <a:rPr lang="de-DE" dirty="0"/>
              <a:t>„Trauma ist ansteckend“ </a:t>
            </a:r>
            <a:r>
              <a:rPr lang="de-DE" sz="1800" dirty="0"/>
              <a:t>(Herman 1993)</a:t>
            </a:r>
            <a:r>
              <a:rPr lang="de-DE" dirty="0"/>
              <a:t>: Folgen im privaten Leben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 traumatische, tabuisierte Gegenreaktion: Folgen für die pädagogische Beziehung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 institutionelle Gegenreaktion: </a:t>
            </a:r>
          </a:p>
          <a:p>
            <a:pPr marL="0" indent="0">
              <a:buNone/>
            </a:pPr>
            <a:r>
              <a:rPr lang="de-DE" dirty="0"/>
              <a:t>   Folgen für Team, Einrichtung</a:t>
            </a: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24561F-D5CC-F667-2B64-814858406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764" y="3952961"/>
            <a:ext cx="3692763" cy="18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4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35B2FC-96E4-0041-F691-7D9AE25A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45E992-00FB-FE31-BE95-F7C68ABE6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D2832B-DF64-A752-A41B-2E886496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207" y="771964"/>
            <a:ext cx="7958427" cy="86019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9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 	Bewältigen von Belastungen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6C9919-2E76-8BDE-139E-5CB188B9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C2F9127-8E66-9B9F-3B55-4E5EAD84E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8F4CE7-0DE0-F100-4C0D-3C086005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848465"/>
            <a:ext cx="9604374" cy="4630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/>
              <a:t>Die Vier S </a:t>
            </a:r>
            <a:r>
              <a:rPr lang="de-DE" sz="1800" dirty="0"/>
              <a:t>(nach W. Weiß 2024)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DE" b="1" dirty="0">
                <a:solidFill>
                  <a:schemeClr val="accent3"/>
                </a:solidFill>
              </a:rPr>
              <a:t>Sachkompetenz</a:t>
            </a:r>
            <a:r>
              <a:rPr lang="de-DE" dirty="0"/>
              <a:t> … schafft Wissen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DE" b="1" dirty="0">
                <a:solidFill>
                  <a:schemeClr val="accent3"/>
                </a:solidFill>
              </a:rPr>
              <a:t>Selbstreflexion</a:t>
            </a:r>
            <a:r>
              <a:rPr lang="de-DE" dirty="0"/>
              <a:t> … klärt auf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Kommunikation: Mut und Fähigkeit – auch in Team und Einrichtung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Thematisierung, was mir passiert (ist): raus aus der Tabu-Zone?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DE" b="1" dirty="0">
                <a:solidFill>
                  <a:schemeClr val="accent3"/>
                </a:solidFill>
              </a:rPr>
              <a:t>Selbstsorge</a:t>
            </a:r>
            <a:r>
              <a:rPr lang="de-DE" dirty="0"/>
              <a:t> … entlastet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DE" b="1" dirty="0">
                <a:solidFill>
                  <a:schemeClr val="accent3"/>
                </a:solidFill>
              </a:rPr>
              <a:t>Sinnhaftigkeit</a:t>
            </a:r>
            <a:r>
              <a:rPr lang="de-DE" dirty="0"/>
              <a:t> … gibt Kraft</a:t>
            </a: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36A126-87F4-587E-6113-A9641C021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803" y="4871828"/>
            <a:ext cx="3878211" cy="13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C5FC18-3F2D-1071-4FC6-2371D57F1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46ACB3-AC50-7B38-5B5D-8271E38B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28" y="1589368"/>
            <a:ext cx="4911894" cy="305904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7400" kern="1200" dirty="0" err="1">
                <a:solidFill>
                  <a:schemeClr val="bg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Szenisches</a:t>
            </a:r>
            <a:r>
              <a:rPr lang="en-US" sz="7400" kern="1200" dirty="0">
                <a:solidFill>
                  <a:schemeClr val="bg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 Verstehen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F2BAFB-B462-E87B-11D4-3E99D73A6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492" y="1494503"/>
            <a:ext cx="5683042" cy="331347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Ein </a:t>
            </a: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Vortrag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>
                <a:solidFill>
                  <a:srgbClr val="FFFFFF"/>
                </a:solidFill>
              </a:rPr>
              <a:t>in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 algn="ctr">
              <a:buNone/>
            </a:pP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10 </a:t>
            </a: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Stationen</a:t>
            </a: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4400" dirty="0">
                <a:solidFill>
                  <a:srgbClr val="FFFFFF"/>
                </a:solidFill>
              </a:rPr>
              <a:t>Der Ansatz</a:t>
            </a:r>
          </a:p>
          <a:p>
            <a:pPr algn="ctr"/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Die </a:t>
            </a: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Szene</a:t>
            </a: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Das </a:t>
            </a: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Handeln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F41A19-EEA1-B568-479E-FFF3A82B9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B01147-439C-DFA4-ED85-CB9635177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9AA448-CE34-9EDA-6358-16794F2E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27" y="609602"/>
            <a:ext cx="9982146" cy="8543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10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 	Beziehung – verstehen – fördern: Fazit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2C8C2D7-9892-8533-AB47-2E367E34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FE5F7F6-4421-68E7-554D-C60A15287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4CF716-92DC-3CC1-33D5-9AE91004A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966452"/>
            <a:ext cx="9604374" cy="4428296"/>
          </a:xfrm>
        </p:spPr>
        <p:txBody>
          <a:bodyPr>
            <a:normAutofit/>
          </a:bodyPr>
          <a:lstStyle/>
          <a:p>
            <a:r>
              <a:rPr lang="de-DE" dirty="0"/>
              <a:t>Pädagogik ist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Beziehungsarbeit</a:t>
            </a:r>
            <a:r>
              <a:rPr lang="de-DE" dirty="0"/>
              <a:t> – mit mir, dem Gegenüber und den anderen</a:t>
            </a:r>
          </a:p>
          <a:p>
            <a:r>
              <a:rPr lang="de-DE" dirty="0"/>
              <a:t>Pädagogik ist </a:t>
            </a:r>
            <a:r>
              <a:rPr lang="de-DE" b="1" dirty="0">
                <a:solidFill>
                  <a:schemeClr val="accent3"/>
                </a:solidFill>
              </a:rPr>
              <a:t>Selbstverstehen</a:t>
            </a:r>
          </a:p>
          <a:p>
            <a:r>
              <a:rPr lang="de-DE" dirty="0"/>
              <a:t>Pädagogik ist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Beobachten, spüren, ‚ertasten‘ und Verstehen </a:t>
            </a:r>
            <a:r>
              <a:rPr lang="de-DE" dirty="0"/>
              <a:t>von Szenen </a:t>
            </a:r>
            <a:r>
              <a:rPr lang="de-DE" sz="2400" dirty="0"/>
              <a:t>(nicht als „Polizist“ oder „Detektiv“)</a:t>
            </a:r>
          </a:p>
          <a:p>
            <a:r>
              <a:rPr lang="de-DE" dirty="0"/>
              <a:t>Pädagogik heilt durch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fördernde Erfahrungen</a:t>
            </a:r>
            <a:endParaRPr lang="de-DE" sz="2000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C5675A78-F1ED-0E46-16A1-280A2E0FF945}"/>
              </a:ext>
            </a:extLst>
          </p:cNvPr>
          <p:cNvSpPr/>
          <p:nvPr/>
        </p:nvSpPr>
        <p:spPr>
          <a:xfrm>
            <a:off x="1437028" y="4897334"/>
            <a:ext cx="9228776" cy="15493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Genau darum geht es in der professionellen Beziehung: Die schmerzhaften Kindheitserfahrungen können nicht ungeschehen gemacht werden. Es geht darum, sie zu heilen und zu integrieren. Die Pädagogen sollen dazu die Re-Inszenierung grundsätzlich zulassen, reflektierend verstehen und eine korrigierende Erfahrung anbieten. </a:t>
            </a:r>
            <a:r>
              <a:rPr lang="de-DE" dirty="0"/>
              <a:t>(ähnlich Finger-Trescher 2012)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13103E3B-1E8F-B414-5294-13F1C06BC3CA}"/>
              </a:ext>
            </a:extLst>
          </p:cNvPr>
          <p:cNvSpPr>
            <a:spLocks noGrp="1"/>
          </p:cNvSpPr>
          <p:nvPr/>
        </p:nvSpPr>
        <p:spPr>
          <a:xfrm>
            <a:off x="1437028" y="3325334"/>
            <a:ext cx="9317944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003A75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3D0F3DF-E716-F4E0-C930-567E7BFF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91" y="4416552"/>
            <a:ext cx="9315495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31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59863-80AD-823F-88C7-3BC816C1B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B777B4-EE75-EA86-807A-579B2F7F8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66A10F-16F5-72AE-2431-6A7D9F0D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937937"/>
            <a:ext cx="9649575" cy="666257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de-DE" b="1" dirty="0">
                <a:solidFill>
                  <a:schemeClr val="bg2">
                    <a:lumMod val="90000"/>
                  </a:schemeClr>
                </a:solidFill>
              </a:rPr>
              <a:t>Vielen Dank für das geduldige Zuhören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DA05D1-5BD9-E20F-2F82-E5B606C5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D320B45-058D-7570-287D-CD63390F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7964B4C-73F9-EEEB-65F2-DE1F2CB3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190741"/>
            <a:ext cx="5166089" cy="4230796"/>
          </a:xfrm>
          <a:prstGeom prst="rect">
            <a:avLst/>
          </a:prstGeom>
        </p:spPr>
      </p:pic>
      <p:pic>
        <p:nvPicPr>
          <p:cNvPr id="6" name="Picture 2" descr="Eine Bühne mit roten Vorhängen und einem weißen Vorhang, auf ...">
            <a:extLst>
              <a:ext uri="{FF2B5EF4-FFF2-40B4-BE49-F238E27FC236}">
                <a16:creationId xmlns:a16="http://schemas.microsoft.com/office/drawing/2014/main" id="{9A997AFA-B43A-D275-4914-B67EA6B619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r="15437"/>
          <a:stretch>
            <a:fillRect/>
          </a:stretch>
        </p:blipFill>
        <p:spPr bwMode="auto">
          <a:xfrm>
            <a:off x="4952920" y="2205393"/>
            <a:ext cx="5170692" cy="4210114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3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17F50-C354-BF98-E1A4-A16DDAF26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DD1CA8-72EE-94C0-EBC0-3B13EFE1B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96913-B7F2-80E4-0669-74F97E73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934327"/>
            <a:ext cx="8924392" cy="322087"/>
          </a:xfrm>
        </p:spPr>
        <p:txBody>
          <a:bodyPr>
            <a:noAutofit/>
          </a:bodyPr>
          <a:lstStyle/>
          <a:p>
            <a:pPr algn="ctr"/>
            <a:r>
              <a:rPr lang="de-DE" sz="3200" dirty="0"/>
              <a:t>Der Charakterpanzer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CDC92A3-0BB8-D106-209D-871BC902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C920476-23AC-E430-3931-84FA7A48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67B5053-77A0-C895-3C22-5AC50AC51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703" y="511277"/>
            <a:ext cx="6921910" cy="587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17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FD3C0-B7F1-FE96-12BD-2218903DC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1AE2D7-1DDC-E79F-19C3-54ABB7BF2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9798BF-2495-78B3-EBA8-C23EA79A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934327"/>
            <a:ext cx="8924392" cy="322087"/>
          </a:xfrm>
        </p:spPr>
        <p:txBody>
          <a:bodyPr>
            <a:noAutofit/>
          </a:bodyPr>
          <a:lstStyle/>
          <a:p>
            <a:pPr algn="ctr"/>
            <a:r>
              <a:rPr lang="de-DE" sz="3200" dirty="0"/>
              <a:t>Der Charakterpanzer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F08B82-0336-6E36-483F-EF8E5B9D6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6B349A6-143A-40F7-73DC-425EACB84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350A323-0D6D-A775-F5A1-E3F9372E2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3829" y="619432"/>
            <a:ext cx="6691281" cy="58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38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F1C94-6FED-CA0A-D8CC-CB39A7058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A278F8-C7E3-C26C-8278-8D8F9F2C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204CD0-92E9-B1ED-DE44-094ECD7A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934327"/>
            <a:ext cx="8924392" cy="322087"/>
          </a:xfrm>
        </p:spPr>
        <p:txBody>
          <a:bodyPr>
            <a:noAutofit/>
          </a:bodyPr>
          <a:lstStyle/>
          <a:p>
            <a:pPr algn="ctr"/>
            <a:r>
              <a:rPr lang="de-DE" sz="3200" dirty="0"/>
              <a:t>Der Charakterpanzer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B66C13-0078-A3C8-970E-61D24CC1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CFAC924-F6BC-35A8-B6D6-7669C4DE5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6C0646C-59F5-0CBE-78E8-B3D52B679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890" y="766916"/>
            <a:ext cx="7531510" cy="56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ABF874-3981-2556-D2C2-44726EB45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F67801-97F0-8AE3-9A2E-90E58098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D7D972-1301-B352-A8DE-C075187B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609601"/>
            <a:ext cx="8924392" cy="12803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	Konfrontationen: Verstehen als Herausforderung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C0A8B5-028F-22B0-D9AB-031ADD76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5F99225-7B57-8B2F-EB4F-D89F68E4A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612045-9128-3899-3288-9F559F9C7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285" y="2036970"/>
            <a:ext cx="3173224" cy="329720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92F97-6745-AF9E-8A03-D0DCC94B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770" y="2190741"/>
            <a:ext cx="9737896" cy="41707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„wer ist dieses Kind….“: Fremdheit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Eigene biografische Erfahrungen, Kindheitsbilder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Herausforderndes Verhalten junger Menschen: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/>
              <a:t>Übergriffiges Verhalten, Wut, Diebstahl, Verweigerung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„Die machen was mit mir…“: Traumatische Gegenreaktion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„Hier ist es halt so…“: Institutionen und ihre Macht, Regeln, Kulturen</a:t>
            </a:r>
          </a:p>
        </p:txBody>
      </p:sp>
    </p:spTree>
    <p:extLst>
      <p:ext uri="{BB962C8B-B14F-4D97-AF65-F5344CB8AC3E}">
        <p14:creationId xmlns:p14="http://schemas.microsoft.com/office/powerpoint/2010/main" val="272849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CD4B99-E1C5-69DD-8328-6A3AD8BA5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C68578-2D01-6771-AF37-B88A9B09D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87CFC5-3998-2F51-70FD-38B57650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609601"/>
            <a:ext cx="8924392" cy="14273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	 Konfrontationen: Was jungen Menschen (und uns) zustoßen kann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9DF594-1993-119B-D51C-5F3EA25CB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C78450B-FB61-FD3F-7856-BA602D496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35A663-C0E5-CBD0-F54B-FE227FAC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296" y="2887586"/>
            <a:ext cx="2581880" cy="3183153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93ED52-9BC2-5920-7853-972FC20F4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751" y="2451930"/>
            <a:ext cx="8924392" cy="4224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„In jedem Fall….“ Gewalt, Misshandlung, Vernachlässigung, Beziehungstrauma, Einsamkeit… </a:t>
            </a:r>
          </a:p>
          <a:p>
            <a:pPr marL="0" indent="0">
              <a:buNone/>
            </a:pPr>
            <a:endParaRPr lang="de-DE" sz="2400" dirty="0"/>
          </a:p>
          <a:p>
            <a:pPr>
              <a:buFont typeface="Symbol" panose="05050102010706020507" pitchFamily="18" charset="2"/>
              <a:buChar char="Þ"/>
            </a:pPr>
            <a:r>
              <a:rPr lang="de-DE" sz="2400" dirty="0"/>
              <a:t> Innere ungelöste Konflikte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sz="2400" dirty="0"/>
              <a:t> Ungestillte Sehnsüchte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sz="2400" dirty="0"/>
              <a:t> unsichere Beziehung und Verhaltensmuster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DE" sz="2400" dirty="0"/>
              <a:t>Oft gibt es keine Worte dafür…manches bleibt</a:t>
            </a:r>
            <a:r>
              <a:rPr lang="de-DE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unbewusst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Wo finden solche Erfahrungen ihren Raum?</a:t>
            </a:r>
          </a:p>
        </p:txBody>
      </p:sp>
    </p:spTree>
    <p:extLst>
      <p:ext uri="{BB962C8B-B14F-4D97-AF65-F5344CB8AC3E}">
        <p14:creationId xmlns:p14="http://schemas.microsoft.com/office/powerpoint/2010/main" val="345286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CB3A3F-3EA7-C09A-1E55-52A14A02F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EFB077D-03C1-D75E-BCB6-A528875FA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F65E77-A12E-BDD0-4B6E-A02B07BE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877" y="652561"/>
            <a:ext cx="6699898" cy="79387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	Ansatz: die Szene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E330288-5810-39B9-CC34-83D41637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68F1F5D-D1C4-6763-DDF7-E2D074A10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3981DA-43D3-DFC6-7754-6867E3823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037" y="2099001"/>
            <a:ext cx="2606118" cy="235501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0A21BA-ACE5-04A3-77E3-37EAC7AC7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06" y="1524000"/>
            <a:ext cx="8716961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 </a:t>
            </a:r>
          </a:p>
          <a:p>
            <a:pPr marL="0" indent="0">
              <a:buNone/>
            </a:pPr>
            <a:r>
              <a:rPr lang="de-DE" b="1" dirty="0"/>
              <a:t>Der pädagogische Alltag als Bühne – </a:t>
            </a:r>
          </a:p>
          <a:p>
            <a:pPr marL="0" indent="0">
              <a:buNone/>
            </a:pPr>
            <a:r>
              <a:rPr lang="de-DE" b="1" dirty="0"/>
              <a:t>die „anderen 23 Stunden“:</a:t>
            </a:r>
          </a:p>
          <a:p>
            <a:pPr marL="0" indent="0">
              <a:buNone/>
            </a:pPr>
            <a:r>
              <a:rPr lang="de-DE" dirty="0"/>
              <a:t>Essen, Spielen, Hausaufgaben, ‚Ämter‘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Die Szene als situativer Ausschnitt: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von unbewussten Konflikten, Sehnsüchten, Beziehungen, Leid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1BE8BC-F8D6-7C3C-76CF-78260391C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997" y="5012327"/>
            <a:ext cx="4588126" cy="137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8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6E0692-8894-A039-7D9C-F3EE4FD09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3B1CF2-F39B-7F8E-2156-25D99DA0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E8CB00-1839-ECA6-AFA4-3BCAFF14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609602"/>
            <a:ext cx="8924392" cy="84196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	Leitidee: das szenische Verstehen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45F0AA-F8D2-B6C3-2028-6F4ABB76C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DE1A824-8BF9-3C98-E582-4DA60BA5F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97B8AB-1330-1FF4-1B28-91CFD3F1E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856" y="2061169"/>
            <a:ext cx="2092303" cy="25829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4D3DB0-0CAB-0CBB-80D7-880DA6616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1" y="1710814"/>
            <a:ext cx="9604374" cy="4952034"/>
          </a:xfrm>
        </p:spPr>
        <p:txBody>
          <a:bodyPr>
            <a:normAutofit/>
          </a:bodyPr>
          <a:lstStyle/>
          <a:p>
            <a:r>
              <a:rPr lang="de-DE" sz="2600" b="1" dirty="0"/>
              <a:t>Alfred Lorenzer </a:t>
            </a:r>
            <a:r>
              <a:rPr lang="de-DE" sz="2600" dirty="0"/>
              <a:t>(1922 – 2002): Psychoanalytiker, </a:t>
            </a:r>
          </a:p>
          <a:p>
            <a:pPr marL="0" indent="0">
              <a:buNone/>
            </a:pPr>
            <a:r>
              <a:rPr lang="de-DE" sz="2600" dirty="0"/>
              <a:t>Soziologe, Professor an der Goethe-Uni Frankfurt</a:t>
            </a:r>
          </a:p>
          <a:p>
            <a:pPr marL="0" indent="0">
              <a:buNone/>
            </a:pPr>
            <a:endParaRPr lang="de-DE" sz="2600" b="1" dirty="0"/>
          </a:p>
          <a:p>
            <a:pPr marL="0" indent="0">
              <a:buNone/>
            </a:pPr>
            <a:endParaRPr lang="de-DE" sz="2600" b="1" dirty="0"/>
          </a:p>
          <a:p>
            <a:pPr marL="0" indent="0">
              <a:buNone/>
            </a:pPr>
            <a:endParaRPr lang="de-DE" sz="2600" b="1" dirty="0"/>
          </a:p>
          <a:p>
            <a:pPr marL="0" indent="0">
              <a:buNone/>
            </a:pPr>
            <a:r>
              <a:rPr lang="de-DE" b="1" dirty="0"/>
              <a:t>Grundidee</a:t>
            </a:r>
            <a:r>
              <a:rPr lang="de-DE" dirty="0"/>
              <a:t>: </a:t>
            </a:r>
          </a:p>
          <a:p>
            <a:r>
              <a:rPr lang="de-DE" dirty="0"/>
              <a:t>Psychoanalytischer Blick auf unbewusste Motive, innere Konflikte und (Beziehungs-)Muster</a:t>
            </a:r>
          </a:p>
          <a:p>
            <a:r>
              <a:rPr lang="de-DE" dirty="0"/>
              <a:t>Verstehen von unbewussten und belastenden Lebenssituationen in Szenen menschlichen Alltags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D92A88-12DD-6C82-7C98-BD66618D5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889" y="3036411"/>
            <a:ext cx="2151676" cy="12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6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83AD71-6F83-FE8E-5349-61D98D2C9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C9E4D5-F400-E5C0-467D-0D7EB0C6C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DDBD63-3ADA-145C-F038-C73D2C62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441" y="455845"/>
            <a:ext cx="8924392" cy="914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	 Leitideen: das szenische Verstehen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4A060F-6826-EFE7-85A1-5E54AD575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414A9AA-B64D-3B85-C02B-936A88C6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AAEB6F-2C13-BBF2-C598-070EAD72C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07" y="2113937"/>
            <a:ext cx="8956980" cy="42475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de-DE" sz="2400" dirty="0"/>
          </a:p>
          <a:p>
            <a:pPr>
              <a:lnSpc>
                <a:spcPct val="100000"/>
              </a:lnSpc>
            </a:pPr>
            <a:endParaRPr lang="de-DE" sz="2000" dirty="0"/>
          </a:p>
          <a:p>
            <a:pPr>
              <a:lnSpc>
                <a:spcPct val="100000"/>
              </a:lnSpc>
            </a:pP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4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5973CDA4-F8C5-A535-8569-7A7D4356EF82}"/>
              </a:ext>
            </a:extLst>
          </p:cNvPr>
          <p:cNvSpPr/>
          <p:nvPr/>
        </p:nvSpPr>
        <p:spPr>
          <a:xfrm>
            <a:off x="949768" y="1716150"/>
            <a:ext cx="9604375" cy="10799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de-DE" sz="2800" dirty="0"/>
              <a:t>Verstehen als Verstehen des subjektiven Erlebens´- was das Kind uns damit sagen will: Über die Fremddeutung hinaus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BE41AD1-2D57-12FE-A958-7D93A2BFFB76}"/>
              </a:ext>
            </a:extLst>
          </p:cNvPr>
          <p:cNvSpPr/>
          <p:nvPr/>
        </p:nvSpPr>
        <p:spPr>
          <a:xfrm>
            <a:off x="2310580" y="3029618"/>
            <a:ext cx="895698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de-DE" sz="2800" dirty="0"/>
              <a:t>„… nur Aufmerksamkeit und schon tausendmal gesagt?“  </a:t>
            </a:r>
          </a:p>
          <a:p>
            <a:r>
              <a:rPr lang="de-DE" sz="2800" dirty="0"/>
              <a:t>Über die Verhaltensanweisung hinaus: Tiefenverstehen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D545C24E-41F3-AA91-E38B-C1A6C363C999}"/>
              </a:ext>
            </a:extLst>
          </p:cNvPr>
          <p:cNvSpPr/>
          <p:nvPr/>
        </p:nvSpPr>
        <p:spPr>
          <a:xfrm>
            <a:off x="861192" y="4247913"/>
            <a:ext cx="7319247" cy="9048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de-DE" sz="2800" dirty="0"/>
              <a:t>Unbewusste Kommunikation in Szene gesetzt </a:t>
            </a:r>
          </a:p>
          <a:p>
            <a:r>
              <a:rPr lang="de-DE" sz="2800" dirty="0"/>
              <a:t>Über die Worte hinaus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EAF5195-3F1A-91AA-2BD0-51E3CAD23BA4}"/>
              </a:ext>
            </a:extLst>
          </p:cNvPr>
          <p:cNvSpPr/>
          <p:nvPr/>
        </p:nvSpPr>
        <p:spPr>
          <a:xfrm>
            <a:off x="2251587" y="5447071"/>
            <a:ext cx="86466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de-DE" sz="2800" dirty="0"/>
              <a:t>Gesellschaft in Szenen menschlichen Alltags erkennen  </a:t>
            </a:r>
          </a:p>
          <a:p>
            <a:r>
              <a:rPr lang="de-DE" sz="2800" dirty="0"/>
              <a:t>Über das Individuelle hinaus</a:t>
            </a:r>
          </a:p>
        </p:txBody>
      </p:sp>
    </p:spTree>
    <p:extLst>
      <p:ext uri="{BB962C8B-B14F-4D97-AF65-F5344CB8AC3E}">
        <p14:creationId xmlns:p14="http://schemas.microsoft.com/office/powerpoint/2010/main" val="297033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98FB5C-4F5E-081D-6D48-0E88365CB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B765BE-BF77-BBAD-F100-6B92E9612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1EACF7-8609-8673-CEED-F60DAB73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609601"/>
            <a:ext cx="8924392" cy="89965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	 Leitidee: das szenische Verstehen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65D17-B842-A6F0-CB1A-95D74EDA3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E33AE37-9FBC-E084-8EDD-50E1CBFE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F73EF4-87DE-3204-F07B-6C46B6165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07" y="2190741"/>
            <a:ext cx="8309586" cy="45148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28D38374-D7C5-B9A8-2CCE-C6E58CCAF817}"/>
              </a:ext>
            </a:extLst>
          </p:cNvPr>
          <p:cNvSpPr/>
          <p:nvPr/>
        </p:nvSpPr>
        <p:spPr>
          <a:xfrm>
            <a:off x="1284623" y="1873311"/>
            <a:ext cx="9665449" cy="45148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800" dirty="0"/>
              <a:t>Das Konzept des szenischen Verstehens erschließt (unbewusste) Motive, Muster und Dynamiken im Handeln von Menschen, insbesondere in ‚verschlüsselten‘ Szenen zwischenmenschlicher Interaktion.</a:t>
            </a:r>
          </a:p>
          <a:p>
            <a:endParaRPr lang="de-DE" sz="2800" dirty="0"/>
          </a:p>
          <a:p>
            <a:r>
              <a:rPr lang="de-DE" sz="2800" dirty="0"/>
              <a:t>Das Szenische Verstehen analysiert…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wie Menschen ihre biografischen Erinnerungen, Beziehungsmuster und Affekte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in sozialen Szenen des menschlichen Alltags unbewusst wiederholen und ausagieren: =&gt; die Re-inszenierung.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0109CFA9-EECC-FADD-C89D-0031A7DBB0CF}"/>
              </a:ext>
            </a:extLst>
          </p:cNvPr>
          <p:cNvSpPr/>
          <p:nvPr/>
        </p:nvSpPr>
        <p:spPr>
          <a:xfrm rot="688477">
            <a:off x="8208915" y="3813650"/>
            <a:ext cx="2979174" cy="6341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193666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67F88-3796-3B4D-6D04-2AEF8479A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FA0F1-72E8-739D-AA4E-1F1B6CAB5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19E9F5-3EE1-7DE1-64CD-4218D4F6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609601"/>
            <a:ext cx="9604373" cy="93406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de-DE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</a:t>
            </a:r>
            <a:r>
              <a:rPr lang="de-DE" sz="3600" dirty="0">
                <a:solidFill>
                  <a:schemeClr val="bg2">
                    <a:lumMod val="90000"/>
                  </a:schemeClr>
                </a:solidFill>
              </a:rPr>
              <a:t>Re-Inszenierung: szenische Wiederholung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E7C2BB-6109-F68A-BA2A-A3CC6C4FD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9829F1B-6152-3451-815F-BCCE31F59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19BFC6-EB2C-6BA8-E636-7137F751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316" y="1956619"/>
            <a:ext cx="9517626" cy="4552336"/>
          </a:xfrm>
        </p:spPr>
        <p:txBody>
          <a:bodyPr>
            <a:normAutofit lnSpcReduction="10000"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„Aufführung“ </a:t>
            </a:r>
            <a:r>
              <a:rPr lang="de-DE" dirty="0"/>
              <a:t>unbewusste Beziehungsmuster, Leid, Sehnsüchte, Konflikte… drängen danach, ausgelebt zu werden</a:t>
            </a:r>
          </a:p>
          <a:p>
            <a:r>
              <a:rPr lang="de-DE" b="1" dirty="0">
                <a:solidFill>
                  <a:schemeClr val="accent3"/>
                </a:solidFill>
              </a:rPr>
              <a:t>Tiefe</a:t>
            </a:r>
            <a:r>
              <a:rPr lang="de-DE" dirty="0"/>
              <a:t>, unverarbeitete, abgewehrte und konflikthafte Erfahrungen</a:t>
            </a:r>
          </a:p>
          <a:p>
            <a:r>
              <a:rPr lang="de-DE" dirty="0"/>
              <a:t>Szenische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Auslösereize, oft: Flashback</a:t>
            </a:r>
          </a:p>
          <a:p>
            <a:r>
              <a:rPr lang="de-DE" b="1" dirty="0" err="1">
                <a:solidFill>
                  <a:schemeClr val="accent3"/>
                </a:solidFill>
              </a:rPr>
              <a:t>Affekthaftes</a:t>
            </a:r>
            <a:r>
              <a:rPr lang="de-DE" dirty="0"/>
              <a:t> Erleben und Verhalten – es wird </a:t>
            </a:r>
          </a:p>
          <a:p>
            <a:pPr marL="0" indent="0">
              <a:buNone/>
            </a:pPr>
            <a:r>
              <a:rPr lang="de-DE" dirty="0"/>
              <a:t>   affektiv inszeniert, nicht erklärt</a:t>
            </a:r>
          </a:p>
          <a:p>
            <a:r>
              <a:rPr lang="de-DE" dirty="0"/>
              <a:t>„</a:t>
            </a:r>
            <a:r>
              <a:rPr lang="de-DE" b="1" dirty="0">
                <a:solidFill>
                  <a:schemeClr val="accent3"/>
                </a:solidFill>
              </a:rPr>
              <a:t>Erinnerungsspuren</a:t>
            </a:r>
            <a:r>
              <a:rPr lang="de-DE" dirty="0"/>
              <a:t>“ </a:t>
            </a:r>
            <a:r>
              <a:rPr lang="de-DE" sz="1600" dirty="0"/>
              <a:t>(Lorenzer) </a:t>
            </a:r>
            <a:r>
              <a:rPr lang="de-DE" dirty="0"/>
              <a:t>als Panorama,</a:t>
            </a:r>
          </a:p>
          <a:p>
            <a:pPr marL="0" indent="0">
              <a:buNone/>
            </a:pPr>
            <a:r>
              <a:rPr lang="de-DE" dirty="0"/>
              <a:t> Ausdruck komplexer situativer Szenarien</a:t>
            </a: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FF7DA4-56AD-3F5B-D366-78E0CC80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186" y="3657600"/>
            <a:ext cx="2479756" cy="25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8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1195</Words>
  <Application>Microsoft Office PowerPoint</Application>
  <PresentationFormat>Breitbild</PresentationFormat>
  <Paragraphs>174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Symbol</vt:lpstr>
      <vt:lpstr>Times New Roman</vt:lpstr>
      <vt:lpstr>Office</vt:lpstr>
      <vt:lpstr>Szenisches Verstehen  Wahrnehmen und Handeln  in pädagogischen Situationen </vt:lpstr>
      <vt:lpstr>Szenisches Verstehen</vt:lpstr>
      <vt:lpstr>1 Konfrontationen: Verstehen als Herausforderung</vt:lpstr>
      <vt:lpstr>1  Konfrontationen: Was jungen Menschen (und uns) zustoßen kann</vt:lpstr>
      <vt:lpstr>2 Ansatz: die Szene </vt:lpstr>
      <vt:lpstr>3 Leitidee: das szenische Verstehen</vt:lpstr>
      <vt:lpstr>3  Leitideen: das szenische Verstehen</vt:lpstr>
      <vt:lpstr>3  Leitidee: das szenische Verstehen</vt:lpstr>
      <vt:lpstr>4 Re-Inszenierung: szenische Wiederholung</vt:lpstr>
      <vt:lpstr>5 „Verkleidung“:  wie die Szene aussieht  </vt:lpstr>
      <vt:lpstr>5 „Verkleidung“:  wie die Szene aussieht  </vt:lpstr>
      <vt:lpstr>6  Übertragungen:  … und alle spielen mit</vt:lpstr>
      <vt:lpstr>6  Übertragungen:  … und alle spielen mit</vt:lpstr>
      <vt:lpstr>6  Übertragungen:  … und alle spielen mit</vt:lpstr>
      <vt:lpstr>7  Erinnern allein reicht nicht:  Korrigierende Erfahrung</vt:lpstr>
      <vt:lpstr>8 Fördernder Dialog:  Haltungen</vt:lpstr>
      <vt:lpstr>8 Fördernder Dialog:  Ansätze</vt:lpstr>
      <vt:lpstr>9  Bewältigen von Belastungen: 3 Ebenen</vt:lpstr>
      <vt:lpstr>9  Bewältigen von Belastungen</vt:lpstr>
      <vt:lpstr>10  Beziehung – verstehen – fördern: Fazit</vt:lpstr>
      <vt:lpstr>Vielen Dank für das geduldige Zuhören</vt:lpstr>
      <vt:lpstr>Der Charakterpanzer</vt:lpstr>
      <vt:lpstr>Der Charakterpanzer</vt:lpstr>
      <vt:lpstr>Der Charakterpanzer</vt:lpstr>
    </vt:vector>
  </TitlesOfParts>
  <Company>Frankfurt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Behnisch, Michael</dc:creator>
  <cp:lastModifiedBy>Michael Behnisch</cp:lastModifiedBy>
  <cp:revision>112</cp:revision>
  <cp:lastPrinted>2026-06-15T08:54:44Z</cp:lastPrinted>
  <dcterms:created xsi:type="dcterms:W3CDTF">2026-05-05T15:09:05Z</dcterms:created>
  <dcterms:modified xsi:type="dcterms:W3CDTF">2026-06-24T10:25:39Z</dcterms:modified>
</cp:coreProperties>
</file>