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9" r:id="rId3"/>
    <p:sldId id="301" r:id="rId4"/>
    <p:sldId id="314" r:id="rId5"/>
    <p:sldId id="315" r:id="rId6"/>
    <p:sldId id="316" r:id="rId7"/>
    <p:sldId id="300" r:id="rId8"/>
    <p:sldId id="317" r:id="rId9"/>
    <p:sldId id="318" r:id="rId10"/>
    <p:sldId id="319" r:id="rId11"/>
    <p:sldId id="320" r:id="rId12"/>
    <p:sldId id="321" r:id="rId13"/>
    <p:sldId id="322" r:id="rId14"/>
    <p:sldId id="323" r:id="rId15"/>
    <p:sldId id="324" r:id="rId16"/>
    <p:sldId id="302" r:id="rId17"/>
    <p:sldId id="325" r:id="rId18"/>
    <p:sldId id="326" r:id="rId19"/>
    <p:sldId id="327" r:id="rId20"/>
    <p:sldId id="303" r:id="rId21"/>
    <p:sldId id="328" r:id="rId22"/>
    <p:sldId id="329" r:id="rId23"/>
    <p:sldId id="330" r:id="rId24"/>
    <p:sldId id="331" r:id="rId25"/>
    <p:sldId id="304" r:id="rId26"/>
    <p:sldId id="305" r:id="rId27"/>
    <p:sldId id="306" r:id="rId28"/>
    <p:sldId id="307" r:id="rId29"/>
    <p:sldId id="308" r:id="rId30"/>
    <p:sldId id="309" r:id="rId31"/>
    <p:sldId id="310" r:id="rId32"/>
    <p:sldId id="311" r:id="rId33"/>
    <p:sldId id="312" r:id="rId34"/>
    <p:sldId id="313" r:id="rId35"/>
  </p:sldIdLst>
  <p:sldSz cx="12192000" cy="6858000"/>
  <p:notesSz cx="6819900" cy="99187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0" autoAdjust="0"/>
    <p:restoredTop sz="94660"/>
  </p:normalViewPr>
  <p:slideViewPr>
    <p:cSldViewPr snapToGrid="0">
      <p:cViewPr varScale="1">
        <p:scale>
          <a:sx n="44" d="100"/>
          <a:sy n="44" d="100"/>
        </p:scale>
        <p:origin x="68" y="5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C77915-D9E6-4511-B128-4B4B7B3DFC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D79BC29-17BD-4B8A-95E7-15E8E19FE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1A11E7-4EC3-43DC-82F5-BB6811707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7610-F22A-430C-A790-3996D9B48C78}" type="datetimeFigureOut">
              <a:rPr lang="de-DE" smtClean="0"/>
              <a:t>07.12.2023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95AC38-2127-4130-8503-969F142CD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96DE53-4114-4F62-BE8A-C465F27E4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C6CE-8D8E-4F21-8028-D0A8D267D1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0152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74665B-D60B-465A-B618-00F18DB01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B7B691B-C975-4A5C-AD0D-4C814FDC73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897611A-FB92-452D-BD43-CF33AFFFF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7610-F22A-430C-A790-3996D9B48C78}" type="datetimeFigureOut">
              <a:rPr lang="de-DE" smtClean="0"/>
              <a:t>07.12.2023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73B0C84-D11A-4F7E-8B6B-1E32B53DE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2C97E8-B791-4FF6-A440-046F137BB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C6CE-8D8E-4F21-8028-D0A8D267D1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569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A911A77-131F-4E4D-80D9-55A5FB4F88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6FDE510-32B9-45E9-AC4B-190F2191C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818E05C-5172-48E5-83EE-644F52846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7610-F22A-430C-A790-3996D9B48C78}" type="datetimeFigureOut">
              <a:rPr lang="de-DE" smtClean="0"/>
              <a:t>07.12.2023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C410E1-0E81-4DB5-AC48-9BBED37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CF2715-82D0-421D-ACF1-E74D224EE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C6CE-8D8E-4F21-8028-D0A8D267D1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4265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91F446-0D0E-4C09-A541-EEFADD5B4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ECF9E2-6D64-4540-91BF-C9EA449A7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74FCE97-9C88-423C-936E-D78A70654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7610-F22A-430C-A790-3996D9B48C78}" type="datetimeFigureOut">
              <a:rPr lang="de-DE" smtClean="0"/>
              <a:t>07.12.2023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257E83-68BC-4096-AE56-40AEC481E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E4BE49-0CD7-47D7-938D-26A03BD41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C6CE-8D8E-4F21-8028-D0A8D267D1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7593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A0DFBF-4B20-4C95-A1B9-751AB0C1A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4D8565C-3D6A-447D-B33C-09CD7838C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D60825-C909-4CE9-A808-87B9D615D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7610-F22A-430C-A790-3996D9B48C78}" type="datetimeFigureOut">
              <a:rPr lang="de-DE" smtClean="0"/>
              <a:t>07.12.2023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BA2F94F-A78D-480E-8329-6B45064B4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4A9F481-B20C-4542-B90F-274E3E53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C6CE-8D8E-4F21-8028-D0A8D267D1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645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47053A-3BD0-4F86-B1B6-12B246CEC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1E6112-71C2-4C88-BE51-FDDFF5B917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CB1B6ED-9AEA-47A0-8959-E3188A3D07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093E592-601A-428D-9D1A-B65EB3129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7610-F22A-430C-A790-3996D9B48C78}" type="datetimeFigureOut">
              <a:rPr lang="de-DE" smtClean="0"/>
              <a:t>07.12.2023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E770872-ED7C-441D-A5A5-050F3565F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9DB12CF-4ABB-411A-A390-2F40A0EC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C6CE-8D8E-4F21-8028-D0A8D267D1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9034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5B1373-EB7A-4ED6-87A8-7A1B2B495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2839A87-DD65-4ABE-B549-53C1B8305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96BF8AD-212C-4BCD-956F-A6D4B05CE8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3DAB20B-FEE0-4DBF-9DB4-C4B81C03EB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EDCE335-E772-4B54-A9AB-FBF278B696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1F62DF-BEF5-41B9-93F3-AC50DEF62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7610-F22A-430C-A790-3996D9B48C78}" type="datetimeFigureOut">
              <a:rPr lang="de-DE" smtClean="0"/>
              <a:t>07.12.2023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F5C7455-B01A-4A80-8C23-5155F146A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0E39027-CFAF-46B2-83A1-3C6C643C7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C6CE-8D8E-4F21-8028-D0A8D267D1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0272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C1EB2-6720-4927-BC8B-71A1B1962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67A2352-9447-4632-8A7D-A58EB2539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7610-F22A-430C-A790-3996D9B48C78}" type="datetimeFigureOut">
              <a:rPr lang="de-DE" smtClean="0"/>
              <a:t>07.12.2023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1B4E1C4-5EAD-4B62-89CD-DFE8F8685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3D0A125-679C-4043-99C5-3967932AC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C6CE-8D8E-4F21-8028-D0A8D267D1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6763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93875E8-0FB9-4F17-9F9A-9739AADBA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7610-F22A-430C-A790-3996D9B48C78}" type="datetimeFigureOut">
              <a:rPr lang="de-DE" smtClean="0"/>
              <a:t>07.12.2023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E7BE2A7-E896-4432-B931-CA7436D37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5E614F9-8808-4E05-8694-8E2C32D89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C6CE-8D8E-4F21-8028-D0A8D267D1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9905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598457-7204-4230-9A4F-699B223F1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5CD0EC-7656-4B46-AFB6-766F07CE2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D12C5DB-623C-45D3-9054-802AB87BD9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47D3F08-3778-4366-91C7-DF5F252B4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7610-F22A-430C-A790-3996D9B48C78}" type="datetimeFigureOut">
              <a:rPr lang="de-DE" smtClean="0"/>
              <a:t>07.12.2023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3108493-EA19-41E4-9EB9-707668959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F0A2205-8772-4540-AE58-1D3551D24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C6CE-8D8E-4F21-8028-D0A8D267D1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0227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E883B1-1028-4307-931B-CF7D86F56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D7AB72F-7258-47BE-A3BD-78129020A1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46AF327-F365-4336-8A8B-D8568F3059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5DCF948-C05A-4C8D-B320-6913DF5C2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7610-F22A-430C-A790-3996D9B48C78}" type="datetimeFigureOut">
              <a:rPr lang="de-DE" smtClean="0"/>
              <a:t>07.12.2023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432E4CA-C127-4BD5-94CE-1B04A1401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CEFA1BC-1117-4750-BAD9-55C394155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C6CE-8D8E-4F21-8028-D0A8D267D1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4080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AA91AF6-5303-4F43-8535-C129D23DD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0C2982F-2F82-443B-8F04-6EA645658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6719612-25FF-4F67-8D43-70E23CF026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7610-F22A-430C-A790-3996D9B48C78}" type="datetimeFigureOut">
              <a:rPr lang="de-DE" smtClean="0"/>
              <a:t>07.12.2023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20428D9-32AF-4BD5-A541-26F71F654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E61E417-E7CC-4851-93AC-284D2CBF73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9C6CE-8D8E-4F21-8028-D0A8D267D1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686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builtin.com/artificial-intelligence/ai-finance-banking-applications-companies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Facebook" TargetMode="External"/><Relationship Id="rId3" Type="http://schemas.openxmlformats.org/officeDocument/2006/relationships/hyperlink" Target="https://en.wikipedia.org/wiki/Venture_capital" TargetMode="External"/><Relationship Id="rId7" Type="http://schemas.openxmlformats.org/officeDocument/2006/relationships/hyperlink" Target="https://en.wikipedia.org/wiki/Social_Capital_(venture_capital)" TargetMode="External"/><Relationship Id="rId12" Type="http://schemas.openxmlformats.org/officeDocument/2006/relationships/hyperlink" Target="https://en.wikipedia.org/wiki/Chamath_Palihapitiya" TargetMode="External"/><Relationship Id="rId2" Type="http://schemas.openxmlformats.org/officeDocument/2006/relationships/hyperlink" Target="https://en.wikipedia.org/wiki/Chamath_Palihapitiya#cite_note-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CEO" TargetMode="External"/><Relationship Id="rId11" Type="http://schemas.openxmlformats.org/officeDocument/2006/relationships/hyperlink" Target="https://en.wikipedia.org/wiki/Slack_(software)" TargetMode="External"/><Relationship Id="rId5" Type="http://schemas.openxmlformats.org/officeDocument/2006/relationships/hyperlink" Target="https://en.wikipedia.org/wiki/Special-purpose_acquisition_company" TargetMode="External"/><Relationship Id="rId10" Type="http://schemas.openxmlformats.org/officeDocument/2006/relationships/hyperlink" Target="https://en.wikipedia.org/wiki/Yammer" TargetMode="External"/><Relationship Id="rId4" Type="http://schemas.openxmlformats.org/officeDocument/2006/relationships/hyperlink" Target="https://en.wikipedia.org/wiki/Engineer" TargetMode="External"/><Relationship Id="rId9" Type="http://schemas.openxmlformats.org/officeDocument/2006/relationships/hyperlink" Target="https://en.wikipedia.org/w/index.php?title=Social_Capital_(Venture_Capital)&amp;action=edit&amp;redlink=1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hamath_Palihapitiya#cite_note-fwd-us-supporters-72" TargetMode="External"/><Relationship Id="rId2" Type="http://schemas.openxmlformats.org/officeDocument/2006/relationships/hyperlink" Target="https://en.wikipedia.org/wiki/FWD.u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Ed_Lee_(politician)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Uyghur_genocide" TargetMode="External"/><Relationship Id="rId3" Type="http://schemas.openxmlformats.org/officeDocument/2006/relationships/hyperlink" Target="https://en.wikipedia.org/wiki/Facebook:_The_Inside_Story" TargetMode="External"/><Relationship Id="rId7" Type="http://schemas.openxmlformats.org/officeDocument/2006/relationships/hyperlink" Target="https://en.wikipedia.org/wiki/Jason_Calacanis" TargetMode="External"/><Relationship Id="rId2" Type="http://schemas.openxmlformats.org/officeDocument/2006/relationships/hyperlink" Target="https://en.wikipedia.org/wiki/Steven_Lev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David_Friedberg" TargetMode="External"/><Relationship Id="rId5" Type="http://schemas.openxmlformats.org/officeDocument/2006/relationships/hyperlink" Target="https://en.wikipedia.org/wiki/David_O._Sacks" TargetMode="External"/><Relationship Id="rId4" Type="http://schemas.openxmlformats.org/officeDocument/2006/relationships/hyperlink" Target="https://en.wikipedia.org/wiki/Chamath_Palihapitiya#cite_note-18" TargetMode="External"/><Relationship Id="rId9" Type="http://schemas.openxmlformats.org/officeDocument/2006/relationships/hyperlink" Target="https://en.wikipedia.org/wiki/Xinjiang,_China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55B6E6-5BDC-48F6-B20B-7AB35B8863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/>
              <a:t>Presentations</a:t>
            </a:r>
            <a:r>
              <a:rPr lang="de-DE" dirty="0"/>
              <a:t> Skills Workshop 2: English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Presentations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E026A8D-C8C0-4B9C-A7B2-D4A4CF28A7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Dr. James Slawney</a:t>
            </a:r>
          </a:p>
        </p:txBody>
      </p:sp>
    </p:spTree>
    <p:extLst>
      <p:ext uri="{BB962C8B-B14F-4D97-AF65-F5344CB8AC3E}">
        <p14:creationId xmlns:p14="http://schemas.microsoft.com/office/powerpoint/2010/main" val="1849849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79545-5A2F-4F0B-80C5-17A9B440A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6 AI Companies Managing Financial Risk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ACF611-E2F0-4E2D-BEE2-7F5C75AD1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Workiva</a:t>
            </a:r>
            <a:endParaRPr lang="de-DE" dirty="0"/>
          </a:p>
          <a:p>
            <a:r>
              <a:rPr lang="de-DE" dirty="0" err="1"/>
              <a:t>Kensho</a:t>
            </a:r>
            <a:r>
              <a:rPr lang="de-DE" dirty="0"/>
              <a:t> Technologies</a:t>
            </a:r>
          </a:p>
          <a:p>
            <a:r>
              <a:rPr lang="de-DE" dirty="0"/>
              <a:t>Derivative Path</a:t>
            </a:r>
          </a:p>
          <a:p>
            <a:r>
              <a:rPr lang="de-DE" dirty="0" err="1"/>
              <a:t>Simudyne</a:t>
            </a:r>
            <a:endParaRPr lang="de-DE" dirty="0"/>
          </a:p>
          <a:p>
            <a:r>
              <a:rPr lang="de-DE" dirty="0"/>
              <a:t>Symphony </a:t>
            </a:r>
            <a:r>
              <a:rPr lang="de-DE" dirty="0" err="1"/>
              <a:t>AyasdiAI</a:t>
            </a:r>
            <a:endParaRPr lang="de-DE" dirty="0"/>
          </a:p>
          <a:p>
            <a:r>
              <a:rPr lang="de-DE" dirty="0"/>
              <a:t>Range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0941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5A8A15-5B28-429E-97CF-20CF765A4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5 Companies </a:t>
            </a:r>
            <a:r>
              <a:rPr lang="de-DE" dirty="0" err="1"/>
              <a:t>Using</a:t>
            </a:r>
            <a:r>
              <a:rPr lang="de-DE" dirty="0"/>
              <a:t> AI in Quantitative Trading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894C0C-3852-4180-9BD0-6202AB142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Tegus</a:t>
            </a:r>
            <a:endParaRPr lang="de-DE" dirty="0"/>
          </a:p>
          <a:p>
            <a:r>
              <a:rPr lang="de-DE" dirty="0" err="1"/>
              <a:t>Canoe</a:t>
            </a:r>
            <a:endParaRPr lang="de-DE" dirty="0"/>
          </a:p>
          <a:p>
            <a:r>
              <a:rPr lang="de-DE" dirty="0"/>
              <a:t>Entera</a:t>
            </a:r>
          </a:p>
          <a:p>
            <a:r>
              <a:rPr lang="de-DE" dirty="0" err="1"/>
              <a:t>AlphaSense</a:t>
            </a:r>
            <a:endParaRPr lang="de-DE" dirty="0"/>
          </a:p>
          <a:p>
            <a:r>
              <a:rPr lang="de-DE" dirty="0" err="1"/>
              <a:t>Kavout</a:t>
            </a:r>
            <a:r>
              <a:rPr lang="de-DE" dirty="0"/>
              <a:t> Corporation</a:t>
            </a:r>
          </a:p>
          <a:p>
            <a:r>
              <a:rPr lang="de-DE" dirty="0" err="1"/>
              <a:t>Alpaca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2373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9366F7-CC68-43D0-B9BA-CFBF664C3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 Companies </a:t>
            </a:r>
            <a:r>
              <a:rPr lang="de-DE" dirty="0" err="1"/>
              <a:t>Using</a:t>
            </a:r>
            <a:r>
              <a:rPr lang="de-DE" dirty="0"/>
              <a:t> AI in </a:t>
            </a:r>
            <a:r>
              <a:rPr lang="de-DE" dirty="0" err="1"/>
              <a:t>Personalized</a:t>
            </a:r>
            <a:r>
              <a:rPr lang="de-DE" dirty="0"/>
              <a:t> Banking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091201-BC9C-44A5-8DBA-CEC60FC4A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Kasisto</a:t>
            </a:r>
            <a:endParaRPr lang="de-DE" dirty="0"/>
          </a:p>
          <a:p>
            <a:r>
              <a:rPr lang="de-DE" dirty="0"/>
              <a:t>Abe.ai</a:t>
            </a:r>
          </a:p>
          <a:p>
            <a:r>
              <a:rPr lang="de-DE" dirty="0" err="1"/>
              <a:t>Trim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9436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D62376-AF0D-4F74-9619-EB46C5D1C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5 Companies </a:t>
            </a:r>
            <a:r>
              <a:rPr lang="de-DE" dirty="0" err="1"/>
              <a:t>Using</a:t>
            </a:r>
            <a:r>
              <a:rPr lang="de-DE" dirty="0"/>
              <a:t> AU in Cybersecurity and Fraud </a:t>
            </a:r>
            <a:r>
              <a:rPr lang="de-DE" dirty="0" err="1"/>
              <a:t>Detection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Banking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F19CE3-3319-4062-8ACC-74866B219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Vectra AI</a:t>
            </a:r>
          </a:p>
          <a:p>
            <a:r>
              <a:rPr lang="de-DE" dirty="0" err="1"/>
              <a:t>Jumio</a:t>
            </a:r>
            <a:endParaRPr lang="de-DE" dirty="0"/>
          </a:p>
          <a:p>
            <a:r>
              <a:rPr lang="de-DE" dirty="0"/>
              <a:t>F5</a:t>
            </a:r>
          </a:p>
          <a:p>
            <a:r>
              <a:rPr lang="de-DE" dirty="0" err="1"/>
              <a:t>Darktrace</a:t>
            </a:r>
            <a:endParaRPr lang="de-DE" dirty="0"/>
          </a:p>
          <a:p>
            <a:r>
              <a:rPr lang="de-DE" dirty="0"/>
              <a:t>FIS</a:t>
            </a:r>
          </a:p>
        </p:txBody>
      </p:sp>
    </p:spTree>
    <p:extLst>
      <p:ext uri="{BB962C8B-B14F-4D97-AF65-F5344CB8AC3E}">
        <p14:creationId xmlns:p14="http://schemas.microsoft.com/office/powerpoint/2010/main" val="3226923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FB71D0-E3AD-499F-8A58-8AE004389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 Companies </a:t>
            </a:r>
            <a:r>
              <a:rPr lang="de-DE" dirty="0" err="1"/>
              <a:t>Using</a:t>
            </a:r>
            <a:r>
              <a:rPr lang="de-DE" dirty="0"/>
              <a:t> AI in Blockchain Banking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BBFDD0-2E73-416A-A730-A0BA01073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TQ </a:t>
            </a:r>
            <a:r>
              <a:rPr lang="de-DE" dirty="0" err="1"/>
              <a:t>Tezos</a:t>
            </a:r>
            <a:endParaRPr lang="de-DE" dirty="0"/>
          </a:p>
          <a:p>
            <a:r>
              <a:rPr lang="de-DE" dirty="0" err="1"/>
              <a:t>WealthBlock</a:t>
            </a:r>
            <a:endParaRPr lang="de-DE" dirty="0"/>
          </a:p>
          <a:p>
            <a:r>
              <a:rPr lang="de-DE" dirty="0" err="1"/>
              <a:t>ShapeShift</a:t>
            </a:r>
            <a:endParaRPr lang="de-DE" dirty="0"/>
          </a:p>
          <a:p>
            <a:r>
              <a:rPr lang="de-DE" dirty="0"/>
              <a:t>Figure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2765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CBE936-324B-406C-8132-6419DA35F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Job </a:t>
            </a:r>
            <a:r>
              <a:rPr lang="de-DE" dirty="0" err="1"/>
              <a:t>Possibilities</a:t>
            </a:r>
            <a:r>
              <a:rPr lang="de-DE" dirty="0"/>
              <a:t> in AI Finance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711F87B-74A0-41FD-9045-C3E4FAE4B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Alot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AI-</a:t>
            </a:r>
            <a:r>
              <a:rPr lang="de-DE" dirty="0" err="1"/>
              <a:t>Based</a:t>
            </a:r>
            <a:r>
              <a:rPr lang="de-DE" dirty="0"/>
              <a:t> Finance Companies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hiring</a:t>
            </a:r>
            <a:r>
              <a:rPr lang="de-DE" dirty="0"/>
              <a:t>.</a:t>
            </a:r>
          </a:p>
          <a:p>
            <a:r>
              <a:rPr lang="de-DE" dirty="0"/>
              <a:t>See: </a:t>
            </a:r>
            <a:r>
              <a:rPr lang="de-DE" dirty="0">
                <a:hlinkClick r:id="rId2"/>
              </a:rPr>
              <a:t>https://builtin.com/artificial-intelligence/ai-finance-banking-applications-companies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current</a:t>
            </a:r>
            <a:r>
              <a:rPr lang="de-DE" dirty="0"/>
              <a:t> </a:t>
            </a:r>
            <a:r>
              <a:rPr lang="de-DE" dirty="0" err="1"/>
              <a:t>job</a:t>
            </a:r>
            <a:r>
              <a:rPr lang="de-DE" dirty="0"/>
              <a:t> </a:t>
            </a:r>
            <a:r>
              <a:rPr lang="de-DE" dirty="0" err="1"/>
              <a:t>openings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592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91DD47-8732-4F7D-B1BC-D4484AD22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/>
              <a:t>Chamath</a:t>
            </a:r>
            <a:r>
              <a:rPr lang="de-DE" dirty="0"/>
              <a:t> </a:t>
            </a:r>
            <a:r>
              <a:rPr lang="de-DE" dirty="0" err="1"/>
              <a:t>Palihapitiya</a:t>
            </a:r>
            <a:r>
              <a:rPr lang="de-DE" dirty="0"/>
              <a:t>: 2018 Sohn Investment Conference, „</a:t>
            </a:r>
            <a:r>
              <a:rPr lang="de-DE" dirty="0" err="1"/>
              <a:t>Artificial</a:t>
            </a:r>
            <a:r>
              <a:rPr lang="de-DE" dirty="0"/>
              <a:t> </a:t>
            </a:r>
            <a:r>
              <a:rPr lang="de-DE" dirty="0" err="1"/>
              <a:t>Intelligence</a:t>
            </a:r>
            <a:r>
              <a:rPr lang="de-DE" dirty="0"/>
              <a:t>“ </a:t>
            </a:r>
            <a:r>
              <a:rPr lang="de-DE" dirty="0" err="1"/>
              <a:t>Presentation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334220-8176-4BA0-9E1A-F19A889FB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Viewing </a:t>
            </a:r>
            <a:r>
              <a:rPr lang="de-DE" dirty="0" err="1"/>
              <a:t>questions</a:t>
            </a:r>
            <a:r>
              <a:rPr lang="de-DE" dirty="0"/>
              <a:t>:</a:t>
            </a:r>
          </a:p>
          <a:p>
            <a:pPr marL="0" indent="0">
              <a:buNone/>
            </a:pPr>
            <a:r>
              <a:rPr lang="de-DE" dirty="0"/>
              <a:t>1.)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component</a:t>
            </a:r>
            <a:r>
              <a:rPr lang="de-DE" dirty="0"/>
              <a:t> </a:t>
            </a:r>
            <a:r>
              <a:rPr lang="de-DE" dirty="0" err="1"/>
              <a:t>parts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CP‘s</a:t>
            </a:r>
            <a:r>
              <a:rPr lang="de-DE" dirty="0"/>
              <a:t> „</a:t>
            </a:r>
            <a:r>
              <a:rPr lang="de-DE" dirty="0" err="1"/>
              <a:t>mission</a:t>
            </a:r>
            <a:r>
              <a:rPr lang="de-DE" dirty="0"/>
              <a:t>“?</a:t>
            </a:r>
          </a:p>
          <a:p>
            <a:pPr marL="0" indent="0">
              <a:buNone/>
            </a:pPr>
            <a:r>
              <a:rPr lang="de-DE" dirty="0"/>
              <a:t>2.)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along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CP‘s</a:t>
            </a:r>
            <a:r>
              <a:rPr lang="de-DE" dirty="0"/>
              <a:t> </a:t>
            </a:r>
            <a:r>
              <a:rPr lang="de-DE" dirty="0" err="1"/>
              <a:t>mission</a:t>
            </a:r>
            <a:r>
              <a:rPr lang="de-DE" dirty="0"/>
              <a:t>?</a:t>
            </a:r>
          </a:p>
          <a:p>
            <a:pPr marL="0" indent="0">
              <a:buNone/>
            </a:pPr>
            <a:r>
              <a:rPr lang="de-DE" dirty="0"/>
              <a:t>3.)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things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CP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talk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talk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AI?</a:t>
            </a:r>
          </a:p>
          <a:p>
            <a:pPr marL="0" indent="0">
              <a:buNone/>
            </a:pPr>
            <a:r>
              <a:rPr lang="de-DE" dirty="0"/>
              <a:t>4.)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waves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value</a:t>
            </a:r>
            <a:r>
              <a:rPr lang="de-DE" dirty="0"/>
              <a:t> </a:t>
            </a:r>
            <a:r>
              <a:rPr lang="de-DE" dirty="0" err="1"/>
              <a:t>creation</a:t>
            </a:r>
            <a:r>
              <a:rPr lang="de-DE" dirty="0"/>
              <a:t> in Silicon Valley?</a:t>
            </a:r>
          </a:p>
          <a:p>
            <a:pPr marL="0" indent="0">
              <a:buNone/>
            </a:pPr>
            <a:r>
              <a:rPr lang="de-DE" dirty="0"/>
              <a:t>5.)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four</a:t>
            </a:r>
            <a:r>
              <a:rPr lang="de-DE" dirty="0"/>
              <a:t> </a:t>
            </a:r>
            <a:r>
              <a:rPr lang="de-DE" dirty="0" err="1"/>
              <a:t>component</a:t>
            </a:r>
            <a:r>
              <a:rPr lang="de-DE" dirty="0"/>
              <a:t> </a:t>
            </a:r>
            <a:r>
              <a:rPr lang="de-DE" dirty="0" err="1"/>
              <a:t>parts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„AI Stack“ and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active</a:t>
            </a:r>
            <a:r>
              <a:rPr lang="de-DE" dirty="0"/>
              <a:t> in </a:t>
            </a:r>
            <a:r>
              <a:rPr lang="de-DE" dirty="0" err="1"/>
              <a:t>them</a:t>
            </a:r>
            <a:r>
              <a:rPr lang="de-DE" dirty="0"/>
              <a:t>?  </a:t>
            </a:r>
          </a:p>
          <a:p>
            <a:pPr marL="0" indent="0">
              <a:buNone/>
            </a:pPr>
            <a:r>
              <a:rPr lang="de-DE" dirty="0"/>
              <a:t>6.)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CB‘s</a:t>
            </a:r>
            <a:r>
              <a:rPr lang="de-DE" dirty="0"/>
              <a:t> „Stock Pick“ </a:t>
            </a:r>
            <a:r>
              <a:rPr lang="de-DE" dirty="0" err="1"/>
              <a:t>for</a:t>
            </a:r>
            <a:r>
              <a:rPr lang="de-DE" dirty="0"/>
              <a:t> AI </a:t>
            </a:r>
            <a:r>
              <a:rPr lang="de-DE" dirty="0" err="1"/>
              <a:t>Applications</a:t>
            </a:r>
            <a:r>
              <a:rPr lang="de-DE" dirty="0"/>
              <a:t>?  </a:t>
            </a:r>
            <a:r>
              <a:rPr lang="de-DE" dirty="0" err="1"/>
              <a:t>Why</a:t>
            </a:r>
            <a:r>
              <a:rPr lang="de-DE" dirty="0"/>
              <a:t>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7251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113FF1-6BCC-48DA-9E6E-168CF0908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1.)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component</a:t>
            </a:r>
            <a:r>
              <a:rPr lang="de-DE" dirty="0"/>
              <a:t> </a:t>
            </a:r>
            <a:r>
              <a:rPr lang="de-DE" dirty="0" err="1"/>
              <a:t>parts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CP‘s</a:t>
            </a:r>
            <a:r>
              <a:rPr lang="de-DE" dirty="0"/>
              <a:t> „</a:t>
            </a:r>
            <a:r>
              <a:rPr lang="de-DE" dirty="0" err="1"/>
              <a:t>mission</a:t>
            </a:r>
            <a:r>
              <a:rPr lang="de-DE" dirty="0"/>
              <a:t>“?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885B3C-513D-4AFB-A2BD-68D20B9DB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„Advance </a:t>
            </a:r>
            <a:r>
              <a:rPr lang="de-DE" dirty="0" err="1"/>
              <a:t>humanity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solving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world‘s</a:t>
            </a:r>
            <a:r>
              <a:rPr lang="de-DE" dirty="0"/>
              <a:t> </a:t>
            </a:r>
            <a:r>
              <a:rPr lang="de-DE" dirty="0" err="1"/>
              <a:t>hardest</a:t>
            </a:r>
            <a:r>
              <a:rPr lang="de-DE" dirty="0"/>
              <a:t> </a:t>
            </a:r>
            <a:r>
              <a:rPr lang="de-DE" dirty="0" err="1"/>
              <a:t>problems</a:t>
            </a:r>
            <a:r>
              <a:rPr lang="de-DE" dirty="0"/>
              <a:t>“:</a:t>
            </a:r>
          </a:p>
          <a:p>
            <a:r>
              <a:rPr lang="de-DE" dirty="0" err="1"/>
              <a:t>Advancement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human </a:t>
            </a:r>
            <a:r>
              <a:rPr lang="de-DE" dirty="0" err="1"/>
              <a:t>capital</a:t>
            </a:r>
            <a:endParaRPr lang="de-DE" dirty="0"/>
          </a:p>
          <a:p>
            <a:r>
              <a:rPr lang="de-DE" dirty="0" err="1"/>
              <a:t>Eradicatio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disease</a:t>
            </a:r>
            <a:endParaRPr lang="de-DE" dirty="0"/>
          </a:p>
          <a:p>
            <a:r>
              <a:rPr lang="de-DE" dirty="0"/>
              <a:t>Solutions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climate</a:t>
            </a:r>
            <a:r>
              <a:rPr lang="de-DE" dirty="0"/>
              <a:t> </a:t>
            </a:r>
            <a:r>
              <a:rPr lang="de-DE" dirty="0" err="1"/>
              <a:t>change</a:t>
            </a:r>
            <a:endParaRPr lang="de-DE" dirty="0"/>
          </a:p>
          <a:p>
            <a:r>
              <a:rPr lang="de-DE" dirty="0"/>
              <a:t>Other „</a:t>
            </a:r>
            <a:r>
              <a:rPr lang="de-DE" dirty="0" err="1"/>
              <a:t>really</a:t>
            </a:r>
            <a:r>
              <a:rPr lang="de-DE" dirty="0"/>
              <a:t> </a:t>
            </a:r>
            <a:r>
              <a:rPr lang="de-DE" dirty="0" err="1"/>
              <a:t>difficult</a:t>
            </a:r>
            <a:r>
              <a:rPr lang="de-DE" dirty="0"/>
              <a:t> </a:t>
            </a:r>
            <a:r>
              <a:rPr lang="de-DE" dirty="0" err="1"/>
              <a:t>things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non-</a:t>
            </a:r>
            <a:r>
              <a:rPr lang="de-DE" dirty="0" err="1"/>
              <a:t>obvious</a:t>
            </a:r>
            <a:r>
              <a:rPr lang="de-DE" dirty="0"/>
              <a:t>.“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0329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DF4285-8AB6-4BE7-B7B1-DC10683B8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2.)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along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CP‘s</a:t>
            </a:r>
            <a:r>
              <a:rPr lang="de-DE" dirty="0"/>
              <a:t> </a:t>
            </a:r>
            <a:r>
              <a:rPr lang="de-DE" dirty="0" err="1"/>
              <a:t>mission</a:t>
            </a:r>
            <a:r>
              <a:rPr lang="de-DE" dirty="0"/>
              <a:t>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2C568B-F435-4FEA-95CF-F2A3523B8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4400" dirty="0"/>
              <a:t>AMAZON</a:t>
            </a:r>
          </a:p>
          <a:p>
            <a:r>
              <a:rPr lang="de-DE" sz="4400" dirty="0"/>
              <a:t>WORKDAY</a:t>
            </a:r>
          </a:p>
          <a:p>
            <a:r>
              <a:rPr lang="de-DE" sz="4400" dirty="0"/>
              <a:t>TESLA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These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portion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CB‘s</a:t>
            </a:r>
            <a:r>
              <a:rPr lang="de-DE" dirty="0"/>
              <a:t> AI </a:t>
            </a:r>
            <a:r>
              <a:rPr lang="de-DE" dirty="0" err="1"/>
              <a:t>basket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1390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99E9B0-0B5E-407B-8BB8-E6E90BBDB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3.)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CP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talk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talk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AI?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62EE6E-A882-4FCD-9393-41C92E956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6000" dirty="0"/>
              <a:t>1.)  Learning</a:t>
            </a:r>
          </a:p>
          <a:p>
            <a:pPr marL="0" indent="0">
              <a:buNone/>
            </a:pPr>
            <a:r>
              <a:rPr lang="de-DE" sz="6000" dirty="0"/>
              <a:t>2.)  </a:t>
            </a:r>
            <a:r>
              <a:rPr lang="de-DE" sz="6000" dirty="0" err="1"/>
              <a:t>Inference</a:t>
            </a:r>
            <a:endParaRPr lang="de-DE" sz="6000" dirty="0"/>
          </a:p>
        </p:txBody>
      </p:sp>
    </p:spTree>
    <p:extLst>
      <p:ext uri="{BB962C8B-B14F-4D97-AF65-F5344CB8AC3E}">
        <p14:creationId xmlns:p14="http://schemas.microsoft.com/office/powerpoint/2010/main" val="864679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1D040D-B840-46DD-B4B1-29DB976C0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Famous</a:t>
            </a:r>
            <a:r>
              <a:rPr lang="de-DE" dirty="0"/>
              <a:t> Hedge Fund Manager </a:t>
            </a:r>
            <a:r>
              <a:rPr lang="de-DE" dirty="0" err="1"/>
              <a:t>is</a:t>
            </a:r>
            <a:r>
              <a:rPr lang="de-DE" dirty="0"/>
              <a:t> This?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EBB14898-AA63-4FD8-BC9D-74EF189980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208" y="1825625"/>
            <a:ext cx="6465583" cy="4351338"/>
          </a:xfrm>
        </p:spPr>
      </p:pic>
    </p:spTree>
    <p:extLst>
      <p:ext uri="{BB962C8B-B14F-4D97-AF65-F5344CB8AC3E}">
        <p14:creationId xmlns:p14="http://schemas.microsoft.com/office/powerpoint/2010/main" val="34132616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D7B7AD-6DE1-4C73-AC8A-BE41E526C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CB‘s</a:t>
            </a:r>
            <a:r>
              <a:rPr lang="de-DE" dirty="0"/>
              <a:t> Main Insight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84AC21-48C9-4A5B-961C-8C737679B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key benefit of AI in accounting and finance is its </a:t>
            </a:r>
            <a:r>
              <a:rPr lang="en-US" b="1" dirty="0"/>
              <a:t>ability to quickly identify patterns in large datasets</a:t>
            </a:r>
            <a:r>
              <a:rPr lang="en-US" dirty="0"/>
              <a:t>. By utilizing ML algorithms and NLP technology, businesses can swiftly detect patterns or discrepancies in their financial data that may have been previously undetectable.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317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14CC09-DDDB-40FA-A0BB-4B7788ED9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4.)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waves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value</a:t>
            </a:r>
            <a:r>
              <a:rPr lang="de-DE" dirty="0"/>
              <a:t> </a:t>
            </a:r>
            <a:r>
              <a:rPr lang="de-DE" dirty="0" err="1"/>
              <a:t>creation</a:t>
            </a:r>
            <a:r>
              <a:rPr lang="de-DE" dirty="0"/>
              <a:t> in Silicon Valley?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03FE7AD-93F6-4396-AEF6-423517AFF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First </a:t>
            </a:r>
            <a:r>
              <a:rPr lang="de-DE" sz="3600" dirty="0" err="1"/>
              <a:t>wave</a:t>
            </a:r>
            <a:r>
              <a:rPr lang="de-DE" sz="3600" dirty="0"/>
              <a:t>: </a:t>
            </a:r>
            <a:r>
              <a:rPr lang="de-DE" sz="3600" dirty="0" err="1"/>
              <a:t>We</a:t>
            </a:r>
            <a:r>
              <a:rPr lang="de-DE" sz="3600" dirty="0"/>
              <a:t> </a:t>
            </a:r>
            <a:r>
              <a:rPr lang="de-DE" sz="3600" dirty="0" err="1"/>
              <a:t>are</a:t>
            </a:r>
            <a:r>
              <a:rPr lang="de-DE" sz="3600" dirty="0"/>
              <a:t> an </a:t>
            </a:r>
            <a:r>
              <a:rPr lang="de-DE" sz="3600" dirty="0" err="1"/>
              <a:t>internet</a:t>
            </a:r>
            <a:r>
              <a:rPr lang="de-DE" sz="3600" dirty="0"/>
              <a:t> </a:t>
            </a:r>
            <a:r>
              <a:rPr lang="de-DE" sz="3600" dirty="0" err="1"/>
              <a:t>company</a:t>
            </a:r>
            <a:endParaRPr lang="de-DE" sz="3600" dirty="0"/>
          </a:p>
          <a:p>
            <a:r>
              <a:rPr lang="de-DE" sz="3600" dirty="0"/>
              <a:t>Second </a:t>
            </a:r>
            <a:r>
              <a:rPr lang="de-DE" sz="3600" dirty="0" err="1"/>
              <a:t>wave</a:t>
            </a:r>
            <a:r>
              <a:rPr lang="de-DE" sz="3600" dirty="0"/>
              <a:t>: </a:t>
            </a:r>
            <a:r>
              <a:rPr lang="de-DE" sz="3600" dirty="0" err="1"/>
              <a:t>We</a:t>
            </a:r>
            <a:r>
              <a:rPr lang="de-DE" sz="3600" dirty="0"/>
              <a:t> </a:t>
            </a:r>
            <a:r>
              <a:rPr lang="de-DE" sz="3600" dirty="0" err="1"/>
              <a:t>are</a:t>
            </a:r>
            <a:r>
              <a:rPr lang="de-DE" sz="3600" dirty="0"/>
              <a:t> a mobile </a:t>
            </a:r>
            <a:r>
              <a:rPr lang="de-DE" sz="3600" dirty="0" err="1"/>
              <a:t>company</a:t>
            </a:r>
            <a:endParaRPr lang="de-DE" sz="3600" dirty="0"/>
          </a:p>
          <a:p>
            <a:r>
              <a:rPr lang="de-DE" sz="3600" dirty="0"/>
              <a:t>Third </a:t>
            </a:r>
            <a:r>
              <a:rPr lang="de-DE" sz="3600" dirty="0" err="1"/>
              <a:t>wave</a:t>
            </a:r>
            <a:r>
              <a:rPr lang="de-DE" sz="3600" dirty="0"/>
              <a:t>: </a:t>
            </a:r>
            <a:r>
              <a:rPr lang="de-DE" sz="3600" dirty="0" err="1"/>
              <a:t>We</a:t>
            </a:r>
            <a:r>
              <a:rPr lang="de-DE" sz="3600" dirty="0"/>
              <a:t> </a:t>
            </a:r>
            <a:r>
              <a:rPr lang="de-DE" sz="3600" dirty="0" err="1"/>
              <a:t>are</a:t>
            </a:r>
            <a:r>
              <a:rPr lang="de-DE" sz="3600" dirty="0"/>
              <a:t> an AI </a:t>
            </a:r>
            <a:r>
              <a:rPr lang="de-DE" sz="3600" dirty="0" err="1"/>
              <a:t>company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2229973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C9981F-FD30-438F-BFA5-C25A67EB6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5.)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four</a:t>
            </a:r>
            <a:r>
              <a:rPr lang="de-DE" dirty="0"/>
              <a:t> </a:t>
            </a:r>
            <a:r>
              <a:rPr lang="de-DE" dirty="0" err="1"/>
              <a:t>component</a:t>
            </a:r>
            <a:r>
              <a:rPr lang="de-DE" dirty="0"/>
              <a:t> </a:t>
            </a:r>
            <a:r>
              <a:rPr lang="de-DE" dirty="0" err="1"/>
              <a:t>parts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„AI Stack“ and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active</a:t>
            </a:r>
            <a:r>
              <a:rPr lang="de-DE" dirty="0"/>
              <a:t> in </a:t>
            </a:r>
            <a:r>
              <a:rPr lang="de-DE" dirty="0" err="1"/>
              <a:t>them</a:t>
            </a:r>
            <a:r>
              <a:rPr lang="de-DE" dirty="0"/>
              <a:t>? 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C805D6A-212B-4234-A058-BF89738D1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Application</a:t>
            </a:r>
            <a:r>
              <a:rPr lang="de-DE" dirty="0"/>
              <a:t> =&gt; </a:t>
            </a:r>
            <a:r>
              <a:rPr lang="de-DE" dirty="0" err="1"/>
              <a:t>CB‘s</a:t>
            </a:r>
            <a:r>
              <a:rPr lang="de-DE" dirty="0"/>
              <a:t> Stock Pick: </a:t>
            </a:r>
            <a:r>
              <a:rPr lang="de-DE" dirty="0">
                <a:solidFill>
                  <a:srgbClr val="FF0000"/>
                </a:solidFill>
              </a:rPr>
              <a:t>BOX</a:t>
            </a:r>
            <a:r>
              <a:rPr lang="de-DE" dirty="0"/>
              <a:t>  (Not </a:t>
            </a:r>
            <a:r>
              <a:rPr lang="de-DE" dirty="0" err="1"/>
              <a:t>Workday</a:t>
            </a:r>
            <a:r>
              <a:rPr lang="de-DE" dirty="0"/>
              <a:t>, not Salesforce, not Dropbox, not ServiceNow)</a:t>
            </a:r>
          </a:p>
          <a:p>
            <a:r>
              <a:rPr lang="de-DE" dirty="0" err="1"/>
              <a:t>Algorithms</a:t>
            </a:r>
            <a:r>
              <a:rPr lang="de-DE" dirty="0"/>
              <a:t> =&gt; GOOG, NVDA</a:t>
            </a:r>
          </a:p>
          <a:p>
            <a:r>
              <a:rPr lang="de-DE" dirty="0"/>
              <a:t>Infrastructure =&gt;  AMZN, GOOG</a:t>
            </a:r>
          </a:p>
          <a:p>
            <a:r>
              <a:rPr lang="de-DE" dirty="0" err="1"/>
              <a:t>Compute</a:t>
            </a:r>
            <a:r>
              <a:rPr lang="de-DE" dirty="0"/>
              <a:t> =&gt;  NVDA, GOOG</a:t>
            </a:r>
          </a:p>
        </p:txBody>
      </p:sp>
    </p:spTree>
    <p:extLst>
      <p:ext uri="{BB962C8B-B14F-4D97-AF65-F5344CB8AC3E}">
        <p14:creationId xmlns:p14="http://schemas.microsoft.com/office/powerpoint/2010/main" val="803123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85F0E7-6694-4227-8DEC-A88DEF783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6.)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CB‘s</a:t>
            </a:r>
            <a:r>
              <a:rPr lang="de-DE" dirty="0"/>
              <a:t> „Stock Pick“ </a:t>
            </a:r>
            <a:r>
              <a:rPr lang="de-DE" dirty="0" err="1"/>
              <a:t>for</a:t>
            </a:r>
            <a:r>
              <a:rPr lang="de-DE" dirty="0"/>
              <a:t> AI </a:t>
            </a:r>
            <a:r>
              <a:rPr lang="de-DE" dirty="0" err="1"/>
              <a:t>Applications</a:t>
            </a:r>
            <a:r>
              <a:rPr lang="de-DE" dirty="0"/>
              <a:t>?  </a:t>
            </a:r>
            <a:r>
              <a:rPr lang="de-DE" dirty="0" err="1"/>
              <a:t>Why</a:t>
            </a:r>
            <a:r>
              <a:rPr lang="de-DE" dirty="0"/>
              <a:t>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E07296-3806-44C1-8A6D-09BCE358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/>
              <a:t>BOX</a:t>
            </a:r>
          </a:p>
          <a:p>
            <a:pPr marL="0" indent="0">
              <a:buNone/>
            </a:pPr>
            <a:r>
              <a:rPr lang="de-DE" dirty="0"/>
              <a:t>1.)  </a:t>
            </a:r>
            <a:r>
              <a:rPr lang="de-DE" dirty="0" err="1"/>
              <a:t>Built</a:t>
            </a:r>
            <a:r>
              <a:rPr lang="de-DE" dirty="0"/>
              <a:t> a </a:t>
            </a:r>
            <a:r>
              <a:rPr lang="de-DE" dirty="0" err="1"/>
              <a:t>product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great</a:t>
            </a:r>
            <a:r>
              <a:rPr lang="de-DE" dirty="0"/>
              <a:t> </a:t>
            </a:r>
            <a:r>
              <a:rPr lang="de-DE" dirty="0" err="1"/>
              <a:t>market</a:t>
            </a:r>
            <a:r>
              <a:rPr lang="de-DE" dirty="0"/>
              <a:t> fit</a:t>
            </a:r>
          </a:p>
          <a:p>
            <a:pPr marL="0" indent="0">
              <a:buNone/>
            </a:pPr>
            <a:r>
              <a:rPr lang="de-DE" dirty="0"/>
              <a:t>2.)  </a:t>
            </a:r>
            <a:r>
              <a:rPr lang="de-DE" dirty="0" err="1"/>
              <a:t>Developed</a:t>
            </a:r>
            <a:r>
              <a:rPr lang="de-DE" dirty="0"/>
              <a:t> </a:t>
            </a:r>
            <a:r>
              <a:rPr lang="de-DE" dirty="0" err="1"/>
              <a:t>adjacent</a:t>
            </a:r>
            <a:r>
              <a:rPr lang="de-DE" dirty="0"/>
              <a:t> </a:t>
            </a:r>
            <a:r>
              <a:rPr lang="de-DE" dirty="0" err="1"/>
              <a:t>products</a:t>
            </a:r>
            <a:r>
              <a:rPr lang="de-DE" dirty="0"/>
              <a:t> in </a:t>
            </a:r>
            <a:r>
              <a:rPr lang="de-DE" dirty="0" err="1"/>
              <a:t>deep</a:t>
            </a:r>
            <a:r>
              <a:rPr lang="de-DE" dirty="0"/>
              <a:t> </a:t>
            </a:r>
            <a:r>
              <a:rPr lang="de-DE" dirty="0" err="1"/>
              <a:t>adjacentverticals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3.)  </a:t>
            </a:r>
            <a:r>
              <a:rPr lang="de-DE" dirty="0" err="1"/>
              <a:t>Invested</a:t>
            </a:r>
            <a:r>
              <a:rPr lang="de-DE" dirty="0"/>
              <a:t> in </a:t>
            </a:r>
            <a:r>
              <a:rPr lang="de-DE" dirty="0" err="1"/>
              <a:t>features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drive</a:t>
            </a:r>
            <a:r>
              <a:rPr lang="de-DE" dirty="0"/>
              <a:t> ARPU (</a:t>
            </a:r>
            <a:r>
              <a:rPr lang="de-DE" dirty="0" err="1"/>
              <a:t>average</a:t>
            </a:r>
            <a:r>
              <a:rPr lang="de-DE" dirty="0"/>
              <a:t> </a:t>
            </a:r>
            <a:r>
              <a:rPr lang="de-DE" dirty="0" err="1"/>
              <a:t>revenue</a:t>
            </a:r>
            <a:r>
              <a:rPr lang="de-DE" dirty="0"/>
              <a:t> per </a:t>
            </a:r>
            <a:r>
              <a:rPr lang="de-DE" dirty="0" err="1"/>
              <a:t>unit</a:t>
            </a:r>
            <a:r>
              <a:rPr lang="de-DE" dirty="0"/>
              <a:t>)</a:t>
            </a:r>
          </a:p>
          <a:p>
            <a:pPr marL="0" indent="0">
              <a:buNone/>
            </a:pPr>
            <a:r>
              <a:rPr lang="de-DE" dirty="0"/>
              <a:t>4.)  82,000 </a:t>
            </a:r>
            <a:r>
              <a:rPr lang="de-DE" dirty="0" err="1"/>
              <a:t>enterprise</a:t>
            </a:r>
            <a:r>
              <a:rPr lang="de-DE" dirty="0"/>
              <a:t> </a:t>
            </a:r>
            <a:r>
              <a:rPr lang="de-DE" dirty="0" err="1"/>
              <a:t>customers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5.)  More </a:t>
            </a:r>
            <a:r>
              <a:rPr lang="de-DE" dirty="0" err="1"/>
              <a:t>than</a:t>
            </a:r>
            <a:r>
              <a:rPr lang="de-DE" dirty="0"/>
              <a:t> 10 </a:t>
            </a:r>
            <a:r>
              <a:rPr lang="de-DE" dirty="0" err="1"/>
              <a:t>million</a:t>
            </a:r>
            <a:r>
              <a:rPr lang="de-DE" dirty="0"/>
              <a:t> </a:t>
            </a:r>
            <a:r>
              <a:rPr lang="de-DE" dirty="0" err="1"/>
              <a:t>paid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users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6.)  $550m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recurring</a:t>
            </a:r>
            <a:r>
              <a:rPr lang="de-DE" dirty="0"/>
              <a:t> </a:t>
            </a:r>
            <a:r>
              <a:rPr lang="de-DE" dirty="0" err="1"/>
              <a:t>revenue</a:t>
            </a:r>
            <a:r>
              <a:rPr lang="de-DE" dirty="0"/>
              <a:t>, still </a:t>
            </a:r>
            <a:r>
              <a:rPr lang="de-DE" dirty="0" err="1"/>
              <a:t>growing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7.)  Cash positive, and </a:t>
            </a:r>
            <a:r>
              <a:rPr lang="de-DE" dirty="0" err="1"/>
              <a:t>generating</a:t>
            </a:r>
            <a:r>
              <a:rPr lang="de-DE" dirty="0"/>
              <a:t> </a:t>
            </a:r>
            <a:r>
              <a:rPr lang="de-DE" dirty="0" err="1"/>
              <a:t>increasing</a:t>
            </a:r>
            <a:r>
              <a:rPr lang="de-DE" dirty="0"/>
              <a:t> </a:t>
            </a:r>
            <a:r>
              <a:rPr lang="de-DE" dirty="0" err="1"/>
              <a:t>amounts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cash</a:t>
            </a:r>
          </a:p>
          <a:p>
            <a:pPr marL="0" indent="0">
              <a:buNone/>
            </a:pPr>
            <a:r>
              <a:rPr lang="de-DE" dirty="0"/>
              <a:t>8.)  Building </a:t>
            </a:r>
            <a:r>
              <a:rPr lang="de-DE" dirty="0" err="1"/>
              <a:t>momentum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core</a:t>
            </a:r>
            <a:r>
              <a:rPr lang="de-DE" dirty="0"/>
              <a:t> </a:t>
            </a:r>
            <a:r>
              <a:rPr lang="de-DE" dirty="0" err="1"/>
              <a:t>business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9.)  90% </a:t>
            </a:r>
            <a:r>
              <a:rPr lang="de-DE" dirty="0" err="1"/>
              <a:t>gross</a:t>
            </a:r>
            <a:r>
              <a:rPr lang="de-DE" dirty="0"/>
              <a:t> </a:t>
            </a:r>
            <a:r>
              <a:rPr lang="de-DE" dirty="0" err="1"/>
              <a:t>margin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10.)  </a:t>
            </a:r>
            <a:r>
              <a:rPr lang="de-DE" dirty="0" err="1"/>
              <a:t>Cheap</a:t>
            </a:r>
            <a:r>
              <a:rPr lang="de-DE" dirty="0"/>
              <a:t> and </a:t>
            </a:r>
            <a:r>
              <a:rPr lang="de-DE" dirty="0" err="1"/>
              <a:t>undervalued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market</a:t>
            </a:r>
            <a:r>
              <a:rPr lang="de-DE" dirty="0"/>
              <a:t> </a:t>
            </a:r>
            <a:r>
              <a:rPr lang="de-DE" dirty="0" err="1"/>
              <a:t>capitalization</a:t>
            </a:r>
            <a:r>
              <a:rPr lang="de-DE" dirty="0"/>
              <a:t> ($3m at time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speaking</a:t>
            </a:r>
            <a:r>
              <a:rPr lang="de-DE" dirty="0"/>
              <a:t>)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8718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D61F7-C049-48F9-9137-9282A78E2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Stock Chart </a:t>
            </a:r>
            <a:r>
              <a:rPr lang="de-DE" dirty="0" err="1"/>
              <a:t>for</a:t>
            </a:r>
            <a:r>
              <a:rPr lang="de-DE" dirty="0"/>
              <a:t> BOX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6C82B6DB-5523-4299-9D7C-7514039D89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1825624"/>
            <a:ext cx="7852370" cy="4633909"/>
          </a:xfrm>
        </p:spPr>
      </p:pic>
    </p:spTree>
    <p:extLst>
      <p:ext uri="{BB962C8B-B14F-4D97-AF65-F5344CB8AC3E}">
        <p14:creationId xmlns:p14="http://schemas.microsoft.com/office/powerpoint/2010/main" val="17995809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BF162C-760C-4911-93B4-DBF215D36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Choose</a:t>
            </a:r>
            <a:r>
              <a:rPr lang="de-DE" dirty="0"/>
              <a:t> A Company, Research </a:t>
            </a:r>
            <a:r>
              <a:rPr lang="de-DE" dirty="0" err="1"/>
              <a:t>It</a:t>
            </a:r>
            <a:r>
              <a:rPr lang="de-DE" dirty="0"/>
              <a:t>, </a:t>
            </a:r>
            <a:r>
              <a:rPr lang="de-DE" dirty="0" err="1"/>
              <a:t>Present</a:t>
            </a:r>
            <a:r>
              <a:rPr lang="de-DE" dirty="0"/>
              <a:t> </a:t>
            </a:r>
            <a:r>
              <a:rPr lang="de-DE" dirty="0" err="1"/>
              <a:t>it</a:t>
            </a:r>
            <a:endParaRPr lang="de-DE" dirty="0"/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2C03FBB3-DC39-4CC4-8DDE-655E283EA6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0327027"/>
              </p:ext>
            </p:extLst>
          </p:nvPr>
        </p:nvGraphicFramePr>
        <p:xfrm>
          <a:off x="838200" y="1825625"/>
          <a:ext cx="1051560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218885710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36218819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80499198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18613053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1435847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Credit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Decisions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Risk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Quantitative Trading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Personalized</a:t>
                      </a:r>
                      <a:r>
                        <a:rPr lang="de-DE" dirty="0"/>
                        <a:t> Banking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Cybersecurity &amp; Fraud </a:t>
                      </a:r>
                      <a:r>
                        <a:rPr lang="de-DE" dirty="0" err="1"/>
                        <a:t>Detection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6420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Enova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Workiva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Tegus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Kasisto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Vectra 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392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Ocrolus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Kensho</a:t>
                      </a:r>
                      <a:r>
                        <a:rPr lang="de-DE" dirty="0"/>
                        <a:t> 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Canoe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Abe.ai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Jumio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943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Data Robot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Derivative Path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Entera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Trim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673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ScienapticAI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Simudyne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AlphaSense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Darktrace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750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Zest</a:t>
                      </a:r>
                      <a:r>
                        <a:rPr lang="de-DE" dirty="0"/>
                        <a:t> 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Symphony </a:t>
                      </a:r>
                      <a:r>
                        <a:rPr lang="de-DE" dirty="0" err="1"/>
                        <a:t>AyasdiAI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Kavout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Corp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7599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Underwrite.AI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Alpaca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807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Socure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099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45009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BB9F6F-6788-4D16-8E8A-940EBB35E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861F544-4750-482C-A3C5-34E097B42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414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08BB70-7242-43BA-BCD1-44A239770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928BF1-B2A4-4866-B5FB-C15071D41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45608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14E2B0-67DD-43EB-867F-32AF51682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821F62-E4D8-42FD-9372-99B06909D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6822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80C01A-EE67-4C26-A700-ABB3C134C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7B453C-6750-4375-96CA-511DC233E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4530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9DE885-3371-4BF6-A1B0-7C9B61AB0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Chamath</a:t>
            </a:r>
            <a:r>
              <a:rPr lang="de-DE" dirty="0"/>
              <a:t> </a:t>
            </a:r>
            <a:r>
              <a:rPr lang="de-DE" dirty="0" err="1"/>
              <a:t>Palihapitiya</a:t>
            </a:r>
            <a:r>
              <a:rPr lang="de-DE" dirty="0"/>
              <a:t> (CP)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F7E7B4-9983-4988-8997-2420B116BC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Chamath</a:t>
            </a:r>
            <a:r>
              <a:rPr lang="en-US" b="1" dirty="0"/>
              <a:t> Palihapitiya</a:t>
            </a:r>
            <a:r>
              <a:rPr lang="en-US" dirty="0"/>
              <a:t> (born 3 September 1976)</a:t>
            </a:r>
            <a:r>
              <a:rPr lang="en-US" baseline="30000" dirty="0">
                <a:hlinkClick r:id="rId2"/>
              </a:rPr>
              <a:t>[1]</a:t>
            </a:r>
            <a:r>
              <a:rPr lang="en-US" dirty="0"/>
              <a:t> is a Sri Lankan-born Canadian and American </a:t>
            </a:r>
            <a:r>
              <a:rPr lang="en-US" dirty="0">
                <a:hlinkClick r:id="rId3" tooltip="Venture capital"/>
              </a:rPr>
              <a:t>venture capitalist</a:t>
            </a:r>
            <a:r>
              <a:rPr lang="en-US" dirty="0"/>
              <a:t>, </a:t>
            </a:r>
            <a:r>
              <a:rPr lang="en-US" dirty="0">
                <a:hlinkClick r:id="rId4" tooltip="Engineer"/>
              </a:rPr>
              <a:t>engineer</a:t>
            </a:r>
            <a:r>
              <a:rPr lang="en-US" dirty="0"/>
              <a:t>, </a:t>
            </a:r>
            <a:r>
              <a:rPr lang="en-US" dirty="0">
                <a:hlinkClick r:id="rId5" tooltip="Special-purpose acquisition company"/>
              </a:rPr>
              <a:t>SPAC</a:t>
            </a:r>
            <a:r>
              <a:rPr lang="en-US" dirty="0"/>
              <a:t> sponsor, founder and </a:t>
            </a:r>
            <a:r>
              <a:rPr lang="en-US" dirty="0">
                <a:hlinkClick r:id="rId6" tooltip="CEO"/>
              </a:rPr>
              <a:t>CEO</a:t>
            </a:r>
            <a:r>
              <a:rPr lang="en-US" dirty="0"/>
              <a:t> of </a:t>
            </a:r>
            <a:r>
              <a:rPr lang="en-US" dirty="0">
                <a:hlinkClick r:id="rId7" tooltip="Social Capital (venture capital)"/>
              </a:rPr>
              <a:t>Social Capital</a:t>
            </a:r>
            <a:r>
              <a:rPr lang="en-US" dirty="0"/>
              <a:t>. Palihapitiya was an early senior executive at </a:t>
            </a:r>
            <a:r>
              <a:rPr lang="en-US" dirty="0">
                <a:hlinkClick r:id="rId8" tooltip="Facebook"/>
              </a:rPr>
              <a:t>Facebook</a:t>
            </a:r>
            <a:r>
              <a:rPr lang="en-US" dirty="0"/>
              <a:t>, working at the company from 2007 to 2011. Following his departure from Facebook, Palihapitiya started his fund, </a:t>
            </a:r>
            <a:r>
              <a:rPr lang="en-US" dirty="0">
                <a:hlinkClick r:id="rId9" tooltip="Social Capital (Venture Capital) (page does not exist)"/>
              </a:rPr>
              <a:t>The </a:t>
            </a:r>
            <a:r>
              <a:rPr lang="en-US" dirty="0" err="1">
                <a:hlinkClick r:id="rId9" tooltip="Social Capital (Venture Capital) (page does not exist)"/>
              </a:rPr>
              <a:t>Social+Capital</a:t>
            </a:r>
            <a:r>
              <a:rPr lang="en-US" dirty="0">
                <a:hlinkClick r:id="rId9" tooltip="Social Capital (Venture Capital) (page does not exist)"/>
              </a:rPr>
              <a:t> Partnership</a:t>
            </a:r>
            <a:r>
              <a:rPr lang="en-US" dirty="0"/>
              <a:t>, through which he invested in several companies, including </a:t>
            </a:r>
            <a:r>
              <a:rPr lang="en-US" dirty="0">
                <a:hlinkClick r:id="rId10" tooltip="Yammer"/>
              </a:rPr>
              <a:t>Yammer</a:t>
            </a:r>
            <a:r>
              <a:rPr lang="en-US" dirty="0"/>
              <a:t> and </a:t>
            </a:r>
            <a:r>
              <a:rPr lang="en-US" dirty="0">
                <a:hlinkClick r:id="rId11" tooltip="Slack (software)"/>
              </a:rPr>
              <a:t>Slack</a:t>
            </a:r>
            <a:r>
              <a:rPr lang="en-US" dirty="0"/>
              <a:t>. The </a:t>
            </a:r>
            <a:r>
              <a:rPr lang="en-US" dirty="0" err="1"/>
              <a:t>Social+Capital</a:t>
            </a:r>
            <a:r>
              <a:rPr lang="en-US" dirty="0"/>
              <a:t> Partnership changed its name to Social Capital in 2015. He is a co-host of the technology podcast </a:t>
            </a:r>
            <a:r>
              <a:rPr lang="en-US" i="1" dirty="0"/>
              <a:t>All In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de-DE" dirty="0">
                <a:hlinkClick r:id="rId12"/>
              </a:rPr>
              <a:t>https://en.wikipedia.org/wiki/Chamath_Palihapitiya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2502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31931C-7464-4B7B-9A1D-F85614CB9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FB9727-6285-4C74-998E-CB5C36553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25013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82E9EB-5844-473D-9A03-9E6A3C6A7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CB7883-DF77-4BEC-8D0D-9BCE0E15D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72130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4F6D9F-454A-4D83-AAA8-1469794BB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E41CBC-7A49-43C1-BAF8-B21C9EAC67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88231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BD9E44-5F1C-40DF-94B8-044469566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041CD35-7482-4589-8091-CF11FFAB6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23055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8EBA7B-7840-4004-B8BD-99B3F86A1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634692-704A-49CC-AD7A-BC6AA3680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9602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AC7317-C13C-47F2-BAAB-B0C022CA0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Chamath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E30EF2-7A25-4A81-809F-14676667C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Palihapitiya was listed as one of the "Founders" of the lobbying group </a:t>
            </a:r>
            <a:r>
              <a:rPr lang="en-US" dirty="0">
                <a:hlinkClick r:id="rId2" tooltip="FWD.us"/>
              </a:rPr>
              <a:t>FWD.us</a:t>
            </a:r>
            <a:r>
              <a:rPr lang="en-US" dirty="0"/>
              <a:t>.</a:t>
            </a:r>
            <a:r>
              <a:rPr lang="en-US" baseline="30000" dirty="0">
                <a:hlinkClick r:id="rId3"/>
              </a:rPr>
              <a:t>[72]</a:t>
            </a:r>
            <a:r>
              <a:rPr lang="en-US" dirty="0"/>
              <a:t> The group launched on 11 April 2013, and its goals include immigration reform, improving education, and enabling technological innovation, all in a United States context.</a:t>
            </a:r>
          </a:p>
          <a:p>
            <a:r>
              <a:rPr lang="en-US" dirty="0"/>
              <a:t>Palihapitiya made remarks critical of San Francisco's then mayor, </a:t>
            </a:r>
            <a:r>
              <a:rPr lang="en-US" dirty="0">
                <a:hlinkClick r:id="rId4" tooltip="Ed Lee (politician)"/>
              </a:rPr>
              <a:t>Ed Lee</a:t>
            </a:r>
            <a:r>
              <a:rPr lang="en-US" dirty="0"/>
              <a:t>, and proposed that the city provide subsidized housing to low-income residents funded by an equity tax on startups, with the tax-and-subsidy schemes potentially restricted to particular zones of the city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08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91696E-C76E-41F4-8035-C57F9E0FB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Bad </a:t>
            </a:r>
            <a:r>
              <a:rPr lang="de-DE" dirty="0" err="1"/>
              <a:t>Chamath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AD9AEE-F647-4BF0-8C93-386249D68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 tooltip="Steven Levy"/>
              </a:rPr>
              <a:t>Steven Levy</a:t>
            </a:r>
            <a:r>
              <a:rPr lang="en-US" dirty="0"/>
              <a:t> wrote in </a:t>
            </a:r>
            <a:r>
              <a:rPr lang="en-US" i="1" dirty="0">
                <a:hlinkClick r:id="rId3" tooltip="Facebook: The Inside Story"/>
              </a:rPr>
              <a:t>Facebook: The Inside Story</a:t>
            </a:r>
            <a:r>
              <a:rPr lang="en-US" dirty="0"/>
              <a:t> that Palihapitiya was regarded as a "bully" at Facebook,</a:t>
            </a:r>
            <a:r>
              <a:rPr lang="en-US" baseline="30000" dirty="0">
                <a:hlinkClick r:id="rId4"/>
              </a:rPr>
              <a:t>[18]</a:t>
            </a:r>
            <a:r>
              <a:rPr lang="en-US" dirty="0"/>
              <a:t> and that he had made many of his subordinates cry regularly</a:t>
            </a:r>
          </a:p>
          <a:p>
            <a:r>
              <a:rPr lang="en-US" dirty="0"/>
              <a:t>In January 2022, Palihapitiya said on the podcast </a:t>
            </a:r>
            <a:r>
              <a:rPr lang="en-US" i="1" dirty="0"/>
              <a:t>All-In with </a:t>
            </a:r>
            <a:r>
              <a:rPr lang="en-US" i="1" dirty="0" err="1"/>
              <a:t>Chamath</a:t>
            </a:r>
            <a:r>
              <a:rPr lang="en-US" i="1" dirty="0"/>
              <a:t>, Jason, </a:t>
            </a:r>
            <a:r>
              <a:rPr lang="en-US" i="1" dirty="0">
                <a:hlinkClick r:id="rId5" tooltip="David O. Sacks"/>
              </a:rPr>
              <a:t>Sacks</a:t>
            </a:r>
            <a:r>
              <a:rPr lang="en-US" i="1" dirty="0"/>
              <a:t> &amp; </a:t>
            </a:r>
            <a:r>
              <a:rPr lang="en-US" i="1" dirty="0">
                <a:hlinkClick r:id="rId6" tooltip="David Friedberg"/>
              </a:rPr>
              <a:t>Friedberg</a:t>
            </a:r>
            <a:r>
              <a:rPr lang="en-US" dirty="0"/>
              <a:t> to co-host </a:t>
            </a:r>
            <a:r>
              <a:rPr lang="en-US" dirty="0">
                <a:hlinkClick r:id="rId7" tooltip="Jason Calacanis"/>
              </a:rPr>
              <a:t>Jason Calacanis</a:t>
            </a:r>
            <a:r>
              <a:rPr lang="en-US" dirty="0"/>
              <a:t> that the ongoing </a:t>
            </a:r>
            <a:r>
              <a:rPr lang="en-US" dirty="0">
                <a:hlinkClick r:id="rId8" tooltip="Uyghur genocide"/>
              </a:rPr>
              <a:t>Uyghur genocide</a:t>
            </a:r>
            <a:r>
              <a:rPr lang="en-US" dirty="0"/>
              <a:t> and internment of at least one million Uyghurs in concentration camps in </a:t>
            </a:r>
            <a:r>
              <a:rPr lang="en-US" dirty="0">
                <a:hlinkClick r:id="rId9" tooltip="Xinjiang, China"/>
              </a:rPr>
              <a:t>Xinjiang, China</a:t>
            </a:r>
            <a:r>
              <a:rPr lang="en-US" dirty="0"/>
              <a:t> does not concern him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1876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6F91A4-A345-4FA3-95A1-365AA655E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Chamath</a:t>
            </a:r>
            <a:r>
              <a:rPr lang="de-DE" dirty="0"/>
              <a:t> on </a:t>
            </a:r>
            <a:r>
              <a:rPr lang="de-DE" dirty="0" err="1"/>
              <a:t>Uyghur</a:t>
            </a:r>
            <a:r>
              <a:rPr lang="de-DE" dirty="0"/>
              <a:t> </a:t>
            </a:r>
            <a:r>
              <a:rPr lang="de-DE" dirty="0" err="1"/>
              <a:t>genocide</a:t>
            </a:r>
            <a:endParaRPr lang="de-DE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9220F2F1-3411-4633-B3DF-B5F6508743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193332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690236-E1B9-48C2-B589-02D9E8223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/>
              <a:t>Chamath</a:t>
            </a:r>
            <a:r>
              <a:rPr lang="de-DE" dirty="0"/>
              <a:t> </a:t>
            </a:r>
            <a:r>
              <a:rPr lang="de-DE" dirty="0" err="1"/>
              <a:t>Palihapitiya</a:t>
            </a:r>
            <a:r>
              <a:rPr lang="de-DE" dirty="0"/>
              <a:t>: 2018 Sohn Investment Conference, „</a:t>
            </a:r>
            <a:r>
              <a:rPr lang="de-DE" dirty="0" err="1"/>
              <a:t>Artificial</a:t>
            </a:r>
            <a:r>
              <a:rPr lang="de-DE" dirty="0"/>
              <a:t> </a:t>
            </a:r>
            <a:r>
              <a:rPr lang="de-DE" dirty="0" err="1"/>
              <a:t>Intelligence</a:t>
            </a:r>
            <a:r>
              <a:rPr lang="de-DE" dirty="0"/>
              <a:t>“ </a:t>
            </a:r>
            <a:r>
              <a:rPr lang="de-DE" dirty="0" err="1"/>
              <a:t>Presentation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5F3C0B-F2F3-4419-8EE7-F1A0D4B34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We</a:t>
            </a:r>
            <a:r>
              <a:rPr lang="de-DE" dirty="0"/>
              <a:t> will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watching</a:t>
            </a:r>
            <a:r>
              <a:rPr lang="de-DE" dirty="0"/>
              <a:t> a </a:t>
            </a:r>
            <a:r>
              <a:rPr lang="de-DE" dirty="0" err="1"/>
              <a:t>video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presentation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hedge</a:t>
            </a:r>
            <a:r>
              <a:rPr lang="de-DE" dirty="0"/>
              <a:t> </a:t>
            </a:r>
            <a:r>
              <a:rPr lang="de-DE" dirty="0" err="1"/>
              <a:t>fund</a:t>
            </a:r>
            <a:r>
              <a:rPr lang="de-DE" dirty="0"/>
              <a:t> </a:t>
            </a:r>
            <a:r>
              <a:rPr lang="de-DE" dirty="0" err="1"/>
              <a:t>manager</a:t>
            </a:r>
            <a:r>
              <a:rPr lang="de-DE" dirty="0"/>
              <a:t> </a:t>
            </a:r>
            <a:r>
              <a:rPr lang="de-DE" dirty="0" err="1"/>
              <a:t>Chamath</a:t>
            </a:r>
            <a:r>
              <a:rPr lang="de-DE" dirty="0"/>
              <a:t> </a:t>
            </a:r>
            <a:r>
              <a:rPr lang="de-DE" dirty="0" err="1"/>
              <a:t>Palihapitiya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gain</a:t>
            </a:r>
            <a:r>
              <a:rPr lang="de-DE" dirty="0"/>
              <a:t> an </a:t>
            </a:r>
            <a:r>
              <a:rPr lang="de-DE" dirty="0" err="1"/>
              <a:t>understanding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techniques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during</a:t>
            </a:r>
            <a:r>
              <a:rPr lang="de-DE" dirty="0"/>
              <a:t> a </a:t>
            </a:r>
            <a:r>
              <a:rPr lang="de-DE" dirty="0" err="1"/>
              <a:t>typical</a:t>
            </a:r>
            <a:r>
              <a:rPr lang="de-DE" dirty="0"/>
              <a:t> </a:t>
            </a:r>
            <a:r>
              <a:rPr lang="de-DE" dirty="0" err="1"/>
              <a:t>presentation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finance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professional </a:t>
            </a:r>
            <a:r>
              <a:rPr lang="de-DE" dirty="0" err="1"/>
              <a:t>world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worksheet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answer</a:t>
            </a:r>
            <a:r>
              <a:rPr lang="de-DE" dirty="0"/>
              <a:t> </a:t>
            </a:r>
            <a:r>
              <a:rPr lang="de-DE" dirty="0" err="1"/>
              <a:t>while</a:t>
            </a:r>
            <a:r>
              <a:rPr lang="de-DE" dirty="0"/>
              <a:t> </a:t>
            </a:r>
            <a:r>
              <a:rPr lang="de-DE" dirty="0" err="1"/>
              <a:t>watching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video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Before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worksheet</a:t>
            </a:r>
            <a:r>
              <a:rPr lang="de-DE" dirty="0"/>
              <a:t>, I </a:t>
            </a:r>
            <a:r>
              <a:rPr lang="de-DE" dirty="0" err="1"/>
              <a:t>would</a:t>
            </a:r>
            <a:r>
              <a:rPr lang="de-DE" dirty="0"/>
              <a:t> like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ask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following</a:t>
            </a:r>
            <a:r>
              <a:rPr lang="de-DE" dirty="0"/>
              <a:t> </a:t>
            </a:r>
            <a:r>
              <a:rPr lang="de-DE" dirty="0" err="1"/>
              <a:t>opening</a:t>
            </a:r>
            <a:r>
              <a:rPr lang="de-DE" dirty="0"/>
              <a:t> </a:t>
            </a:r>
            <a:r>
              <a:rPr lang="de-DE" dirty="0" err="1"/>
              <a:t>question</a:t>
            </a:r>
            <a:r>
              <a:rPr lang="de-DE" dirty="0"/>
              <a:t>:</a:t>
            </a:r>
          </a:p>
          <a:p>
            <a:pPr marL="0" indent="0">
              <a:buNone/>
            </a:pPr>
            <a:r>
              <a:rPr lang="de-DE" b="1" dirty="0" err="1"/>
              <a:t>What</a:t>
            </a:r>
            <a:r>
              <a:rPr lang="de-DE" b="1" dirty="0"/>
              <a:t> </a:t>
            </a:r>
            <a:r>
              <a:rPr lang="de-DE" b="1" dirty="0" err="1"/>
              <a:t>is</a:t>
            </a:r>
            <a:r>
              <a:rPr lang="de-DE" b="1" dirty="0"/>
              <a:t> </a:t>
            </a:r>
            <a:r>
              <a:rPr lang="de-DE" b="1" dirty="0" err="1"/>
              <a:t>artificial</a:t>
            </a:r>
            <a:r>
              <a:rPr lang="de-DE" b="1" dirty="0"/>
              <a:t> </a:t>
            </a:r>
            <a:r>
              <a:rPr lang="de-DE" b="1" dirty="0" err="1"/>
              <a:t>intelligence</a:t>
            </a:r>
            <a:r>
              <a:rPr lang="de-DE" b="1" dirty="0"/>
              <a:t>?  </a:t>
            </a:r>
            <a:r>
              <a:rPr lang="de-DE" b="1" dirty="0" err="1"/>
              <a:t>What</a:t>
            </a:r>
            <a:r>
              <a:rPr lang="de-DE" b="1" dirty="0"/>
              <a:t> </a:t>
            </a:r>
            <a:r>
              <a:rPr lang="de-DE" b="1" dirty="0" err="1"/>
              <a:t>are</a:t>
            </a:r>
            <a:r>
              <a:rPr lang="de-DE" b="1" dirty="0"/>
              <a:t> </a:t>
            </a:r>
            <a:r>
              <a:rPr lang="de-DE" b="1" dirty="0" err="1"/>
              <a:t>its</a:t>
            </a:r>
            <a:r>
              <a:rPr lang="de-DE" b="1" dirty="0"/>
              <a:t> </a:t>
            </a:r>
            <a:r>
              <a:rPr lang="de-DE" b="1" dirty="0" err="1"/>
              <a:t>applications</a:t>
            </a:r>
            <a:r>
              <a:rPr lang="de-DE" b="1" dirty="0"/>
              <a:t> in </a:t>
            </a:r>
            <a:r>
              <a:rPr lang="de-DE" b="1" dirty="0" err="1"/>
              <a:t>finance</a:t>
            </a:r>
            <a:r>
              <a:rPr lang="de-DE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79131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F5A72D-D95E-4931-B17E-2F84CE936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</a:t>
            </a:r>
            <a:r>
              <a:rPr lang="de-DE" dirty="0" err="1"/>
              <a:t>Artificial</a:t>
            </a:r>
            <a:r>
              <a:rPr lang="de-DE" dirty="0"/>
              <a:t> </a:t>
            </a:r>
            <a:r>
              <a:rPr lang="de-DE" dirty="0" err="1"/>
              <a:t>Intelligence</a:t>
            </a:r>
            <a:r>
              <a:rPr lang="de-DE" dirty="0"/>
              <a:t> in Finance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C5EB87-0153-406D-AD61-EFDBCD5C5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Artificial intelligence (AI) in finance helps drive insights for </a:t>
            </a:r>
            <a:r>
              <a:rPr lang="en-US" b="1" dirty="0"/>
              <a:t>data analytics, performance measurement, predictions and forecasting, real-time calculations, customer servicing, intelligent data retrieval</a:t>
            </a:r>
            <a:r>
              <a:rPr lang="en-US" dirty="0"/>
              <a:t>, </a:t>
            </a:r>
            <a:r>
              <a:rPr lang="en-US" b="1" dirty="0"/>
              <a:t>algorithmic or quantitative trading</a:t>
            </a:r>
            <a:r>
              <a:rPr lang="en-US" dirty="0"/>
              <a:t>, </a:t>
            </a:r>
            <a:r>
              <a:rPr lang="en-US" b="1" dirty="0"/>
              <a:t>credit risk, personalized banking</a:t>
            </a:r>
            <a:r>
              <a:rPr lang="en-US" dirty="0"/>
              <a:t>, </a:t>
            </a:r>
            <a:r>
              <a:rPr lang="en-US" b="1" dirty="0"/>
              <a:t>cybersecurity and fraud detection</a:t>
            </a:r>
            <a:r>
              <a:rPr lang="en-US" dirty="0"/>
              <a:t>, and more.</a:t>
            </a:r>
          </a:p>
          <a:p>
            <a:r>
              <a:rPr lang="en-US" dirty="0"/>
              <a:t>The global market for AI banking technology is projected to reach just over $64 billion by 2030, and experts suggest that AI could save banks $447 billion by the end of 2023. Thus, it's no surprise that 8 in 10 banks are highly aware of the potential benefits of AI and machine learning.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6875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8A5471-E499-49D0-91EB-D830380CD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7 AI Companies in Financial Credit </a:t>
            </a:r>
            <a:r>
              <a:rPr lang="it-IT" b="1" dirty="0" err="1"/>
              <a:t>Decisions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D2B0DE-76F1-48CD-93AB-9B8C99EFE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Enova</a:t>
            </a:r>
            <a:endParaRPr lang="de-DE" dirty="0"/>
          </a:p>
          <a:p>
            <a:r>
              <a:rPr lang="de-DE" dirty="0" err="1"/>
              <a:t>Ocrolus</a:t>
            </a:r>
            <a:endParaRPr lang="de-DE" dirty="0"/>
          </a:p>
          <a:p>
            <a:r>
              <a:rPr lang="de-DE" dirty="0"/>
              <a:t>Data Robot</a:t>
            </a:r>
          </a:p>
          <a:p>
            <a:r>
              <a:rPr lang="de-DE" dirty="0" err="1"/>
              <a:t>Scienaptic</a:t>
            </a:r>
            <a:r>
              <a:rPr lang="de-DE" dirty="0"/>
              <a:t> AI</a:t>
            </a:r>
          </a:p>
          <a:p>
            <a:r>
              <a:rPr lang="de-DE" dirty="0" err="1"/>
              <a:t>Zest</a:t>
            </a:r>
            <a:r>
              <a:rPr lang="de-DE" dirty="0"/>
              <a:t> AI</a:t>
            </a:r>
          </a:p>
          <a:p>
            <a:r>
              <a:rPr lang="de-DE" dirty="0"/>
              <a:t>Underwrite.AI</a:t>
            </a:r>
          </a:p>
          <a:p>
            <a:r>
              <a:rPr lang="de-DE" dirty="0" err="1"/>
              <a:t>Socure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6297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1183</Words>
  <Application>Microsoft Office PowerPoint</Application>
  <PresentationFormat>Breitbild</PresentationFormat>
  <Paragraphs>142</Paragraphs>
  <Slides>34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Office</vt:lpstr>
      <vt:lpstr>Presentations Skills Workshop 2: English for Presentations</vt:lpstr>
      <vt:lpstr>Which Famous Hedge Fund Manager is This?</vt:lpstr>
      <vt:lpstr>Chamath Palihapitiya (CP)</vt:lpstr>
      <vt:lpstr>Good Chamath</vt:lpstr>
      <vt:lpstr>Bad Chamath</vt:lpstr>
      <vt:lpstr>Chamath on Uyghur genocide</vt:lpstr>
      <vt:lpstr>Chamath Palihapitiya: 2018 Sohn Investment Conference, „Artificial Intelligence“ Presentation</vt:lpstr>
      <vt:lpstr> Artificial Intelligence in Finance</vt:lpstr>
      <vt:lpstr>7 AI Companies in Financial Credit Decisions</vt:lpstr>
      <vt:lpstr>6 AI Companies Managing Financial Risk</vt:lpstr>
      <vt:lpstr>5 Companies Using AI in Quantitative Trading</vt:lpstr>
      <vt:lpstr>3 Companies Using AI in Personalized Banking</vt:lpstr>
      <vt:lpstr>5 Companies Using AU in Cybersecurity and Fraud Detection for Banking</vt:lpstr>
      <vt:lpstr>4 Companies Using AI in Blockchain Banking</vt:lpstr>
      <vt:lpstr>Job Possibilities in AI Finance</vt:lpstr>
      <vt:lpstr>Chamath Palihapitiya: 2018 Sohn Investment Conference, „Artificial Intelligence“ Presentation</vt:lpstr>
      <vt:lpstr>1.) What are the component parts of CP‘s „mission“?</vt:lpstr>
      <vt:lpstr>2.)  What three companies go along with CP‘s mission?</vt:lpstr>
      <vt:lpstr>3.)  What does CP think people talk about when they talk about AI?</vt:lpstr>
      <vt:lpstr>CB‘s Main Insight</vt:lpstr>
      <vt:lpstr>4.) What are the three waves of value creation in Silicon Valley?</vt:lpstr>
      <vt:lpstr>5.) What are the four component parts of the „AI Stack“ and what companies are active in them?  </vt:lpstr>
      <vt:lpstr>6.)  What is CB‘s „Stock Pick“ for AI Applications?  Why?</vt:lpstr>
      <vt:lpstr>Stock Chart for BOX</vt:lpstr>
      <vt:lpstr>Choose A Company, Research It, Present it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Presentations Skills Workshop 2: English for Presentations</dc:title>
  <dc:creator>Slawney, James</dc:creator>
  <cp:lastModifiedBy>Slawney, James</cp:lastModifiedBy>
  <cp:revision>9</cp:revision>
  <cp:lastPrinted>2023-12-07T10:03:23Z</cp:lastPrinted>
  <dcterms:created xsi:type="dcterms:W3CDTF">2023-12-07T09:37:53Z</dcterms:created>
  <dcterms:modified xsi:type="dcterms:W3CDTF">2023-12-07T10:49:35Z</dcterms:modified>
</cp:coreProperties>
</file>