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301" r:id="rId4"/>
    <p:sldId id="314" r:id="rId5"/>
    <p:sldId id="315" r:id="rId6"/>
    <p:sldId id="316" r:id="rId7"/>
    <p:sldId id="300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02" r:id="rId17"/>
    <p:sldId id="325" r:id="rId18"/>
    <p:sldId id="326" r:id="rId19"/>
    <p:sldId id="327" r:id="rId20"/>
    <p:sldId id="303" r:id="rId21"/>
    <p:sldId id="328" r:id="rId22"/>
    <p:sldId id="329" r:id="rId23"/>
    <p:sldId id="330" r:id="rId24"/>
    <p:sldId id="331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</p:sldIdLst>
  <p:sldSz cx="12192000" cy="6858000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8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77915-D9E6-4511-B128-4B4B7B3DF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79BC29-17BD-4B8A-95E7-15E8E19FE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1A11E7-4EC3-43DC-82F5-BB681170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95AC38-2127-4130-8503-969F142C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96DE53-4114-4F62-BE8A-C465F27E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15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4665B-D60B-465A-B618-00F18DB0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7B691B-C975-4A5C-AD0D-4C814FDC7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97611A-FB92-452D-BD43-CF33AFFF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3B0C84-D11A-4F7E-8B6B-1E32B53D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2C97E8-B791-4FF6-A440-046F137B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69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911A77-131F-4E4D-80D9-55A5FB4F8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FDE510-32B9-45E9-AC4B-190F2191C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8E05C-5172-48E5-83EE-644F5284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C410E1-0E81-4DB5-AC48-9BBED37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CF2715-82D0-421D-ACF1-E74D224E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26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1F446-0D0E-4C09-A541-EEFADD5B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CF9E2-6D64-4540-91BF-C9EA449A7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4FCE97-9C88-423C-936E-D78A7065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257E83-68BC-4096-AE56-40AEC481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E4BE49-0CD7-47D7-938D-26A03BD4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59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0DFBF-4B20-4C95-A1B9-751AB0C1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D8565C-3D6A-447D-B33C-09CD7838C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D60825-C909-4CE9-A808-87B9D615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A2F94F-A78D-480E-8329-6B45064B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A9F481-B20C-4542-B90F-274E3E53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45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7053A-3BD0-4F86-B1B6-12B246CE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1E6112-71C2-4C88-BE51-FDDFF5B91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B1B6ED-9AEA-47A0-8959-E3188A3D0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93E592-601A-428D-9D1A-B65EB312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70872-ED7C-441D-A5A5-050F3565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DB12CF-4ABB-411A-A390-2F40A0EC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03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B1373-EB7A-4ED6-87A8-7A1B2B49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839A87-DD65-4ABE-B549-53C1B8305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6BF8AD-212C-4BCD-956F-A6D4B05CE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DAB20B-FEE0-4DBF-9DB4-C4B81C03E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DCE335-E772-4B54-A9AB-FBF278B69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1F62DF-BEF5-41B9-93F3-AC50DEF6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5C7455-B01A-4A80-8C23-5155F146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0E39027-CFAF-46B2-83A1-3C6C643C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2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C1EB2-6720-4927-BC8B-71A1B196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7A2352-9447-4632-8A7D-A58EB253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B4E1C4-5EAD-4B62-89CD-DFE8F868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0A125-679C-4043-99C5-3967932A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76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3875E8-0FB9-4F17-9F9A-9739AADB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7BE2A7-E896-4432-B931-CA7436D3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E614F9-8808-4E05-8694-8E2C32D8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90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98457-7204-4230-9A4F-699B223F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5CD0EC-7656-4B46-AFB6-766F07CE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12C5DB-623C-45D3-9054-802AB87BD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7D3F08-3778-4366-91C7-DF5F252B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108493-EA19-41E4-9EB9-70766895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0A2205-8772-4540-AE58-1D3551D2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883B1-1028-4307-931B-CF7D86F5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D7AB72F-7258-47BE-A3BD-78129020A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6AF327-F365-4336-8A8B-D8568F305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DCF948-C05A-4C8D-B320-6913DF5C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32E4CA-C127-4BD5-94CE-1B04A140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EFA1BC-1117-4750-BAD9-55C39415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08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A91AF6-5303-4F43-8535-C129D23D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C2982F-2F82-443B-8F04-6EA645658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719612-25FF-4F67-8D43-70E23CF02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7610-F22A-430C-A790-3996D9B48C78}" type="datetimeFigureOut">
              <a:rPr lang="de-DE" smtClean="0"/>
              <a:t>07.12.2023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0428D9-32AF-4BD5-A541-26F71F654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61E417-E7CC-4851-93AC-284D2CBF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C6CE-8D8E-4F21-8028-D0A8D267D1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8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uiltin.com/artificial-intelligence/ai-finance-banking-applications-compani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acebook" TargetMode="External"/><Relationship Id="rId3" Type="http://schemas.openxmlformats.org/officeDocument/2006/relationships/hyperlink" Target="https://en.wikipedia.org/wiki/Venture_capital" TargetMode="External"/><Relationship Id="rId7" Type="http://schemas.openxmlformats.org/officeDocument/2006/relationships/hyperlink" Target="https://en.wikipedia.org/wiki/Social_Capital_(venture_capital)" TargetMode="External"/><Relationship Id="rId12" Type="http://schemas.openxmlformats.org/officeDocument/2006/relationships/hyperlink" Target="https://en.wikipedia.org/wiki/Chamath_Palihapitiya" TargetMode="External"/><Relationship Id="rId2" Type="http://schemas.openxmlformats.org/officeDocument/2006/relationships/hyperlink" Target="https://en.wikipedia.org/wiki/Chamath_Palihapitiya#cite_note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EO" TargetMode="External"/><Relationship Id="rId11" Type="http://schemas.openxmlformats.org/officeDocument/2006/relationships/hyperlink" Target="https://en.wikipedia.org/wiki/Slack_(software)" TargetMode="External"/><Relationship Id="rId5" Type="http://schemas.openxmlformats.org/officeDocument/2006/relationships/hyperlink" Target="https://en.wikipedia.org/wiki/Special-purpose_acquisition_company" TargetMode="External"/><Relationship Id="rId10" Type="http://schemas.openxmlformats.org/officeDocument/2006/relationships/hyperlink" Target="https://en.wikipedia.org/wiki/Yammer" TargetMode="External"/><Relationship Id="rId4" Type="http://schemas.openxmlformats.org/officeDocument/2006/relationships/hyperlink" Target="https://en.wikipedia.org/wiki/Engineer" TargetMode="External"/><Relationship Id="rId9" Type="http://schemas.openxmlformats.org/officeDocument/2006/relationships/hyperlink" Target="https://en.wikipedia.org/w/index.php?title=Social_Capital_(Venture_Capital)&amp;action=edit&amp;redlink=1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amath_Palihapitiya#cite_note-fwd-us-supporters-72" TargetMode="External"/><Relationship Id="rId2" Type="http://schemas.openxmlformats.org/officeDocument/2006/relationships/hyperlink" Target="https://en.wikipedia.org/wiki/FWD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d_Lee_(politician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yghur_genocide" TargetMode="External"/><Relationship Id="rId3" Type="http://schemas.openxmlformats.org/officeDocument/2006/relationships/hyperlink" Target="https://en.wikipedia.org/wiki/Facebook:_The_Inside_Story" TargetMode="External"/><Relationship Id="rId7" Type="http://schemas.openxmlformats.org/officeDocument/2006/relationships/hyperlink" Target="https://en.wikipedia.org/wiki/Jason_Calacanis" TargetMode="External"/><Relationship Id="rId2" Type="http://schemas.openxmlformats.org/officeDocument/2006/relationships/hyperlink" Target="https://en.wikipedia.org/wiki/Steven_Lev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avid_Friedberg" TargetMode="External"/><Relationship Id="rId5" Type="http://schemas.openxmlformats.org/officeDocument/2006/relationships/hyperlink" Target="https://en.wikipedia.org/wiki/David_O._Sacks" TargetMode="External"/><Relationship Id="rId4" Type="http://schemas.openxmlformats.org/officeDocument/2006/relationships/hyperlink" Target="https://en.wikipedia.org/wiki/Chamath_Palihapitiya#cite_note-18" TargetMode="External"/><Relationship Id="rId9" Type="http://schemas.openxmlformats.org/officeDocument/2006/relationships/hyperlink" Target="https://en.wikipedia.org/wiki/Xinjiang,_Chin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5B6E6-5BDC-48F6-B20B-7AB35B886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Presentations</a:t>
            </a:r>
            <a:r>
              <a:rPr lang="de-DE" dirty="0"/>
              <a:t> Skills Workshop 2: English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Presentations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026A8D-C8C0-4B9C-A7B2-D4A4CF28A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Dr. James Slawney</a:t>
            </a:r>
          </a:p>
        </p:txBody>
      </p:sp>
    </p:spTree>
    <p:extLst>
      <p:ext uri="{BB962C8B-B14F-4D97-AF65-F5344CB8AC3E}">
        <p14:creationId xmlns:p14="http://schemas.microsoft.com/office/powerpoint/2010/main" val="184984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79545-5A2F-4F0B-80C5-17A9B440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 AI Companies Managing Financial Risk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ACF611-E2F0-4E2D-BEE2-7F5C75AD1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Workiva</a:t>
            </a:r>
            <a:endParaRPr lang="de-DE" dirty="0"/>
          </a:p>
          <a:p>
            <a:r>
              <a:rPr lang="de-DE" dirty="0" err="1"/>
              <a:t>Kensho</a:t>
            </a:r>
            <a:r>
              <a:rPr lang="de-DE" dirty="0"/>
              <a:t> Technologies</a:t>
            </a:r>
          </a:p>
          <a:p>
            <a:r>
              <a:rPr lang="de-DE" dirty="0"/>
              <a:t>Derivative Path</a:t>
            </a:r>
          </a:p>
          <a:p>
            <a:r>
              <a:rPr lang="de-DE" dirty="0" err="1"/>
              <a:t>Simudyne</a:t>
            </a:r>
            <a:endParaRPr lang="de-DE" dirty="0"/>
          </a:p>
          <a:p>
            <a:r>
              <a:rPr lang="de-DE" dirty="0"/>
              <a:t>Symphony </a:t>
            </a:r>
            <a:r>
              <a:rPr lang="de-DE" dirty="0" err="1"/>
              <a:t>AyasdiAI</a:t>
            </a:r>
            <a:endParaRPr lang="de-DE" dirty="0"/>
          </a:p>
          <a:p>
            <a:r>
              <a:rPr lang="de-DE" dirty="0"/>
              <a:t>Range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94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A8A15-5B28-429E-97CF-20CF765A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 Companies </a:t>
            </a:r>
            <a:r>
              <a:rPr lang="de-DE" dirty="0" err="1"/>
              <a:t>Using</a:t>
            </a:r>
            <a:r>
              <a:rPr lang="de-DE" dirty="0"/>
              <a:t> AI in Quantitative Trading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894C0C-3852-4180-9BD0-6202AB142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Tegus</a:t>
            </a:r>
            <a:endParaRPr lang="de-DE" dirty="0"/>
          </a:p>
          <a:p>
            <a:r>
              <a:rPr lang="de-DE" dirty="0" err="1"/>
              <a:t>Canoe</a:t>
            </a:r>
            <a:endParaRPr lang="de-DE" dirty="0"/>
          </a:p>
          <a:p>
            <a:r>
              <a:rPr lang="de-DE" dirty="0"/>
              <a:t>Entera</a:t>
            </a:r>
          </a:p>
          <a:p>
            <a:r>
              <a:rPr lang="de-DE" dirty="0" err="1"/>
              <a:t>AlphaSense</a:t>
            </a:r>
            <a:endParaRPr lang="de-DE" dirty="0"/>
          </a:p>
          <a:p>
            <a:r>
              <a:rPr lang="de-DE" dirty="0" err="1"/>
              <a:t>Kavout</a:t>
            </a:r>
            <a:r>
              <a:rPr lang="de-DE" dirty="0"/>
              <a:t> Corporation</a:t>
            </a:r>
          </a:p>
          <a:p>
            <a:r>
              <a:rPr lang="de-DE" dirty="0" err="1"/>
              <a:t>Alpaca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37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366F7-CC68-43D0-B9BA-CFBF664C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 Companies </a:t>
            </a:r>
            <a:r>
              <a:rPr lang="de-DE" dirty="0" err="1"/>
              <a:t>Using</a:t>
            </a:r>
            <a:r>
              <a:rPr lang="de-DE" dirty="0"/>
              <a:t> AI in </a:t>
            </a:r>
            <a:r>
              <a:rPr lang="de-DE" dirty="0" err="1"/>
              <a:t>Personalized</a:t>
            </a:r>
            <a:r>
              <a:rPr lang="de-DE" dirty="0"/>
              <a:t> Banking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091201-BC9C-44A5-8DBA-CEC60FC4A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Kasisto</a:t>
            </a:r>
            <a:endParaRPr lang="de-DE" dirty="0"/>
          </a:p>
          <a:p>
            <a:r>
              <a:rPr lang="de-DE" dirty="0"/>
              <a:t>Abe.ai</a:t>
            </a:r>
          </a:p>
          <a:p>
            <a:r>
              <a:rPr lang="de-DE" dirty="0" err="1"/>
              <a:t>Trim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43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62376-AF0D-4F74-9619-EB46C5D1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 Companies </a:t>
            </a:r>
            <a:r>
              <a:rPr lang="de-DE" dirty="0" err="1"/>
              <a:t>Using</a:t>
            </a:r>
            <a:r>
              <a:rPr lang="de-DE" dirty="0"/>
              <a:t> AU in Cybersecurity and Fraud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Banking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F19CE3-3319-4062-8ACC-74866B219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Vectra AI</a:t>
            </a:r>
          </a:p>
          <a:p>
            <a:r>
              <a:rPr lang="de-DE" dirty="0" err="1"/>
              <a:t>Jumio</a:t>
            </a:r>
            <a:endParaRPr lang="de-DE" dirty="0"/>
          </a:p>
          <a:p>
            <a:r>
              <a:rPr lang="de-DE" dirty="0"/>
              <a:t>F5</a:t>
            </a:r>
          </a:p>
          <a:p>
            <a:r>
              <a:rPr lang="de-DE" dirty="0" err="1"/>
              <a:t>Darktrace</a:t>
            </a:r>
            <a:endParaRPr lang="de-DE" dirty="0"/>
          </a:p>
          <a:p>
            <a:r>
              <a:rPr lang="de-DE" dirty="0"/>
              <a:t>FIS</a:t>
            </a:r>
          </a:p>
        </p:txBody>
      </p:sp>
    </p:spTree>
    <p:extLst>
      <p:ext uri="{BB962C8B-B14F-4D97-AF65-F5344CB8AC3E}">
        <p14:creationId xmlns:p14="http://schemas.microsoft.com/office/powerpoint/2010/main" val="322692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B71D0-E3AD-499F-8A58-8AE00438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 Companies </a:t>
            </a:r>
            <a:r>
              <a:rPr lang="de-DE" dirty="0" err="1"/>
              <a:t>Using</a:t>
            </a:r>
            <a:r>
              <a:rPr lang="de-DE" dirty="0"/>
              <a:t> AI in Blockchain Banking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BBFDD0-2E73-416A-A730-A0BA0107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TQ </a:t>
            </a:r>
            <a:r>
              <a:rPr lang="de-DE" dirty="0" err="1"/>
              <a:t>Tezos</a:t>
            </a:r>
            <a:endParaRPr lang="de-DE" dirty="0"/>
          </a:p>
          <a:p>
            <a:r>
              <a:rPr lang="de-DE" dirty="0" err="1"/>
              <a:t>WealthBlock</a:t>
            </a:r>
            <a:endParaRPr lang="de-DE" dirty="0"/>
          </a:p>
          <a:p>
            <a:r>
              <a:rPr lang="de-DE" dirty="0" err="1"/>
              <a:t>ShapeShift</a:t>
            </a:r>
            <a:endParaRPr lang="de-DE" dirty="0"/>
          </a:p>
          <a:p>
            <a:r>
              <a:rPr lang="de-DE" dirty="0"/>
              <a:t>Figure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276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BE936-324B-406C-8132-6419DA35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Job </a:t>
            </a:r>
            <a:r>
              <a:rPr lang="de-DE" dirty="0" err="1"/>
              <a:t>Possibilities</a:t>
            </a:r>
            <a:r>
              <a:rPr lang="de-DE" dirty="0"/>
              <a:t> in AI Finance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11F87B-74A0-41FD-9045-C3E4FAE4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AI-</a:t>
            </a:r>
            <a:r>
              <a:rPr lang="de-DE" dirty="0" err="1"/>
              <a:t>Based</a:t>
            </a:r>
            <a:r>
              <a:rPr lang="de-DE" dirty="0"/>
              <a:t> Finance Companies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hiring</a:t>
            </a:r>
            <a:r>
              <a:rPr lang="de-DE" dirty="0"/>
              <a:t>.</a:t>
            </a:r>
          </a:p>
          <a:p>
            <a:r>
              <a:rPr lang="de-DE" dirty="0"/>
              <a:t>See: </a:t>
            </a:r>
            <a:r>
              <a:rPr lang="de-DE" dirty="0">
                <a:hlinkClick r:id="rId2"/>
              </a:rPr>
              <a:t>https://builtin.com/artificial-intelligence/ai-finance-banking-applications-companies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dirty="0" err="1"/>
              <a:t>openings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9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1DD47-8732-4F7D-B1BC-D4484AD2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Chamath</a:t>
            </a:r>
            <a:r>
              <a:rPr lang="de-DE" dirty="0"/>
              <a:t> </a:t>
            </a:r>
            <a:r>
              <a:rPr lang="de-DE" dirty="0" err="1"/>
              <a:t>Palihapitiya</a:t>
            </a:r>
            <a:r>
              <a:rPr lang="de-DE" dirty="0"/>
              <a:t>: 2018 Sohn Investment Conference, „</a:t>
            </a:r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r>
              <a:rPr lang="de-DE" dirty="0"/>
              <a:t>“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334220-8176-4BA0-9E1A-F19A889FB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Viewing </a:t>
            </a:r>
            <a:r>
              <a:rPr lang="de-DE" dirty="0" err="1"/>
              <a:t>questions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/>
              <a:t>1.)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CP‘s</a:t>
            </a:r>
            <a:r>
              <a:rPr lang="de-DE" dirty="0"/>
              <a:t> „</a:t>
            </a:r>
            <a:r>
              <a:rPr lang="de-DE" dirty="0" err="1"/>
              <a:t>mission</a:t>
            </a:r>
            <a:r>
              <a:rPr lang="de-DE" dirty="0"/>
              <a:t>“?</a:t>
            </a:r>
          </a:p>
          <a:p>
            <a:pPr marL="0" indent="0">
              <a:buNone/>
            </a:pPr>
            <a:r>
              <a:rPr lang="de-DE" dirty="0"/>
              <a:t>2.) 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CP‘s</a:t>
            </a:r>
            <a:r>
              <a:rPr lang="de-DE" dirty="0"/>
              <a:t> </a:t>
            </a:r>
            <a:r>
              <a:rPr lang="de-DE" dirty="0" err="1"/>
              <a:t>mission</a:t>
            </a:r>
            <a:r>
              <a:rPr lang="de-DE" dirty="0"/>
              <a:t>?</a:t>
            </a:r>
          </a:p>
          <a:p>
            <a:pPr marL="0" indent="0">
              <a:buNone/>
            </a:pPr>
            <a:r>
              <a:rPr lang="de-DE" dirty="0"/>
              <a:t>3.) 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CP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AI?</a:t>
            </a:r>
          </a:p>
          <a:p>
            <a:pPr marL="0" indent="0">
              <a:buNone/>
            </a:pPr>
            <a:r>
              <a:rPr lang="de-DE" dirty="0"/>
              <a:t>4.)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waves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creation</a:t>
            </a:r>
            <a:r>
              <a:rPr lang="de-DE" dirty="0"/>
              <a:t> in Silicon Valley?</a:t>
            </a:r>
          </a:p>
          <a:p>
            <a:pPr marL="0" indent="0">
              <a:buNone/>
            </a:pPr>
            <a:r>
              <a:rPr lang="de-DE" dirty="0"/>
              <a:t>5.)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„AI Stack“ 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in </a:t>
            </a:r>
            <a:r>
              <a:rPr lang="de-DE" dirty="0" err="1"/>
              <a:t>them</a:t>
            </a:r>
            <a:r>
              <a:rPr lang="de-DE" dirty="0"/>
              <a:t>?  </a:t>
            </a:r>
          </a:p>
          <a:p>
            <a:pPr marL="0" indent="0">
              <a:buNone/>
            </a:pPr>
            <a:r>
              <a:rPr lang="de-DE" dirty="0"/>
              <a:t>6.) 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CB‘s</a:t>
            </a:r>
            <a:r>
              <a:rPr lang="de-DE" dirty="0"/>
              <a:t> „Stock Pick“ </a:t>
            </a:r>
            <a:r>
              <a:rPr lang="de-DE" dirty="0" err="1"/>
              <a:t>for</a:t>
            </a:r>
            <a:r>
              <a:rPr lang="de-DE" dirty="0"/>
              <a:t> AI </a:t>
            </a:r>
            <a:r>
              <a:rPr lang="de-DE" dirty="0" err="1"/>
              <a:t>Applications</a:t>
            </a:r>
            <a:r>
              <a:rPr lang="de-DE" dirty="0"/>
              <a:t>?  </a:t>
            </a:r>
            <a:r>
              <a:rPr lang="de-DE" dirty="0" err="1"/>
              <a:t>Why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25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13FF1-6BCC-48DA-9E6E-168CF090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1.)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CP‘s</a:t>
            </a:r>
            <a:r>
              <a:rPr lang="de-DE" dirty="0"/>
              <a:t> „</a:t>
            </a:r>
            <a:r>
              <a:rPr lang="de-DE" dirty="0" err="1"/>
              <a:t>mission</a:t>
            </a:r>
            <a:r>
              <a:rPr lang="de-DE" dirty="0"/>
              <a:t>“?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885B3C-513D-4AFB-A2BD-68D20B9DB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„Advance </a:t>
            </a:r>
            <a:r>
              <a:rPr lang="de-DE" dirty="0" err="1"/>
              <a:t>humanity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world‘s</a:t>
            </a:r>
            <a:r>
              <a:rPr lang="de-DE" dirty="0"/>
              <a:t> </a:t>
            </a:r>
            <a:r>
              <a:rPr lang="de-DE" dirty="0" err="1"/>
              <a:t>hardest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“:</a:t>
            </a:r>
          </a:p>
          <a:p>
            <a:r>
              <a:rPr lang="de-DE" dirty="0" err="1"/>
              <a:t>Advancement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human </a:t>
            </a:r>
            <a:r>
              <a:rPr lang="de-DE" dirty="0" err="1"/>
              <a:t>capital</a:t>
            </a:r>
            <a:endParaRPr lang="de-DE" dirty="0"/>
          </a:p>
          <a:p>
            <a:r>
              <a:rPr lang="de-DE" dirty="0" err="1"/>
              <a:t>Eradicatio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disease</a:t>
            </a:r>
            <a:endParaRPr lang="de-DE" dirty="0"/>
          </a:p>
          <a:p>
            <a:r>
              <a:rPr lang="de-DE" dirty="0"/>
              <a:t>Solutions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change</a:t>
            </a:r>
            <a:endParaRPr lang="de-DE" dirty="0"/>
          </a:p>
          <a:p>
            <a:r>
              <a:rPr lang="de-DE" dirty="0"/>
              <a:t>Other „</a:t>
            </a:r>
            <a:r>
              <a:rPr lang="de-DE" dirty="0" err="1"/>
              <a:t>really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non-</a:t>
            </a:r>
            <a:r>
              <a:rPr lang="de-DE" dirty="0" err="1"/>
              <a:t>obvious</a:t>
            </a:r>
            <a:r>
              <a:rPr lang="de-DE" dirty="0"/>
              <a:t>.“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32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F4285-8AB6-4BE7-B7B1-DC10683B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2.) 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CP‘s</a:t>
            </a:r>
            <a:r>
              <a:rPr lang="de-DE" dirty="0"/>
              <a:t> </a:t>
            </a:r>
            <a:r>
              <a:rPr lang="de-DE" dirty="0" err="1"/>
              <a:t>mission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2C568B-F435-4FEA-95CF-F2A3523B8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400" dirty="0"/>
              <a:t>AMAZON</a:t>
            </a:r>
          </a:p>
          <a:p>
            <a:r>
              <a:rPr lang="de-DE" sz="4400" dirty="0"/>
              <a:t>WORKDAY</a:t>
            </a:r>
          </a:p>
          <a:p>
            <a:r>
              <a:rPr lang="de-DE" sz="4400" dirty="0"/>
              <a:t>TESLA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These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portion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CB‘s</a:t>
            </a:r>
            <a:r>
              <a:rPr lang="de-DE" dirty="0"/>
              <a:t> AI </a:t>
            </a:r>
            <a:r>
              <a:rPr lang="de-DE" dirty="0" err="1"/>
              <a:t>basket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39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9E9B0-0B5E-407B-8BB8-E6E90BBD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3.) 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CP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AI?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62EE6E-A882-4FCD-9393-41C92E956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6000" dirty="0"/>
              <a:t>1.)  Learning</a:t>
            </a:r>
          </a:p>
          <a:p>
            <a:pPr marL="0" indent="0">
              <a:buNone/>
            </a:pPr>
            <a:r>
              <a:rPr lang="de-DE" sz="6000" dirty="0"/>
              <a:t>2.)  </a:t>
            </a:r>
            <a:r>
              <a:rPr lang="de-DE" sz="6000" dirty="0" err="1"/>
              <a:t>Inference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86467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D040D-B840-46DD-B4B1-29DB976C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 Hedge Fund Manager </a:t>
            </a:r>
            <a:r>
              <a:rPr lang="de-DE" dirty="0" err="1"/>
              <a:t>is</a:t>
            </a:r>
            <a:r>
              <a:rPr lang="de-DE" dirty="0"/>
              <a:t> This?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BB14898-AA63-4FD8-BC9D-74EF18998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8" y="1825625"/>
            <a:ext cx="6465583" cy="4351338"/>
          </a:xfrm>
        </p:spPr>
      </p:pic>
    </p:spTree>
    <p:extLst>
      <p:ext uri="{BB962C8B-B14F-4D97-AF65-F5344CB8AC3E}">
        <p14:creationId xmlns:p14="http://schemas.microsoft.com/office/powerpoint/2010/main" val="3413261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7B7AD-6DE1-4C73-AC8A-BE41E526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CB‘s</a:t>
            </a:r>
            <a:r>
              <a:rPr lang="de-DE" dirty="0"/>
              <a:t> Main Insight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84AC21-48C9-4A5B-961C-8C737679B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key benefit of AI in accounting and finance is its </a:t>
            </a:r>
            <a:r>
              <a:rPr lang="en-US" b="1" dirty="0"/>
              <a:t>ability to quickly identify patterns in large datasets</a:t>
            </a:r>
            <a:r>
              <a:rPr lang="en-US" dirty="0"/>
              <a:t>. By utilizing ML algorithms and NLP technology, businesses can swiftly detect patterns or discrepancies in their financial data that may have been previously undetectable.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17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4CC09-DDDB-40FA-A0BB-4B7788ED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4.)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waves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creation</a:t>
            </a:r>
            <a:r>
              <a:rPr lang="de-DE" dirty="0"/>
              <a:t> in Silicon Valley?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3FE7AD-93F6-4396-AEF6-423517AFF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First </a:t>
            </a:r>
            <a:r>
              <a:rPr lang="de-DE" sz="3600" dirty="0" err="1"/>
              <a:t>wave</a:t>
            </a:r>
            <a:r>
              <a:rPr lang="de-DE" sz="3600" dirty="0"/>
              <a:t>: </a:t>
            </a:r>
            <a:r>
              <a:rPr lang="de-DE" sz="3600" dirty="0" err="1"/>
              <a:t>We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an </a:t>
            </a:r>
            <a:r>
              <a:rPr lang="de-DE" sz="3600" dirty="0" err="1"/>
              <a:t>internet</a:t>
            </a:r>
            <a:r>
              <a:rPr lang="de-DE" sz="3600" dirty="0"/>
              <a:t> </a:t>
            </a:r>
            <a:r>
              <a:rPr lang="de-DE" sz="3600" dirty="0" err="1"/>
              <a:t>company</a:t>
            </a:r>
            <a:endParaRPr lang="de-DE" sz="3600" dirty="0"/>
          </a:p>
          <a:p>
            <a:r>
              <a:rPr lang="de-DE" sz="3600" dirty="0"/>
              <a:t>Second </a:t>
            </a:r>
            <a:r>
              <a:rPr lang="de-DE" sz="3600" dirty="0" err="1"/>
              <a:t>wave</a:t>
            </a:r>
            <a:r>
              <a:rPr lang="de-DE" sz="3600" dirty="0"/>
              <a:t>: </a:t>
            </a:r>
            <a:r>
              <a:rPr lang="de-DE" sz="3600" dirty="0" err="1"/>
              <a:t>We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a mobile </a:t>
            </a:r>
            <a:r>
              <a:rPr lang="de-DE" sz="3600" dirty="0" err="1"/>
              <a:t>company</a:t>
            </a:r>
            <a:endParaRPr lang="de-DE" sz="3600" dirty="0"/>
          </a:p>
          <a:p>
            <a:r>
              <a:rPr lang="de-DE" sz="3600" dirty="0"/>
              <a:t>Third </a:t>
            </a:r>
            <a:r>
              <a:rPr lang="de-DE" sz="3600" dirty="0" err="1"/>
              <a:t>wave</a:t>
            </a:r>
            <a:r>
              <a:rPr lang="de-DE" sz="3600" dirty="0"/>
              <a:t>: </a:t>
            </a:r>
            <a:r>
              <a:rPr lang="de-DE" sz="3600" dirty="0" err="1"/>
              <a:t>We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an AI </a:t>
            </a:r>
            <a:r>
              <a:rPr lang="de-DE" sz="3600" dirty="0" err="1"/>
              <a:t>company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22997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9981F-FD30-438F-BFA5-C25A67EB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5.)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„AI Stack“ 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in </a:t>
            </a:r>
            <a:r>
              <a:rPr lang="de-DE" dirty="0" err="1"/>
              <a:t>them</a:t>
            </a:r>
            <a:r>
              <a:rPr lang="de-DE" dirty="0"/>
              <a:t>?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05D6A-212B-4234-A058-BF89738D1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=&gt; </a:t>
            </a:r>
            <a:r>
              <a:rPr lang="de-DE" dirty="0" err="1"/>
              <a:t>CB‘s</a:t>
            </a:r>
            <a:r>
              <a:rPr lang="de-DE" dirty="0"/>
              <a:t> Stock Pick: </a:t>
            </a:r>
            <a:r>
              <a:rPr lang="de-DE" dirty="0">
                <a:solidFill>
                  <a:srgbClr val="FF0000"/>
                </a:solidFill>
              </a:rPr>
              <a:t>BOX</a:t>
            </a:r>
            <a:r>
              <a:rPr lang="de-DE" dirty="0"/>
              <a:t>  (Not </a:t>
            </a:r>
            <a:r>
              <a:rPr lang="de-DE" dirty="0" err="1"/>
              <a:t>Workday</a:t>
            </a:r>
            <a:r>
              <a:rPr lang="de-DE" dirty="0"/>
              <a:t>, not Salesforce, not Dropbox, not ServiceNow)</a:t>
            </a:r>
          </a:p>
          <a:p>
            <a:r>
              <a:rPr lang="de-DE" dirty="0" err="1"/>
              <a:t>Algorithms</a:t>
            </a:r>
            <a:r>
              <a:rPr lang="de-DE" dirty="0"/>
              <a:t> =&gt; GOOG, NVDA</a:t>
            </a:r>
          </a:p>
          <a:p>
            <a:r>
              <a:rPr lang="de-DE" dirty="0"/>
              <a:t>Infrastructure =&gt;  AMZN, GOOG</a:t>
            </a:r>
          </a:p>
          <a:p>
            <a:r>
              <a:rPr lang="de-DE" dirty="0" err="1"/>
              <a:t>Compute</a:t>
            </a:r>
            <a:r>
              <a:rPr lang="de-DE" dirty="0"/>
              <a:t> =&gt;  NVDA, GOOG</a:t>
            </a:r>
          </a:p>
        </p:txBody>
      </p:sp>
    </p:spTree>
    <p:extLst>
      <p:ext uri="{BB962C8B-B14F-4D97-AF65-F5344CB8AC3E}">
        <p14:creationId xmlns:p14="http://schemas.microsoft.com/office/powerpoint/2010/main" val="80312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5F0E7-6694-4227-8DEC-A88DEF78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6.) 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CB‘s</a:t>
            </a:r>
            <a:r>
              <a:rPr lang="de-DE" dirty="0"/>
              <a:t> „Stock Pick“ </a:t>
            </a:r>
            <a:r>
              <a:rPr lang="de-DE" dirty="0" err="1"/>
              <a:t>for</a:t>
            </a:r>
            <a:r>
              <a:rPr lang="de-DE" dirty="0"/>
              <a:t> AI </a:t>
            </a:r>
            <a:r>
              <a:rPr lang="de-DE" dirty="0" err="1"/>
              <a:t>Applications</a:t>
            </a:r>
            <a:r>
              <a:rPr lang="de-DE" dirty="0"/>
              <a:t>?  </a:t>
            </a:r>
            <a:r>
              <a:rPr lang="de-DE" dirty="0" err="1"/>
              <a:t>Why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E07296-3806-44C1-8A6D-09BCE358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BOX</a:t>
            </a:r>
          </a:p>
          <a:p>
            <a:pPr marL="0" indent="0">
              <a:buNone/>
            </a:pPr>
            <a:r>
              <a:rPr lang="de-DE" dirty="0"/>
              <a:t>1.)  </a:t>
            </a:r>
            <a:r>
              <a:rPr lang="de-DE" dirty="0" err="1"/>
              <a:t>Built</a:t>
            </a:r>
            <a:r>
              <a:rPr lang="de-DE" dirty="0"/>
              <a:t> a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fit</a:t>
            </a:r>
          </a:p>
          <a:p>
            <a:pPr marL="0" indent="0">
              <a:buNone/>
            </a:pPr>
            <a:r>
              <a:rPr lang="de-DE" dirty="0"/>
              <a:t>2.) 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adjacent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in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adjacentverticals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3.)  </a:t>
            </a:r>
            <a:r>
              <a:rPr lang="de-DE" dirty="0" err="1"/>
              <a:t>Invested</a:t>
            </a:r>
            <a:r>
              <a:rPr lang="de-DE" dirty="0"/>
              <a:t> in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ARPU (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revenue</a:t>
            </a:r>
            <a:r>
              <a:rPr lang="de-DE" dirty="0"/>
              <a:t> per </a:t>
            </a:r>
            <a:r>
              <a:rPr lang="de-DE" dirty="0" err="1"/>
              <a:t>unit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4.)  82,000 </a:t>
            </a:r>
            <a:r>
              <a:rPr lang="de-DE" dirty="0" err="1"/>
              <a:t>enterprise</a:t>
            </a:r>
            <a:r>
              <a:rPr lang="de-DE" dirty="0"/>
              <a:t> </a:t>
            </a:r>
            <a:r>
              <a:rPr lang="de-DE" dirty="0" err="1"/>
              <a:t>customers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5.)  More </a:t>
            </a:r>
            <a:r>
              <a:rPr lang="de-DE" dirty="0" err="1"/>
              <a:t>than</a:t>
            </a:r>
            <a:r>
              <a:rPr lang="de-DE" dirty="0"/>
              <a:t> 10 </a:t>
            </a:r>
            <a:r>
              <a:rPr lang="de-DE" dirty="0" err="1"/>
              <a:t>million</a:t>
            </a:r>
            <a:r>
              <a:rPr lang="de-DE" dirty="0"/>
              <a:t> </a:t>
            </a:r>
            <a:r>
              <a:rPr lang="de-DE" dirty="0" err="1"/>
              <a:t>paid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users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6.)  $550m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recurring</a:t>
            </a:r>
            <a:r>
              <a:rPr lang="de-DE" dirty="0"/>
              <a:t> </a:t>
            </a:r>
            <a:r>
              <a:rPr lang="de-DE" dirty="0" err="1"/>
              <a:t>revenue</a:t>
            </a:r>
            <a:r>
              <a:rPr lang="de-DE" dirty="0"/>
              <a:t>, still </a:t>
            </a:r>
            <a:r>
              <a:rPr lang="de-DE" dirty="0" err="1"/>
              <a:t>growing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7.)  Cash positive, and </a:t>
            </a:r>
            <a:r>
              <a:rPr lang="de-DE" dirty="0" err="1"/>
              <a:t>generating</a:t>
            </a:r>
            <a:r>
              <a:rPr lang="de-DE" dirty="0"/>
              <a:t>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amounts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cash</a:t>
            </a:r>
          </a:p>
          <a:p>
            <a:pPr marL="0" indent="0">
              <a:buNone/>
            </a:pPr>
            <a:r>
              <a:rPr lang="de-DE" dirty="0"/>
              <a:t>8.)  Building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business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9.)  90%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margin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10.)  </a:t>
            </a:r>
            <a:r>
              <a:rPr lang="de-DE" dirty="0" err="1"/>
              <a:t>Cheap</a:t>
            </a:r>
            <a:r>
              <a:rPr lang="de-DE" dirty="0"/>
              <a:t> and </a:t>
            </a:r>
            <a:r>
              <a:rPr lang="de-DE" dirty="0" err="1"/>
              <a:t>undervalued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capitalization</a:t>
            </a:r>
            <a:r>
              <a:rPr lang="de-DE" dirty="0"/>
              <a:t> ($3m at 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speaking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871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D61F7-C049-48F9-9137-9282A78E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Stock Chart </a:t>
            </a:r>
            <a:r>
              <a:rPr lang="de-DE" dirty="0" err="1"/>
              <a:t>for</a:t>
            </a:r>
            <a:r>
              <a:rPr lang="de-DE" dirty="0"/>
              <a:t> BOX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C82B6DB-5523-4299-9D7C-7514039D8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825624"/>
            <a:ext cx="7852370" cy="4633909"/>
          </a:xfrm>
        </p:spPr>
      </p:pic>
    </p:spTree>
    <p:extLst>
      <p:ext uri="{BB962C8B-B14F-4D97-AF65-F5344CB8AC3E}">
        <p14:creationId xmlns:p14="http://schemas.microsoft.com/office/powerpoint/2010/main" val="1799580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F162C-760C-4911-93B4-DBF215D3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Choose</a:t>
            </a:r>
            <a:r>
              <a:rPr lang="de-DE" dirty="0"/>
              <a:t> A Company, Research </a:t>
            </a:r>
            <a:r>
              <a:rPr lang="de-DE" dirty="0" err="1"/>
              <a:t>It</a:t>
            </a:r>
            <a:r>
              <a:rPr lang="de-DE" dirty="0"/>
              <a:t>,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2C03FBB3-DC39-4CC4-8DDE-655E283EA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327027"/>
              </p:ext>
            </p:extLst>
          </p:nvPr>
        </p:nvGraphicFramePr>
        <p:xfrm>
          <a:off x="838200" y="1825625"/>
          <a:ext cx="10515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18885710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621881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0499198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8613053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43584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Credit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Decisions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Risk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Quantitative Trading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Personalized</a:t>
                      </a:r>
                      <a:r>
                        <a:rPr lang="de-DE" dirty="0"/>
                        <a:t> Banking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Cybersecurity &amp; Fraud </a:t>
                      </a:r>
                      <a:r>
                        <a:rPr lang="de-DE" dirty="0" err="1"/>
                        <a:t>Detection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642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Enova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Workiva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Tegus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Kasisto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Vectra 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Ocrolus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Kensho</a:t>
                      </a:r>
                      <a:r>
                        <a:rPr lang="de-DE" dirty="0"/>
                        <a:t>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Canoe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Abe.ai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Jumio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94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Data Robot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Derivative 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Entera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Trim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673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ScienapticAI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Simudyne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AlphaSense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Darktrace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75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Zest</a:t>
                      </a:r>
                      <a:r>
                        <a:rPr lang="de-DE" dirty="0"/>
                        <a:t>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Symphony </a:t>
                      </a:r>
                      <a:r>
                        <a:rPr lang="de-DE" dirty="0" err="1"/>
                        <a:t>AyasdiAI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Kavout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Corp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599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Underwrite.AI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Alpaca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80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Socure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09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500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B9F6F-6788-4D16-8E8A-940EBB35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61F544-4750-482C-A3C5-34E097B42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1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8BB70-7242-43BA-BCD1-44A23977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928BF1-B2A4-4866-B5FB-C15071D41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560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4E2B0-67DD-43EB-867F-32AF5168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821F62-E4D8-42FD-9372-99B06909D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682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0C01A-EE67-4C26-A700-ABB3C134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7B453C-6750-4375-96CA-511DC233E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53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DE885-3371-4BF6-A1B0-7C9B61AB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Chamath</a:t>
            </a:r>
            <a:r>
              <a:rPr lang="de-DE" dirty="0"/>
              <a:t> </a:t>
            </a:r>
            <a:r>
              <a:rPr lang="de-DE" dirty="0" err="1"/>
              <a:t>Palihapitiya</a:t>
            </a:r>
            <a:r>
              <a:rPr lang="de-DE" dirty="0"/>
              <a:t> (CP)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F7E7B4-9983-4988-8997-2420B116B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Chamath</a:t>
            </a:r>
            <a:r>
              <a:rPr lang="en-US" b="1" dirty="0"/>
              <a:t> Palihapitiya</a:t>
            </a:r>
            <a:r>
              <a:rPr lang="en-US" dirty="0"/>
              <a:t> (born 3 September 1976)</a:t>
            </a:r>
            <a:r>
              <a:rPr lang="en-US" baseline="30000" dirty="0">
                <a:hlinkClick r:id="rId2"/>
              </a:rPr>
              <a:t>[1]</a:t>
            </a:r>
            <a:r>
              <a:rPr lang="en-US" dirty="0"/>
              <a:t> is a Sri Lankan-born Canadian and American </a:t>
            </a:r>
            <a:r>
              <a:rPr lang="en-US" dirty="0">
                <a:hlinkClick r:id="rId3" tooltip="Venture capital"/>
              </a:rPr>
              <a:t>venture capitalist</a:t>
            </a:r>
            <a:r>
              <a:rPr lang="en-US" dirty="0"/>
              <a:t>, </a:t>
            </a:r>
            <a:r>
              <a:rPr lang="en-US" dirty="0">
                <a:hlinkClick r:id="rId4" tooltip="Engineer"/>
              </a:rPr>
              <a:t>engineer</a:t>
            </a:r>
            <a:r>
              <a:rPr lang="en-US" dirty="0"/>
              <a:t>, </a:t>
            </a:r>
            <a:r>
              <a:rPr lang="en-US" dirty="0">
                <a:hlinkClick r:id="rId5" tooltip="Special-purpose acquisition company"/>
              </a:rPr>
              <a:t>SPAC</a:t>
            </a:r>
            <a:r>
              <a:rPr lang="en-US" dirty="0"/>
              <a:t> sponsor, founder and </a:t>
            </a:r>
            <a:r>
              <a:rPr lang="en-US" dirty="0">
                <a:hlinkClick r:id="rId6" tooltip="CEO"/>
              </a:rPr>
              <a:t>CEO</a:t>
            </a:r>
            <a:r>
              <a:rPr lang="en-US" dirty="0"/>
              <a:t> of </a:t>
            </a:r>
            <a:r>
              <a:rPr lang="en-US" dirty="0">
                <a:hlinkClick r:id="rId7" tooltip="Social Capital (venture capital)"/>
              </a:rPr>
              <a:t>Social Capital</a:t>
            </a:r>
            <a:r>
              <a:rPr lang="en-US" dirty="0"/>
              <a:t>. Palihapitiya was an early senior executive at </a:t>
            </a:r>
            <a:r>
              <a:rPr lang="en-US" dirty="0">
                <a:hlinkClick r:id="rId8" tooltip="Facebook"/>
              </a:rPr>
              <a:t>Facebook</a:t>
            </a:r>
            <a:r>
              <a:rPr lang="en-US" dirty="0"/>
              <a:t>, working at the company from 2007 to 2011. Following his departure from Facebook, Palihapitiya started his fund, </a:t>
            </a:r>
            <a:r>
              <a:rPr lang="en-US" dirty="0">
                <a:hlinkClick r:id="rId9" tooltip="Social Capital (Venture Capital) (page does not exist)"/>
              </a:rPr>
              <a:t>The </a:t>
            </a:r>
            <a:r>
              <a:rPr lang="en-US" dirty="0" err="1">
                <a:hlinkClick r:id="rId9" tooltip="Social Capital (Venture Capital) (page does not exist)"/>
              </a:rPr>
              <a:t>Social+Capital</a:t>
            </a:r>
            <a:r>
              <a:rPr lang="en-US" dirty="0">
                <a:hlinkClick r:id="rId9" tooltip="Social Capital (Venture Capital) (page does not exist)"/>
              </a:rPr>
              <a:t> Partnership</a:t>
            </a:r>
            <a:r>
              <a:rPr lang="en-US" dirty="0"/>
              <a:t>, through which he invested in several companies, including </a:t>
            </a:r>
            <a:r>
              <a:rPr lang="en-US" dirty="0">
                <a:hlinkClick r:id="rId10" tooltip="Yammer"/>
              </a:rPr>
              <a:t>Yammer</a:t>
            </a:r>
            <a:r>
              <a:rPr lang="en-US" dirty="0"/>
              <a:t> and </a:t>
            </a:r>
            <a:r>
              <a:rPr lang="en-US" dirty="0">
                <a:hlinkClick r:id="rId11" tooltip="Slack (software)"/>
              </a:rPr>
              <a:t>Slack</a:t>
            </a:r>
            <a:r>
              <a:rPr lang="en-US" dirty="0"/>
              <a:t>. The </a:t>
            </a:r>
            <a:r>
              <a:rPr lang="en-US" dirty="0" err="1"/>
              <a:t>Social+Capital</a:t>
            </a:r>
            <a:r>
              <a:rPr lang="en-US" dirty="0"/>
              <a:t> Partnership changed its name to Social Capital in 2015. He is a co-host of the technology podcast </a:t>
            </a:r>
            <a:r>
              <a:rPr lang="en-US" i="1" dirty="0"/>
              <a:t>All In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de-DE" dirty="0">
                <a:hlinkClick r:id="rId12"/>
              </a:rPr>
              <a:t>https://en.wikipedia.org/wiki/Chamath_Palihapitiya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50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1931C-7464-4B7B-9A1D-F85614CB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FB9727-6285-4C74-998E-CB5C3655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501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2E9EB-5844-473D-9A03-9E6A3C6A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CB7883-DF77-4BEC-8D0D-9BCE0E15D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213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F6D9F-454A-4D83-AAA8-1469794B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E41CBC-7A49-43C1-BAF8-B21C9EAC6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823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D9E44-5F1C-40DF-94B8-04446956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41CD35-7482-4589-8091-CF11FFAB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305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EBA7B-7840-4004-B8BD-99B3F86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634692-704A-49CC-AD7A-BC6AA3680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60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317-C13C-47F2-BAAB-B0C022C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Chamath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E30EF2-7A25-4A81-809F-14676667C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Palihapitiya was listed as one of the "Founders" of the lobbying group </a:t>
            </a:r>
            <a:r>
              <a:rPr lang="en-US" dirty="0">
                <a:hlinkClick r:id="rId2" tooltip="FWD.us"/>
              </a:rPr>
              <a:t>FWD.us</a:t>
            </a:r>
            <a:r>
              <a:rPr lang="en-US" dirty="0"/>
              <a:t>.</a:t>
            </a:r>
            <a:r>
              <a:rPr lang="en-US" baseline="30000" dirty="0">
                <a:hlinkClick r:id="rId3"/>
              </a:rPr>
              <a:t>[72]</a:t>
            </a:r>
            <a:r>
              <a:rPr lang="en-US" dirty="0"/>
              <a:t> The group launched on 11 April 2013, and its goals include immigration reform, improving education, and enabling technological innovation, all in a United States context.</a:t>
            </a:r>
          </a:p>
          <a:p>
            <a:r>
              <a:rPr lang="en-US" dirty="0"/>
              <a:t>Palihapitiya made remarks critical of San Francisco's then mayor, </a:t>
            </a:r>
            <a:r>
              <a:rPr lang="en-US" dirty="0">
                <a:hlinkClick r:id="rId4" tooltip="Ed Lee (politician)"/>
              </a:rPr>
              <a:t>Ed Lee</a:t>
            </a:r>
            <a:r>
              <a:rPr lang="en-US" dirty="0"/>
              <a:t>, and proposed that the city provide subsidized housing to low-income residents funded by an equity tax on startups, with the tax-and-subsidy schemes potentially restricted to particular zones of the city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0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1696E-C76E-41F4-8035-C57F9E0F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Bad </a:t>
            </a:r>
            <a:r>
              <a:rPr lang="de-DE" dirty="0" err="1"/>
              <a:t>Chamath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D9AEE-F647-4BF0-8C93-386249D68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tooltip="Steven Levy"/>
              </a:rPr>
              <a:t>Steven Levy</a:t>
            </a:r>
            <a:r>
              <a:rPr lang="en-US" dirty="0"/>
              <a:t> wrote in </a:t>
            </a:r>
            <a:r>
              <a:rPr lang="en-US" i="1" dirty="0">
                <a:hlinkClick r:id="rId3" tooltip="Facebook: The Inside Story"/>
              </a:rPr>
              <a:t>Facebook: The Inside Story</a:t>
            </a:r>
            <a:r>
              <a:rPr lang="en-US" dirty="0"/>
              <a:t> that Palihapitiya was regarded as a "bully" at Facebook,</a:t>
            </a:r>
            <a:r>
              <a:rPr lang="en-US" baseline="30000" dirty="0">
                <a:hlinkClick r:id="rId4"/>
              </a:rPr>
              <a:t>[18]</a:t>
            </a:r>
            <a:r>
              <a:rPr lang="en-US" dirty="0"/>
              <a:t> and that he had made many of his subordinates cry regularly</a:t>
            </a:r>
          </a:p>
          <a:p>
            <a:r>
              <a:rPr lang="en-US" dirty="0"/>
              <a:t>In January 2022, Palihapitiya said on the podcast </a:t>
            </a:r>
            <a:r>
              <a:rPr lang="en-US" i="1" dirty="0"/>
              <a:t>All-In with </a:t>
            </a:r>
            <a:r>
              <a:rPr lang="en-US" i="1" dirty="0" err="1"/>
              <a:t>Chamath</a:t>
            </a:r>
            <a:r>
              <a:rPr lang="en-US" i="1" dirty="0"/>
              <a:t>, Jason, </a:t>
            </a:r>
            <a:r>
              <a:rPr lang="en-US" i="1" dirty="0">
                <a:hlinkClick r:id="rId5" tooltip="David O. Sacks"/>
              </a:rPr>
              <a:t>Sacks</a:t>
            </a:r>
            <a:r>
              <a:rPr lang="en-US" i="1" dirty="0"/>
              <a:t> &amp; </a:t>
            </a:r>
            <a:r>
              <a:rPr lang="en-US" i="1" dirty="0">
                <a:hlinkClick r:id="rId6" tooltip="David Friedberg"/>
              </a:rPr>
              <a:t>Friedberg</a:t>
            </a:r>
            <a:r>
              <a:rPr lang="en-US" dirty="0"/>
              <a:t> to co-host </a:t>
            </a:r>
            <a:r>
              <a:rPr lang="en-US" dirty="0">
                <a:hlinkClick r:id="rId7" tooltip="Jason Calacanis"/>
              </a:rPr>
              <a:t>Jason Calacanis</a:t>
            </a:r>
            <a:r>
              <a:rPr lang="en-US" dirty="0"/>
              <a:t> that the ongoing </a:t>
            </a:r>
            <a:r>
              <a:rPr lang="en-US" dirty="0">
                <a:hlinkClick r:id="rId8" tooltip="Uyghur genocide"/>
              </a:rPr>
              <a:t>Uyghur genocide</a:t>
            </a:r>
            <a:r>
              <a:rPr lang="en-US" dirty="0"/>
              <a:t> and internment of at least one million Uyghurs in concentration camps in </a:t>
            </a:r>
            <a:r>
              <a:rPr lang="en-US" dirty="0">
                <a:hlinkClick r:id="rId9" tooltip="Xinjiang, China"/>
              </a:rPr>
              <a:t>Xinjiang, China</a:t>
            </a:r>
            <a:r>
              <a:rPr lang="en-US" dirty="0"/>
              <a:t> does not concern him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87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F91A4-A345-4FA3-95A1-365AA655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Chamath</a:t>
            </a:r>
            <a:r>
              <a:rPr lang="de-DE" dirty="0"/>
              <a:t> on </a:t>
            </a:r>
            <a:r>
              <a:rPr lang="de-DE" dirty="0" err="1"/>
              <a:t>Uyghur</a:t>
            </a:r>
            <a:r>
              <a:rPr lang="de-DE" dirty="0"/>
              <a:t> </a:t>
            </a:r>
            <a:r>
              <a:rPr lang="de-DE" dirty="0" err="1"/>
              <a:t>genocide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220F2F1-3411-4633-B3DF-B5F650874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9333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90236-E1B9-48C2-B589-02D9E822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Chamath</a:t>
            </a:r>
            <a:r>
              <a:rPr lang="de-DE" dirty="0"/>
              <a:t> </a:t>
            </a:r>
            <a:r>
              <a:rPr lang="de-DE" dirty="0" err="1"/>
              <a:t>Palihapitiya</a:t>
            </a:r>
            <a:r>
              <a:rPr lang="de-DE" dirty="0"/>
              <a:t>: 2018 Sohn Investment Conference, „</a:t>
            </a:r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r>
              <a:rPr lang="de-DE" dirty="0"/>
              <a:t>“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5F3C0B-F2F3-4419-8EE7-F1A0D4B34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watching</a:t>
            </a:r>
            <a:r>
              <a:rPr lang="de-DE" dirty="0"/>
              <a:t> a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hedge</a:t>
            </a:r>
            <a:r>
              <a:rPr lang="de-DE" dirty="0"/>
              <a:t> </a:t>
            </a:r>
            <a:r>
              <a:rPr lang="de-DE" dirty="0" err="1"/>
              <a:t>fund</a:t>
            </a:r>
            <a:r>
              <a:rPr lang="de-DE" dirty="0"/>
              <a:t> </a:t>
            </a:r>
            <a:r>
              <a:rPr lang="de-DE" dirty="0" err="1"/>
              <a:t>manager</a:t>
            </a:r>
            <a:r>
              <a:rPr lang="de-DE" dirty="0"/>
              <a:t> </a:t>
            </a:r>
            <a:r>
              <a:rPr lang="de-DE" dirty="0" err="1"/>
              <a:t>Chamath</a:t>
            </a:r>
            <a:r>
              <a:rPr lang="de-DE" dirty="0"/>
              <a:t> </a:t>
            </a:r>
            <a:r>
              <a:rPr lang="de-DE" dirty="0" err="1"/>
              <a:t>Palihapitiya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an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a </a:t>
            </a:r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finance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professional </a:t>
            </a:r>
            <a:r>
              <a:rPr lang="de-DE" dirty="0" err="1"/>
              <a:t>world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worksheet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watching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worksheet</a:t>
            </a:r>
            <a:r>
              <a:rPr lang="de-DE" dirty="0"/>
              <a:t>, I </a:t>
            </a:r>
            <a:r>
              <a:rPr lang="de-DE" dirty="0" err="1"/>
              <a:t>would</a:t>
            </a:r>
            <a:r>
              <a:rPr lang="de-DE" dirty="0"/>
              <a:t> like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opening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artificial</a:t>
            </a:r>
            <a:r>
              <a:rPr lang="de-DE" b="1" dirty="0"/>
              <a:t> </a:t>
            </a:r>
            <a:r>
              <a:rPr lang="de-DE" b="1" dirty="0" err="1"/>
              <a:t>intelligence</a:t>
            </a:r>
            <a:r>
              <a:rPr lang="de-DE" b="1" dirty="0"/>
              <a:t>?  </a:t>
            </a:r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its</a:t>
            </a:r>
            <a:r>
              <a:rPr lang="de-DE" b="1" dirty="0"/>
              <a:t> </a:t>
            </a:r>
            <a:r>
              <a:rPr lang="de-DE" b="1" dirty="0" err="1"/>
              <a:t>applications</a:t>
            </a:r>
            <a:r>
              <a:rPr lang="de-DE" b="1" dirty="0"/>
              <a:t> in </a:t>
            </a:r>
            <a:r>
              <a:rPr lang="de-DE" b="1" dirty="0" err="1"/>
              <a:t>finance</a:t>
            </a:r>
            <a:r>
              <a:rPr lang="de-DE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913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5A72D-D95E-4931-B17E-2F84CE93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r>
              <a:rPr lang="de-DE" dirty="0"/>
              <a:t> in Finance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C5EB87-0153-406D-AD61-EFDBCD5C5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Artificial intelligence (AI) in finance helps drive insights for </a:t>
            </a:r>
            <a:r>
              <a:rPr lang="en-US" b="1" dirty="0"/>
              <a:t>data analytics, performance measurement, predictions and forecasting, real-time calculations, customer servicing, intelligent data retrieval</a:t>
            </a:r>
            <a:r>
              <a:rPr lang="en-US" dirty="0"/>
              <a:t>, </a:t>
            </a:r>
            <a:r>
              <a:rPr lang="en-US" b="1" dirty="0"/>
              <a:t>algorithmic or quantitative trading</a:t>
            </a:r>
            <a:r>
              <a:rPr lang="en-US" dirty="0"/>
              <a:t>, </a:t>
            </a:r>
            <a:r>
              <a:rPr lang="en-US" b="1" dirty="0"/>
              <a:t>credit risk, personalized banking</a:t>
            </a:r>
            <a:r>
              <a:rPr lang="en-US" dirty="0"/>
              <a:t>, </a:t>
            </a:r>
            <a:r>
              <a:rPr lang="en-US" b="1" dirty="0"/>
              <a:t>cybersecurity and fraud detection</a:t>
            </a:r>
            <a:r>
              <a:rPr lang="en-US" dirty="0"/>
              <a:t>, and more.</a:t>
            </a:r>
          </a:p>
          <a:p>
            <a:r>
              <a:rPr lang="en-US" dirty="0"/>
              <a:t>The global market for AI banking technology is projected to reach just over $64 billion by 2030, and experts suggest that AI could save banks $447 billion by the end of 2023. Thus, it's no surprise that 8 in 10 banks are highly aware of the potential benefits of AI and machine learning.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87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A5471-E499-49D0-91EB-D830380C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7 AI Companies in Financial Credit </a:t>
            </a:r>
            <a:r>
              <a:rPr lang="it-IT" b="1" dirty="0" err="1"/>
              <a:t>Decisions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D2B0DE-76F1-48CD-93AB-9B8C99EF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Enova</a:t>
            </a:r>
            <a:endParaRPr lang="de-DE" dirty="0"/>
          </a:p>
          <a:p>
            <a:r>
              <a:rPr lang="de-DE" dirty="0" err="1"/>
              <a:t>Ocrolus</a:t>
            </a:r>
            <a:endParaRPr lang="de-DE" dirty="0"/>
          </a:p>
          <a:p>
            <a:r>
              <a:rPr lang="de-DE" dirty="0"/>
              <a:t>Data Robot</a:t>
            </a:r>
          </a:p>
          <a:p>
            <a:r>
              <a:rPr lang="de-DE" dirty="0" err="1"/>
              <a:t>Scienaptic</a:t>
            </a:r>
            <a:r>
              <a:rPr lang="de-DE" dirty="0"/>
              <a:t> AI</a:t>
            </a:r>
          </a:p>
          <a:p>
            <a:r>
              <a:rPr lang="de-DE" dirty="0" err="1"/>
              <a:t>Zest</a:t>
            </a:r>
            <a:r>
              <a:rPr lang="de-DE" dirty="0"/>
              <a:t> AI</a:t>
            </a:r>
          </a:p>
          <a:p>
            <a:r>
              <a:rPr lang="de-DE" dirty="0"/>
              <a:t>Underwrite.AI</a:t>
            </a:r>
          </a:p>
          <a:p>
            <a:r>
              <a:rPr lang="de-DE" dirty="0" err="1"/>
              <a:t>Socure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29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Breitbild</PresentationFormat>
  <Paragraphs>142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</vt:lpstr>
      <vt:lpstr>Presentations Skills Workshop 2: English for Presentations</vt:lpstr>
      <vt:lpstr>Which Famous Hedge Fund Manager is This?</vt:lpstr>
      <vt:lpstr>Chamath Palihapitiya (CP)</vt:lpstr>
      <vt:lpstr>Good Chamath</vt:lpstr>
      <vt:lpstr>Bad Chamath</vt:lpstr>
      <vt:lpstr>Chamath on Uyghur genocide</vt:lpstr>
      <vt:lpstr>Chamath Palihapitiya: 2018 Sohn Investment Conference, „Artificial Intelligence“ Presentation</vt:lpstr>
      <vt:lpstr> Artificial Intelligence in Finance</vt:lpstr>
      <vt:lpstr>7 AI Companies in Financial Credit Decisions</vt:lpstr>
      <vt:lpstr>6 AI Companies Managing Financial Risk</vt:lpstr>
      <vt:lpstr>5 Companies Using AI in Quantitative Trading</vt:lpstr>
      <vt:lpstr>3 Companies Using AI in Personalized Banking</vt:lpstr>
      <vt:lpstr>5 Companies Using AU in Cybersecurity and Fraud Detection for Banking</vt:lpstr>
      <vt:lpstr>4 Companies Using AI in Blockchain Banking</vt:lpstr>
      <vt:lpstr>Job Possibilities in AI Finance</vt:lpstr>
      <vt:lpstr>Chamath Palihapitiya: 2018 Sohn Investment Conference, „Artificial Intelligence“ Presentation</vt:lpstr>
      <vt:lpstr>1.) What are the component parts of CP‘s „mission“?</vt:lpstr>
      <vt:lpstr>2.)  What three companies go along with CP‘s mission?</vt:lpstr>
      <vt:lpstr>3.)  What does CP think people talk about when they talk about AI?</vt:lpstr>
      <vt:lpstr>CB‘s Main Insight</vt:lpstr>
      <vt:lpstr>4.) What are the three waves of value creation in Silicon Valley?</vt:lpstr>
      <vt:lpstr>5.) What are the four component parts of the „AI Stack“ and what companies are active in them?  </vt:lpstr>
      <vt:lpstr>6.)  What is CB‘s „Stock Pick“ for AI Applications?  Why?</vt:lpstr>
      <vt:lpstr>Stock Chart for BOX</vt:lpstr>
      <vt:lpstr>Choose A Company, Research It, Present 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 Skills Workshop 2: English for Presentations</dc:title>
  <dc:creator>Slawney, James</dc:creator>
  <cp:lastModifiedBy>Slawney, James</cp:lastModifiedBy>
  <cp:revision>9</cp:revision>
  <cp:lastPrinted>2023-12-07T10:03:23Z</cp:lastPrinted>
  <dcterms:created xsi:type="dcterms:W3CDTF">2023-12-07T09:37:53Z</dcterms:created>
  <dcterms:modified xsi:type="dcterms:W3CDTF">2023-12-07T10:49:35Z</dcterms:modified>
</cp:coreProperties>
</file>