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10"/>
  </p:notesMasterIdLst>
  <p:handoutMasterIdLst>
    <p:handoutMasterId r:id="rId11"/>
  </p:handoutMasterIdLst>
  <p:sldIdLst>
    <p:sldId id="256" r:id="rId3"/>
    <p:sldId id="439" r:id="rId4"/>
    <p:sldId id="443" r:id="rId5"/>
    <p:sldId id="441" r:id="rId6"/>
    <p:sldId id="442" r:id="rId7"/>
    <p:sldId id="436" r:id="rId8"/>
    <p:sldId id="440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FB149063-13E6-4B02-9F15-B78A528314A5}">
          <p14:sldIdLst>
            <p14:sldId id="256"/>
            <p14:sldId id="439"/>
            <p14:sldId id="443"/>
            <p14:sldId id="441"/>
            <p14:sldId id="442"/>
            <p14:sldId id="436"/>
            <p14:sldId id="4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201">
          <p15:clr>
            <a:srgbClr val="A4A3A4"/>
          </p15:clr>
        </p15:guide>
        <p15:guide id="2" orient="horz" pos="727">
          <p15:clr>
            <a:srgbClr val="A4A3A4"/>
          </p15:clr>
        </p15:guide>
        <p15:guide id="3" orient="horz" pos="1298">
          <p15:clr>
            <a:srgbClr val="A4A3A4"/>
          </p15:clr>
        </p15:guide>
        <p15:guide id="4" orient="horz" pos="4020">
          <p15:clr>
            <a:srgbClr val="A4A3A4"/>
          </p15:clr>
        </p15:guide>
        <p15:guide id="5" orient="horz" pos="1162">
          <p15:clr>
            <a:srgbClr val="A4A3A4"/>
          </p15:clr>
        </p15:guide>
        <p15:guide id="6" orient="horz" pos="618">
          <p15:clr>
            <a:srgbClr val="A4A3A4"/>
          </p15:clr>
        </p15:guide>
        <p15:guide id="7" pos="338">
          <p15:clr>
            <a:srgbClr val="A4A3A4"/>
          </p15:clr>
        </p15:guide>
        <p15:guide id="8" pos="5477">
          <p15:clr>
            <a:srgbClr val="A4A3A4"/>
          </p15:clr>
        </p15:guide>
        <p15:guide id="9" pos="2835">
          <p15:clr>
            <a:srgbClr val="A4A3A4"/>
          </p15:clr>
        </p15:guide>
        <p15:guide id="10" pos="297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89CC"/>
    <a:srgbClr val="CDE4F5"/>
    <a:srgbClr val="E6F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455F89-09A2-4DF9-8982-3ADFCC6A8C34}" v="185" dt="2025-04-05T16:04:51.6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99364" autoAdjust="0"/>
  </p:normalViewPr>
  <p:slideViewPr>
    <p:cSldViewPr>
      <p:cViewPr varScale="1">
        <p:scale>
          <a:sx n="63" d="100"/>
          <a:sy n="63" d="100"/>
        </p:scale>
        <p:origin x="1128" y="32"/>
      </p:cViewPr>
      <p:guideLst>
        <p:guide orient="horz" pos="4201"/>
        <p:guide orient="horz" pos="727"/>
        <p:guide orient="horz" pos="1298"/>
        <p:guide orient="horz" pos="4020"/>
        <p:guide orient="horz" pos="1162"/>
        <p:guide orient="horz" pos="618"/>
        <p:guide pos="338"/>
        <p:guide pos="5477"/>
        <p:guide pos="2835"/>
        <p:guide pos="29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4" d="100"/>
          <a:sy n="84" d="100"/>
        </p:scale>
        <p:origin x="-308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F4BB4-FFB3-467D-A3DF-61EBD3745EB8}" type="datetimeFigureOut">
              <a:rPr lang="de-DE" smtClean="0">
                <a:latin typeface="Arial" pitchFamily="34" charset="0"/>
                <a:cs typeface="Arial" pitchFamily="34" charset="0"/>
              </a:rPr>
              <a:t>15.04.2025</a:t>
            </a:fld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851EA-2F88-4F16-8DCC-11040A3161EF}" type="slidenum">
              <a:rPr lang="de-DE" smtClean="0">
                <a:latin typeface="Arial" pitchFamily="34" charset="0"/>
                <a:cs typeface="Arial" pitchFamily="34" charset="0"/>
              </a:rPr>
              <a:t>‹Nr.›</a:t>
            </a:fld>
            <a:endParaRPr lang="de-DE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137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78471588-D8A4-4A88-8784-48DD0BDEE5C4}" type="datetimeFigureOut">
              <a:rPr lang="de-DE" smtClean="0"/>
              <a:pPr/>
              <a:t>15.04.2025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A35AB168-8E05-4229-BDA0-03024AB665B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2447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"/>
          <p:cNvSpPr>
            <a:spLocks noChangeArrowheads="1"/>
          </p:cNvSpPr>
          <p:nvPr userDrawn="1"/>
        </p:nvSpPr>
        <p:spPr bwMode="auto">
          <a:xfrm flipH="1">
            <a:off x="0" y="1154112"/>
            <a:ext cx="9162000" cy="5724000"/>
          </a:xfrm>
          <a:prstGeom prst="corner">
            <a:avLst>
              <a:gd name="adj1" fmla="val 4943"/>
              <a:gd name="adj2" fmla="val 5009"/>
            </a:avLst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 noProof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1316" y="1412776"/>
            <a:ext cx="8163422" cy="643241"/>
          </a:xfrm>
        </p:spPr>
        <p:txBody>
          <a:bodyPr wrap="square">
            <a:noAutofit/>
          </a:bodyPr>
          <a:lstStyle>
            <a:lvl1pPr>
              <a:defRPr sz="3200" b="0">
                <a:solidFill>
                  <a:srgbClr val="2D89CC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529382" y="6648050"/>
            <a:ext cx="504946" cy="138499"/>
          </a:xfrm>
        </p:spPr>
        <p:txBody>
          <a:bodyPr anchor="ctr" anchorCtr="0"/>
          <a:lstStyle>
            <a:lvl1pPr algn="l">
              <a:defRPr sz="90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 dirty="0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>
          <a:xfrm>
            <a:off x="1404048" y="6639746"/>
            <a:ext cx="3600000" cy="155107"/>
          </a:xfrm>
        </p:spPr>
        <p:txBody>
          <a:bodyPr anchor="ctr" anchorCtr="0"/>
          <a:lstStyle>
            <a:lvl1pPr>
              <a:defRPr sz="90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3"/>
          </p:nvPr>
        </p:nvSpPr>
        <p:spPr>
          <a:xfrm>
            <a:off x="6444208" y="6639746"/>
            <a:ext cx="2250530" cy="155107"/>
          </a:xfrm>
        </p:spPr>
        <p:txBody>
          <a:bodyPr anchor="ctr" anchorCtr="0"/>
          <a:lstStyle>
            <a:lvl1pPr algn="r">
              <a:defRPr sz="900" b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Datum xx.xx.xxxx</a:t>
            </a:r>
            <a:endParaRPr lang="de-DE" dirty="0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539999" y="2060848"/>
            <a:ext cx="8154739" cy="246221"/>
          </a:xfrm>
        </p:spPr>
        <p:txBody>
          <a:bodyPr wrap="square" anchor="t" anchorCtr="0">
            <a:sp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5"/>
          </p:nvPr>
        </p:nvSpPr>
        <p:spPr>
          <a:xfrm>
            <a:off x="4725988" y="6195148"/>
            <a:ext cx="3968750" cy="186601"/>
          </a:xfrm>
        </p:spPr>
        <p:txBody>
          <a:bodyPr wrap="square" anchor="b" anchorCtr="0">
            <a:spAutoFit/>
          </a:bodyPr>
          <a:lstStyle>
            <a:lvl1pPr algn="r">
              <a:defRPr sz="12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3" name="Inhaltsplatzhalter 7"/>
          <p:cNvSpPr>
            <a:spLocks noGrp="1"/>
          </p:cNvSpPr>
          <p:nvPr>
            <p:ph sz="quarter" idx="16" hasCustomPrompt="1"/>
          </p:nvPr>
        </p:nvSpPr>
        <p:spPr>
          <a:xfrm>
            <a:off x="536575" y="5517232"/>
            <a:ext cx="3963988" cy="864518"/>
          </a:xfrm>
        </p:spPr>
        <p:txBody>
          <a:bodyPr wrap="none" anchor="b" anchorCtr="0"/>
          <a:lstStyle>
            <a:lvl1pPr>
              <a:defRPr sz="1050"/>
            </a:lvl1pPr>
          </a:lstStyle>
          <a:p>
            <a:r>
              <a:rPr lang="de-DE" dirty="0"/>
              <a:t>Für Zusatzlogo auf das Bild-Symbol klicken</a:t>
            </a:r>
          </a:p>
        </p:txBody>
      </p:sp>
    </p:spTree>
    <p:extLst>
      <p:ext uri="{BB962C8B-B14F-4D97-AF65-F5344CB8AC3E}">
        <p14:creationId xmlns:p14="http://schemas.microsoft.com/office/powerpoint/2010/main" val="412170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89CC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buClr>
                <a:srgbClr val="2D89CC"/>
              </a:buClr>
              <a:defRPr>
                <a:latin typeface="Arial" pitchFamily="34" charset="0"/>
                <a:cs typeface="Arial" pitchFamily="34" charset="0"/>
              </a:defRPr>
            </a:lvl2pPr>
            <a:lvl3pPr>
              <a:buClr>
                <a:srgbClr val="2D89CC"/>
              </a:buClr>
              <a:defRPr sz="1800">
                <a:latin typeface="Arial" pitchFamily="34" charset="0"/>
                <a:cs typeface="Arial" pitchFamily="34" charset="0"/>
              </a:defRPr>
            </a:lvl3pPr>
            <a:lvl4pPr marL="8096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Arial" pitchFamily="34" charset="0"/>
                <a:cs typeface="Arial" pitchFamily="34" charset="0"/>
              </a:defRPr>
            </a:lvl4pPr>
            <a:lvl5pPr marL="10763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Datum xx.xx.xxxx</a:t>
            </a:r>
          </a:p>
        </p:txBody>
      </p:sp>
    </p:spTree>
    <p:extLst>
      <p:ext uri="{BB962C8B-B14F-4D97-AF65-F5344CB8AC3E}">
        <p14:creationId xmlns:p14="http://schemas.microsoft.com/office/powerpoint/2010/main" val="324361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529382" y="6659276"/>
            <a:ext cx="504946" cy="138499"/>
          </a:xfrm>
        </p:spPr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>
          <a:xfrm>
            <a:off x="1404048" y="6642668"/>
            <a:ext cx="3600000" cy="155107"/>
          </a:xfrm>
        </p:spPr>
        <p:txBody>
          <a:bodyPr/>
          <a:lstStyle>
            <a:lvl1pPr>
              <a:defRPr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>
          <a:xfrm>
            <a:off x="5152147" y="6642668"/>
            <a:ext cx="1800000" cy="155107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Datum xx.xx.xxxx</a:t>
            </a:r>
          </a:p>
        </p:txBody>
      </p:sp>
    </p:spTree>
    <p:extLst>
      <p:ext uri="{BB962C8B-B14F-4D97-AF65-F5344CB8AC3E}">
        <p14:creationId xmlns:p14="http://schemas.microsoft.com/office/powerpoint/2010/main" val="191241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- Mehr Plat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 marL="809625" indent="-266700">
              <a:buFont typeface="Arial" pitchFamily="34" charset="0"/>
              <a:buChar char="•"/>
              <a:defRPr sz="1600">
                <a:latin typeface="Arial" pitchFamily="34" charset="0"/>
                <a:cs typeface="Arial" pitchFamily="34" charset="0"/>
              </a:defRPr>
            </a:lvl4pPr>
            <a:lvl5pPr marL="1076325" indent="-266700">
              <a:buFont typeface="Arial" pitchFamily="34" charset="0"/>
              <a:buChar char="•"/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/>
              <a:t>Datum </a:t>
            </a:r>
            <a:r>
              <a:rPr lang="de-DE" dirty="0" err="1"/>
              <a:t>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123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Blanko - Mehr Plat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/>
              <a:t>Datum </a:t>
            </a:r>
            <a:r>
              <a:rPr lang="de-DE" dirty="0" err="1"/>
              <a:t>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766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1999" y="1154113"/>
            <a:ext cx="8173033" cy="67149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6574" y="2060848"/>
            <a:ext cx="8158163" cy="43209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529382" y="6659276"/>
            <a:ext cx="504946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algn="l"/>
            <a:r>
              <a:rPr lang="de-DE" dirty="0"/>
              <a:t>Seite  </a:t>
            </a:r>
            <a:fld id="{3733AE7F-6935-469B-B7EA-A7DFC1F0D075}" type="slidenum">
              <a:rPr lang="de-DE" smtClean="0"/>
              <a:pPr algn="l"/>
              <a:t>‹Nr.›</a:t>
            </a:fld>
            <a:endParaRPr lang="de-DE" dirty="0"/>
          </a:p>
        </p:txBody>
      </p:sp>
      <p:sp>
        <p:nvSpPr>
          <p:cNvPr id="23" name="Datumsplatzhalter 22"/>
          <p:cNvSpPr>
            <a:spLocks noGrp="1"/>
          </p:cNvSpPr>
          <p:nvPr>
            <p:ph type="dt" sz="half" idx="2"/>
          </p:nvPr>
        </p:nvSpPr>
        <p:spPr>
          <a:xfrm>
            <a:off x="1404048" y="6642668"/>
            <a:ext cx="36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152147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/>
              <a:t>Datum </a:t>
            </a:r>
            <a:r>
              <a:rPr lang="de-DE" dirty="0" err="1"/>
              <a:t>xx.xx.xxxx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372" y="222548"/>
            <a:ext cx="1800000" cy="726563"/>
          </a:xfrm>
          <a:prstGeom prst="rect">
            <a:avLst/>
          </a:prstGeom>
        </p:spPr>
      </p:pic>
      <p:sp>
        <p:nvSpPr>
          <p:cNvPr id="9" name="Rechteck 1"/>
          <p:cNvSpPr>
            <a:spLocks noChangeArrowheads="1"/>
          </p:cNvSpPr>
          <p:nvPr/>
        </p:nvSpPr>
        <p:spPr bwMode="auto">
          <a:xfrm flipH="1">
            <a:off x="7068129" y="4778102"/>
            <a:ext cx="2088000" cy="2088000"/>
          </a:xfrm>
          <a:prstGeom prst="corner">
            <a:avLst>
              <a:gd name="adj1" fmla="val 9651"/>
              <a:gd name="adj2" fmla="val 9141"/>
            </a:avLst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 noProof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96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rgbClr val="2D89CC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66700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429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8096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0763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1999" y="981075"/>
            <a:ext cx="8173033" cy="8445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6574" y="2060848"/>
            <a:ext cx="8158163" cy="43209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17" name="Rechteck 1"/>
          <p:cNvSpPr>
            <a:spLocks noChangeArrowheads="1"/>
          </p:cNvSpPr>
          <p:nvPr/>
        </p:nvSpPr>
        <p:spPr bwMode="auto">
          <a:xfrm flipH="1">
            <a:off x="7356474" y="5065711"/>
            <a:ext cx="1799653" cy="1800000"/>
          </a:xfrm>
          <a:prstGeom prst="corner">
            <a:avLst>
              <a:gd name="adj1" fmla="val 11472"/>
              <a:gd name="adj2" fmla="val 10808"/>
            </a:avLst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 noProof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529382" y="6659276"/>
            <a:ext cx="504946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l">
              <a:defRPr sz="90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3" name="Datumsplatzhalter 22"/>
          <p:cNvSpPr>
            <a:spLocks noGrp="1"/>
          </p:cNvSpPr>
          <p:nvPr>
            <p:ph type="dt" sz="half" idx="2"/>
          </p:nvPr>
        </p:nvSpPr>
        <p:spPr>
          <a:xfrm>
            <a:off x="1404048" y="6642668"/>
            <a:ext cx="36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Max Mustermann | Musterbezeichnung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1897" y="177616"/>
            <a:ext cx="1440000" cy="581250"/>
          </a:xfrm>
          <a:prstGeom prst="rect">
            <a:avLst/>
          </a:prstGeom>
        </p:spPr>
      </p:pic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/>
              <a:t>Datum </a:t>
            </a:r>
            <a:r>
              <a:rPr lang="de-DE" dirty="0" err="1"/>
              <a:t>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466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rgbClr val="2D89CC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66700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5429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8096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0763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rose@fb4.fra-uas.d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29382" y="3309599"/>
            <a:ext cx="8101584" cy="643241"/>
          </a:xfrm>
        </p:spPr>
        <p:txBody>
          <a:bodyPr/>
          <a:lstStyle/>
          <a:p>
            <a:r>
              <a:rPr lang="it-IT" dirty="0" err="1"/>
              <a:t>Prüfungsleistung</a:t>
            </a:r>
            <a:r>
              <a:rPr lang="it-IT" dirty="0"/>
              <a:t> 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>
          <a:xfrm>
            <a:off x="6444208" y="6648050"/>
            <a:ext cx="2250530" cy="138499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idx="1"/>
          </p:nvPr>
        </p:nvSpPr>
        <p:spPr>
          <a:xfrm>
            <a:off x="529382" y="4983583"/>
            <a:ext cx="8154739" cy="246221"/>
          </a:xfrm>
        </p:spPr>
        <p:txBody>
          <a:bodyPr/>
          <a:lstStyle/>
          <a:p>
            <a:r>
              <a:rPr lang="de-DE" b="0" dirty="0"/>
              <a:t>Lotte Rose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b="1" dirty="0"/>
              <a:t>Fachbereich 4</a:t>
            </a:r>
            <a:r>
              <a:rPr lang="de-DE" dirty="0"/>
              <a:t>  Soziale Arbeit und Gesundheit  </a:t>
            </a:r>
          </a:p>
        </p:txBody>
      </p:sp>
    </p:spTree>
    <p:extLst>
      <p:ext uri="{BB962C8B-B14F-4D97-AF65-F5344CB8AC3E}">
        <p14:creationId xmlns:p14="http://schemas.microsoft.com/office/powerpoint/2010/main" val="154808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6152" y="854882"/>
            <a:ext cx="8173033" cy="671499"/>
          </a:xfrm>
        </p:spPr>
        <p:txBody>
          <a:bodyPr/>
          <a:lstStyle/>
          <a:p>
            <a:r>
              <a:rPr lang="de-DE" dirty="0"/>
              <a:t>Prüfungsleistung M 18.3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46152" y="1896584"/>
            <a:ext cx="7690827" cy="496141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Werkstück: schriftliche Ausarbeitung mit Präsentation (mindestens 5, höchstens 15 Minuten)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Bearbeitungszeit 14 Wochen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Ausgabe /Abgabe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Gewichtung 25 % des Gesamtmoduls M 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000" dirty="0"/>
          </a:p>
          <a:p>
            <a:r>
              <a:rPr lang="de-DE" sz="2000" dirty="0"/>
              <a:t>Aufgabenstellung des Werkstücks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Forschungsprojekt zu „Was hat Soziale Arbeit mit Tieren zu tun?“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000" dirty="0"/>
          </a:p>
          <a:p>
            <a:r>
              <a:rPr lang="de-DE" sz="2000" dirty="0"/>
              <a:t>Bearbeitung in Projektgruppe und allein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Präsentation als Gruppe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schriftliche Abgabe als Einzelleistung 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6762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875721-2DBE-FD8D-5B09-575E27384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978" y="1052736"/>
            <a:ext cx="8173033" cy="1060908"/>
          </a:xfrm>
        </p:spPr>
        <p:txBody>
          <a:bodyPr/>
          <a:lstStyle/>
          <a:p>
            <a:r>
              <a:rPr lang="de-DE" sz="3200" dirty="0"/>
              <a:t>Forschungsprojekt zu „Was hat Soziale Arbeit mit Tieren zu tun?“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EEDB9D-3958-A65A-2900-61FF31414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848" y="2226009"/>
            <a:ext cx="8158163" cy="4320902"/>
          </a:xfrm>
        </p:spPr>
        <p:txBody>
          <a:bodyPr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Suchen Sie ein Dokument, in dem es um Tiere in der Sozialen Arbeit geht!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z.B.: Zeitungsmeldung, Filmbericht, Podcast, Homepage-Darstellung, Einrichtungskonzept, eigene Praxisbeobachtung, eigenes Interview mit </a:t>
            </a:r>
            <a:r>
              <a:rPr lang="de-DE" sz="2000" dirty="0" err="1"/>
              <a:t>Klient_innen</a:t>
            </a:r>
            <a:r>
              <a:rPr lang="de-DE" sz="2000" dirty="0"/>
              <a:t> oder Fachkräften der Sozialen Arbeit …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Wenn Sie unsicher sind zu Ihrer Wahl, besprechen Sie es mit der Dozentin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000" dirty="0"/>
              <a:t>Werten Sie das Dokument mit den Wissensbeständen des Seminars aus!  </a:t>
            </a:r>
          </a:p>
          <a:p>
            <a:pPr marL="552450" lvl="1" indent="-285750">
              <a:spcBef>
                <a:spcPts val="600"/>
              </a:spcBef>
            </a:pPr>
            <a:r>
              <a:rPr lang="de-DE" sz="2000" dirty="0"/>
              <a:t>Welche Bezüge zu Seminarinhalten lassen sich herstellen?</a:t>
            </a:r>
          </a:p>
          <a:p>
            <a:pPr marL="552450" lvl="1" indent="-285750">
              <a:spcBef>
                <a:spcPts val="600"/>
              </a:spcBef>
            </a:pPr>
            <a:r>
              <a:rPr lang="de-DE" sz="2000" dirty="0"/>
              <a:t>Welche Erkenntnisse lassen sich aus den jeweiligen Seminar-inhalten zu dem, was im Dokument Thema ist, ableiten?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0033C9-A1AD-BCB9-A94D-F7EC20371C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874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7399" y="1124744"/>
            <a:ext cx="8173033" cy="671499"/>
          </a:xfrm>
        </p:spPr>
        <p:txBody>
          <a:bodyPr/>
          <a:lstStyle/>
          <a:p>
            <a:r>
              <a:rPr lang="de-DE" dirty="0"/>
              <a:t>Teile der Prüfungsleistung: Präsentation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57399" y="2105472"/>
            <a:ext cx="8173032" cy="420384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erfolgt in Projektgruppe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Gruppengröße: zwei Personen </a:t>
            </a:r>
          </a:p>
          <a:p>
            <a:endParaRPr lang="de-DE" sz="2000" dirty="0"/>
          </a:p>
          <a:p>
            <a:r>
              <a:rPr lang="de-DE" sz="2000" dirty="0"/>
              <a:t>Aufgabe: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Stellen Sie Ihr ausgewähltes Material vor!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Welche ersten Ideen haben Sie zur Auswertung?</a:t>
            </a:r>
          </a:p>
          <a:p>
            <a:pPr marL="885825" lvl="2" indent="-342900"/>
            <a:r>
              <a:rPr lang="de-DE" sz="2000" dirty="0"/>
              <a:t>Welche Verbindungen lassen sich zwischen dem Dokument und (bisherigen) Inhalten des Seminars herstellen?  </a:t>
            </a:r>
          </a:p>
          <a:p>
            <a:pPr marL="885825" lvl="2" indent="-342900"/>
            <a:r>
              <a:rPr lang="de-DE" sz="2000" dirty="0"/>
              <a:t>Welche Erkenntnisse lassen sich gewinnen?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Welche Fragen haben Sie an das Dokument, die Sie mit Seminar diskutieren wollen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Moderieren Sie bitte selbst die Diskussion zu Ihrer Präsentation!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496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6609" y="1124744"/>
            <a:ext cx="8173033" cy="671499"/>
          </a:xfrm>
        </p:spPr>
        <p:txBody>
          <a:bodyPr/>
          <a:lstStyle/>
          <a:p>
            <a:r>
              <a:rPr lang="de-DE" dirty="0"/>
              <a:t>Teile der Prüfungsleistung: Präsentation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0936" y="2059719"/>
            <a:ext cx="7787034" cy="4336081"/>
          </a:xfrm>
        </p:spPr>
        <p:txBody>
          <a:bodyPr/>
          <a:lstStyle/>
          <a:p>
            <a:r>
              <a:rPr lang="de-DE" sz="2000" dirty="0"/>
              <a:t>Funktion: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Feedback zu Ihren ersten Auswertungsideen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Anregungen zu weiteren Auswertungsideen </a:t>
            </a:r>
          </a:p>
          <a:p>
            <a:endParaRPr lang="de-DE" sz="2000" dirty="0"/>
          </a:p>
          <a:p>
            <a:r>
              <a:rPr lang="de-DE" sz="2000" dirty="0"/>
              <a:t>Format: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Zeitumfang der Präsentation: 10 min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Zeitumfang der Diskussion: wird noch bekannt gegeben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visuelle Aufbereitung für Seminar</a:t>
            </a:r>
          </a:p>
          <a:p>
            <a:endParaRPr lang="de-DE" sz="2000" dirty="0"/>
          </a:p>
          <a:p>
            <a:r>
              <a:rPr lang="de-DE" sz="2000" dirty="0"/>
              <a:t>Notengewichtung: 25 %</a:t>
            </a:r>
          </a:p>
          <a:p>
            <a:r>
              <a:rPr lang="de-DE" sz="2000" dirty="0"/>
              <a:t>  </a:t>
            </a:r>
          </a:p>
          <a:p>
            <a:r>
              <a:rPr lang="de-DE" sz="2000" dirty="0"/>
              <a:t>Zeitpunkt: ab Dienstag, 13.5.2025, Block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5458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745" y="1349457"/>
            <a:ext cx="8173033" cy="1391579"/>
          </a:xfrm>
        </p:spPr>
        <p:txBody>
          <a:bodyPr/>
          <a:lstStyle/>
          <a:p>
            <a:r>
              <a:rPr lang="de-DE" dirty="0"/>
              <a:t>Teile der Prüfungsleistung: schriftliche Ausarbeitung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29382" y="3284984"/>
            <a:ext cx="7787034" cy="475252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Schriftlicher Bericht zur Auswertung Ihres Dokuments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Erweiterung, Vertiefung (und evtl. Korrektur) der Überlegungen der Präsentation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Quellennachweise zu den genutzten Seminartexten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5 Seiten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Einzelabgabe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Notengewichtung: 75 %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Abgabetermin: Dienstag … beim Prüfungsamt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1754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042725-1BAB-4AE2-BA79-74D1FB263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670" y="2253445"/>
            <a:ext cx="8173033" cy="671499"/>
          </a:xfrm>
        </p:spPr>
        <p:txBody>
          <a:bodyPr/>
          <a:lstStyle/>
          <a:p>
            <a:r>
              <a:rPr lang="de-DE" dirty="0"/>
              <a:t>Bitte teilen Sie mir bis </a:t>
            </a:r>
            <a:r>
              <a:rPr lang="de-DE"/>
              <a:t>zum 24.4.2025 </a:t>
            </a:r>
            <a:r>
              <a:rPr lang="de-DE" dirty="0"/>
              <a:t>mit …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C1602E-B9B5-45D8-BEA0-22D3E5812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2" y="3501008"/>
            <a:ext cx="8158163" cy="432090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mit wem Sie eine Projektgruppe bilden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an welchem Termin Sie die Präsentation halten wollen (bitte zwei Terminvorschläge!)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000" dirty="0"/>
          </a:p>
          <a:p>
            <a:r>
              <a:rPr lang="de-DE" sz="2000" dirty="0"/>
              <a:t>Infos bitte an: </a:t>
            </a:r>
            <a:r>
              <a:rPr lang="de-DE" sz="2000" dirty="0">
                <a:hlinkClick r:id="rId2"/>
              </a:rPr>
              <a:t>rose@fb4.fra-uas.de</a:t>
            </a:r>
            <a:r>
              <a:rPr lang="de-DE" sz="2000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639910E-3CBE-4BFF-B876-E062838764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 </a:t>
            </a:r>
            <a:fld id="{3733AE7F-6935-469B-B7EA-A7DFC1F0D075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2252520"/>
      </p:ext>
    </p:extLst>
  </p:cSld>
  <p:clrMapOvr>
    <a:masterClrMapping/>
  </p:clrMapOvr>
</p:sld>
</file>

<file path=ppt/theme/theme1.xml><?xml version="1.0" encoding="utf-8"?>
<a:theme xmlns:a="http://schemas.openxmlformats.org/drawingml/2006/main" name="FH_blau">
  <a:themeElements>
    <a:clrScheme name="FH_FB4_20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1F2F"/>
      </a:accent1>
      <a:accent2>
        <a:srgbClr val="F8EAE2"/>
      </a:accent2>
      <a:accent3>
        <a:srgbClr val="FFFFFF"/>
      </a:accent3>
      <a:accent4>
        <a:srgbClr val="EDB1B6"/>
      </a:accent4>
      <a:accent5>
        <a:srgbClr val="ECA092"/>
      </a:accent5>
      <a:accent6>
        <a:srgbClr val="F1BBAE"/>
      </a:accent6>
      <a:hlink>
        <a:srgbClr val="808080"/>
      </a:hlink>
      <a:folHlink>
        <a:srgbClr val="C8C8C8"/>
      </a:folHlink>
    </a:clrScheme>
    <a:fontScheme name="FH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accent1"/>
          </a:solidFill>
          <a:round/>
          <a:headEnd/>
          <a:tailEnd/>
        </a:ln>
      </a:spPr>
      <a:bodyPr/>
      <a:lstStyle>
        <a:defPPr>
          <a:defRPr>
            <a:latin typeface="Arial" pitchFamily="34" charset="0"/>
            <a:cs typeface="Arial" pitchFamily="34" charset="0"/>
          </a:defRPr>
        </a:defPPr>
      </a:lstStyle>
    </a:sp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b="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FH_blau - mehr Platz">
  <a:themeElements>
    <a:clrScheme name="FH_FB4_20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1F2F"/>
      </a:accent1>
      <a:accent2>
        <a:srgbClr val="F8EAE2"/>
      </a:accent2>
      <a:accent3>
        <a:srgbClr val="FFFFFF"/>
      </a:accent3>
      <a:accent4>
        <a:srgbClr val="EDB1B6"/>
      </a:accent4>
      <a:accent5>
        <a:srgbClr val="ECA092"/>
      </a:accent5>
      <a:accent6>
        <a:srgbClr val="F1BBAE"/>
      </a:accent6>
      <a:hlink>
        <a:srgbClr val="808080"/>
      </a:hlink>
      <a:folHlink>
        <a:srgbClr val="C8C8C8"/>
      </a:folHlink>
    </a:clrScheme>
    <a:fontScheme name="FH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accent1"/>
          </a:solidFill>
          <a:round/>
          <a:headEnd/>
          <a:tailEnd/>
        </a:ln>
      </a:spPr>
      <a:bodyPr/>
      <a:lstStyle>
        <a:defPPr>
          <a:defRPr>
            <a:latin typeface="Arial" pitchFamily="34" charset="0"/>
            <a:cs typeface="Arial" pitchFamily="34" charset="0"/>
          </a:defRPr>
        </a:defPPr>
      </a:lstStyle>
    </a:sp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b="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FH blau 15%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1"/>
      </a:accent1>
      <a:accent2>
        <a:srgbClr val="D9EAF7"/>
      </a:accent2>
      <a:accent3>
        <a:srgbClr val="FFFFFF"/>
      </a:accent3>
      <a:accent4>
        <a:srgbClr val="000000"/>
      </a:accent4>
      <a:accent5>
        <a:srgbClr val="AAC1DD"/>
      </a:accent5>
      <a:accent6>
        <a:srgbClr val="CDE4F5"/>
      </a:accent6>
      <a:hlink>
        <a:srgbClr val="4DC4FF"/>
      </a:hlink>
      <a:folHlink>
        <a:srgbClr val="C8C8C8"/>
      </a:folHlink>
    </a:clrScheme>
    <a:fontScheme name="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FH blau 15%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1"/>
      </a:accent1>
      <a:accent2>
        <a:srgbClr val="D9EAF7"/>
      </a:accent2>
      <a:accent3>
        <a:srgbClr val="FFFFFF"/>
      </a:accent3>
      <a:accent4>
        <a:srgbClr val="000000"/>
      </a:accent4>
      <a:accent5>
        <a:srgbClr val="AAC1DD"/>
      </a:accent5>
      <a:accent6>
        <a:srgbClr val="CDE4F5"/>
      </a:accent6>
      <a:hlink>
        <a:srgbClr val="4DC4FF"/>
      </a:hlink>
      <a:folHlink>
        <a:srgbClr val="C8C8C8"/>
      </a:folHlink>
    </a:clrScheme>
    <a:fontScheme name="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396</Words>
  <Application>Microsoft Office PowerPoint</Application>
  <PresentationFormat>Bildschirmpräsentation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FH_blau</vt:lpstr>
      <vt:lpstr>FH_blau - mehr Platz</vt:lpstr>
      <vt:lpstr>Prüfungsleistung </vt:lpstr>
      <vt:lpstr>Prüfungsleistung M 18.3 </vt:lpstr>
      <vt:lpstr>Forschungsprojekt zu „Was hat Soziale Arbeit mit Tieren zu tun?“</vt:lpstr>
      <vt:lpstr>Teile der Prüfungsleistung: Präsentation </vt:lpstr>
      <vt:lpstr>Teile der Prüfungsleistung: Präsentation</vt:lpstr>
      <vt:lpstr>Teile der Prüfungsleistung: schriftliche Ausarbeitung</vt:lpstr>
      <vt:lpstr>Bitte teilen Sie mir bis zum 24.4.2025 mit 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Büro</dc:creator>
  <cp:lastModifiedBy>Rose, Lotte</cp:lastModifiedBy>
  <cp:revision>304</cp:revision>
  <dcterms:created xsi:type="dcterms:W3CDTF">2013-05-28T07:58:57Z</dcterms:created>
  <dcterms:modified xsi:type="dcterms:W3CDTF">2025-04-15T05:45:00Z</dcterms:modified>
</cp:coreProperties>
</file>