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0" r:id="rId2"/>
    <p:sldId id="256" r:id="rId3"/>
    <p:sldId id="257" r:id="rId4"/>
    <p:sldId id="258" r:id="rId5"/>
    <p:sldId id="259" r:id="rId6"/>
    <p:sldId id="271" r:id="rId7"/>
    <p:sldId id="272" r:id="rId8"/>
    <p:sldId id="273" r:id="rId9"/>
    <p:sldId id="274" r:id="rId10"/>
    <p:sldId id="260" r:id="rId11"/>
    <p:sldId id="284" r:id="rId12"/>
    <p:sldId id="285" r:id="rId13"/>
    <p:sldId id="287" r:id="rId14"/>
    <p:sldId id="286" r:id="rId15"/>
    <p:sldId id="275" r:id="rId16"/>
    <p:sldId id="276" r:id="rId17"/>
    <p:sldId id="277" r:id="rId18"/>
    <p:sldId id="282" r:id="rId19"/>
    <p:sldId id="283" r:id="rId20"/>
    <p:sldId id="261" r:id="rId21"/>
    <p:sldId id="281" r:id="rId22"/>
    <p:sldId id="278" r:id="rId23"/>
    <p:sldId id="279" r:id="rId24"/>
    <p:sldId id="280" r:id="rId25"/>
    <p:sldId id="262" r:id="rId26"/>
    <p:sldId id="288" r:id="rId27"/>
    <p:sldId id="289" r:id="rId28"/>
    <p:sldId id="263" r:id="rId29"/>
    <p:sldId id="291" r:id="rId30"/>
    <p:sldId id="298" r:id="rId31"/>
    <p:sldId id="264" r:id="rId32"/>
    <p:sldId id="292" r:id="rId33"/>
    <p:sldId id="290" r:id="rId34"/>
    <p:sldId id="296" r:id="rId35"/>
    <p:sldId id="297" r:id="rId36"/>
    <p:sldId id="293" r:id="rId37"/>
    <p:sldId id="265" r:id="rId38"/>
    <p:sldId id="294" r:id="rId39"/>
    <p:sldId id="301" r:id="rId40"/>
    <p:sldId id="299" r:id="rId41"/>
    <p:sldId id="300" r:id="rId42"/>
    <p:sldId id="305" r:id="rId43"/>
    <p:sldId id="306" r:id="rId44"/>
    <p:sldId id="302" r:id="rId45"/>
    <p:sldId id="307" r:id="rId46"/>
    <p:sldId id="308" r:id="rId47"/>
    <p:sldId id="303" r:id="rId48"/>
    <p:sldId id="309" r:id="rId49"/>
    <p:sldId id="304" r:id="rId50"/>
    <p:sldId id="295" r:id="rId51"/>
    <p:sldId id="310" r:id="rId52"/>
    <p:sldId id="311" r:id="rId53"/>
    <p:sldId id="312" r:id="rId54"/>
    <p:sldId id="313" r:id="rId55"/>
    <p:sldId id="314" r:id="rId56"/>
    <p:sldId id="315" r:id="rId57"/>
    <p:sldId id="316" r:id="rId58"/>
    <p:sldId id="317" r:id="rId59"/>
    <p:sldId id="318" r:id="rId60"/>
    <p:sldId id="266" r:id="rId61"/>
    <p:sldId id="267" r:id="rId62"/>
    <p:sldId id="268" r:id="rId6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9" d="100"/>
          <a:sy n="99" d="100"/>
        </p:scale>
        <p:origin x="49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4/30/2026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‹Nr.›</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F91549-DFA3-EA04-52F1-5CDA77846E97}"/>
              </a:ext>
            </a:extLst>
          </p:cNvPr>
          <p:cNvSpPr>
            <a:spLocks noGrp="1"/>
          </p:cNvSpPr>
          <p:nvPr>
            <p:ph type="ctrTitle"/>
          </p:nvPr>
        </p:nvSpPr>
        <p:spPr/>
        <p:txBody>
          <a:bodyPr/>
          <a:lstStyle/>
          <a:p>
            <a:r>
              <a:rPr lang="en-US" dirty="0"/>
              <a:t>„English for Presentations“ Lesson 2</a:t>
            </a:r>
            <a:endParaRPr lang="de-DE" dirty="0"/>
          </a:p>
        </p:txBody>
      </p:sp>
      <p:sp>
        <p:nvSpPr>
          <p:cNvPr id="3" name="Untertitel 2">
            <a:extLst>
              <a:ext uri="{FF2B5EF4-FFF2-40B4-BE49-F238E27FC236}">
                <a16:creationId xmlns:a16="http://schemas.microsoft.com/office/drawing/2014/main" id="{5B66B636-29C9-90C2-E90A-975E5B50EC3E}"/>
              </a:ext>
            </a:extLst>
          </p:cNvPr>
          <p:cNvSpPr>
            <a:spLocks noGrp="1"/>
          </p:cNvSpPr>
          <p:nvPr>
            <p:ph type="subTitle" idx="1"/>
          </p:nvPr>
        </p:nvSpPr>
        <p:spPr/>
        <p:txBody>
          <a:bodyPr>
            <a:normAutofit fontScale="32500" lnSpcReduction="20000"/>
          </a:bodyPr>
          <a:lstStyle/>
          <a:p>
            <a:r>
              <a:rPr lang="en-US" sz="5700" dirty="0"/>
              <a:t>Fintech Startup Analysis – </a:t>
            </a:r>
          </a:p>
          <a:p>
            <a:endParaRPr lang="en-US" sz="5700" dirty="0"/>
          </a:p>
          <a:p>
            <a:r>
              <a:rPr lang="en-US" sz="5700" dirty="0"/>
              <a:t>Using Business Frameworks in English Part 2</a:t>
            </a:r>
          </a:p>
          <a:p>
            <a:endParaRPr lang="en-US" sz="5700" dirty="0"/>
          </a:p>
          <a:p>
            <a:r>
              <a:rPr lang="en-US" sz="5700" dirty="0"/>
              <a:t>Dr. Slawney</a:t>
            </a:r>
          </a:p>
          <a:p>
            <a:endParaRPr lang="de-DE" dirty="0"/>
          </a:p>
        </p:txBody>
      </p:sp>
    </p:spTree>
    <p:extLst>
      <p:ext uri="{BB962C8B-B14F-4D97-AF65-F5344CB8AC3E}">
        <p14:creationId xmlns:p14="http://schemas.microsoft.com/office/powerpoint/2010/main" val="40784919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TAM / SAM / SOM</a:t>
            </a:r>
          </a:p>
        </p:txBody>
      </p:sp>
      <p:sp>
        <p:nvSpPr>
          <p:cNvPr id="3" name="Content Placeholder 2"/>
          <p:cNvSpPr>
            <a:spLocks noGrp="1"/>
          </p:cNvSpPr>
          <p:nvPr>
            <p:ph idx="1"/>
          </p:nvPr>
        </p:nvSpPr>
        <p:spPr/>
        <p:txBody>
          <a:bodyPr/>
          <a:lstStyle/>
          <a:p>
            <a:r>
              <a:rPr dirty="0"/>
              <a:t>TAM = Total Addressable Market</a:t>
            </a:r>
          </a:p>
          <a:p>
            <a:r>
              <a:rPr dirty="0"/>
              <a:t>SAM = Serviceable Available Market</a:t>
            </a:r>
          </a:p>
          <a:p>
            <a:r>
              <a:rPr dirty="0"/>
              <a:t>SOM = Serviceable Obtainable Market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9CF539-9DA9-BEB5-152E-0FED85EA8317}"/>
              </a:ext>
            </a:extLst>
          </p:cNvPr>
          <p:cNvSpPr>
            <a:spLocks noGrp="1"/>
          </p:cNvSpPr>
          <p:nvPr>
            <p:ph type="title"/>
          </p:nvPr>
        </p:nvSpPr>
        <p:spPr/>
        <p:txBody>
          <a:bodyPr/>
          <a:lstStyle/>
          <a:p>
            <a:r>
              <a:rPr lang="de-DE" dirty="0"/>
              <a:t>Key Question</a:t>
            </a:r>
          </a:p>
        </p:txBody>
      </p:sp>
      <p:sp>
        <p:nvSpPr>
          <p:cNvPr id="3" name="Inhaltsplatzhalter 2">
            <a:extLst>
              <a:ext uri="{FF2B5EF4-FFF2-40B4-BE49-F238E27FC236}">
                <a16:creationId xmlns:a16="http://schemas.microsoft.com/office/drawing/2014/main" id="{956900B0-0BCA-F94E-2B0B-37BFF0A1CB3A}"/>
              </a:ext>
            </a:extLst>
          </p:cNvPr>
          <p:cNvSpPr>
            <a:spLocks noGrp="1"/>
          </p:cNvSpPr>
          <p:nvPr>
            <p:ph idx="1"/>
          </p:nvPr>
        </p:nvSpPr>
        <p:spPr/>
        <p:txBody>
          <a:bodyPr/>
          <a:lstStyle/>
          <a:p>
            <a:r>
              <a:rPr lang="en-US" dirty="0"/>
              <a:t>How big is the market?</a:t>
            </a:r>
            <a:endParaRPr lang="de-DE" dirty="0"/>
          </a:p>
        </p:txBody>
      </p:sp>
    </p:spTree>
    <p:extLst>
      <p:ext uri="{BB962C8B-B14F-4D97-AF65-F5344CB8AC3E}">
        <p14:creationId xmlns:p14="http://schemas.microsoft.com/office/powerpoint/2010/main" val="1208102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2007F8-34B3-0AFA-0DD7-F90EC2D5FDCF}"/>
              </a:ext>
            </a:extLst>
          </p:cNvPr>
          <p:cNvSpPr>
            <a:spLocks noGrp="1"/>
          </p:cNvSpPr>
          <p:nvPr>
            <p:ph type="title"/>
          </p:nvPr>
        </p:nvSpPr>
        <p:spPr/>
        <p:txBody>
          <a:bodyPr/>
          <a:lstStyle/>
          <a:p>
            <a:r>
              <a:rPr lang="de-DE" dirty="0"/>
              <a:t>EU Neobank Market</a:t>
            </a:r>
          </a:p>
        </p:txBody>
      </p:sp>
      <p:sp>
        <p:nvSpPr>
          <p:cNvPr id="3" name="Inhaltsplatzhalter 2">
            <a:extLst>
              <a:ext uri="{FF2B5EF4-FFF2-40B4-BE49-F238E27FC236}">
                <a16:creationId xmlns:a16="http://schemas.microsoft.com/office/drawing/2014/main" id="{4A7BAF04-3111-AE14-CCE8-528FAE484AFB}"/>
              </a:ext>
            </a:extLst>
          </p:cNvPr>
          <p:cNvSpPr>
            <a:spLocks noGrp="1"/>
          </p:cNvSpPr>
          <p:nvPr>
            <p:ph idx="1"/>
          </p:nvPr>
        </p:nvSpPr>
        <p:spPr/>
        <p:txBody>
          <a:bodyPr/>
          <a:lstStyle/>
          <a:p>
            <a:r>
              <a:rPr lang="en-US" dirty="0"/>
              <a:t>The European neobank market is a global leader, holding approximately 35% to 38.2% of the global market share. Driven by high smartphone adoption and PSD2 regulations, the sector has grown to over 60-100+ digital-only banks, with leaders like Revolut surpassing 50 million customers. </a:t>
            </a:r>
            <a:endParaRPr lang="de-DE" dirty="0"/>
          </a:p>
        </p:txBody>
      </p:sp>
    </p:spTree>
    <p:extLst>
      <p:ext uri="{BB962C8B-B14F-4D97-AF65-F5344CB8AC3E}">
        <p14:creationId xmlns:p14="http://schemas.microsoft.com/office/powerpoint/2010/main" val="1399856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D09049-9DB1-5CB4-A4D0-5D384A165232}"/>
              </a:ext>
            </a:extLst>
          </p:cNvPr>
          <p:cNvSpPr>
            <a:spLocks noGrp="1"/>
          </p:cNvSpPr>
          <p:nvPr>
            <p:ph type="title"/>
          </p:nvPr>
        </p:nvSpPr>
        <p:spPr/>
        <p:txBody>
          <a:bodyPr/>
          <a:lstStyle/>
          <a:p>
            <a:r>
              <a:rPr lang="de-DE" dirty="0"/>
              <a:t>European Neobank Market</a:t>
            </a:r>
          </a:p>
        </p:txBody>
      </p:sp>
      <p:pic>
        <p:nvPicPr>
          <p:cNvPr id="5" name="Inhaltsplatzhalter 4">
            <a:extLst>
              <a:ext uri="{FF2B5EF4-FFF2-40B4-BE49-F238E27FC236}">
                <a16:creationId xmlns:a16="http://schemas.microsoft.com/office/drawing/2014/main" id="{FC5A0FE2-F31A-64BC-7898-615D678EEFF4}"/>
              </a:ext>
            </a:extLst>
          </p:cNvPr>
          <p:cNvPicPr>
            <a:picLocks noGrp="1" noChangeAspect="1"/>
          </p:cNvPicPr>
          <p:nvPr>
            <p:ph idx="1"/>
          </p:nvPr>
        </p:nvPicPr>
        <p:blipFill>
          <a:blip r:embed="rId2"/>
          <a:stretch>
            <a:fillRect/>
          </a:stretch>
        </p:blipFill>
        <p:spPr>
          <a:xfrm>
            <a:off x="457200" y="2097957"/>
            <a:ext cx="8229600" cy="3530449"/>
          </a:xfrm>
          <a:prstGeom prst="rect">
            <a:avLst/>
          </a:prstGeom>
        </p:spPr>
      </p:pic>
    </p:spTree>
    <p:extLst>
      <p:ext uri="{BB962C8B-B14F-4D97-AF65-F5344CB8AC3E}">
        <p14:creationId xmlns:p14="http://schemas.microsoft.com/office/powerpoint/2010/main" val="38990723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3C5A54-9D8E-C71F-2BC9-9489F3800C02}"/>
              </a:ext>
            </a:extLst>
          </p:cNvPr>
          <p:cNvSpPr>
            <a:spLocks noGrp="1"/>
          </p:cNvSpPr>
          <p:nvPr>
            <p:ph type="title"/>
          </p:nvPr>
        </p:nvSpPr>
        <p:spPr/>
        <p:txBody>
          <a:bodyPr/>
          <a:lstStyle/>
          <a:p>
            <a:r>
              <a:rPr lang="de-DE" dirty="0" err="1"/>
              <a:t>Specific</a:t>
            </a:r>
            <a:r>
              <a:rPr lang="de-DE" dirty="0"/>
              <a:t> </a:t>
            </a:r>
            <a:r>
              <a:rPr lang="de-DE" dirty="0" err="1"/>
              <a:t>Example</a:t>
            </a:r>
            <a:endParaRPr lang="de-DE" dirty="0"/>
          </a:p>
        </p:txBody>
      </p:sp>
      <p:sp>
        <p:nvSpPr>
          <p:cNvPr id="3" name="Inhaltsplatzhalter 2">
            <a:extLst>
              <a:ext uri="{FF2B5EF4-FFF2-40B4-BE49-F238E27FC236}">
                <a16:creationId xmlns:a16="http://schemas.microsoft.com/office/drawing/2014/main" id="{49EFA42F-143E-CFD7-F54F-EE6BB8D6867A}"/>
              </a:ext>
            </a:extLst>
          </p:cNvPr>
          <p:cNvSpPr>
            <a:spLocks noGrp="1"/>
          </p:cNvSpPr>
          <p:nvPr>
            <p:ph idx="1"/>
          </p:nvPr>
        </p:nvSpPr>
        <p:spPr/>
        <p:txBody>
          <a:bodyPr/>
          <a:lstStyle/>
          <a:p>
            <a:r>
              <a:rPr lang="en-US" dirty="0"/>
              <a:t>Specific Market Size Example: The Germany </a:t>
            </a:r>
            <a:r>
              <a:rPr lang="en-US" dirty="0" err="1"/>
              <a:t>neobanking</a:t>
            </a:r>
            <a:r>
              <a:rPr lang="en-US" dirty="0"/>
              <a:t> market alone is projected to reach $0.97 trillion USD in 2026 and grow to $1.91 trillion USD by 2031.</a:t>
            </a:r>
            <a:endParaRPr lang="de-DE" dirty="0"/>
          </a:p>
        </p:txBody>
      </p:sp>
    </p:spTree>
    <p:extLst>
      <p:ext uri="{BB962C8B-B14F-4D97-AF65-F5344CB8AC3E}">
        <p14:creationId xmlns:p14="http://schemas.microsoft.com/office/powerpoint/2010/main" val="839912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3318FF-503A-8857-7498-B98D7F3A6D9A}"/>
              </a:ext>
            </a:extLst>
          </p:cNvPr>
          <p:cNvSpPr>
            <a:spLocks noGrp="1"/>
          </p:cNvSpPr>
          <p:nvPr>
            <p:ph type="title"/>
          </p:nvPr>
        </p:nvSpPr>
        <p:spPr/>
        <p:txBody>
          <a:bodyPr>
            <a:normAutofit/>
          </a:bodyPr>
          <a:lstStyle/>
          <a:p>
            <a:r>
              <a:rPr lang="de-DE" dirty="0"/>
              <a:t>TAM = Total </a:t>
            </a:r>
            <a:r>
              <a:rPr lang="de-DE" dirty="0" err="1"/>
              <a:t>Addressable</a:t>
            </a:r>
            <a:r>
              <a:rPr lang="de-DE" dirty="0"/>
              <a:t> Market</a:t>
            </a:r>
          </a:p>
        </p:txBody>
      </p:sp>
      <p:sp>
        <p:nvSpPr>
          <p:cNvPr id="3" name="Inhaltsplatzhalter 2">
            <a:extLst>
              <a:ext uri="{FF2B5EF4-FFF2-40B4-BE49-F238E27FC236}">
                <a16:creationId xmlns:a16="http://schemas.microsoft.com/office/drawing/2014/main" id="{C90DBF16-088F-F546-D6B2-13255B2A3AA2}"/>
              </a:ext>
            </a:extLst>
          </p:cNvPr>
          <p:cNvSpPr>
            <a:spLocks noGrp="1"/>
          </p:cNvSpPr>
          <p:nvPr>
            <p:ph idx="1"/>
          </p:nvPr>
        </p:nvSpPr>
        <p:spPr/>
        <p:txBody>
          <a:bodyPr>
            <a:normAutofit lnSpcReduction="10000"/>
          </a:bodyPr>
          <a:lstStyle/>
          <a:p>
            <a:r>
              <a:rPr lang="en-US" dirty="0"/>
              <a:t>The total possible demand for a product or service if the company captured 100% of the market.</a:t>
            </a:r>
          </a:p>
          <a:p>
            <a:r>
              <a:rPr lang="en-US" dirty="0"/>
              <a:t>Represents the maximum revenue opportunity.</a:t>
            </a:r>
          </a:p>
          <a:p>
            <a:r>
              <a:rPr lang="en-US" dirty="0"/>
              <a:t>Used to show how large the overall market is.</a:t>
            </a:r>
          </a:p>
          <a:p>
            <a:r>
              <a:rPr lang="en-US" dirty="0"/>
              <a:t>Usually broad and theoretical.</a:t>
            </a:r>
          </a:p>
          <a:p>
            <a:r>
              <a:rPr lang="en-US" dirty="0"/>
              <a:t>Example: all retail banking customers in Europe.</a:t>
            </a:r>
            <a:endParaRPr lang="de-DE" dirty="0"/>
          </a:p>
        </p:txBody>
      </p:sp>
    </p:spTree>
    <p:extLst>
      <p:ext uri="{BB962C8B-B14F-4D97-AF65-F5344CB8AC3E}">
        <p14:creationId xmlns:p14="http://schemas.microsoft.com/office/powerpoint/2010/main" val="39212975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ABD574-455B-EDEE-1EDD-ADAEF531B7C8}"/>
              </a:ext>
            </a:extLst>
          </p:cNvPr>
          <p:cNvSpPr>
            <a:spLocks noGrp="1"/>
          </p:cNvSpPr>
          <p:nvPr>
            <p:ph type="title"/>
          </p:nvPr>
        </p:nvSpPr>
        <p:spPr/>
        <p:txBody>
          <a:bodyPr>
            <a:normAutofit fontScale="90000"/>
          </a:bodyPr>
          <a:lstStyle/>
          <a:p>
            <a:r>
              <a:rPr lang="de-DE" dirty="0"/>
              <a:t>SAM = </a:t>
            </a:r>
            <a:r>
              <a:rPr lang="de-DE" dirty="0" err="1"/>
              <a:t>Serviceable</a:t>
            </a:r>
            <a:r>
              <a:rPr lang="de-DE" dirty="0"/>
              <a:t> </a:t>
            </a:r>
            <a:r>
              <a:rPr lang="de-DE" dirty="0" err="1"/>
              <a:t>Available</a:t>
            </a:r>
            <a:r>
              <a:rPr lang="de-DE" dirty="0"/>
              <a:t> Market</a:t>
            </a:r>
          </a:p>
        </p:txBody>
      </p:sp>
      <p:sp>
        <p:nvSpPr>
          <p:cNvPr id="3" name="Inhaltsplatzhalter 2">
            <a:extLst>
              <a:ext uri="{FF2B5EF4-FFF2-40B4-BE49-F238E27FC236}">
                <a16:creationId xmlns:a16="http://schemas.microsoft.com/office/drawing/2014/main" id="{D894488A-486F-38D1-B74B-1489C2652F64}"/>
              </a:ext>
            </a:extLst>
          </p:cNvPr>
          <p:cNvSpPr>
            <a:spLocks noGrp="1"/>
          </p:cNvSpPr>
          <p:nvPr>
            <p:ph idx="1"/>
          </p:nvPr>
        </p:nvSpPr>
        <p:spPr/>
        <p:txBody>
          <a:bodyPr>
            <a:normAutofit lnSpcReduction="10000"/>
          </a:bodyPr>
          <a:lstStyle/>
          <a:p>
            <a:r>
              <a:rPr lang="en-US" dirty="0"/>
              <a:t>The portion of the TAM that the company can realistically serve with its current business model, product, and geographic reach.</a:t>
            </a:r>
          </a:p>
          <a:p>
            <a:r>
              <a:rPr lang="en-US" dirty="0"/>
              <a:t>More specific and practical than TAM.</a:t>
            </a:r>
          </a:p>
          <a:p>
            <a:r>
              <a:rPr lang="en-US" dirty="0"/>
              <a:t>Takes into account factors such as target customers, regulations, and distribution channels.</a:t>
            </a:r>
          </a:p>
          <a:p>
            <a:r>
              <a:rPr lang="en-US" dirty="0"/>
              <a:t>Example: mobile-first banking customers in the EU.</a:t>
            </a:r>
            <a:endParaRPr lang="de-DE" dirty="0"/>
          </a:p>
        </p:txBody>
      </p:sp>
    </p:spTree>
    <p:extLst>
      <p:ext uri="{BB962C8B-B14F-4D97-AF65-F5344CB8AC3E}">
        <p14:creationId xmlns:p14="http://schemas.microsoft.com/office/powerpoint/2010/main" val="11381029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13DE3D-8031-497C-5966-C845B2091510}"/>
              </a:ext>
            </a:extLst>
          </p:cNvPr>
          <p:cNvSpPr>
            <a:spLocks noGrp="1"/>
          </p:cNvSpPr>
          <p:nvPr>
            <p:ph type="title"/>
          </p:nvPr>
        </p:nvSpPr>
        <p:spPr/>
        <p:txBody>
          <a:bodyPr>
            <a:normAutofit fontScale="90000"/>
          </a:bodyPr>
          <a:lstStyle/>
          <a:p>
            <a:r>
              <a:rPr lang="de-DE" dirty="0"/>
              <a:t>SOM = </a:t>
            </a:r>
            <a:r>
              <a:rPr lang="de-DE" dirty="0" err="1"/>
              <a:t>Serviceable</a:t>
            </a:r>
            <a:r>
              <a:rPr lang="de-DE" dirty="0"/>
              <a:t> </a:t>
            </a:r>
            <a:r>
              <a:rPr lang="de-DE" dirty="0" err="1"/>
              <a:t>Obtainable</a:t>
            </a:r>
            <a:r>
              <a:rPr lang="de-DE" dirty="0"/>
              <a:t> Market</a:t>
            </a:r>
          </a:p>
        </p:txBody>
      </p:sp>
      <p:sp>
        <p:nvSpPr>
          <p:cNvPr id="3" name="Inhaltsplatzhalter 2">
            <a:extLst>
              <a:ext uri="{FF2B5EF4-FFF2-40B4-BE49-F238E27FC236}">
                <a16:creationId xmlns:a16="http://schemas.microsoft.com/office/drawing/2014/main" id="{0AB846DD-42B5-7AC3-24C7-79062EB81A81}"/>
              </a:ext>
            </a:extLst>
          </p:cNvPr>
          <p:cNvSpPr>
            <a:spLocks noGrp="1"/>
          </p:cNvSpPr>
          <p:nvPr>
            <p:ph idx="1"/>
          </p:nvPr>
        </p:nvSpPr>
        <p:spPr/>
        <p:txBody>
          <a:bodyPr>
            <a:normAutofit fontScale="92500"/>
          </a:bodyPr>
          <a:lstStyle/>
          <a:p>
            <a:r>
              <a:rPr lang="en-US" dirty="0"/>
              <a:t>The realistic share of the SAM that the company can actually capture in the short to medium term.</a:t>
            </a:r>
          </a:p>
          <a:p>
            <a:r>
              <a:rPr lang="en-US" dirty="0"/>
              <a:t>Reflects competition, resources, market entry barriers, and execution ability.</a:t>
            </a:r>
          </a:p>
          <a:p>
            <a:r>
              <a:rPr lang="en-US" dirty="0"/>
              <a:t>Most important for investors because it shows realistic growth potential.</a:t>
            </a:r>
          </a:p>
          <a:p>
            <a:r>
              <a:rPr lang="en-US" dirty="0"/>
              <a:t>Example: premium mobile banking users in Germany and France that N26 could win in the next 5 years.</a:t>
            </a:r>
            <a:endParaRPr lang="de-DE" dirty="0"/>
          </a:p>
        </p:txBody>
      </p:sp>
    </p:spTree>
    <p:extLst>
      <p:ext uri="{BB962C8B-B14F-4D97-AF65-F5344CB8AC3E}">
        <p14:creationId xmlns:p14="http://schemas.microsoft.com/office/powerpoint/2010/main" val="3713259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874B29-45B9-9D81-2ED0-360E74B0015E}"/>
              </a:ext>
            </a:extLst>
          </p:cNvPr>
          <p:cNvSpPr>
            <a:spLocks noGrp="1"/>
          </p:cNvSpPr>
          <p:nvPr>
            <p:ph type="title"/>
          </p:nvPr>
        </p:nvSpPr>
        <p:spPr/>
        <p:txBody>
          <a:bodyPr/>
          <a:lstStyle/>
          <a:p>
            <a:r>
              <a:rPr lang="de-DE" dirty="0" err="1"/>
              <a:t>Example</a:t>
            </a:r>
            <a:r>
              <a:rPr lang="de-DE" dirty="0"/>
              <a:t> </a:t>
            </a:r>
            <a:r>
              <a:rPr lang="de-DE" dirty="0" err="1"/>
              <a:t>of</a:t>
            </a:r>
            <a:r>
              <a:rPr lang="de-DE" dirty="0"/>
              <a:t> TAM/SAM/SOM</a:t>
            </a:r>
          </a:p>
        </p:txBody>
      </p:sp>
      <p:sp>
        <p:nvSpPr>
          <p:cNvPr id="3" name="Inhaltsplatzhalter 2">
            <a:extLst>
              <a:ext uri="{FF2B5EF4-FFF2-40B4-BE49-F238E27FC236}">
                <a16:creationId xmlns:a16="http://schemas.microsoft.com/office/drawing/2014/main" id="{0BB369E8-137F-984F-CEC4-3EF9AE3AA6E4}"/>
              </a:ext>
            </a:extLst>
          </p:cNvPr>
          <p:cNvSpPr>
            <a:spLocks noGrp="1"/>
          </p:cNvSpPr>
          <p:nvPr>
            <p:ph idx="1"/>
          </p:nvPr>
        </p:nvSpPr>
        <p:spPr/>
        <p:txBody>
          <a:bodyPr/>
          <a:lstStyle/>
          <a:p>
            <a:r>
              <a:rPr lang="en-US" dirty="0"/>
              <a:t>TAM = all retail banking customers in Europe</a:t>
            </a:r>
          </a:p>
          <a:p>
            <a:r>
              <a:rPr lang="en-US" dirty="0"/>
              <a:t>SAM = mobile-first customers in the EU</a:t>
            </a:r>
          </a:p>
          <a:p>
            <a:r>
              <a:rPr lang="en-US" dirty="0"/>
              <a:t>SOM = premium users in Germany + France</a:t>
            </a:r>
          </a:p>
          <a:p>
            <a:endParaRPr lang="de-DE" dirty="0"/>
          </a:p>
        </p:txBody>
      </p:sp>
    </p:spTree>
    <p:extLst>
      <p:ext uri="{BB962C8B-B14F-4D97-AF65-F5344CB8AC3E}">
        <p14:creationId xmlns:p14="http://schemas.microsoft.com/office/powerpoint/2010/main" val="16102614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45EA26-1ED1-F04A-86A1-A5E907D33661}"/>
              </a:ext>
            </a:extLst>
          </p:cNvPr>
          <p:cNvSpPr>
            <a:spLocks noGrp="1"/>
          </p:cNvSpPr>
          <p:nvPr>
            <p:ph type="title"/>
          </p:nvPr>
        </p:nvSpPr>
        <p:spPr/>
        <p:txBody>
          <a:bodyPr/>
          <a:lstStyle/>
          <a:p>
            <a:r>
              <a:rPr lang="de-DE" dirty="0" err="1"/>
              <a:t>Useful</a:t>
            </a:r>
            <a:r>
              <a:rPr lang="de-DE" dirty="0"/>
              <a:t> </a:t>
            </a:r>
            <a:r>
              <a:rPr lang="de-DE" dirty="0" err="1"/>
              <a:t>phrases</a:t>
            </a:r>
            <a:endParaRPr lang="de-DE" dirty="0"/>
          </a:p>
        </p:txBody>
      </p:sp>
      <p:sp>
        <p:nvSpPr>
          <p:cNvPr id="3" name="Inhaltsplatzhalter 2">
            <a:extLst>
              <a:ext uri="{FF2B5EF4-FFF2-40B4-BE49-F238E27FC236}">
                <a16:creationId xmlns:a16="http://schemas.microsoft.com/office/drawing/2014/main" id="{61463D5F-B369-613C-2A31-5820EB93251E}"/>
              </a:ext>
            </a:extLst>
          </p:cNvPr>
          <p:cNvSpPr>
            <a:spLocks noGrp="1"/>
          </p:cNvSpPr>
          <p:nvPr>
            <p:ph idx="1"/>
          </p:nvPr>
        </p:nvSpPr>
        <p:spPr/>
        <p:txBody>
          <a:bodyPr/>
          <a:lstStyle/>
          <a:p>
            <a:pPr marL="0" indent="0">
              <a:buNone/>
            </a:pPr>
            <a:r>
              <a:rPr lang="en-US" dirty="0"/>
              <a:t>•	Their SOM appears unrealistic. </a:t>
            </a:r>
          </a:p>
          <a:p>
            <a:pPr marL="0" indent="0">
              <a:buNone/>
            </a:pPr>
            <a:r>
              <a:rPr lang="en-US" dirty="0"/>
              <a:t>•	The TAM is huge, but market capture is difficult. </a:t>
            </a:r>
          </a:p>
          <a:p>
            <a:endParaRPr lang="de-DE" dirty="0"/>
          </a:p>
        </p:txBody>
      </p:sp>
    </p:spTree>
    <p:extLst>
      <p:ext uri="{BB962C8B-B14F-4D97-AF65-F5344CB8AC3E}">
        <p14:creationId xmlns:p14="http://schemas.microsoft.com/office/powerpoint/2010/main" val="239996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Evaluating a FinTech Start-up</a:t>
            </a:r>
          </a:p>
        </p:txBody>
      </p:sp>
      <p:sp>
        <p:nvSpPr>
          <p:cNvPr id="3" name="Content Placeholder 2"/>
          <p:cNvSpPr>
            <a:spLocks noGrp="1"/>
          </p:cNvSpPr>
          <p:nvPr>
            <p:ph idx="1"/>
          </p:nvPr>
        </p:nvSpPr>
        <p:spPr/>
        <p:txBody>
          <a:bodyPr/>
          <a:lstStyle/>
          <a:p>
            <a:r>
              <a:t>C1 Finance English – 180-Minute Lesson</a:t>
            </a:r>
          </a:p>
          <a:p>
            <a:r>
              <a:t>Case Study: N26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Scalability Potential</a:t>
            </a:r>
          </a:p>
        </p:txBody>
      </p:sp>
      <p:sp>
        <p:nvSpPr>
          <p:cNvPr id="3" name="Content Placeholder 2"/>
          <p:cNvSpPr>
            <a:spLocks noGrp="1"/>
          </p:cNvSpPr>
          <p:nvPr>
            <p:ph idx="1"/>
          </p:nvPr>
        </p:nvSpPr>
        <p:spPr/>
        <p:txBody>
          <a:bodyPr/>
          <a:lstStyle/>
          <a:p>
            <a:r>
              <a:t>Can the business grow without costs rising equally?</a:t>
            </a:r>
          </a:p>
          <a:p>
            <a:r>
              <a:t>Indicators: automation, APIs, low marginal cost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256818-EE84-B727-A4BE-B1F02E56DA31}"/>
              </a:ext>
            </a:extLst>
          </p:cNvPr>
          <p:cNvSpPr>
            <a:spLocks noGrp="1"/>
          </p:cNvSpPr>
          <p:nvPr>
            <p:ph type="title"/>
          </p:nvPr>
        </p:nvSpPr>
        <p:spPr/>
        <p:txBody>
          <a:bodyPr>
            <a:normAutofit fontScale="90000"/>
          </a:bodyPr>
          <a:lstStyle/>
          <a:p>
            <a:r>
              <a:rPr lang="de-DE" dirty="0"/>
              <a:t>Strong and </a:t>
            </a:r>
            <a:r>
              <a:rPr lang="de-DE" dirty="0" err="1"/>
              <a:t>Weak</a:t>
            </a:r>
            <a:r>
              <a:rPr lang="de-DE" dirty="0"/>
              <a:t> </a:t>
            </a:r>
            <a:r>
              <a:rPr lang="de-DE" dirty="0" err="1"/>
              <a:t>Scalability</a:t>
            </a:r>
            <a:r>
              <a:rPr lang="de-DE" dirty="0"/>
              <a:t> </a:t>
            </a:r>
            <a:r>
              <a:rPr lang="de-DE" dirty="0" err="1"/>
              <a:t>Indicators</a:t>
            </a:r>
            <a:endParaRPr lang="de-DE" dirty="0"/>
          </a:p>
        </p:txBody>
      </p:sp>
      <p:sp>
        <p:nvSpPr>
          <p:cNvPr id="3" name="Inhaltsplatzhalter 2">
            <a:extLst>
              <a:ext uri="{FF2B5EF4-FFF2-40B4-BE49-F238E27FC236}">
                <a16:creationId xmlns:a16="http://schemas.microsoft.com/office/drawing/2014/main" id="{5C5BAFAA-BE71-A252-E431-A305919AB7B5}"/>
              </a:ext>
            </a:extLst>
          </p:cNvPr>
          <p:cNvSpPr>
            <a:spLocks noGrp="1"/>
          </p:cNvSpPr>
          <p:nvPr>
            <p:ph idx="1"/>
          </p:nvPr>
        </p:nvSpPr>
        <p:spPr/>
        <p:txBody>
          <a:bodyPr>
            <a:normAutofit fontScale="77500" lnSpcReduction="20000"/>
          </a:bodyPr>
          <a:lstStyle/>
          <a:p>
            <a:pPr marL="0" indent="0">
              <a:buNone/>
            </a:pPr>
            <a:r>
              <a:rPr lang="de-DE" dirty="0"/>
              <a:t>Strong </a:t>
            </a:r>
            <a:r>
              <a:rPr lang="de-DE" dirty="0" err="1"/>
              <a:t>scalability</a:t>
            </a:r>
            <a:r>
              <a:rPr lang="de-DE" dirty="0"/>
              <a:t> </a:t>
            </a:r>
            <a:r>
              <a:rPr lang="de-DE" dirty="0" err="1"/>
              <a:t>indicators</a:t>
            </a:r>
            <a:endParaRPr lang="de-DE" dirty="0"/>
          </a:p>
          <a:p>
            <a:pPr marL="0" indent="0">
              <a:buNone/>
            </a:pPr>
            <a:r>
              <a:rPr lang="de-DE" dirty="0"/>
              <a:t>•	software-</a:t>
            </a:r>
            <a:r>
              <a:rPr lang="de-DE" dirty="0" err="1"/>
              <a:t>driven</a:t>
            </a:r>
            <a:r>
              <a:rPr lang="de-DE" dirty="0"/>
              <a:t> </a:t>
            </a:r>
            <a:r>
              <a:rPr lang="de-DE" dirty="0" err="1"/>
              <a:t>model</a:t>
            </a:r>
            <a:r>
              <a:rPr lang="de-DE" dirty="0"/>
              <a:t> </a:t>
            </a:r>
          </a:p>
          <a:p>
            <a:pPr marL="0" indent="0">
              <a:buNone/>
            </a:pPr>
            <a:r>
              <a:rPr lang="de-DE" dirty="0"/>
              <a:t>•	</a:t>
            </a:r>
            <a:r>
              <a:rPr lang="de-DE" dirty="0" err="1"/>
              <a:t>low</a:t>
            </a:r>
            <a:r>
              <a:rPr lang="de-DE" dirty="0"/>
              <a:t> marginal </a:t>
            </a:r>
            <a:r>
              <a:rPr lang="de-DE" dirty="0" err="1"/>
              <a:t>cost</a:t>
            </a:r>
            <a:r>
              <a:rPr lang="de-DE" dirty="0"/>
              <a:t> </a:t>
            </a:r>
          </a:p>
          <a:p>
            <a:pPr marL="0" indent="0">
              <a:buNone/>
            </a:pPr>
            <a:r>
              <a:rPr lang="de-DE" dirty="0"/>
              <a:t>•	</a:t>
            </a:r>
            <a:r>
              <a:rPr lang="de-DE" dirty="0" err="1"/>
              <a:t>automation</a:t>
            </a:r>
            <a:r>
              <a:rPr lang="de-DE" dirty="0"/>
              <a:t> </a:t>
            </a:r>
          </a:p>
          <a:p>
            <a:pPr marL="0" indent="0">
              <a:buNone/>
            </a:pPr>
            <a:r>
              <a:rPr lang="de-DE" dirty="0"/>
              <a:t>•	</a:t>
            </a:r>
            <a:r>
              <a:rPr lang="de-DE" dirty="0" err="1"/>
              <a:t>platform</a:t>
            </a:r>
            <a:r>
              <a:rPr lang="de-DE" dirty="0"/>
              <a:t> </a:t>
            </a:r>
            <a:r>
              <a:rPr lang="de-DE" dirty="0" err="1"/>
              <a:t>economics</a:t>
            </a:r>
            <a:r>
              <a:rPr lang="de-DE" dirty="0"/>
              <a:t> </a:t>
            </a:r>
          </a:p>
          <a:p>
            <a:pPr marL="0" indent="0">
              <a:buNone/>
            </a:pPr>
            <a:r>
              <a:rPr lang="de-DE" dirty="0"/>
              <a:t>•	API </a:t>
            </a:r>
            <a:r>
              <a:rPr lang="de-DE" dirty="0" err="1"/>
              <a:t>integrations</a:t>
            </a:r>
            <a:r>
              <a:rPr lang="de-DE" dirty="0"/>
              <a:t> </a:t>
            </a:r>
          </a:p>
          <a:p>
            <a:pPr marL="0" indent="0">
              <a:buNone/>
            </a:pPr>
            <a:r>
              <a:rPr lang="de-DE" dirty="0"/>
              <a:t>•	international </a:t>
            </a:r>
            <a:r>
              <a:rPr lang="de-DE" dirty="0" err="1"/>
              <a:t>expansion</a:t>
            </a:r>
            <a:r>
              <a:rPr lang="de-DE" dirty="0"/>
              <a:t> </a:t>
            </a:r>
          </a:p>
          <a:p>
            <a:pPr marL="0" indent="0">
              <a:buNone/>
            </a:pPr>
            <a:r>
              <a:rPr lang="de-DE" dirty="0" err="1"/>
              <a:t>Weak</a:t>
            </a:r>
            <a:r>
              <a:rPr lang="de-DE" dirty="0"/>
              <a:t> </a:t>
            </a:r>
            <a:r>
              <a:rPr lang="de-DE" dirty="0" err="1"/>
              <a:t>scalability</a:t>
            </a:r>
            <a:r>
              <a:rPr lang="de-DE" dirty="0"/>
              <a:t> </a:t>
            </a:r>
            <a:r>
              <a:rPr lang="de-DE" dirty="0" err="1"/>
              <a:t>indicators</a:t>
            </a:r>
            <a:endParaRPr lang="de-DE" dirty="0"/>
          </a:p>
          <a:p>
            <a:pPr marL="0" indent="0">
              <a:buNone/>
            </a:pPr>
            <a:r>
              <a:rPr lang="de-DE" dirty="0"/>
              <a:t>•	heavy </a:t>
            </a:r>
            <a:r>
              <a:rPr lang="de-DE" dirty="0" err="1"/>
              <a:t>compliance</a:t>
            </a:r>
            <a:r>
              <a:rPr lang="de-DE" dirty="0"/>
              <a:t> </a:t>
            </a:r>
            <a:r>
              <a:rPr lang="de-DE" dirty="0" err="1"/>
              <a:t>costs</a:t>
            </a:r>
            <a:r>
              <a:rPr lang="de-DE" dirty="0"/>
              <a:t> </a:t>
            </a:r>
          </a:p>
          <a:p>
            <a:pPr marL="0" indent="0">
              <a:buNone/>
            </a:pPr>
            <a:r>
              <a:rPr lang="de-DE" dirty="0"/>
              <a:t>•	high </a:t>
            </a:r>
            <a:r>
              <a:rPr lang="de-DE" dirty="0" err="1"/>
              <a:t>customer</a:t>
            </a:r>
            <a:r>
              <a:rPr lang="de-DE" dirty="0"/>
              <a:t> support </a:t>
            </a:r>
            <a:r>
              <a:rPr lang="de-DE" dirty="0" err="1"/>
              <a:t>dependency</a:t>
            </a:r>
            <a:r>
              <a:rPr lang="de-DE" dirty="0"/>
              <a:t> </a:t>
            </a:r>
          </a:p>
          <a:p>
            <a:pPr marL="0" indent="0">
              <a:buNone/>
            </a:pPr>
            <a:r>
              <a:rPr lang="de-DE" dirty="0"/>
              <a:t>•	</a:t>
            </a:r>
            <a:r>
              <a:rPr lang="de-DE" dirty="0" err="1"/>
              <a:t>local</a:t>
            </a:r>
            <a:r>
              <a:rPr lang="de-DE" dirty="0"/>
              <a:t> </a:t>
            </a:r>
            <a:r>
              <a:rPr lang="de-DE" dirty="0" err="1"/>
              <a:t>regulation</a:t>
            </a:r>
            <a:r>
              <a:rPr lang="de-DE" dirty="0"/>
              <a:t> </a:t>
            </a:r>
            <a:r>
              <a:rPr lang="de-DE" dirty="0" err="1"/>
              <a:t>barriers</a:t>
            </a:r>
            <a:r>
              <a:rPr lang="de-DE" dirty="0"/>
              <a:t> </a:t>
            </a:r>
          </a:p>
          <a:p>
            <a:endParaRPr lang="de-DE" dirty="0"/>
          </a:p>
        </p:txBody>
      </p:sp>
    </p:spTree>
    <p:extLst>
      <p:ext uri="{BB962C8B-B14F-4D97-AF65-F5344CB8AC3E}">
        <p14:creationId xmlns:p14="http://schemas.microsoft.com/office/powerpoint/2010/main" val="37938063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B7639E-E658-2CC6-2E0F-37CC0DCF40EA}"/>
              </a:ext>
            </a:extLst>
          </p:cNvPr>
          <p:cNvSpPr>
            <a:spLocks noGrp="1"/>
          </p:cNvSpPr>
          <p:nvPr>
            <p:ph type="title"/>
          </p:nvPr>
        </p:nvSpPr>
        <p:spPr/>
        <p:txBody>
          <a:bodyPr/>
          <a:lstStyle/>
          <a:p>
            <a:r>
              <a:rPr lang="de-DE" dirty="0"/>
              <a:t>Automation</a:t>
            </a:r>
          </a:p>
        </p:txBody>
      </p:sp>
      <p:sp>
        <p:nvSpPr>
          <p:cNvPr id="3" name="Inhaltsplatzhalter 2">
            <a:extLst>
              <a:ext uri="{FF2B5EF4-FFF2-40B4-BE49-F238E27FC236}">
                <a16:creationId xmlns:a16="http://schemas.microsoft.com/office/drawing/2014/main" id="{7D3CFF55-4A2E-96E4-3847-396818DA79F2}"/>
              </a:ext>
            </a:extLst>
          </p:cNvPr>
          <p:cNvSpPr>
            <a:spLocks noGrp="1"/>
          </p:cNvSpPr>
          <p:nvPr>
            <p:ph idx="1"/>
          </p:nvPr>
        </p:nvSpPr>
        <p:spPr/>
        <p:txBody>
          <a:bodyPr>
            <a:normAutofit fontScale="92500" lnSpcReduction="20000"/>
          </a:bodyPr>
          <a:lstStyle/>
          <a:p>
            <a:r>
              <a:rPr lang="en-US" dirty="0"/>
              <a:t>The company uses technology to perform tasks with minimal human involvement.</a:t>
            </a:r>
          </a:p>
          <a:p>
            <a:r>
              <a:rPr lang="en-US" dirty="0"/>
              <a:t>Reduces </a:t>
            </a:r>
            <a:r>
              <a:rPr lang="en-US" dirty="0" err="1"/>
              <a:t>labour</a:t>
            </a:r>
            <a:r>
              <a:rPr lang="en-US" dirty="0"/>
              <a:t> costs and increases operational efficiency.</a:t>
            </a:r>
          </a:p>
          <a:p>
            <a:r>
              <a:rPr lang="en-US" dirty="0"/>
              <a:t>Allows the business to serve more customers without hiring staff at the same rate.</a:t>
            </a:r>
          </a:p>
          <a:p>
            <a:r>
              <a:rPr lang="en-US" dirty="0"/>
              <a:t>Common examples include automated onboarding, AI-driven customer support, fraud detection, and loan approval systems.</a:t>
            </a:r>
          </a:p>
          <a:p>
            <a:r>
              <a:rPr lang="en-US" dirty="0"/>
              <a:t>Strong automation improves profitability as the company grows.</a:t>
            </a:r>
            <a:endParaRPr lang="de-DE" dirty="0"/>
          </a:p>
        </p:txBody>
      </p:sp>
    </p:spTree>
    <p:extLst>
      <p:ext uri="{BB962C8B-B14F-4D97-AF65-F5344CB8AC3E}">
        <p14:creationId xmlns:p14="http://schemas.microsoft.com/office/powerpoint/2010/main" val="13560654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B591EA-ECD9-30B3-34BE-AC8E40CF8F02}"/>
              </a:ext>
            </a:extLst>
          </p:cNvPr>
          <p:cNvSpPr>
            <a:spLocks noGrp="1"/>
          </p:cNvSpPr>
          <p:nvPr>
            <p:ph type="title"/>
          </p:nvPr>
        </p:nvSpPr>
        <p:spPr/>
        <p:txBody>
          <a:bodyPr/>
          <a:lstStyle/>
          <a:p>
            <a:r>
              <a:rPr lang="de-DE" dirty="0"/>
              <a:t>API </a:t>
            </a:r>
            <a:r>
              <a:rPr lang="de-DE" dirty="0" err="1"/>
              <a:t>Integrations</a:t>
            </a:r>
            <a:endParaRPr lang="de-DE" dirty="0"/>
          </a:p>
        </p:txBody>
      </p:sp>
      <p:sp>
        <p:nvSpPr>
          <p:cNvPr id="3" name="Inhaltsplatzhalter 2">
            <a:extLst>
              <a:ext uri="{FF2B5EF4-FFF2-40B4-BE49-F238E27FC236}">
                <a16:creationId xmlns:a16="http://schemas.microsoft.com/office/drawing/2014/main" id="{C4422F67-2BEE-55BF-1E95-DF86A7F95F34}"/>
              </a:ext>
            </a:extLst>
          </p:cNvPr>
          <p:cNvSpPr>
            <a:spLocks noGrp="1"/>
          </p:cNvSpPr>
          <p:nvPr>
            <p:ph idx="1"/>
          </p:nvPr>
        </p:nvSpPr>
        <p:spPr/>
        <p:txBody>
          <a:bodyPr>
            <a:normAutofit fontScale="85000" lnSpcReduction="20000"/>
          </a:bodyPr>
          <a:lstStyle/>
          <a:p>
            <a:r>
              <a:rPr lang="en-US" dirty="0"/>
              <a:t>APIs (Application Programming Interfaces) allow different software systems to connect and exchange data automatically.</a:t>
            </a:r>
          </a:p>
          <a:p>
            <a:r>
              <a:rPr lang="en-US" dirty="0"/>
              <a:t>They make it easier for fintechs to integrate with banks, payment providers, accounting platforms, and business clients.</a:t>
            </a:r>
          </a:p>
          <a:p>
            <a:r>
              <a:rPr lang="en-US" dirty="0"/>
              <a:t>APIs support faster expansion because new services can be added without rebuilding the whole system.</a:t>
            </a:r>
          </a:p>
          <a:p>
            <a:r>
              <a:rPr lang="en-US" dirty="0"/>
              <a:t>They also enable partnerships and embedded finance opportunities.</a:t>
            </a:r>
          </a:p>
          <a:p>
            <a:r>
              <a:rPr lang="en-US" dirty="0"/>
              <a:t>A strong API infrastructure increases scalability and speed of growth.</a:t>
            </a:r>
            <a:endParaRPr lang="de-DE" dirty="0"/>
          </a:p>
        </p:txBody>
      </p:sp>
    </p:spTree>
    <p:extLst>
      <p:ext uri="{BB962C8B-B14F-4D97-AF65-F5344CB8AC3E}">
        <p14:creationId xmlns:p14="http://schemas.microsoft.com/office/powerpoint/2010/main" val="37660554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47EEA3-3463-C518-9FC5-0CC469AA5B87}"/>
              </a:ext>
            </a:extLst>
          </p:cNvPr>
          <p:cNvSpPr>
            <a:spLocks noGrp="1"/>
          </p:cNvSpPr>
          <p:nvPr>
            <p:ph type="title"/>
          </p:nvPr>
        </p:nvSpPr>
        <p:spPr/>
        <p:txBody>
          <a:bodyPr/>
          <a:lstStyle/>
          <a:p>
            <a:r>
              <a:rPr lang="de-DE" dirty="0"/>
              <a:t>Low Marginal </a:t>
            </a:r>
            <a:r>
              <a:rPr lang="de-DE" dirty="0" err="1"/>
              <a:t>Cost</a:t>
            </a:r>
            <a:endParaRPr lang="de-DE" dirty="0"/>
          </a:p>
        </p:txBody>
      </p:sp>
      <p:sp>
        <p:nvSpPr>
          <p:cNvPr id="3" name="Inhaltsplatzhalter 2">
            <a:extLst>
              <a:ext uri="{FF2B5EF4-FFF2-40B4-BE49-F238E27FC236}">
                <a16:creationId xmlns:a16="http://schemas.microsoft.com/office/drawing/2014/main" id="{702992F8-BFC7-85CF-A2FB-00B599E393CF}"/>
              </a:ext>
            </a:extLst>
          </p:cNvPr>
          <p:cNvSpPr>
            <a:spLocks noGrp="1"/>
          </p:cNvSpPr>
          <p:nvPr>
            <p:ph idx="1"/>
          </p:nvPr>
        </p:nvSpPr>
        <p:spPr/>
        <p:txBody>
          <a:bodyPr>
            <a:normAutofit fontScale="92500" lnSpcReduction="20000"/>
          </a:bodyPr>
          <a:lstStyle/>
          <a:p>
            <a:r>
              <a:rPr lang="en-US" dirty="0"/>
              <a:t>Marginal cost is the cost of serving one additional customer.</a:t>
            </a:r>
          </a:p>
          <a:p>
            <a:r>
              <a:rPr lang="en-US" dirty="0"/>
              <a:t>In highly scalable fintechs, this cost is very low because the product is mainly digital.</a:t>
            </a:r>
          </a:p>
          <a:p>
            <a:r>
              <a:rPr lang="en-US" dirty="0"/>
              <a:t>Once the platform is built, adding new users does not require major additional expenses.</a:t>
            </a:r>
          </a:p>
          <a:p>
            <a:r>
              <a:rPr lang="en-US" dirty="0"/>
              <a:t>Example: opening 10,000 new digital accounts costs far less than opening 10,000 physical bank branches.</a:t>
            </a:r>
          </a:p>
          <a:p>
            <a:r>
              <a:rPr lang="en-US" dirty="0"/>
              <a:t>Low marginal cost means revenue can grow faster than costs, improving profit margins.</a:t>
            </a:r>
            <a:endParaRPr lang="de-DE" dirty="0"/>
          </a:p>
        </p:txBody>
      </p:sp>
    </p:spTree>
    <p:extLst>
      <p:ext uri="{BB962C8B-B14F-4D97-AF65-F5344CB8AC3E}">
        <p14:creationId xmlns:p14="http://schemas.microsoft.com/office/powerpoint/2010/main" val="7696578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Funding History + Valuation</a:t>
            </a:r>
          </a:p>
        </p:txBody>
      </p:sp>
      <p:sp>
        <p:nvSpPr>
          <p:cNvPr id="3" name="Content Placeholder 2"/>
          <p:cNvSpPr>
            <a:spLocks noGrp="1"/>
          </p:cNvSpPr>
          <p:nvPr>
            <p:ph idx="1"/>
          </p:nvPr>
        </p:nvSpPr>
        <p:spPr/>
        <p:txBody>
          <a:bodyPr/>
          <a:lstStyle/>
          <a:p>
            <a:r>
              <a:t>Who invested and at what valuation?</a:t>
            </a:r>
          </a:p>
          <a:p>
            <a:r>
              <a:t>Look for VC backing, down rounds, overvaluation risk</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C8620A-0E9A-939F-F950-3D68911F6454}"/>
              </a:ext>
            </a:extLst>
          </p:cNvPr>
          <p:cNvSpPr>
            <a:spLocks noGrp="1"/>
          </p:cNvSpPr>
          <p:nvPr>
            <p:ph type="title"/>
          </p:nvPr>
        </p:nvSpPr>
        <p:spPr/>
        <p:txBody>
          <a:bodyPr/>
          <a:lstStyle/>
          <a:p>
            <a:r>
              <a:rPr lang="de-DE" dirty="0"/>
              <a:t>Funding </a:t>
            </a:r>
            <a:r>
              <a:rPr lang="de-DE" dirty="0" err="1"/>
              <a:t>History</a:t>
            </a:r>
            <a:r>
              <a:rPr lang="de-DE" dirty="0"/>
              <a:t> and </a:t>
            </a:r>
            <a:r>
              <a:rPr lang="de-DE" dirty="0" err="1"/>
              <a:t>Valuation</a:t>
            </a:r>
            <a:endParaRPr lang="de-DE" dirty="0"/>
          </a:p>
        </p:txBody>
      </p:sp>
      <p:sp>
        <p:nvSpPr>
          <p:cNvPr id="3" name="Inhaltsplatzhalter 2">
            <a:extLst>
              <a:ext uri="{FF2B5EF4-FFF2-40B4-BE49-F238E27FC236}">
                <a16:creationId xmlns:a16="http://schemas.microsoft.com/office/drawing/2014/main" id="{6189B24F-792B-1211-4030-F3BAA8734A46}"/>
              </a:ext>
            </a:extLst>
          </p:cNvPr>
          <p:cNvSpPr>
            <a:spLocks noGrp="1"/>
          </p:cNvSpPr>
          <p:nvPr>
            <p:ph idx="1"/>
          </p:nvPr>
        </p:nvSpPr>
        <p:spPr/>
        <p:txBody>
          <a:bodyPr>
            <a:normAutofit fontScale="92500" lnSpcReduction="20000"/>
          </a:bodyPr>
          <a:lstStyle/>
          <a:p>
            <a:pPr marL="0" indent="0">
              <a:buNone/>
            </a:pPr>
            <a:r>
              <a:rPr lang="en-US" dirty="0"/>
              <a:t>Look for</a:t>
            </a:r>
          </a:p>
          <a:p>
            <a:pPr marL="0" indent="0">
              <a:buNone/>
            </a:pPr>
            <a:r>
              <a:rPr lang="en-US" dirty="0"/>
              <a:t>•	strong VC backing </a:t>
            </a:r>
          </a:p>
          <a:p>
            <a:pPr marL="0" indent="0">
              <a:buNone/>
            </a:pPr>
            <a:r>
              <a:rPr lang="en-US" dirty="0"/>
              <a:t>•	strategic investors </a:t>
            </a:r>
          </a:p>
          <a:p>
            <a:pPr marL="0" indent="0">
              <a:buNone/>
            </a:pPr>
            <a:r>
              <a:rPr lang="en-US" dirty="0"/>
              <a:t>•	down rounds </a:t>
            </a:r>
          </a:p>
          <a:p>
            <a:pPr marL="0" indent="0">
              <a:buNone/>
            </a:pPr>
            <a:r>
              <a:rPr lang="en-US" dirty="0"/>
              <a:t>•	overvaluation risk </a:t>
            </a:r>
          </a:p>
          <a:p>
            <a:pPr marL="0" indent="0">
              <a:buNone/>
            </a:pPr>
            <a:r>
              <a:rPr lang="en-US" dirty="0"/>
              <a:t>•	capital efficiency </a:t>
            </a:r>
          </a:p>
          <a:p>
            <a:pPr marL="0" indent="0">
              <a:buNone/>
            </a:pPr>
            <a:r>
              <a:rPr lang="en-US" dirty="0"/>
              <a:t>N26 reached a $9B valuation in 2021 after its Series E; later market estimates suggested pressure on valuation and possible down-round discussions as neobank multiples compressed. </a:t>
            </a:r>
          </a:p>
          <a:p>
            <a:endParaRPr lang="de-DE" dirty="0"/>
          </a:p>
        </p:txBody>
      </p:sp>
    </p:spTree>
    <p:extLst>
      <p:ext uri="{BB962C8B-B14F-4D97-AF65-F5344CB8AC3E}">
        <p14:creationId xmlns:p14="http://schemas.microsoft.com/office/powerpoint/2010/main" val="22647079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3F517B-3ADF-BBFA-C109-87CC3BA34C4C}"/>
              </a:ext>
            </a:extLst>
          </p:cNvPr>
          <p:cNvSpPr>
            <a:spLocks noGrp="1"/>
          </p:cNvSpPr>
          <p:nvPr>
            <p:ph type="title"/>
          </p:nvPr>
        </p:nvSpPr>
        <p:spPr/>
        <p:txBody>
          <a:bodyPr/>
          <a:lstStyle/>
          <a:p>
            <a:r>
              <a:rPr lang="de-DE" dirty="0" err="1"/>
              <a:t>Useful</a:t>
            </a:r>
            <a:r>
              <a:rPr lang="de-DE" dirty="0"/>
              <a:t> </a:t>
            </a:r>
            <a:r>
              <a:rPr lang="de-DE" dirty="0" err="1"/>
              <a:t>Phrases</a:t>
            </a:r>
            <a:endParaRPr lang="de-DE" dirty="0"/>
          </a:p>
        </p:txBody>
      </p:sp>
      <p:sp>
        <p:nvSpPr>
          <p:cNvPr id="3" name="Inhaltsplatzhalter 2">
            <a:extLst>
              <a:ext uri="{FF2B5EF4-FFF2-40B4-BE49-F238E27FC236}">
                <a16:creationId xmlns:a16="http://schemas.microsoft.com/office/drawing/2014/main" id="{287142E4-11F7-8A7E-6261-BE31B143249F}"/>
              </a:ext>
            </a:extLst>
          </p:cNvPr>
          <p:cNvSpPr>
            <a:spLocks noGrp="1"/>
          </p:cNvSpPr>
          <p:nvPr>
            <p:ph idx="1"/>
          </p:nvPr>
        </p:nvSpPr>
        <p:spPr/>
        <p:txBody>
          <a:bodyPr/>
          <a:lstStyle/>
          <a:p>
            <a:endParaRPr lang="en-US" dirty="0"/>
          </a:p>
          <a:p>
            <a:pPr marL="0" indent="0">
              <a:buNone/>
            </a:pPr>
            <a:r>
              <a:rPr lang="en-US" dirty="0"/>
              <a:t>•	The valuation seems disconnected from fundamentals. </a:t>
            </a:r>
          </a:p>
          <a:p>
            <a:pPr marL="0" indent="0">
              <a:buNone/>
            </a:pPr>
            <a:r>
              <a:rPr lang="en-US" dirty="0"/>
              <a:t>•	A down round signals investor concern. </a:t>
            </a:r>
          </a:p>
          <a:p>
            <a:endParaRPr lang="de-DE" dirty="0"/>
          </a:p>
        </p:txBody>
      </p:sp>
    </p:spTree>
    <p:extLst>
      <p:ext uri="{BB962C8B-B14F-4D97-AF65-F5344CB8AC3E}">
        <p14:creationId xmlns:p14="http://schemas.microsoft.com/office/powerpoint/2010/main" val="8839359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Defensibility / Moat</a:t>
            </a:r>
          </a:p>
        </p:txBody>
      </p:sp>
      <p:sp>
        <p:nvSpPr>
          <p:cNvPr id="3" name="Content Placeholder 2"/>
          <p:cNvSpPr>
            <a:spLocks noGrp="1"/>
          </p:cNvSpPr>
          <p:nvPr>
            <p:ph idx="1"/>
          </p:nvPr>
        </p:nvSpPr>
        <p:spPr/>
        <p:txBody>
          <a:bodyPr/>
          <a:lstStyle/>
          <a:p>
            <a:r>
              <a:t>Why can competitors not copy this?</a:t>
            </a:r>
          </a:p>
          <a:p>
            <a:r>
              <a:t>Licences, data, network effects, trust, switching costs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2B4307-7530-287A-0176-DBDF0402ADE0}"/>
              </a:ext>
            </a:extLst>
          </p:cNvPr>
          <p:cNvSpPr>
            <a:spLocks noGrp="1"/>
          </p:cNvSpPr>
          <p:nvPr>
            <p:ph type="title"/>
          </p:nvPr>
        </p:nvSpPr>
        <p:spPr/>
        <p:txBody>
          <a:bodyPr/>
          <a:lstStyle/>
          <a:p>
            <a:r>
              <a:rPr lang="de-DE" dirty="0" err="1"/>
              <a:t>Examples</a:t>
            </a:r>
            <a:endParaRPr lang="de-DE" dirty="0"/>
          </a:p>
        </p:txBody>
      </p:sp>
      <p:sp>
        <p:nvSpPr>
          <p:cNvPr id="3" name="Inhaltsplatzhalter 2">
            <a:extLst>
              <a:ext uri="{FF2B5EF4-FFF2-40B4-BE49-F238E27FC236}">
                <a16:creationId xmlns:a16="http://schemas.microsoft.com/office/drawing/2014/main" id="{BCFC7BEE-B9E7-0744-88A2-ACF47C6062E7}"/>
              </a:ext>
            </a:extLst>
          </p:cNvPr>
          <p:cNvSpPr>
            <a:spLocks noGrp="1"/>
          </p:cNvSpPr>
          <p:nvPr>
            <p:ph idx="1"/>
          </p:nvPr>
        </p:nvSpPr>
        <p:spPr/>
        <p:txBody>
          <a:bodyPr/>
          <a:lstStyle/>
          <a:p>
            <a:pPr marL="0" indent="0">
              <a:buNone/>
            </a:pPr>
            <a:r>
              <a:rPr lang="en-US" dirty="0"/>
              <a:t>•	regulatory </a:t>
            </a:r>
            <a:r>
              <a:rPr lang="en-US" dirty="0" err="1"/>
              <a:t>licences</a:t>
            </a:r>
            <a:r>
              <a:rPr lang="en-US" dirty="0"/>
              <a:t> </a:t>
            </a:r>
          </a:p>
          <a:p>
            <a:pPr marL="0" indent="0">
              <a:buNone/>
            </a:pPr>
            <a:r>
              <a:rPr lang="en-US" dirty="0"/>
              <a:t>•	proprietary data </a:t>
            </a:r>
          </a:p>
          <a:p>
            <a:pPr marL="0" indent="0">
              <a:buNone/>
            </a:pPr>
            <a:r>
              <a:rPr lang="en-US" dirty="0"/>
              <a:t>•	network effects </a:t>
            </a:r>
          </a:p>
          <a:p>
            <a:pPr marL="0" indent="0">
              <a:buNone/>
            </a:pPr>
            <a:r>
              <a:rPr lang="en-US" dirty="0"/>
              <a:t>•	strong brand trust </a:t>
            </a:r>
          </a:p>
          <a:p>
            <a:pPr marL="0" indent="0">
              <a:buNone/>
            </a:pPr>
            <a:r>
              <a:rPr lang="en-US" dirty="0"/>
              <a:t>•	embedded ecosystem </a:t>
            </a:r>
          </a:p>
          <a:p>
            <a:pPr marL="0" indent="0">
              <a:buNone/>
            </a:pPr>
            <a:r>
              <a:rPr lang="en-US" dirty="0"/>
              <a:t>•	switching costs </a:t>
            </a:r>
          </a:p>
          <a:p>
            <a:endParaRPr lang="de-DE" dirty="0"/>
          </a:p>
        </p:txBody>
      </p:sp>
    </p:spTree>
    <p:extLst>
      <p:ext uri="{BB962C8B-B14F-4D97-AF65-F5344CB8AC3E}">
        <p14:creationId xmlns:p14="http://schemas.microsoft.com/office/powerpoint/2010/main" val="1593728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Lesson Objectives</a:t>
            </a:r>
          </a:p>
        </p:txBody>
      </p:sp>
      <p:sp>
        <p:nvSpPr>
          <p:cNvPr id="3" name="Content Placeholder 2"/>
          <p:cNvSpPr>
            <a:spLocks noGrp="1"/>
          </p:cNvSpPr>
          <p:nvPr>
            <p:ph idx="1"/>
          </p:nvPr>
        </p:nvSpPr>
        <p:spPr/>
        <p:txBody>
          <a:bodyPr/>
          <a:lstStyle/>
          <a:p>
            <a:r>
              <a:t>Evaluate fintech startups using investor criteria</a:t>
            </a:r>
          </a:p>
          <a:p>
            <a:r>
              <a:t>Apply 7 investor tools</a:t>
            </a:r>
          </a:p>
          <a:p>
            <a:r>
              <a:t>Use professional financial English</a:t>
            </a:r>
          </a:p>
          <a:p>
            <a:r>
              <a:t>Present investment recommendations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87280D-1EBD-01B7-AC81-9EC0F2568D0C}"/>
              </a:ext>
            </a:extLst>
          </p:cNvPr>
          <p:cNvSpPr>
            <a:spLocks noGrp="1"/>
          </p:cNvSpPr>
          <p:nvPr>
            <p:ph type="title"/>
          </p:nvPr>
        </p:nvSpPr>
        <p:spPr/>
        <p:txBody>
          <a:bodyPr/>
          <a:lstStyle/>
          <a:p>
            <a:r>
              <a:rPr lang="de-DE" dirty="0" err="1"/>
              <a:t>Apple‘s</a:t>
            </a:r>
            <a:r>
              <a:rPr lang="de-DE" dirty="0"/>
              <a:t> </a:t>
            </a:r>
            <a:r>
              <a:rPr lang="de-DE" dirty="0" err="1"/>
              <a:t>Moat</a:t>
            </a:r>
            <a:endParaRPr lang="de-DE" dirty="0"/>
          </a:p>
        </p:txBody>
      </p:sp>
      <p:pic>
        <p:nvPicPr>
          <p:cNvPr id="5" name="Inhaltsplatzhalter 4">
            <a:extLst>
              <a:ext uri="{FF2B5EF4-FFF2-40B4-BE49-F238E27FC236}">
                <a16:creationId xmlns:a16="http://schemas.microsoft.com/office/drawing/2014/main" id="{2695F711-DD27-01E4-AA18-AB699C140F6F}"/>
              </a:ext>
            </a:extLst>
          </p:cNvPr>
          <p:cNvPicPr>
            <a:picLocks noGrp="1" noChangeAspect="1"/>
          </p:cNvPicPr>
          <p:nvPr>
            <p:ph idx="1"/>
          </p:nvPr>
        </p:nvPicPr>
        <p:blipFill>
          <a:blip r:embed="rId2"/>
          <a:stretch>
            <a:fillRect/>
          </a:stretch>
        </p:blipFill>
        <p:spPr>
          <a:xfrm>
            <a:off x="1271819" y="1600200"/>
            <a:ext cx="6600362" cy="4525963"/>
          </a:xfrm>
          <a:prstGeom prst="rect">
            <a:avLst/>
          </a:prstGeom>
        </p:spPr>
      </p:pic>
    </p:spTree>
    <p:extLst>
      <p:ext uri="{BB962C8B-B14F-4D97-AF65-F5344CB8AC3E}">
        <p14:creationId xmlns:p14="http://schemas.microsoft.com/office/powerpoint/2010/main" val="31319358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Exit Potential</a:t>
            </a:r>
          </a:p>
        </p:txBody>
      </p:sp>
      <p:sp>
        <p:nvSpPr>
          <p:cNvPr id="3" name="Content Placeholder 2"/>
          <p:cNvSpPr>
            <a:spLocks noGrp="1"/>
          </p:cNvSpPr>
          <p:nvPr>
            <p:ph idx="1"/>
          </p:nvPr>
        </p:nvSpPr>
        <p:spPr/>
        <p:txBody>
          <a:bodyPr/>
          <a:lstStyle/>
          <a:p>
            <a:r>
              <a:t>How do investors get their money back?</a:t>
            </a:r>
          </a:p>
          <a:p>
            <a:r>
              <a:t>IPO, acquisition, strategic buyout, secondary sale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202525-A7AF-D9D2-97D2-2D5B90E54200}"/>
              </a:ext>
            </a:extLst>
          </p:cNvPr>
          <p:cNvSpPr>
            <a:spLocks noGrp="1"/>
          </p:cNvSpPr>
          <p:nvPr>
            <p:ph type="title"/>
          </p:nvPr>
        </p:nvSpPr>
        <p:spPr/>
        <p:txBody>
          <a:bodyPr/>
          <a:lstStyle/>
          <a:p>
            <a:r>
              <a:rPr lang="de-DE" dirty="0" err="1"/>
              <a:t>Typical</a:t>
            </a:r>
            <a:r>
              <a:rPr lang="de-DE" dirty="0"/>
              <a:t> Exits</a:t>
            </a:r>
          </a:p>
        </p:txBody>
      </p:sp>
      <p:sp>
        <p:nvSpPr>
          <p:cNvPr id="3" name="Inhaltsplatzhalter 2">
            <a:extLst>
              <a:ext uri="{FF2B5EF4-FFF2-40B4-BE49-F238E27FC236}">
                <a16:creationId xmlns:a16="http://schemas.microsoft.com/office/drawing/2014/main" id="{7A5FA147-267E-37F2-029D-9BA115274A22}"/>
              </a:ext>
            </a:extLst>
          </p:cNvPr>
          <p:cNvSpPr>
            <a:spLocks noGrp="1"/>
          </p:cNvSpPr>
          <p:nvPr>
            <p:ph idx="1"/>
          </p:nvPr>
        </p:nvSpPr>
        <p:spPr/>
        <p:txBody>
          <a:bodyPr/>
          <a:lstStyle/>
          <a:p>
            <a:pPr marL="0" indent="0">
              <a:buNone/>
            </a:pPr>
            <a:r>
              <a:rPr lang="en-US" dirty="0"/>
              <a:t>•	IPO </a:t>
            </a:r>
          </a:p>
          <a:p>
            <a:pPr marL="0" indent="0">
              <a:buNone/>
            </a:pPr>
            <a:r>
              <a:rPr lang="en-US" dirty="0"/>
              <a:t>•	acquisition by bank </a:t>
            </a:r>
          </a:p>
          <a:p>
            <a:pPr marL="0" indent="0">
              <a:buNone/>
            </a:pPr>
            <a:r>
              <a:rPr lang="en-US" dirty="0"/>
              <a:t>•	strategic buyout </a:t>
            </a:r>
          </a:p>
          <a:p>
            <a:pPr marL="0" indent="0">
              <a:buNone/>
            </a:pPr>
            <a:r>
              <a:rPr lang="en-US" dirty="0"/>
              <a:t>•	secondary sale </a:t>
            </a:r>
          </a:p>
          <a:p>
            <a:endParaRPr lang="de-DE" dirty="0"/>
          </a:p>
        </p:txBody>
      </p:sp>
    </p:spTree>
    <p:extLst>
      <p:ext uri="{BB962C8B-B14F-4D97-AF65-F5344CB8AC3E}">
        <p14:creationId xmlns:p14="http://schemas.microsoft.com/office/powerpoint/2010/main" val="16574655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EC4CD1-901D-D93B-292F-4DF38CA8CD52}"/>
              </a:ext>
            </a:extLst>
          </p:cNvPr>
          <p:cNvSpPr>
            <a:spLocks noGrp="1"/>
          </p:cNvSpPr>
          <p:nvPr>
            <p:ph type="title"/>
          </p:nvPr>
        </p:nvSpPr>
        <p:spPr/>
        <p:txBody>
          <a:bodyPr>
            <a:normAutofit fontScale="90000"/>
          </a:bodyPr>
          <a:lstStyle/>
          <a:p>
            <a:r>
              <a:rPr lang="de-DE" dirty="0"/>
              <a:t>How </a:t>
            </a:r>
            <a:r>
              <a:rPr lang="de-DE" dirty="0" err="1"/>
              <a:t>does</a:t>
            </a:r>
            <a:r>
              <a:rPr lang="de-DE" dirty="0"/>
              <a:t> AI </a:t>
            </a:r>
            <a:r>
              <a:rPr lang="de-DE" dirty="0" err="1"/>
              <a:t>investment</a:t>
            </a:r>
            <a:r>
              <a:rPr lang="de-DE" dirty="0"/>
              <a:t> </a:t>
            </a:r>
            <a:r>
              <a:rPr lang="de-DE" dirty="0" err="1"/>
              <a:t>look</a:t>
            </a:r>
            <a:r>
              <a:rPr lang="de-DE" dirty="0"/>
              <a:t> </a:t>
            </a:r>
            <a:r>
              <a:rPr lang="de-DE" dirty="0" err="1"/>
              <a:t>today</a:t>
            </a:r>
            <a:r>
              <a:rPr lang="de-DE" dirty="0"/>
              <a:t>?</a:t>
            </a:r>
          </a:p>
        </p:txBody>
      </p:sp>
      <p:sp>
        <p:nvSpPr>
          <p:cNvPr id="3" name="Inhaltsplatzhalter 2">
            <a:extLst>
              <a:ext uri="{FF2B5EF4-FFF2-40B4-BE49-F238E27FC236}">
                <a16:creationId xmlns:a16="http://schemas.microsoft.com/office/drawing/2014/main" id="{7FD6DEB7-0401-21FB-1FA5-36AA9FD756AF}"/>
              </a:ext>
            </a:extLst>
          </p:cNvPr>
          <p:cNvSpPr>
            <a:spLocks noGrp="1"/>
          </p:cNvSpPr>
          <p:nvPr>
            <p:ph idx="1"/>
          </p:nvPr>
        </p:nvSpPr>
        <p:spPr/>
        <p:txBody>
          <a:bodyPr>
            <a:normAutofit fontScale="70000" lnSpcReduction="20000"/>
          </a:bodyPr>
          <a:lstStyle/>
          <a:p>
            <a:pPr marL="0" indent="0">
              <a:buNone/>
            </a:pPr>
            <a:r>
              <a:rPr lang="de-DE" dirty="0" err="1"/>
              <a:t>Example</a:t>
            </a:r>
            <a:r>
              <a:rPr lang="de-DE" dirty="0"/>
              <a:t>. OpenAI</a:t>
            </a:r>
          </a:p>
          <a:p>
            <a:pPr marL="0" indent="0">
              <a:buNone/>
            </a:pPr>
            <a:r>
              <a:rPr lang="de-DE" dirty="0" err="1"/>
              <a:t>Recently</a:t>
            </a:r>
            <a:r>
              <a:rPr lang="de-DE" dirty="0"/>
              <a:t>, OpenAI </a:t>
            </a:r>
            <a:r>
              <a:rPr lang="de-DE" dirty="0" err="1"/>
              <a:t>missed</a:t>
            </a:r>
            <a:r>
              <a:rPr lang="de-DE" dirty="0"/>
              <a:t> </a:t>
            </a:r>
            <a:r>
              <a:rPr lang="de-DE" dirty="0" err="1"/>
              <a:t>revenue</a:t>
            </a:r>
            <a:r>
              <a:rPr lang="de-DE" dirty="0"/>
              <a:t> and </a:t>
            </a:r>
            <a:r>
              <a:rPr lang="de-DE" dirty="0" err="1"/>
              <a:t>growth</a:t>
            </a:r>
            <a:r>
              <a:rPr lang="de-DE" dirty="0"/>
              <a:t> </a:t>
            </a:r>
            <a:r>
              <a:rPr lang="de-DE" dirty="0" err="1"/>
              <a:t>targets</a:t>
            </a:r>
            <a:r>
              <a:rPr lang="de-DE" dirty="0"/>
              <a:t>.  </a:t>
            </a:r>
          </a:p>
          <a:p>
            <a:pPr marL="0" indent="0">
              <a:buNone/>
            </a:pPr>
            <a:r>
              <a:rPr lang="de-DE" dirty="0" err="1"/>
              <a:t>Reason</a:t>
            </a:r>
            <a:r>
              <a:rPr lang="de-DE" dirty="0"/>
              <a:t>:</a:t>
            </a:r>
          </a:p>
          <a:p>
            <a:pPr marL="0" indent="0">
              <a:buNone/>
            </a:pPr>
            <a:r>
              <a:rPr lang="en-US" dirty="0"/>
              <a:t>Aside from its sizable expenditures in data centers, OpenAI has also been incurring rising inference costs as time goes on, making ChatGPT increasingly costly to run when a user submits a prompt. In 2024, they spent US$3.76 billion on inference which rose to US$5.02 billion on inference with Microsoft Azure in just the first half of 2025.   It is likely AI companies will face diminishing returns in model improvements paired with rising costs, saying that "It's going to cost 5x the energy and money to make these models 2x better.“</a:t>
            </a:r>
          </a:p>
          <a:p>
            <a:pPr marL="0" indent="0">
              <a:buNone/>
            </a:pPr>
            <a:r>
              <a:rPr lang="en-US" dirty="0"/>
              <a:t>OpenAI has been projected to run out of money by mid-2027.</a:t>
            </a:r>
          </a:p>
          <a:p>
            <a:pPr marL="0" indent="0">
              <a:buNone/>
            </a:pPr>
            <a:r>
              <a:rPr lang="en-US" dirty="0"/>
              <a:t>How does this affect „AI spend“?   </a:t>
            </a:r>
          </a:p>
          <a:p>
            <a:pPr marL="0" indent="0">
              <a:buNone/>
            </a:pPr>
            <a:r>
              <a:rPr lang="en-US" dirty="0"/>
              <a:t>How does this affect the IPO of OpenAI?</a:t>
            </a:r>
          </a:p>
        </p:txBody>
      </p:sp>
    </p:spTree>
    <p:extLst>
      <p:ext uri="{BB962C8B-B14F-4D97-AF65-F5344CB8AC3E}">
        <p14:creationId xmlns:p14="http://schemas.microsoft.com/office/powerpoint/2010/main" val="10678714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E0B4F2-F572-DE94-C24F-30E6CFC6F480}"/>
              </a:ext>
            </a:extLst>
          </p:cNvPr>
          <p:cNvSpPr>
            <a:spLocks noGrp="1"/>
          </p:cNvSpPr>
          <p:nvPr>
            <p:ph type="title"/>
          </p:nvPr>
        </p:nvSpPr>
        <p:spPr/>
        <p:txBody>
          <a:bodyPr/>
          <a:lstStyle/>
          <a:p>
            <a:r>
              <a:rPr lang="de-DE" dirty="0"/>
              <a:t>OpenAI IPO (1)</a:t>
            </a:r>
          </a:p>
        </p:txBody>
      </p:sp>
      <p:sp>
        <p:nvSpPr>
          <p:cNvPr id="3" name="Inhaltsplatzhalter 2">
            <a:extLst>
              <a:ext uri="{FF2B5EF4-FFF2-40B4-BE49-F238E27FC236}">
                <a16:creationId xmlns:a16="http://schemas.microsoft.com/office/drawing/2014/main" id="{7F03AC7D-CF65-0F17-684F-6D41B604A482}"/>
              </a:ext>
            </a:extLst>
          </p:cNvPr>
          <p:cNvSpPr>
            <a:spLocks noGrp="1"/>
          </p:cNvSpPr>
          <p:nvPr>
            <p:ph idx="1"/>
          </p:nvPr>
        </p:nvSpPr>
        <p:spPr/>
        <p:txBody>
          <a:bodyPr/>
          <a:lstStyle/>
          <a:p>
            <a:pPr marL="0" indent="0">
              <a:buNone/>
            </a:pPr>
            <a:r>
              <a:rPr lang="en-US" dirty="0"/>
              <a:t>OpenAI has not had an Initial Public Offering (IPO) and remains a private company as of late April 2026. While reports suggest the company is racing toward an IPO, potentially by the end of 2026, and has seen massive investor visibility, it has not filed official paperwork, and no IPO date is set.</a:t>
            </a:r>
            <a:endParaRPr lang="de-DE" dirty="0"/>
          </a:p>
        </p:txBody>
      </p:sp>
    </p:spTree>
    <p:extLst>
      <p:ext uri="{BB962C8B-B14F-4D97-AF65-F5344CB8AC3E}">
        <p14:creationId xmlns:p14="http://schemas.microsoft.com/office/powerpoint/2010/main" val="5727248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F2EB3E-8EEF-BBFC-22BA-D6023F48676E}"/>
              </a:ext>
            </a:extLst>
          </p:cNvPr>
          <p:cNvSpPr>
            <a:spLocks noGrp="1"/>
          </p:cNvSpPr>
          <p:nvPr>
            <p:ph type="title"/>
          </p:nvPr>
        </p:nvSpPr>
        <p:spPr/>
        <p:txBody>
          <a:bodyPr/>
          <a:lstStyle/>
          <a:p>
            <a:r>
              <a:rPr lang="de-DE" dirty="0"/>
              <a:t>OpenAI IPO (2)</a:t>
            </a:r>
          </a:p>
        </p:txBody>
      </p:sp>
      <p:sp>
        <p:nvSpPr>
          <p:cNvPr id="3" name="Inhaltsplatzhalter 2">
            <a:extLst>
              <a:ext uri="{FF2B5EF4-FFF2-40B4-BE49-F238E27FC236}">
                <a16:creationId xmlns:a16="http://schemas.microsoft.com/office/drawing/2014/main" id="{3F7E8829-08B6-0347-029B-1F6AE6DB0EBE}"/>
              </a:ext>
            </a:extLst>
          </p:cNvPr>
          <p:cNvSpPr>
            <a:spLocks noGrp="1"/>
          </p:cNvSpPr>
          <p:nvPr>
            <p:ph idx="1"/>
          </p:nvPr>
        </p:nvSpPr>
        <p:spPr/>
        <p:txBody>
          <a:bodyPr>
            <a:normAutofit fontScale="92500" lnSpcReduction="10000"/>
          </a:bodyPr>
          <a:lstStyle/>
          <a:p>
            <a:r>
              <a:rPr lang="en-US" dirty="0"/>
              <a:t>Current Status: Private. The company operates under a "capped-profit" model.</a:t>
            </a:r>
          </a:p>
          <a:p>
            <a:r>
              <a:rPr lang="en-US" dirty="0"/>
              <a:t>IPO Timing: Reports mention a potential IPO as early as Q4 2026 or within the next two years.</a:t>
            </a:r>
          </a:p>
          <a:p>
            <a:r>
              <a:rPr lang="en-US" dirty="0"/>
              <a:t>Challenges: Reports indicate internal pressures, including missed revenue targets and the need to improve reporting standards for public markets.</a:t>
            </a:r>
          </a:p>
          <a:p>
            <a:r>
              <a:rPr lang="en-US" dirty="0"/>
              <a:t>Investors: Microsoft is a major strategic partner, holding a significant stake, but the company is not publicly traded.</a:t>
            </a:r>
            <a:endParaRPr lang="de-DE" dirty="0"/>
          </a:p>
        </p:txBody>
      </p:sp>
    </p:spTree>
    <p:extLst>
      <p:ext uri="{BB962C8B-B14F-4D97-AF65-F5344CB8AC3E}">
        <p14:creationId xmlns:p14="http://schemas.microsoft.com/office/powerpoint/2010/main" val="19021651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70284B-16EC-D589-D385-72A26DEDCA3D}"/>
              </a:ext>
            </a:extLst>
          </p:cNvPr>
          <p:cNvSpPr>
            <a:spLocks noGrp="1"/>
          </p:cNvSpPr>
          <p:nvPr>
            <p:ph type="title"/>
          </p:nvPr>
        </p:nvSpPr>
        <p:spPr/>
        <p:txBody>
          <a:bodyPr/>
          <a:lstStyle/>
          <a:p>
            <a:r>
              <a:rPr lang="de-DE" dirty="0" err="1"/>
              <a:t>Useful</a:t>
            </a:r>
            <a:r>
              <a:rPr lang="de-DE" dirty="0"/>
              <a:t> </a:t>
            </a:r>
            <a:r>
              <a:rPr lang="de-DE" dirty="0" err="1"/>
              <a:t>Phrases</a:t>
            </a:r>
            <a:endParaRPr lang="de-DE" dirty="0"/>
          </a:p>
        </p:txBody>
      </p:sp>
      <p:sp>
        <p:nvSpPr>
          <p:cNvPr id="3" name="Inhaltsplatzhalter 2">
            <a:extLst>
              <a:ext uri="{FF2B5EF4-FFF2-40B4-BE49-F238E27FC236}">
                <a16:creationId xmlns:a16="http://schemas.microsoft.com/office/drawing/2014/main" id="{787724E2-BF65-6C76-D808-6B124E95E1C9}"/>
              </a:ext>
            </a:extLst>
          </p:cNvPr>
          <p:cNvSpPr>
            <a:spLocks noGrp="1"/>
          </p:cNvSpPr>
          <p:nvPr>
            <p:ph idx="1"/>
          </p:nvPr>
        </p:nvSpPr>
        <p:spPr/>
        <p:txBody>
          <a:bodyPr/>
          <a:lstStyle/>
          <a:p>
            <a:pPr marL="0" indent="0">
              <a:buNone/>
            </a:pPr>
            <a:r>
              <a:rPr lang="en-US" dirty="0"/>
              <a:t>•	IPO readiness depends on profitability. </a:t>
            </a:r>
          </a:p>
          <a:p>
            <a:pPr marL="0" indent="0">
              <a:buNone/>
            </a:pPr>
            <a:r>
              <a:rPr lang="en-US" dirty="0"/>
              <a:t>•	Acquisition is more realistic than a public listing. </a:t>
            </a:r>
          </a:p>
          <a:p>
            <a:endParaRPr lang="de-DE" dirty="0"/>
          </a:p>
        </p:txBody>
      </p:sp>
    </p:spTree>
    <p:extLst>
      <p:ext uri="{BB962C8B-B14F-4D97-AF65-F5344CB8AC3E}">
        <p14:creationId xmlns:p14="http://schemas.microsoft.com/office/powerpoint/2010/main" val="40366225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Regulatory Risk</a:t>
            </a:r>
          </a:p>
        </p:txBody>
      </p:sp>
      <p:sp>
        <p:nvSpPr>
          <p:cNvPr id="3" name="Content Placeholder 2"/>
          <p:cNvSpPr>
            <a:spLocks noGrp="1"/>
          </p:cNvSpPr>
          <p:nvPr>
            <p:ph idx="1"/>
          </p:nvPr>
        </p:nvSpPr>
        <p:spPr/>
        <p:txBody>
          <a:bodyPr/>
          <a:lstStyle/>
          <a:p>
            <a:r>
              <a:t>AML/KYC, PSD2, GDPR, licensing issues</a:t>
            </a:r>
          </a:p>
          <a:p>
            <a:r>
              <a:t>Can regulation damage growth?</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567A4A-514E-D8F1-F352-B2F2D62A386D}"/>
              </a:ext>
            </a:extLst>
          </p:cNvPr>
          <p:cNvSpPr>
            <a:spLocks noGrp="1"/>
          </p:cNvSpPr>
          <p:nvPr>
            <p:ph type="title"/>
          </p:nvPr>
        </p:nvSpPr>
        <p:spPr/>
        <p:txBody>
          <a:bodyPr/>
          <a:lstStyle/>
          <a:p>
            <a:r>
              <a:rPr lang="de-DE" dirty="0" err="1"/>
              <a:t>Examples</a:t>
            </a:r>
            <a:endParaRPr lang="de-DE" dirty="0"/>
          </a:p>
        </p:txBody>
      </p:sp>
      <p:sp>
        <p:nvSpPr>
          <p:cNvPr id="3" name="Inhaltsplatzhalter 2">
            <a:extLst>
              <a:ext uri="{FF2B5EF4-FFF2-40B4-BE49-F238E27FC236}">
                <a16:creationId xmlns:a16="http://schemas.microsoft.com/office/drawing/2014/main" id="{B8A4E1E9-1913-19B4-3AD1-18E083B250DD}"/>
              </a:ext>
            </a:extLst>
          </p:cNvPr>
          <p:cNvSpPr>
            <a:spLocks noGrp="1"/>
          </p:cNvSpPr>
          <p:nvPr>
            <p:ph idx="1"/>
          </p:nvPr>
        </p:nvSpPr>
        <p:spPr/>
        <p:txBody>
          <a:bodyPr/>
          <a:lstStyle/>
          <a:p>
            <a:pPr marL="0" indent="0">
              <a:buNone/>
            </a:pPr>
            <a:r>
              <a:rPr lang="de-DE" dirty="0"/>
              <a:t>•	AML/KYC </a:t>
            </a:r>
            <a:r>
              <a:rPr lang="de-DE" dirty="0" err="1"/>
              <a:t>failures</a:t>
            </a:r>
            <a:r>
              <a:rPr lang="de-DE" dirty="0"/>
              <a:t> </a:t>
            </a:r>
          </a:p>
          <a:p>
            <a:pPr marL="0" indent="0">
              <a:buNone/>
            </a:pPr>
            <a:r>
              <a:rPr lang="de-DE" dirty="0"/>
              <a:t>•	</a:t>
            </a:r>
            <a:r>
              <a:rPr lang="de-DE" dirty="0" err="1"/>
              <a:t>banking</a:t>
            </a:r>
            <a:r>
              <a:rPr lang="de-DE" dirty="0"/>
              <a:t> </a:t>
            </a:r>
            <a:r>
              <a:rPr lang="de-DE" dirty="0" err="1"/>
              <a:t>licence</a:t>
            </a:r>
            <a:r>
              <a:rPr lang="de-DE" dirty="0"/>
              <a:t> </a:t>
            </a:r>
            <a:r>
              <a:rPr lang="de-DE" dirty="0" err="1"/>
              <a:t>restrictions</a:t>
            </a:r>
            <a:r>
              <a:rPr lang="de-DE" dirty="0"/>
              <a:t> </a:t>
            </a:r>
          </a:p>
          <a:p>
            <a:pPr marL="0" indent="0">
              <a:buNone/>
            </a:pPr>
            <a:r>
              <a:rPr lang="de-DE" dirty="0"/>
              <a:t>•	PSD2 </a:t>
            </a:r>
            <a:r>
              <a:rPr lang="de-DE" dirty="0" err="1"/>
              <a:t>compliance</a:t>
            </a:r>
            <a:r>
              <a:rPr lang="de-DE" dirty="0"/>
              <a:t> </a:t>
            </a:r>
          </a:p>
          <a:p>
            <a:pPr marL="0" indent="0">
              <a:buNone/>
            </a:pPr>
            <a:r>
              <a:rPr lang="de-DE" dirty="0"/>
              <a:t>•	GDPR </a:t>
            </a:r>
          </a:p>
          <a:p>
            <a:pPr marL="0" indent="0">
              <a:buNone/>
            </a:pPr>
            <a:r>
              <a:rPr lang="de-DE" dirty="0"/>
              <a:t>•	</a:t>
            </a:r>
            <a:r>
              <a:rPr lang="de-DE" dirty="0" err="1"/>
              <a:t>crypto</a:t>
            </a:r>
            <a:r>
              <a:rPr lang="de-DE" dirty="0"/>
              <a:t> </a:t>
            </a:r>
            <a:r>
              <a:rPr lang="de-DE" dirty="0" err="1"/>
              <a:t>regulation</a:t>
            </a:r>
            <a:r>
              <a:rPr lang="de-DE" dirty="0"/>
              <a:t> </a:t>
            </a:r>
          </a:p>
          <a:p>
            <a:pPr marL="0" indent="0">
              <a:buNone/>
            </a:pPr>
            <a:r>
              <a:rPr lang="de-DE" dirty="0"/>
              <a:t>•	</a:t>
            </a:r>
            <a:r>
              <a:rPr lang="de-DE" dirty="0" err="1"/>
              <a:t>cross-border</a:t>
            </a:r>
            <a:r>
              <a:rPr lang="de-DE" dirty="0"/>
              <a:t> legal </a:t>
            </a:r>
            <a:r>
              <a:rPr lang="de-DE" dirty="0" err="1"/>
              <a:t>barriers</a:t>
            </a:r>
            <a:r>
              <a:rPr lang="de-DE" dirty="0"/>
              <a:t> </a:t>
            </a:r>
          </a:p>
          <a:p>
            <a:endParaRPr lang="de-DE" dirty="0"/>
          </a:p>
        </p:txBody>
      </p:sp>
    </p:spTree>
    <p:extLst>
      <p:ext uri="{BB962C8B-B14F-4D97-AF65-F5344CB8AC3E}">
        <p14:creationId xmlns:p14="http://schemas.microsoft.com/office/powerpoint/2010/main" val="2822729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830540-CED0-4B6E-7B27-6F7E0350A48E}"/>
              </a:ext>
            </a:extLst>
          </p:cNvPr>
          <p:cNvSpPr>
            <a:spLocks noGrp="1"/>
          </p:cNvSpPr>
          <p:nvPr>
            <p:ph type="title"/>
          </p:nvPr>
        </p:nvSpPr>
        <p:spPr/>
        <p:txBody>
          <a:bodyPr/>
          <a:lstStyle/>
          <a:p>
            <a:r>
              <a:rPr lang="de-DE" dirty="0"/>
              <a:t>AML/KYC</a:t>
            </a:r>
          </a:p>
        </p:txBody>
      </p:sp>
      <p:sp>
        <p:nvSpPr>
          <p:cNvPr id="3" name="Inhaltsplatzhalter 2">
            <a:extLst>
              <a:ext uri="{FF2B5EF4-FFF2-40B4-BE49-F238E27FC236}">
                <a16:creationId xmlns:a16="http://schemas.microsoft.com/office/drawing/2014/main" id="{AE81E908-BFF9-853C-6091-1A4BF0A562B8}"/>
              </a:ext>
            </a:extLst>
          </p:cNvPr>
          <p:cNvSpPr>
            <a:spLocks noGrp="1"/>
          </p:cNvSpPr>
          <p:nvPr>
            <p:ph idx="1"/>
          </p:nvPr>
        </p:nvSpPr>
        <p:spPr/>
        <p:txBody>
          <a:bodyPr>
            <a:normAutofit fontScale="55000" lnSpcReduction="20000"/>
          </a:bodyPr>
          <a:lstStyle/>
          <a:p>
            <a:r>
              <a:rPr lang="en-US" dirty="0"/>
              <a:t>AML stands for </a:t>
            </a:r>
            <a:r>
              <a:rPr lang="en-US" b="1" dirty="0"/>
              <a:t>Anti-Money Laundering</a:t>
            </a:r>
          </a:p>
          <a:p>
            <a:r>
              <a:rPr lang="en-US" dirty="0"/>
              <a:t>It refers to the laws, regulations, and internal controls financial institutions use to detect and prevent money laundering and other financial crimes (like terrorist financing).</a:t>
            </a:r>
          </a:p>
          <a:p>
            <a:r>
              <a:rPr lang="en-US" dirty="0"/>
              <a:t>KYC stands for </a:t>
            </a:r>
            <a:r>
              <a:rPr lang="en-US" b="1" dirty="0"/>
              <a:t>Know Your Customer</a:t>
            </a:r>
          </a:p>
          <a:p>
            <a:r>
              <a:rPr lang="en-US" dirty="0"/>
              <a:t>It’s a subset of AML focused on verifying a customer’s identity and assessing their risk level before and during a business relationship.</a:t>
            </a:r>
          </a:p>
          <a:p>
            <a:r>
              <a:rPr lang="en-US" dirty="0"/>
              <a:t>How they relate</a:t>
            </a:r>
          </a:p>
          <a:p>
            <a:r>
              <a:rPr lang="en-US" dirty="0"/>
              <a:t>KYC = onboarding &amp; identity checks (Who are you?)</a:t>
            </a:r>
          </a:p>
          <a:p>
            <a:r>
              <a:rPr lang="en-US" dirty="0"/>
              <a:t>AML = ongoing monitoring &amp; risk management (What are you doing with the money?)</a:t>
            </a:r>
          </a:p>
          <a:p>
            <a:r>
              <a:rPr lang="en-US" dirty="0"/>
              <a:t>Simple example</a:t>
            </a:r>
          </a:p>
          <a:p>
            <a:r>
              <a:rPr lang="en-US" dirty="0"/>
              <a:t>When you open a bank or fintech account:</a:t>
            </a:r>
          </a:p>
          <a:p>
            <a:r>
              <a:rPr lang="en-US" dirty="0"/>
              <a:t>KYC → You provide ID, proof of address, maybe a selfie</a:t>
            </a:r>
          </a:p>
          <a:p>
            <a:r>
              <a:rPr lang="en-US" dirty="0"/>
              <a:t>AML → The company monitors your transactions for suspicious patterns over time.</a:t>
            </a:r>
            <a:endParaRPr lang="de-DE" dirty="0"/>
          </a:p>
        </p:txBody>
      </p:sp>
    </p:spTree>
    <p:extLst>
      <p:ext uri="{BB962C8B-B14F-4D97-AF65-F5344CB8AC3E}">
        <p14:creationId xmlns:p14="http://schemas.microsoft.com/office/powerpoint/2010/main" val="1341864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The 7 Investor Tools</a:t>
            </a:r>
          </a:p>
        </p:txBody>
      </p:sp>
      <p:sp>
        <p:nvSpPr>
          <p:cNvPr id="3" name="Content Placeholder 2"/>
          <p:cNvSpPr>
            <a:spLocks noGrp="1"/>
          </p:cNvSpPr>
          <p:nvPr>
            <p:ph idx="1"/>
          </p:nvPr>
        </p:nvSpPr>
        <p:spPr/>
        <p:txBody>
          <a:bodyPr/>
          <a:lstStyle/>
          <a:p>
            <a:r>
              <a:t>1. Revenue Model</a:t>
            </a:r>
          </a:p>
          <a:p>
            <a:r>
              <a:t>2. TAM / SAM / SOM</a:t>
            </a:r>
          </a:p>
          <a:p>
            <a:r>
              <a:t>3. Scalability Potential</a:t>
            </a:r>
          </a:p>
          <a:p>
            <a:r>
              <a:t>4. Funding History + Valuation</a:t>
            </a:r>
          </a:p>
          <a:p>
            <a:r>
              <a:t>5. Defensibility / Moat</a:t>
            </a:r>
          </a:p>
          <a:p>
            <a:r>
              <a:t>6. Exit Potential</a:t>
            </a:r>
          </a:p>
          <a:p>
            <a:r>
              <a:t>7. Regulatory Risk</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CB9D9B-1D6A-9CE7-2A2D-4EF3D27A33CD}"/>
              </a:ext>
            </a:extLst>
          </p:cNvPr>
          <p:cNvSpPr>
            <a:spLocks noGrp="1"/>
          </p:cNvSpPr>
          <p:nvPr>
            <p:ph type="title"/>
          </p:nvPr>
        </p:nvSpPr>
        <p:spPr/>
        <p:txBody>
          <a:bodyPr/>
          <a:lstStyle/>
          <a:p>
            <a:r>
              <a:rPr lang="de-DE" dirty="0" err="1"/>
              <a:t>Example</a:t>
            </a:r>
            <a:r>
              <a:rPr lang="de-DE" dirty="0"/>
              <a:t> </a:t>
            </a:r>
            <a:r>
              <a:rPr lang="de-DE" dirty="0" err="1"/>
              <a:t>of</a:t>
            </a:r>
            <a:r>
              <a:rPr lang="de-DE" dirty="0"/>
              <a:t> AML/KYC </a:t>
            </a:r>
            <a:r>
              <a:rPr lang="de-DE" dirty="0" err="1"/>
              <a:t>failure</a:t>
            </a:r>
            <a:endParaRPr lang="de-DE" dirty="0"/>
          </a:p>
        </p:txBody>
      </p:sp>
      <p:sp>
        <p:nvSpPr>
          <p:cNvPr id="3" name="Inhaltsplatzhalter 2">
            <a:extLst>
              <a:ext uri="{FF2B5EF4-FFF2-40B4-BE49-F238E27FC236}">
                <a16:creationId xmlns:a16="http://schemas.microsoft.com/office/drawing/2014/main" id="{F1EEFBE3-549B-E348-9117-4514031917EC}"/>
              </a:ext>
            </a:extLst>
          </p:cNvPr>
          <p:cNvSpPr>
            <a:spLocks noGrp="1"/>
          </p:cNvSpPr>
          <p:nvPr>
            <p:ph idx="1"/>
          </p:nvPr>
        </p:nvSpPr>
        <p:spPr/>
        <p:txBody>
          <a:bodyPr>
            <a:normAutofit fontScale="55000" lnSpcReduction="20000"/>
          </a:bodyPr>
          <a:lstStyle/>
          <a:p>
            <a:r>
              <a:rPr lang="en-US" dirty="0"/>
              <a:t>A well-known example of an AML/KYC failure in fintech is the case of Wirecard.</a:t>
            </a:r>
          </a:p>
          <a:p>
            <a:r>
              <a:rPr lang="en-US" dirty="0"/>
              <a:t>What happened</a:t>
            </a:r>
          </a:p>
          <a:p>
            <a:pPr marL="0" indent="0">
              <a:buNone/>
            </a:pPr>
            <a:r>
              <a:rPr lang="en-US" dirty="0"/>
              <a:t>Wirecard, once a major German fintech firm, collapsed in 2020 after it was revealed that about €1.9 billion in supposed cash reserves likely never existed. While the scandal is often framed as accounting fraud, it also exposed serious AML/KYC weaknesses:</a:t>
            </a:r>
          </a:p>
          <a:p>
            <a:pPr marL="0" indent="0">
              <a:buNone/>
            </a:pPr>
            <a:r>
              <a:rPr lang="en-US" dirty="0"/>
              <a:t>Poor customer due diligence (CDD): Wirecard relied heavily on third-party partners in high-risk jurisdictions without properly verifying who the end customers were.</a:t>
            </a:r>
          </a:p>
          <a:p>
            <a:pPr marL="0" indent="0">
              <a:buNone/>
            </a:pPr>
            <a:r>
              <a:rPr lang="en-US" dirty="0"/>
              <a:t>Inadequate transaction monitoring: Suspicious flows of money—especially through offshore entities—were not flagged or properly investigated.</a:t>
            </a:r>
          </a:p>
          <a:p>
            <a:pPr marL="0" indent="0">
              <a:buNone/>
            </a:pPr>
            <a:r>
              <a:rPr lang="en-US" dirty="0"/>
              <a:t>Weak oversight of partners: So-called “third-party acquirers” processed payments for merchants that may have been involved in fraud, gambling, or illicit activities, with limited KYC checks.</a:t>
            </a:r>
          </a:p>
          <a:p>
            <a:pPr marL="0" indent="0">
              <a:buNone/>
            </a:pPr>
            <a:r>
              <a:rPr lang="en-US" dirty="0"/>
              <a:t>Regulatory gaps: Supervisory authorities struggled to fully audit Wirecard’s global operations, allowing risky practices to persist.</a:t>
            </a:r>
            <a:endParaRPr lang="de-DE" dirty="0"/>
          </a:p>
        </p:txBody>
      </p:sp>
    </p:spTree>
    <p:extLst>
      <p:ext uri="{BB962C8B-B14F-4D97-AF65-F5344CB8AC3E}">
        <p14:creationId xmlns:p14="http://schemas.microsoft.com/office/powerpoint/2010/main" val="12935392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88F3FC-200A-6484-0DC5-F8E83E066F31}"/>
              </a:ext>
            </a:extLst>
          </p:cNvPr>
          <p:cNvSpPr>
            <a:spLocks noGrp="1"/>
          </p:cNvSpPr>
          <p:nvPr>
            <p:ph type="title"/>
          </p:nvPr>
        </p:nvSpPr>
        <p:spPr/>
        <p:txBody>
          <a:bodyPr/>
          <a:lstStyle/>
          <a:p>
            <a:r>
              <a:rPr lang="de-DE" dirty="0"/>
              <a:t>Other </a:t>
            </a:r>
            <a:r>
              <a:rPr lang="de-DE" dirty="0" err="1"/>
              <a:t>examples</a:t>
            </a:r>
            <a:endParaRPr lang="de-DE" dirty="0"/>
          </a:p>
        </p:txBody>
      </p:sp>
      <p:sp>
        <p:nvSpPr>
          <p:cNvPr id="3" name="Inhaltsplatzhalter 2">
            <a:extLst>
              <a:ext uri="{FF2B5EF4-FFF2-40B4-BE49-F238E27FC236}">
                <a16:creationId xmlns:a16="http://schemas.microsoft.com/office/drawing/2014/main" id="{68E739A6-B534-8C85-4E1A-32AB86752793}"/>
              </a:ext>
            </a:extLst>
          </p:cNvPr>
          <p:cNvSpPr>
            <a:spLocks noGrp="1"/>
          </p:cNvSpPr>
          <p:nvPr>
            <p:ph idx="1"/>
          </p:nvPr>
        </p:nvSpPr>
        <p:spPr/>
        <p:txBody>
          <a:bodyPr/>
          <a:lstStyle/>
          <a:p>
            <a:r>
              <a:rPr lang="en-US" dirty="0"/>
              <a:t>Revolut (early concerns about automated onboarding and delayed suspicious activity reporting)+</a:t>
            </a:r>
          </a:p>
          <a:p>
            <a:r>
              <a:rPr lang="en-US" dirty="0"/>
              <a:t>N26 (fined for insufficient AML controls and slow reporting of suspicious transactions)</a:t>
            </a:r>
            <a:endParaRPr lang="de-DE" dirty="0"/>
          </a:p>
        </p:txBody>
      </p:sp>
    </p:spTree>
    <p:extLst>
      <p:ext uri="{BB962C8B-B14F-4D97-AF65-F5344CB8AC3E}">
        <p14:creationId xmlns:p14="http://schemas.microsoft.com/office/powerpoint/2010/main" val="8377514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9D8A0D-76ED-F02C-1810-DCB02B7C57C9}"/>
              </a:ext>
            </a:extLst>
          </p:cNvPr>
          <p:cNvSpPr>
            <a:spLocks noGrp="1"/>
          </p:cNvSpPr>
          <p:nvPr>
            <p:ph type="title"/>
          </p:nvPr>
        </p:nvSpPr>
        <p:spPr/>
        <p:txBody>
          <a:bodyPr/>
          <a:lstStyle/>
          <a:p>
            <a:r>
              <a:rPr lang="de-DE" dirty="0"/>
              <a:t>PSD2 Compliance</a:t>
            </a:r>
          </a:p>
        </p:txBody>
      </p:sp>
      <p:sp>
        <p:nvSpPr>
          <p:cNvPr id="3" name="Inhaltsplatzhalter 2">
            <a:extLst>
              <a:ext uri="{FF2B5EF4-FFF2-40B4-BE49-F238E27FC236}">
                <a16:creationId xmlns:a16="http://schemas.microsoft.com/office/drawing/2014/main" id="{3B86D9F0-0C5C-3E24-3227-3F9EBD23A390}"/>
              </a:ext>
            </a:extLst>
          </p:cNvPr>
          <p:cNvSpPr>
            <a:spLocks noGrp="1"/>
          </p:cNvSpPr>
          <p:nvPr>
            <p:ph idx="1"/>
          </p:nvPr>
        </p:nvSpPr>
        <p:spPr/>
        <p:txBody>
          <a:bodyPr>
            <a:normAutofit/>
          </a:bodyPr>
          <a:lstStyle/>
          <a:p>
            <a:pPr marL="0" indent="0">
              <a:buNone/>
            </a:pPr>
            <a:r>
              <a:rPr lang="en-US" dirty="0"/>
              <a:t>PSD2 stands for Second Payment Services Directive — an EU law that regulates how payments are made and how financial institutions handle customer data.</a:t>
            </a:r>
          </a:p>
          <a:p>
            <a:pPr marL="0" indent="0">
              <a:buNone/>
            </a:pPr>
            <a:r>
              <a:rPr lang="en-US" dirty="0"/>
              <a:t>It was introduced by the European Union and came into force in 2018 to modernize payments and increase competition.</a:t>
            </a:r>
          </a:p>
        </p:txBody>
      </p:sp>
    </p:spTree>
    <p:extLst>
      <p:ext uri="{BB962C8B-B14F-4D97-AF65-F5344CB8AC3E}">
        <p14:creationId xmlns:p14="http://schemas.microsoft.com/office/powerpoint/2010/main" val="13229336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7367A6-A514-133D-96BE-79753552FB2B}"/>
              </a:ext>
            </a:extLst>
          </p:cNvPr>
          <p:cNvSpPr>
            <a:spLocks noGrp="1"/>
          </p:cNvSpPr>
          <p:nvPr>
            <p:ph type="title"/>
          </p:nvPr>
        </p:nvSpPr>
        <p:spPr/>
        <p:txBody>
          <a:bodyPr/>
          <a:lstStyle/>
          <a:p>
            <a:r>
              <a:rPr lang="de-DE" dirty="0" err="1"/>
              <a:t>Three</a:t>
            </a:r>
            <a:r>
              <a:rPr lang="de-DE" dirty="0"/>
              <a:t> Main Goals </a:t>
            </a:r>
            <a:r>
              <a:rPr lang="de-DE" dirty="0" err="1"/>
              <a:t>if</a:t>
            </a:r>
            <a:r>
              <a:rPr lang="de-DE" dirty="0"/>
              <a:t> PSD2</a:t>
            </a:r>
          </a:p>
        </p:txBody>
      </p:sp>
      <p:sp>
        <p:nvSpPr>
          <p:cNvPr id="3" name="Inhaltsplatzhalter 2">
            <a:extLst>
              <a:ext uri="{FF2B5EF4-FFF2-40B4-BE49-F238E27FC236}">
                <a16:creationId xmlns:a16="http://schemas.microsoft.com/office/drawing/2014/main" id="{E1DD10FD-52FF-436C-3E17-D72FCB1556E3}"/>
              </a:ext>
            </a:extLst>
          </p:cNvPr>
          <p:cNvSpPr>
            <a:spLocks noGrp="1"/>
          </p:cNvSpPr>
          <p:nvPr>
            <p:ph idx="1"/>
          </p:nvPr>
        </p:nvSpPr>
        <p:spPr/>
        <p:txBody>
          <a:bodyPr>
            <a:normAutofit fontScale="70000" lnSpcReduction="20000"/>
          </a:bodyPr>
          <a:lstStyle/>
          <a:p>
            <a:pPr marL="0" indent="0">
              <a:buNone/>
            </a:pPr>
            <a:r>
              <a:rPr lang="en-US" dirty="0"/>
              <a:t>What PSD2 is trying to do</a:t>
            </a:r>
          </a:p>
          <a:p>
            <a:pPr marL="0" indent="0">
              <a:buNone/>
            </a:pPr>
            <a:r>
              <a:rPr lang="en-US" dirty="0"/>
              <a:t>At a high level, PSD2 has three main goals:</a:t>
            </a:r>
          </a:p>
          <a:p>
            <a:pPr marL="514350" indent="-514350">
              <a:buAutoNum type="arabicPeriod"/>
            </a:pPr>
            <a:r>
              <a:rPr lang="en-US" dirty="0"/>
              <a:t>Make payments safer  </a:t>
            </a:r>
          </a:p>
          <a:p>
            <a:pPr marL="0" indent="0">
              <a:buNone/>
            </a:pPr>
            <a:r>
              <a:rPr lang="en-US" dirty="0"/>
              <a:t>Requires Strong Customer Authentication (SCA) (e.g., 2-factor authentication)</a:t>
            </a:r>
          </a:p>
          <a:p>
            <a:pPr marL="0" indent="0">
              <a:buNone/>
            </a:pPr>
            <a:r>
              <a:rPr lang="en-US" dirty="0"/>
              <a:t>Reduces fraud in online payments</a:t>
            </a:r>
          </a:p>
          <a:p>
            <a:pPr marL="0" indent="0">
              <a:buNone/>
            </a:pPr>
            <a:r>
              <a:rPr lang="en-US" dirty="0"/>
              <a:t>2. Open up banking (Open Banking)  </a:t>
            </a:r>
          </a:p>
          <a:p>
            <a:pPr marL="0" indent="0">
              <a:buNone/>
            </a:pPr>
            <a:r>
              <a:rPr lang="en-US" dirty="0"/>
              <a:t>Forces banks to share customer data (with consent) with licensed third parties via APIs.  </a:t>
            </a:r>
          </a:p>
          <a:p>
            <a:pPr marL="0" indent="0">
              <a:buNone/>
            </a:pPr>
            <a:r>
              <a:rPr lang="en-US" dirty="0"/>
              <a:t>Enables fintech apps to connect to your bank account.</a:t>
            </a:r>
          </a:p>
          <a:p>
            <a:pPr marL="0" indent="0">
              <a:buNone/>
            </a:pPr>
            <a:r>
              <a:rPr lang="en-US" dirty="0"/>
              <a:t>3. Increase competition and innovation  </a:t>
            </a:r>
          </a:p>
          <a:p>
            <a:pPr marL="0" indent="0">
              <a:buNone/>
            </a:pPr>
            <a:r>
              <a:rPr lang="en-US" dirty="0"/>
              <a:t>Allows new players (fintechs) to offer payment and account services</a:t>
            </a:r>
            <a:endParaRPr lang="de-DE" dirty="0"/>
          </a:p>
        </p:txBody>
      </p:sp>
    </p:spTree>
    <p:extLst>
      <p:ext uri="{BB962C8B-B14F-4D97-AF65-F5344CB8AC3E}">
        <p14:creationId xmlns:p14="http://schemas.microsoft.com/office/powerpoint/2010/main" val="5650198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8D8E05-3881-2F53-C449-8FC75F669A36}"/>
              </a:ext>
            </a:extLst>
          </p:cNvPr>
          <p:cNvSpPr>
            <a:spLocks noGrp="1"/>
          </p:cNvSpPr>
          <p:nvPr>
            <p:ph type="title"/>
          </p:nvPr>
        </p:nvSpPr>
        <p:spPr/>
        <p:txBody>
          <a:bodyPr/>
          <a:lstStyle/>
          <a:p>
            <a:r>
              <a:rPr lang="de-DE" dirty="0"/>
              <a:t>PSD2 </a:t>
            </a:r>
            <a:r>
              <a:rPr lang="de-DE" dirty="0" err="1"/>
              <a:t>Related</a:t>
            </a:r>
            <a:r>
              <a:rPr lang="de-DE" dirty="0"/>
              <a:t> Compliance </a:t>
            </a:r>
            <a:r>
              <a:rPr lang="de-DE" dirty="0" err="1"/>
              <a:t>Failure</a:t>
            </a:r>
            <a:endParaRPr lang="de-DE" dirty="0"/>
          </a:p>
        </p:txBody>
      </p:sp>
      <p:sp>
        <p:nvSpPr>
          <p:cNvPr id="3" name="Inhaltsplatzhalter 2">
            <a:extLst>
              <a:ext uri="{FF2B5EF4-FFF2-40B4-BE49-F238E27FC236}">
                <a16:creationId xmlns:a16="http://schemas.microsoft.com/office/drawing/2014/main" id="{722F8218-7510-5391-05BC-B90F190FA6C7}"/>
              </a:ext>
            </a:extLst>
          </p:cNvPr>
          <p:cNvSpPr>
            <a:spLocks noGrp="1"/>
          </p:cNvSpPr>
          <p:nvPr>
            <p:ph idx="1"/>
          </p:nvPr>
        </p:nvSpPr>
        <p:spPr/>
        <p:txBody>
          <a:bodyPr>
            <a:normAutofit fontScale="55000" lnSpcReduction="20000"/>
          </a:bodyPr>
          <a:lstStyle/>
          <a:p>
            <a:pPr marL="0" indent="0">
              <a:buNone/>
            </a:pPr>
            <a:r>
              <a:rPr lang="en-US" dirty="0"/>
              <a:t>A clear example of a PSD2-related compliance failure in the EU fintech space involves N26.</a:t>
            </a:r>
          </a:p>
          <a:p>
            <a:pPr marL="0" indent="0">
              <a:buNone/>
            </a:pPr>
            <a:r>
              <a:rPr lang="en-US" b="1" dirty="0"/>
              <a:t>What happened</a:t>
            </a:r>
          </a:p>
          <a:p>
            <a:pPr marL="0" indent="0">
              <a:buNone/>
            </a:pPr>
            <a:r>
              <a:rPr lang="en-US" dirty="0"/>
              <a:t>German regulator BaFin took action against N26 over multiple compliance shortcomings. While much of the public focus was on AML, the case also touched PSD2 obligations—especially around </a:t>
            </a:r>
            <a:r>
              <a:rPr lang="en-US" b="1" dirty="0"/>
              <a:t>operational resilience, reporting, and safeguarding payment systems</a:t>
            </a:r>
            <a:r>
              <a:rPr lang="en-US" dirty="0"/>
              <a:t>.</a:t>
            </a:r>
          </a:p>
          <a:p>
            <a:pPr marL="0" indent="0">
              <a:buNone/>
            </a:pPr>
            <a:r>
              <a:rPr lang="en-US" dirty="0"/>
              <a:t>Key PSD2-related issues included:</a:t>
            </a:r>
          </a:p>
          <a:p>
            <a:pPr marL="0" indent="0">
              <a:buNone/>
            </a:pPr>
            <a:r>
              <a:rPr lang="en-US" b="1" dirty="0"/>
              <a:t>Delayed incident reporting</a:t>
            </a:r>
            <a:r>
              <a:rPr lang="en-US" dirty="0"/>
              <a:t>: Under PSD2, payment service providers must promptly report major operational or security incidents. N26 was criticized for not reporting certain incidents quickly enough.</a:t>
            </a:r>
          </a:p>
          <a:p>
            <a:pPr marL="0" indent="0">
              <a:buNone/>
            </a:pPr>
            <a:r>
              <a:rPr lang="en-US" b="1" dirty="0"/>
              <a:t>Weak transaction monitoring controls</a:t>
            </a:r>
            <a:r>
              <a:rPr lang="en-US" dirty="0"/>
              <a:t>: PSD2 requires strong security and fraud prevention (including Strong Customer Authentication—SCA). Gaps in monitoring raised concerns about whether fraud risks were being adequately managed.</a:t>
            </a:r>
          </a:p>
          <a:p>
            <a:pPr marL="0" indent="0">
              <a:buNone/>
            </a:pPr>
            <a:r>
              <a:rPr lang="en-US" b="1" dirty="0"/>
              <a:t>Scaling without compliance infrastructure</a:t>
            </a:r>
            <a:r>
              <a:rPr lang="en-US" dirty="0"/>
              <a:t>: Rapid growth led to backlogs in compliance processes, which affected both AML and PSD2 requirements like customer protection and transaction oversight.</a:t>
            </a:r>
            <a:endParaRPr lang="de-DE" dirty="0"/>
          </a:p>
        </p:txBody>
      </p:sp>
    </p:spTree>
    <p:extLst>
      <p:ext uri="{BB962C8B-B14F-4D97-AF65-F5344CB8AC3E}">
        <p14:creationId xmlns:p14="http://schemas.microsoft.com/office/powerpoint/2010/main" val="24476682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916A52-BB45-DC0C-A565-141D8F3A35CC}"/>
              </a:ext>
            </a:extLst>
          </p:cNvPr>
          <p:cNvSpPr>
            <a:spLocks noGrp="1"/>
          </p:cNvSpPr>
          <p:nvPr>
            <p:ph type="title"/>
          </p:nvPr>
        </p:nvSpPr>
        <p:spPr/>
        <p:txBody>
          <a:bodyPr/>
          <a:lstStyle/>
          <a:p>
            <a:r>
              <a:rPr lang="de-DE" dirty="0"/>
              <a:t>Key </a:t>
            </a:r>
            <a:r>
              <a:rPr lang="de-DE" dirty="0" err="1"/>
              <a:t>Concepts</a:t>
            </a:r>
            <a:r>
              <a:rPr lang="de-DE" dirty="0"/>
              <a:t> in PSD2</a:t>
            </a:r>
          </a:p>
        </p:txBody>
      </p:sp>
      <p:sp>
        <p:nvSpPr>
          <p:cNvPr id="3" name="Inhaltsplatzhalter 2">
            <a:extLst>
              <a:ext uri="{FF2B5EF4-FFF2-40B4-BE49-F238E27FC236}">
                <a16:creationId xmlns:a16="http://schemas.microsoft.com/office/drawing/2014/main" id="{862D41C8-0751-C32E-C684-4DEB5B68D6BB}"/>
              </a:ext>
            </a:extLst>
          </p:cNvPr>
          <p:cNvSpPr>
            <a:spLocks noGrp="1"/>
          </p:cNvSpPr>
          <p:nvPr>
            <p:ph idx="1"/>
          </p:nvPr>
        </p:nvSpPr>
        <p:spPr/>
        <p:txBody>
          <a:bodyPr>
            <a:normAutofit fontScale="92500" lnSpcReduction="20000"/>
          </a:bodyPr>
          <a:lstStyle/>
          <a:p>
            <a:pPr marL="0" indent="0">
              <a:buNone/>
            </a:pPr>
            <a:r>
              <a:rPr lang="en-US" dirty="0"/>
              <a:t>Strong Customer Authentication (SCA)</a:t>
            </a:r>
          </a:p>
          <a:p>
            <a:r>
              <a:rPr lang="en-US" dirty="0"/>
              <a:t>You must verify identity using at least two of:</a:t>
            </a:r>
          </a:p>
          <a:p>
            <a:r>
              <a:rPr lang="en-US" dirty="0"/>
              <a:t>Something you know (password)</a:t>
            </a:r>
          </a:p>
          <a:p>
            <a:r>
              <a:rPr lang="en-US" dirty="0"/>
              <a:t>Something you have (phone)</a:t>
            </a:r>
          </a:p>
          <a:p>
            <a:r>
              <a:rPr lang="en-US" dirty="0"/>
              <a:t>Something you are (fingerprint)</a:t>
            </a:r>
          </a:p>
          <a:p>
            <a:pPr marL="0" indent="0">
              <a:buNone/>
            </a:pPr>
            <a:r>
              <a:rPr lang="en-US" dirty="0"/>
              <a:t>Third-Party Providers (TPPs)</a:t>
            </a:r>
          </a:p>
          <a:p>
            <a:r>
              <a:rPr lang="en-US" dirty="0"/>
              <a:t>New regulated fintech players, like:</a:t>
            </a:r>
          </a:p>
          <a:p>
            <a:r>
              <a:rPr lang="en-US" dirty="0"/>
              <a:t>Payment Initiation Service Providers (PISPs)</a:t>
            </a:r>
          </a:p>
          <a:p>
            <a:r>
              <a:rPr lang="en-US" dirty="0"/>
              <a:t>Account Information Service Providers (AISPs)</a:t>
            </a:r>
            <a:endParaRPr lang="de-DE" dirty="0"/>
          </a:p>
        </p:txBody>
      </p:sp>
    </p:spTree>
    <p:extLst>
      <p:ext uri="{BB962C8B-B14F-4D97-AF65-F5344CB8AC3E}">
        <p14:creationId xmlns:p14="http://schemas.microsoft.com/office/powerpoint/2010/main" val="38506636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5670B7-7EEA-CEA6-5AA6-33395555F599}"/>
              </a:ext>
            </a:extLst>
          </p:cNvPr>
          <p:cNvSpPr>
            <a:spLocks noGrp="1"/>
          </p:cNvSpPr>
          <p:nvPr>
            <p:ph type="title"/>
          </p:nvPr>
        </p:nvSpPr>
        <p:spPr/>
        <p:txBody>
          <a:bodyPr/>
          <a:lstStyle/>
          <a:p>
            <a:r>
              <a:rPr lang="de-DE" dirty="0"/>
              <a:t>Simple </a:t>
            </a:r>
            <a:r>
              <a:rPr lang="de-DE" dirty="0" err="1"/>
              <a:t>Example</a:t>
            </a:r>
            <a:endParaRPr lang="de-DE" dirty="0"/>
          </a:p>
        </p:txBody>
      </p:sp>
      <p:sp>
        <p:nvSpPr>
          <p:cNvPr id="3" name="Inhaltsplatzhalter 2">
            <a:extLst>
              <a:ext uri="{FF2B5EF4-FFF2-40B4-BE49-F238E27FC236}">
                <a16:creationId xmlns:a16="http://schemas.microsoft.com/office/drawing/2014/main" id="{5A231210-3E5A-094A-AF79-6A69067EE592}"/>
              </a:ext>
            </a:extLst>
          </p:cNvPr>
          <p:cNvSpPr>
            <a:spLocks noGrp="1"/>
          </p:cNvSpPr>
          <p:nvPr>
            <p:ph idx="1"/>
          </p:nvPr>
        </p:nvSpPr>
        <p:spPr/>
        <p:txBody>
          <a:bodyPr>
            <a:normAutofit fontScale="92500" lnSpcReduction="20000"/>
          </a:bodyPr>
          <a:lstStyle/>
          <a:p>
            <a:r>
              <a:rPr lang="en-US" dirty="0"/>
              <a:t>Simple example</a:t>
            </a:r>
          </a:p>
          <a:p>
            <a:r>
              <a:rPr lang="en-US" dirty="0"/>
              <a:t>When you pay online in Europe and get redirected to your banking app to approve with a code or fingerprint—that’s PSD2 in action.</a:t>
            </a:r>
          </a:p>
          <a:p>
            <a:r>
              <a:rPr lang="en-US" dirty="0"/>
              <a:t>Why it mattersPSD2 is a big reason why Europe has:</a:t>
            </a:r>
          </a:p>
          <a:p>
            <a:r>
              <a:rPr lang="en-US" dirty="0"/>
              <a:t>More secure online payments</a:t>
            </a:r>
          </a:p>
          <a:p>
            <a:r>
              <a:rPr lang="en-US" dirty="0"/>
              <a:t>A growing fintech ecosystem</a:t>
            </a:r>
          </a:p>
          <a:p>
            <a:r>
              <a:rPr lang="en-US" dirty="0"/>
              <a:t>Apps that can aggregate multiple bank accounts in one place</a:t>
            </a:r>
            <a:endParaRPr lang="de-DE" dirty="0"/>
          </a:p>
        </p:txBody>
      </p:sp>
    </p:spTree>
    <p:extLst>
      <p:ext uri="{BB962C8B-B14F-4D97-AF65-F5344CB8AC3E}">
        <p14:creationId xmlns:p14="http://schemas.microsoft.com/office/powerpoint/2010/main" val="24537308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B4AA62-412C-0380-51D2-3EDFBFAC8335}"/>
              </a:ext>
            </a:extLst>
          </p:cNvPr>
          <p:cNvSpPr>
            <a:spLocks noGrp="1"/>
          </p:cNvSpPr>
          <p:nvPr>
            <p:ph type="title"/>
          </p:nvPr>
        </p:nvSpPr>
        <p:spPr/>
        <p:txBody>
          <a:bodyPr/>
          <a:lstStyle/>
          <a:p>
            <a:r>
              <a:rPr lang="de-DE" dirty="0" err="1"/>
              <a:t>Regulatory</a:t>
            </a:r>
            <a:r>
              <a:rPr lang="de-DE" dirty="0"/>
              <a:t> Response</a:t>
            </a:r>
          </a:p>
        </p:txBody>
      </p:sp>
      <p:sp>
        <p:nvSpPr>
          <p:cNvPr id="3" name="Inhaltsplatzhalter 2">
            <a:extLst>
              <a:ext uri="{FF2B5EF4-FFF2-40B4-BE49-F238E27FC236}">
                <a16:creationId xmlns:a16="http://schemas.microsoft.com/office/drawing/2014/main" id="{E539FB50-9E4B-5575-D08E-C856DDD4BAF1}"/>
              </a:ext>
            </a:extLst>
          </p:cNvPr>
          <p:cNvSpPr>
            <a:spLocks noGrp="1"/>
          </p:cNvSpPr>
          <p:nvPr>
            <p:ph idx="1"/>
          </p:nvPr>
        </p:nvSpPr>
        <p:spPr/>
        <p:txBody>
          <a:bodyPr>
            <a:normAutofit fontScale="85000" lnSpcReduction="10000"/>
          </a:bodyPr>
          <a:lstStyle/>
          <a:p>
            <a:r>
              <a:rPr lang="en-US" dirty="0"/>
              <a:t>BaFin imposes:</a:t>
            </a:r>
          </a:p>
          <a:p>
            <a:r>
              <a:rPr lang="en-US" dirty="0"/>
              <a:t>Fines</a:t>
            </a:r>
          </a:p>
          <a:p>
            <a:r>
              <a:rPr lang="en-US" dirty="0"/>
              <a:t>A cap on new customer onboarding for a period</a:t>
            </a:r>
          </a:p>
          <a:p>
            <a:r>
              <a:rPr lang="en-US" dirty="0"/>
              <a:t>A requirement to improve internal controls and reporting systems</a:t>
            </a:r>
          </a:p>
          <a:p>
            <a:pPr marL="0" indent="0">
              <a:buNone/>
            </a:pPr>
            <a:r>
              <a:rPr lang="en-US" dirty="0"/>
              <a:t>PSD2 isn’t just about open banking APIs—it also requires:</a:t>
            </a:r>
          </a:p>
          <a:p>
            <a:pPr marL="0" indent="0">
              <a:buNone/>
            </a:pPr>
            <a:r>
              <a:rPr lang="en-US" dirty="0"/>
              <a:t>Strong Customer Authentication (SCA) to reduce fraud</a:t>
            </a:r>
          </a:p>
          <a:p>
            <a:pPr marL="0" indent="0">
              <a:buNone/>
            </a:pPr>
            <a:r>
              <a:rPr lang="en-US" dirty="0"/>
              <a:t>Timely reporting of incidents</a:t>
            </a:r>
          </a:p>
          <a:p>
            <a:pPr marL="0" indent="0">
              <a:buNone/>
            </a:pPr>
            <a:r>
              <a:rPr lang="en-US" dirty="0"/>
              <a:t>Robust operational and security risk management.</a:t>
            </a:r>
          </a:p>
        </p:txBody>
      </p:sp>
    </p:spTree>
    <p:extLst>
      <p:ext uri="{BB962C8B-B14F-4D97-AF65-F5344CB8AC3E}">
        <p14:creationId xmlns:p14="http://schemas.microsoft.com/office/powerpoint/2010/main" val="29830040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848CCF-333B-431A-40D5-A4E126A1DFF1}"/>
              </a:ext>
            </a:extLst>
          </p:cNvPr>
          <p:cNvSpPr>
            <a:spLocks noGrp="1"/>
          </p:cNvSpPr>
          <p:nvPr>
            <p:ph type="title"/>
          </p:nvPr>
        </p:nvSpPr>
        <p:spPr/>
        <p:txBody>
          <a:bodyPr/>
          <a:lstStyle/>
          <a:p>
            <a:r>
              <a:rPr lang="de-DE" dirty="0" err="1"/>
              <a:t>What</a:t>
            </a:r>
            <a:r>
              <a:rPr lang="de-DE" dirty="0"/>
              <a:t> N26‘s </a:t>
            </a:r>
            <a:r>
              <a:rPr lang="de-DE" dirty="0" err="1"/>
              <a:t>Failure</a:t>
            </a:r>
            <a:r>
              <a:rPr lang="de-DE" dirty="0"/>
              <a:t> Shows</a:t>
            </a:r>
          </a:p>
        </p:txBody>
      </p:sp>
      <p:sp>
        <p:nvSpPr>
          <p:cNvPr id="3" name="Inhaltsplatzhalter 2">
            <a:extLst>
              <a:ext uri="{FF2B5EF4-FFF2-40B4-BE49-F238E27FC236}">
                <a16:creationId xmlns:a16="http://schemas.microsoft.com/office/drawing/2014/main" id="{6DA3F3A8-84E7-D008-8624-F602A1DB09D8}"/>
              </a:ext>
            </a:extLst>
          </p:cNvPr>
          <p:cNvSpPr>
            <a:spLocks noGrp="1"/>
          </p:cNvSpPr>
          <p:nvPr>
            <p:ph idx="1"/>
          </p:nvPr>
        </p:nvSpPr>
        <p:spPr/>
        <p:txBody>
          <a:bodyPr/>
          <a:lstStyle/>
          <a:p>
            <a:r>
              <a:rPr lang="en-US" dirty="0"/>
              <a:t>N26’s case shows how fintechs can fall short when:</a:t>
            </a:r>
          </a:p>
          <a:p>
            <a:r>
              <a:rPr lang="en-US" dirty="0"/>
              <a:t>Growth outpaces compliance capabilities</a:t>
            </a:r>
          </a:p>
          <a:p>
            <a:r>
              <a:rPr lang="en-US" dirty="0"/>
              <a:t>Incident reporting processes aren’t mature</a:t>
            </a:r>
          </a:p>
          <a:p>
            <a:r>
              <a:rPr lang="en-US" dirty="0"/>
              <a:t>Fraud prevention and monitoring systems lag behind transaction volumes</a:t>
            </a:r>
          </a:p>
        </p:txBody>
      </p:sp>
    </p:spTree>
    <p:extLst>
      <p:ext uri="{BB962C8B-B14F-4D97-AF65-F5344CB8AC3E}">
        <p14:creationId xmlns:p14="http://schemas.microsoft.com/office/powerpoint/2010/main" val="250757307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BE60C8-00F4-40AD-E0DB-E12D3802C6E7}"/>
              </a:ext>
            </a:extLst>
          </p:cNvPr>
          <p:cNvSpPr>
            <a:spLocks noGrp="1"/>
          </p:cNvSpPr>
          <p:nvPr>
            <p:ph type="title"/>
          </p:nvPr>
        </p:nvSpPr>
        <p:spPr/>
        <p:txBody>
          <a:bodyPr/>
          <a:lstStyle/>
          <a:p>
            <a:r>
              <a:rPr lang="de-DE" dirty="0"/>
              <a:t>Takeaway</a:t>
            </a:r>
          </a:p>
        </p:txBody>
      </p:sp>
      <p:sp>
        <p:nvSpPr>
          <p:cNvPr id="3" name="Inhaltsplatzhalter 2">
            <a:extLst>
              <a:ext uri="{FF2B5EF4-FFF2-40B4-BE49-F238E27FC236}">
                <a16:creationId xmlns:a16="http://schemas.microsoft.com/office/drawing/2014/main" id="{A8D0F6DC-A6B2-4AB4-E684-13A0837634A9}"/>
              </a:ext>
            </a:extLst>
          </p:cNvPr>
          <p:cNvSpPr>
            <a:spLocks noGrp="1"/>
          </p:cNvSpPr>
          <p:nvPr>
            <p:ph idx="1"/>
          </p:nvPr>
        </p:nvSpPr>
        <p:spPr/>
        <p:txBody>
          <a:bodyPr/>
          <a:lstStyle/>
          <a:p>
            <a:r>
              <a:rPr lang="en-US" dirty="0"/>
              <a:t>Even if a fintech is innovative and user-friendly, PSD2 compliance demands bank-grade controls behind the scenes—especially in security, uptime, and regulatory reporting.</a:t>
            </a:r>
          </a:p>
          <a:p>
            <a:pPr marL="0" indent="0">
              <a:buNone/>
            </a:pPr>
            <a:endParaRPr lang="en-US" dirty="0"/>
          </a:p>
        </p:txBody>
      </p:sp>
    </p:spTree>
    <p:extLst>
      <p:ext uri="{BB962C8B-B14F-4D97-AF65-F5344CB8AC3E}">
        <p14:creationId xmlns:p14="http://schemas.microsoft.com/office/powerpoint/2010/main" val="3732051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Revenue Model</a:t>
            </a:r>
          </a:p>
        </p:txBody>
      </p:sp>
      <p:sp>
        <p:nvSpPr>
          <p:cNvPr id="3" name="Content Placeholder 2"/>
          <p:cNvSpPr>
            <a:spLocks noGrp="1"/>
          </p:cNvSpPr>
          <p:nvPr>
            <p:ph idx="1"/>
          </p:nvPr>
        </p:nvSpPr>
        <p:spPr/>
        <p:txBody>
          <a:bodyPr/>
          <a:lstStyle/>
          <a:p>
            <a:r>
              <a:t>How does the company make money?</a:t>
            </a:r>
          </a:p>
          <a:p>
            <a:r>
              <a:t>Examples: subscriptions, interchange fees, lending margins, SaaS fees</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0D9C4C-E58B-439B-48DB-1CD2F41682FC}"/>
              </a:ext>
            </a:extLst>
          </p:cNvPr>
          <p:cNvSpPr>
            <a:spLocks noGrp="1"/>
          </p:cNvSpPr>
          <p:nvPr>
            <p:ph type="title"/>
          </p:nvPr>
        </p:nvSpPr>
        <p:spPr/>
        <p:txBody>
          <a:bodyPr/>
          <a:lstStyle/>
          <a:p>
            <a:r>
              <a:rPr lang="de-DE" dirty="0" err="1"/>
              <a:t>Useful</a:t>
            </a:r>
            <a:r>
              <a:rPr lang="de-DE" dirty="0"/>
              <a:t> </a:t>
            </a:r>
            <a:r>
              <a:rPr lang="de-DE" dirty="0" err="1"/>
              <a:t>phrases</a:t>
            </a:r>
            <a:endParaRPr lang="de-DE" dirty="0"/>
          </a:p>
        </p:txBody>
      </p:sp>
      <p:sp>
        <p:nvSpPr>
          <p:cNvPr id="3" name="Inhaltsplatzhalter 2">
            <a:extLst>
              <a:ext uri="{FF2B5EF4-FFF2-40B4-BE49-F238E27FC236}">
                <a16:creationId xmlns:a16="http://schemas.microsoft.com/office/drawing/2014/main" id="{B3FA0914-891A-795A-2BD7-11CFCB760AB0}"/>
              </a:ext>
            </a:extLst>
          </p:cNvPr>
          <p:cNvSpPr>
            <a:spLocks noGrp="1"/>
          </p:cNvSpPr>
          <p:nvPr>
            <p:ph idx="1"/>
          </p:nvPr>
        </p:nvSpPr>
        <p:spPr/>
        <p:txBody>
          <a:bodyPr/>
          <a:lstStyle/>
          <a:p>
            <a:pPr marL="0" indent="0">
              <a:buNone/>
            </a:pPr>
            <a:r>
              <a:rPr lang="en-US" dirty="0"/>
              <a:t>•	Compliance risk is materially high. </a:t>
            </a:r>
          </a:p>
          <a:p>
            <a:pPr marL="0" indent="0">
              <a:buNone/>
            </a:pPr>
            <a:r>
              <a:rPr lang="en-US" dirty="0"/>
              <a:t>•	Regulatory scrutiny could slow growth. </a:t>
            </a:r>
          </a:p>
          <a:p>
            <a:endParaRPr lang="de-DE" dirty="0"/>
          </a:p>
        </p:txBody>
      </p:sp>
    </p:spTree>
    <p:extLst>
      <p:ext uri="{BB962C8B-B14F-4D97-AF65-F5344CB8AC3E}">
        <p14:creationId xmlns:p14="http://schemas.microsoft.com/office/powerpoint/2010/main" val="17365078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F7A1E6-26AB-4190-542C-6EEBD8C66EAB}"/>
              </a:ext>
            </a:extLst>
          </p:cNvPr>
          <p:cNvSpPr>
            <a:spLocks noGrp="1"/>
          </p:cNvSpPr>
          <p:nvPr>
            <p:ph type="title"/>
          </p:nvPr>
        </p:nvSpPr>
        <p:spPr/>
        <p:txBody>
          <a:bodyPr/>
          <a:lstStyle/>
          <a:p>
            <a:r>
              <a:rPr lang="de-DE" dirty="0"/>
              <a:t>GDPR</a:t>
            </a:r>
          </a:p>
        </p:txBody>
      </p:sp>
      <p:sp>
        <p:nvSpPr>
          <p:cNvPr id="3" name="Inhaltsplatzhalter 2">
            <a:extLst>
              <a:ext uri="{FF2B5EF4-FFF2-40B4-BE49-F238E27FC236}">
                <a16:creationId xmlns:a16="http://schemas.microsoft.com/office/drawing/2014/main" id="{74760028-9FD3-557B-832D-2460B05C1273}"/>
              </a:ext>
            </a:extLst>
          </p:cNvPr>
          <p:cNvSpPr>
            <a:spLocks noGrp="1"/>
          </p:cNvSpPr>
          <p:nvPr>
            <p:ph idx="1"/>
          </p:nvPr>
        </p:nvSpPr>
        <p:spPr/>
        <p:txBody>
          <a:bodyPr>
            <a:normAutofit fontScale="77500" lnSpcReduction="20000"/>
          </a:bodyPr>
          <a:lstStyle/>
          <a:p>
            <a:r>
              <a:rPr lang="en-US" dirty="0"/>
              <a:t>GDPR stands for the General Data Protection Regulation.</a:t>
            </a:r>
          </a:p>
          <a:p>
            <a:r>
              <a:rPr lang="en-US" dirty="0"/>
              <a:t>It is a data privacy law created by the European Union that came into force in May 2018. It regulates how organizations collect, store, process, and protect personal data of individuals in the EU.</a:t>
            </a:r>
          </a:p>
          <a:p>
            <a:r>
              <a:rPr lang="en-US" dirty="0"/>
              <a:t>What GDPR is about</a:t>
            </a:r>
          </a:p>
          <a:p>
            <a:r>
              <a:rPr lang="en-US" dirty="0"/>
              <a:t>At its core, GDPR gives people more control over their personal information and forces companies to handle data responsibly.</a:t>
            </a:r>
          </a:p>
          <a:p>
            <a:r>
              <a:rPr lang="en-US" dirty="0"/>
              <a:t>It applies to:</a:t>
            </a:r>
          </a:p>
          <a:p>
            <a:r>
              <a:rPr lang="en-US" dirty="0"/>
              <a:t>Companies located in the </a:t>
            </a:r>
            <a:r>
              <a:rPr lang="en-US" dirty="0" err="1"/>
              <a:t>EUAny</a:t>
            </a:r>
            <a:r>
              <a:rPr lang="en-US" dirty="0"/>
              <a:t> company outside the EU that processes EU residents’ data</a:t>
            </a:r>
            <a:endParaRPr lang="de-DE" dirty="0"/>
          </a:p>
        </p:txBody>
      </p:sp>
    </p:spTree>
    <p:extLst>
      <p:ext uri="{BB962C8B-B14F-4D97-AF65-F5344CB8AC3E}">
        <p14:creationId xmlns:p14="http://schemas.microsoft.com/office/powerpoint/2010/main" val="13885492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B029B2-DF89-3956-D75F-FC4680609924}"/>
              </a:ext>
            </a:extLst>
          </p:cNvPr>
          <p:cNvSpPr>
            <a:spLocks noGrp="1"/>
          </p:cNvSpPr>
          <p:nvPr>
            <p:ph type="title"/>
          </p:nvPr>
        </p:nvSpPr>
        <p:spPr/>
        <p:txBody>
          <a:bodyPr/>
          <a:lstStyle/>
          <a:p>
            <a:r>
              <a:rPr lang="de-DE" dirty="0"/>
              <a:t>Key </a:t>
            </a:r>
            <a:r>
              <a:rPr lang="de-DE" dirty="0" err="1"/>
              <a:t>principles</a:t>
            </a:r>
            <a:r>
              <a:rPr lang="de-DE" dirty="0"/>
              <a:t> </a:t>
            </a:r>
            <a:r>
              <a:rPr lang="de-DE" dirty="0" err="1"/>
              <a:t>of</a:t>
            </a:r>
            <a:r>
              <a:rPr lang="de-DE" dirty="0"/>
              <a:t> GDPR</a:t>
            </a:r>
          </a:p>
        </p:txBody>
      </p:sp>
      <p:sp>
        <p:nvSpPr>
          <p:cNvPr id="3" name="Inhaltsplatzhalter 2">
            <a:extLst>
              <a:ext uri="{FF2B5EF4-FFF2-40B4-BE49-F238E27FC236}">
                <a16:creationId xmlns:a16="http://schemas.microsoft.com/office/drawing/2014/main" id="{9951F0C1-0A5A-3863-9540-4F2F37AB7323}"/>
              </a:ext>
            </a:extLst>
          </p:cNvPr>
          <p:cNvSpPr>
            <a:spLocks noGrp="1"/>
          </p:cNvSpPr>
          <p:nvPr>
            <p:ph idx="1"/>
          </p:nvPr>
        </p:nvSpPr>
        <p:spPr/>
        <p:txBody>
          <a:bodyPr>
            <a:normAutofit fontScale="70000" lnSpcReduction="20000"/>
          </a:bodyPr>
          <a:lstStyle/>
          <a:p>
            <a:r>
              <a:rPr lang="en-US" dirty="0"/>
              <a:t>1. Lawfulness, fairness, transparency</a:t>
            </a:r>
          </a:p>
          <a:p>
            <a:pPr marL="0" indent="0">
              <a:buNone/>
            </a:pPr>
            <a:r>
              <a:rPr lang="en-US" dirty="0"/>
              <a:t>Companies must clearly explain how data is used.</a:t>
            </a:r>
          </a:p>
          <a:p>
            <a:r>
              <a:rPr lang="en-US" dirty="0"/>
              <a:t>2. Purpose limitation</a:t>
            </a:r>
          </a:p>
          <a:p>
            <a:pPr marL="0" indent="0">
              <a:buNone/>
            </a:pPr>
            <a:r>
              <a:rPr lang="en-US" dirty="0"/>
              <a:t>Data can only be collected for specific, stated reasons.</a:t>
            </a:r>
          </a:p>
          <a:p>
            <a:r>
              <a:rPr lang="en-US" dirty="0"/>
              <a:t>3. Data minimization</a:t>
            </a:r>
          </a:p>
          <a:p>
            <a:pPr marL="0" indent="0">
              <a:buNone/>
            </a:pPr>
            <a:r>
              <a:rPr lang="en-US" dirty="0"/>
              <a:t>Only collect the data that is necessary.</a:t>
            </a:r>
          </a:p>
          <a:p>
            <a:r>
              <a:rPr lang="en-US" dirty="0"/>
              <a:t>4. Accuracy</a:t>
            </a:r>
          </a:p>
          <a:p>
            <a:pPr marL="0" indent="0">
              <a:buNone/>
            </a:pPr>
            <a:r>
              <a:rPr lang="en-US" dirty="0"/>
              <a:t>Personal data must be kept up to date.</a:t>
            </a:r>
          </a:p>
          <a:p>
            <a:r>
              <a:rPr lang="en-US" dirty="0"/>
              <a:t>5. Storage limitation</a:t>
            </a:r>
          </a:p>
          <a:p>
            <a:pPr marL="0" indent="0">
              <a:buNone/>
            </a:pPr>
            <a:r>
              <a:rPr lang="en-US" dirty="0"/>
              <a:t>Data shouldn’t be kept longer than needed.</a:t>
            </a:r>
          </a:p>
          <a:p>
            <a:r>
              <a:rPr lang="en-US" dirty="0"/>
              <a:t>6. Security (integrity and confidentiality)</a:t>
            </a:r>
          </a:p>
          <a:p>
            <a:pPr marL="0" indent="0">
              <a:buNone/>
            </a:pPr>
            <a:r>
              <a:rPr lang="en-US" dirty="0"/>
              <a:t>Data must be protected against leaks and unauthorized access.</a:t>
            </a:r>
            <a:endParaRPr lang="de-DE" dirty="0"/>
          </a:p>
        </p:txBody>
      </p:sp>
    </p:spTree>
    <p:extLst>
      <p:ext uri="{BB962C8B-B14F-4D97-AF65-F5344CB8AC3E}">
        <p14:creationId xmlns:p14="http://schemas.microsoft.com/office/powerpoint/2010/main" val="340408036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11E9E5-B3AB-0CC4-0F05-8797D5CE7EB8}"/>
              </a:ext>
            </a:extLst>
          </p:cNvPr>
          <p:cNvSpPr>
            <a:spLocks noGrp="1"/>
          </p:cNvSpPr>
          <p:nvPr>
            <p:ph type="title"/>
          </p:nvPr>
        </p:nvSpPr>
        <p:spPr/>
        <p:txBody>
          <a:bodyPr/>
          <a:lstStyle/>
          <a:p>
            <a:r>
              <a:rPr lang="de-DE" dirty="0"/>
              <a:t>Rights GDPR </a:t>
            </a:r>
            <a:r>
              <a:rPr lang="de-DE" dirty="0" err="1"/>
              <a:t>Gives</a:t>
            </a:r>
            <a:r>
              <a:rPr lang="de-DE" dirty="0"/>
              <a:t> </a:t>
            </a:r>
            <a:r>
              <a:rPr lang="de-DE" dirty="0" err="1"/>
              <a:t>Individuals</a:t>
            </a:r>
            <a:endParaRPr lang="de-DE" dirty="0"/>
          </a:p>
        </p:txBody>
      </p:sp>
      <p:sp>
        <p:nvSpPr>
          <p:cNvPr id="3" name="Inhaltsplatzhalter 2">
            <a:extLst>
              <a:ext uri="{FF2B5EF4-FFF2-40B4-BE49-F238E27FC236}">
                <a16:creationId xmlns:a16="http://schemas.microsoft.com/office/drawing/2014/main" id="{BE56CA07-8837-FA2D-ED91-4B4A010EAD87}"/>
              </a:ext>
            </a:extLst>
          </p:cNvPr>
          <p:cNvSpPr>
            <a:spLocks noGrp="1"/>
          </p:cNvSpPr>
          <p:nvPr>
            <p:ph idx="1"/>
          </p:nvPr>
        </p:nvSpPr>
        <p:spPr/>
        <p:txBody>
          <a:bodyPr/>
          <a:lstStyle/>
          <a:p>
            <a:r>
              <a:rPr lang="en-US" dirty="0"/>
              <a:t>Right to access their data</a:t>
            </a:r>
          </a:p>
          <a:p>
            <a:r>
              <a:rPr lang="en-US" dirty="0"/>
              <a:t>Right to correct inaccurate data</a:t>
            </a:r>
          </a:p>
          <a:p>
            <a:r>
              <a:rPr lang="en-US" dirty="0"/>
              <a:t>Right to delete data (“right to be forgotten”)</a:t>
            </a:r>
          </a:p>
          <a:p>
            <a:r>
              <a:rPr lang="en-US" dirty="0"/>
              <a:t>Right to data portability (move data between providers)</a:t>
            </a:r>
          </a:p>
          <a:p>
            <a:r>
              <a:rPr lang="en-US" dirty="0"/>
              <a:t>Right to object to processing</a:t>
            </a:r>
            <a:endParaRPr lang="de-DE" dirty="0"/>
          </a:p>
        </p:txBody>
      </p:sp>
    </p:spTree>
    <p:extLst>
      <p:ext uri="{BB962C8B-B14F-4D97-AF65-F5344CB8AC3E}">
        <p14:creationId xmlns:p14="http://schemas.microsoft.com/office/powerpoint/2010/main" val="15226840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EA12F6-1521-C0EF-AEB3-CC2B31715729}"/>
              </a:ext>
            </a:extLst>
          </p:cNvPr>
          <p:cNvSpPr>
            <a:spLocks noGrp="1"/>
          </p:cNvSpPr>
          <p:nvPr>
            <p:ph type="title"/>
          </p:nvPr>
        </p:nvSpPr>
        <p:spPr/>
        <p:txBody>
          <a:bodyPr/>
          <a:lstStyle/>
          <a:p>
            <a:r>
              <a:rPr lang="de-DE" dirty="0"/>
              <a:t>Simple </a:t>
            </a:r>
            <a:r>
              <a:rPr lang="de-DE" dirty="0" err="1"/>
              <a:t>Example</a:t>
            </a:r>
            <a:endParaRPr lang="de-DE" dirty="0"/>
          </a:p>
        </p:txBody>
      </p:sp>
      <p:sp>
        <p:nvSpPr>
          <p:cNvPr id="3" name="Inhaltsplatzhalter 2">
            <a:extLst>
              <a:ext uri="{FF2B5EF4-FFF2-40B4-BE49-F238E27FC236}">
                <a16:creationId xmlns:a16="http://schemas.microsoft.com/office/drawing/2014/main" id="{759486D5-432F-80D7-45C8-5A4DEDCE8DE9}"/>
              </a:ext>
            </a:extLst>
          </p:cNvPr>
          <p:cNvSpPr>
            <a:spLocks noGrp="1"/>
          </p:cNvSpPr>
          <p:nvPr>
            <p:ph idx="1"/>
          </p:nvPr>
        </p:nvSpPr>
        <p:spPr/>
        <p:txBody>
          <a:bodyPr/>
          <a:lstStyle/>
          <a:p>
            <a:r>
              <a:rPr lang="en-US" dirty="0"/>
              <a:t>If you sign up for a fintech app in Europe, GDPR means:</a:t>
            </a:r>
          </a:p>
          <a:p>
            <a:pPr marL="0" indent="0">
              <a:buNone/>
            </a:pPr>
            <a:r>
              <a:rPr lang="en-US" dirty="0"/>
              <a:t>The company must tell you exactly how your data is used.</a:t>
            </a:r>
          </a:p>
          <a:p>
            <a:pPr marL="0" indent="0">
              <a:buNone/>
            </a:pPr>
            <a:r>
              <a:rPr lang="en-US" dirty="0"/>
              <a:t>You can request a copy of your data.</a:t>
            </a:r>
          </a:p>
          <a:p>
            <a:pPr marL="0" indent="0">
              <a:buNone/>
            </a:pPr>
            <a:r>
              <a:rPr lang="en-US" dirty="0"/>
              <a:t>You can ask them to delete your account and personal data</a:t>
            </a:r>
            <a:endParaRPr lang="de-DE" dirty="0"/>
          </a:p>
        </p:txBody>
      </p:sp>
    </p:spTree>
    <p:extLst>
      <p:ext uri="{BB962C8B-B14F-4D97-AF65-F5344CB8AC3E}">
        <p14:creationId xmlns:p14="http://schemas.microsoft.com/office/powerpoint/2010/main" val="220637567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12488A-05DB-1C6B-0BA2-5169D7E723D8}"/>
              </a:ext>
            </a:extLst>
          </p:cNvPr>
          <p:cNvSpPr>
            <a:spLocks noGrp="1"/>
          </p:cNvSpPr>
          <p:nvPr>
            <p:ph type="title"/>
          </p:nvPr>
        </p:nvSpPr>
        <p:spPr/>
        <p:txBody>
          <a:bodyPr/>
          <a:lstStyle/>
          <a:p>
            <a:r>
              <a:rPr lang="de-DE" dirty="0" err="1"/>
              <a:t>Why</a:t>
            </a:r>
            <a:r>
              <a:rPr lang="de-DE" dirty="0"/>
              <a:t> </a:t>
            </a:r>
            <a:r>
              <a:rPr lang="de-DE" dirty="0" err="1"/>
              <a:t>It</a:t>
            </a:r>
            <a:r>
              <a:rPr lang="de-DE" dirty="0"/>
              <a:t> Matters In Fintech</a:t>
            </a:r>
          </a:p>
        </p:txBody>
      </p:sp>
      <p:sp>
        <p:nvSpPr>
          <p:cNvPr id="3" name="Inhaltsplatzhalter 2">
            <a:extLst>
              <a:ext uri="{FF2B5EF4-FFF2-40B4-BE49-F238E27FC236}">
                <a16:creationId xmlns:a16="http://schemas.microsoft.com/office/drawing/2014/main" id="{A8F1E777-2CC5-EFE3-E5D5-316D758D22CE}"/>
              </a:ext>
            </a:extLst>
          </p:cNvPr>
          <p:cNvSpPr>
            <a:spLocks noGrp="1"/>
          </p:cNvSpPr>
          <p:nvPr>
            <p:ph idx="1"/>
          </p:nvPr>
        </p:nvSpPr>
        <p:spPr/>
        <p:txBody>
          <a:bodyPr/>
          <a:lstStyle/>
          <a:p>
            <a:r>
              <a:rPr lang="en-US" dirty="0"/>
              <a:t>Fintech companies handle sensitive data (bank accounts, transactions, identity info), so GDPR compliance is critical. Violations can lead to heavy fines and reputational damage.</a:t>
            </a:r>
            <a:endParaRPr lang="de-DE" dirty="0"/>
          </a:p>
        </p:txBody>
      </p:sp>
    </p:spTree>
    <p:extLst>
      <p:ext uri="{BB962C8B-B14F-4D97-AF65-F5344CB8AC3E}">
        <p14:creationId xmlns:p14="http://schemas.microsoft.com/office/powerpoint/2010/main" val="91081282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79F447-2887-4091-F315-60B472B36629}"/>
              </a:ext>
            </a:extLst>
          </p:cNvPr>
          <p:cNvSpPr>
            <a:spLocks noGrp="1"/>
          </p:cNvSpPr>
          <p:nvPr>
            <p:ph type="title"/>
          </p:nvPr>
        </p:nvSpPr>
        <p:spPr/>
        <p:txBody>
          <a:bodyPr>
            <a:normAutofit fontScale="90000"/>
          </a:bodyPr>
          <a:lstStyle/>
          <a:p>
            <a:r>
              <a:rPr lang="de-DE" dirty="0" err="1"/>
              <a:t>Example</a:t>
            </a:r>
            <a:r>
              <a:rPr lang="de-DE" dirty="0"/>
              <a:t> </a:t>
            </a:r>
            <a:r>
              <a:rPr lang="de-DE" dirty="0" err="1"/>
              <a:t>of</a:t>
            </a:r>
            <a:r>
              <a:rPr lang="de-DE" dirty="0"/>
              <a:t> GDOR Compliance </a:t>
            </a:r>
            <a:r>
              <a:rPr lang="de-DE" dirty="0" err="1"/>
              <a:t>Failure</a:t>
            </a:r>
            <a:r>
              <a:rPr lang="de-DE" dirty="0"/>
              <a:t>: N26</a:t>
            </a:r>
          </a:p>
        </p:txBody>
      </p:sp>
      <p:sp>
        <p:nvSpPr>
          <p:cNvPr id="3" name="Inhaltsplatzhalter 2">
            <a:extLst>
              <a:ext uri="{FF2B5EF4-FFF2-40B4-BE49-F238E27FC236}">
                <a16:creationId xmlns:a16="http://schemas.microsoft.com/office/drawing/2014/main" id="{FFC9E814-E3A9-3CDF-FD1C-984F7F340E6A}"/>
              </a:ext>
            </a:extLst>
          </p:cNvPr>
          <p:cNvSpPr>
            <a:spLocks noGrp="1"/>
          </p:cNvSpPr>
          <p:nvPr>
            <p:ph idx="1"/>
          </p:nvPr>
        </p:nvSpPr>
        <p:spPr/>
        <p:txBody>
          <a:bodyPr/>
          <a:lstStyle/>
          <a:p>
            <a:r>
              <a:rPr lang="en-US" dirty="0"/>
              <a:t>A good EU fintech example of a GDPR compliance failure is N26.</a:t>
            </a:r>
          </a:p>
          <a:p>
            <a:r>
              <a:rPr lang="en-US" dirty="0"/>
              <a:t>What happened</a:t>
            </a:r>
          </a:p>
          <a:p>
            <a:r>
              <a:rPr lang="en-US" dirty="0"/>
              <a:t>N26 came under scrutiny from German data protection authorities, including the Berlin Data Protection Commissioner, for issues related to how customer data was handled under GDPR rules</a:t>
            </a:r>
            <a:endParaRPr lang="de-DE" dirty="0"/>
          </a:p>
        </p:txBody>
      </p:sp>
    </p:spTree>
    <p:extLst>
      <p:ext uri="{BB962C8B-B14F-4D97-AF65-F5344CB8AC3E}">
        <p14:creationId xmlns:p14="http://schemas.microsoft.com/office/powerpoint/2010/main" val="252270879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C0D4EE-09EB-E951-7EDA-97C5FD983A3D}"/>
              </a:ext>
            </a:extLst>
          </p:cNvPr>
          <p:cNvSpPr>
            <a:spLocks noGrp="1"/>
          </p:cNvSpPr>
          <p:nvPr>
            <p:ph type="title"/>
          </p:nvPr>
        </p:nvSpPr>
        <p:spPr/>
        <p:txBody>
          <a:bodyPr/>
          <a:lstStyle/>
          <a:p>
            <a:r>
              <a:rPr lang="de-DE" dirty="0"/>
              <a:t>GDPR </a:t>
            </a:r>
            <a:r>
              <a:rPr lang="de-DE" dirty="0" err="1"/>
              <a:t>Issues</a:t>
            </a:r>
            <a:r>
              <a:rPr lang="de-DE" dirty="0"/>
              <a:t> </a:t>
            </a:r>
            <a:r>
              <a:rPr lang="de-DE" dirty="0" err="1"/>
              <a:t>Involved</a:t>
            </a:r>
            <a:endParaRPr lang="de-DE" dirty="0"/>
          </a:p>
        </p:txBody>
      </p:sp>
      <p:sp>
        <p:nvSpPr>
          <p:cNvPr id="3" name="Inhaltsplatzhalter 2">
            <a:extLst>
              <a:ext uri="{FF2B5EF4-FFF2-40B4-BE49-F238E27FC236}">
                <a16:creationId xmlns:a16="http://schemas.microsoft.com/office/drawing/2014/main" id="{111D7065-D840-A766-BC68-AA6924951C4B}"/>
              </a:ext>
            </a:extLst>
          </p:cNvPr>
          <p:cNvSpPr>
            <a:spLocks noGrp="1"/>
          </p:cNvSpPr>
          <p:nvPr>
            <p:ph idx="1"/>
          </p:nvPr>
        </p:nvSpPr>
        <p:spPr/>
        <p:txBody>
          <a:bodyPr>
            <a:normAutofit fontScale="70000" lnSpcReduction="20000"/>
          </a:bodyPr>
          <a:lstStyle/>
          <a:p>
            <a:pPr marL="0" indent="0">
              <a:buNone/>
            </a:pPr>
            <a:r>
              <a:rPr lang="en-US" dirty="0"/>
              <a:t>Key concerns raised included:</a:t>
            </a:r>
          </a:p>
          <a:p>
            <a:pPr marL="0" indent="0">
              <a:buNone/>
            </a:pPr>
            <a:r>
              <a:rPr lang="en-US" b="1" dirty="0"/>
              <a:t>Delayed deletion of customer data </a:t>
            </a:r>
            <a:r>
              <a:rPr lang="en-US" dirty="0"/>
              <a:t>(right to erasure issues)</a:t>
            </a:r>
          </a:p>
          <a:p>
            <a:pPr marL="0" indent="0">
              <a:buNone/>
            </a:pPr>
            <a:r>
              <a:rPr lang="en-US" dirty="0"/>
              <a:t>GDPR gives users the “right to be forgotten,” but regulators found that some customer data was not deleted within required timeframes after account closure requests.</a:t>
            </a:r>
          </a:p>
          <a:p>
            <a:pPr marL="0" indent="0">
              <a:buNone/>
            </a:pPr>
            <a:r>
              <a:rPr lang="en-US" b="1" dirty="0"/>
              <a:t>Weak internal data governance</a:t>
            </a:r>
          </a:p>
          <a:p>
            <a:pPr marL="0" indent="0">
              <a:buNone/>
            </a:pPr>
            <a:r>
              <a:rPr lang="en-US" dirty="0"/>
              <a:t>Data was stored and managed across multiple systems, and N26 reportedly struggled to consistently ensure that personal data was properly tracked and removed across all environments.</a:t>
            </a:r>
          </a:p>
          <a:p>
            <a:pPr marL="0" indent="0">
              <a:buNone/>
            </a:pPr>
            <a:r>
              <a:rPr lang="en-US" b="1" dirty="0"/>
              <a:t>Compliance lag due to rapid growth</a:t>
            </a:r>
          </a:p>
          <a:p>
            <a:pPr marL="0" indent="0">
              <a:buNone/>
            </a:pPr>
            <a:r>
              <a:rPr lang="en-US" dirty="0"/>
              <a:t>Like many fast-scaling fintechs, internal data protection processes did not keep pace with user growth, increasing the risk of GDPR breaches.</a:t>
            </a:r>
            <a:endParaRPr lang="de-DE" dirty="0"/>
          </a:p>
        </p:txBody>
      </p:sp>
    </p:spTree>
    <p:extLst>
      <p:ext uri="{BB962C8B-B14F-4D97-AF65-F5344CB8AC3E}">
        <p14:creationId xmlns:p14="http://schemas.microsoft.com/office/powerpoint/2010/main" val="311388604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B98387-2AAC-E428-FEA3-8DA825B4DCB9}"/>
              </a:ext>
            </a:extLst>
          </p:cNvPr>
          <p:cNvSpPr>
            <a:spLocks noGrp="1"/>
          </p:cNvSpPr>
          <p:nvPr>
            <p:ph type="title"/>
          </p:nvPr>
        </p:nvSpPr>
        <p:spPr/>
        <p:txBody>
          <a:bodyPr/>
          <a:lstStyle/>
          <a:p>
            <a:r>
              <a:rPr lang="de-DE" dirty="0" err="1"/>
              <a:t>Regulatory</a:t>
            </a:r>
            <a:r>
              <a:rPr lang="de-DE" dirty="0"/>
              <a:t> Outcome</a:t>
            </a:r>
          </a:p>
        </p:txBody>
      </p:sp>
      <p:sp>
        <p:nvSpPr>
          <p:cNvPr id="3" name="Inhaltsplatzhalter 2">
            <a:extLst>
              <a:ext uri="{FF2B5EF4-FFF2-40B4-BE49-F238E27FC236}">
                <a16:creationId xmlns:a16="http://schemas.microsoft.com/office/drawing/2014/main" id="{ADE30F75-60C8-1532-37B3-DFEDC271AAAB}"/>
              </a:ext>
            </a:extLst>
          </p:cNvPr>
          <p:cNvSpPr>
            <a:spLocks noGrp="1"/>
          </p:cNvSpPr>
          <p:nvPr>
            <p:ph idx="1"/>
          </p:nvPr>
        </p:nvSpPr>
        <p:spPr/>
        <p:txBody>
          <a:bodyPr/>
          <a:lstStyle/>
          <a:p>
            <a:pPr marL="0" indent="0">
              <a:buNone/>
            </a:pPr>
            <a:r>
              <a:rPr lang="en-US" dirty="0"/>
              <a:t>Instead of a single headline fine like some larger tech cases, the impact was more operational:</a:t>
            </a:r>
          </a:p>
          <a:p>
            <a:pPr marL="0" indent="0">
              <a:buNone/>
            </a:pPr>
            <a:r>
              <a:rPr lang="en-US" dirty="0"/>
              <a:t>Regulatory pressure from German authorities</a:t>
            </a:r>
          </a:p>
          <a:p>
            <a:pPr marL="0" indent="0">
              <a:buNone/>
            </a:pPr>
            <a:r>
              <a:rPr lang="en-US" dirty="0"/>
              <a:t>Requirements to improve data deletion and governance processes</a:t>
            </a:r>
          </a:p>
          <a:p>
            <a:pPr marL="0" indent="0">
              <a:buNone/>
            </a:pPr>
            <a:r>
              <a:rPr lang="en-US" dirty="0"/>
              <a:t>Increased scrutiny of customer data handling practices</a:t>
            </a:r>
            <a:endParaRPr lang="de-DE" dirty="0"/>
          </a:p>
        </p:txBody>
      </p:sp>
    </p:spTree>
    <p:extLst>
      <p:ext uri="{BB962C8B-B14F-4D97-AF65-F5344CB8AC3E}">
        <p14:creationId xmlns:p14="http://schemas.microsoft.com/office/powerpoint/2010/main" val="388967068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73D3D2-E245-2E3C-8706-8BEE35B7BA1A}"/>
              </a:ext>
            </a:extLst>
          </p:cNvPr>
          <p:cNvSpPr>
            <a:spLocks noGrp="1"/>
          </p:cNvSpPr>
          <p:nvPr>
            <p:ph type="title"/>
          </p:nvPr>
        </p:nvSpPr>
        <p:spPr/>
        <p:txBody>
          <a:bodyPr/>
          <a:lstStyle/>
          <a:p>
            <a:r>
              <a:rPr lang="de-DE" dirty="0" err="1"/>
              <a:t>Why</a:t>
            </a:r>
            <a:r>
              <a:rPr lang="de-DE" dirty="0"/>
              <a:t> </a:t>
            </a:r>
            <a:r>
              <a:rPr lang="de-DE" dirty="0" err="1"/>
              <a:t>this</a:t>
            </a:r>
            <a:r>
              <a:rPr lang="de-DE" dirty="0"/>
              <a:t> </a:t>
            </a:r>
            <a:r>
              <a:rPr lang="de-DE" dirty="0" err="1"/>
              <a:t>is</a:t>
            </a:r>
            <a:r>
              <a:rPr lang="de-DE" dirty="0"/>
              <a:t> a GDPR </a:t>
            </a:r>
            <a:r>
              <a:rPr lang="de-DE" dirty="0" err="1"/>
              <a:t>Failure</a:t>
            </a:r>
            <a:r>
              <a:rPr lang="de-DE" dirty="0"/>
              <a:t> </a:t>
            </a:r>
            <a:r>
              <a:rPr lang="de-DE" dirty="0" err="1"/>
              <a:t>Example</a:t>
            </a:r>
            <a:endParaRPr lang="de-DE" dirty="0"/>
          </a:p>
        </p:txBody>
      </p:sp>
      <p:sp>
        <p:nvSpPr>
          <p:cNvPr id="3" name="Inhaltsplatzhalter 2">
            <a:extLst>
              <a:ext uri="{FF2B5EF4-FFF2-40B4-BE49-F238E27FC236}">
                <a16:creationId xmlns:a16="http://schemas.microsoft.com/office/drawing/2014/main" id="{DB6F4CB6-9B46-E660-A1F6-8B1B75C7EA19}"/>
              </a:ext>
            </a:extLst>
          </p:cNvPr>
          <p:cNvSpPr>
            <a:spLocks noGrp="1"/>
          </p:cNvSpPr>
          <p:nvPr>
            <p:ph idx="1"/>
          </p:nvPr>
        </p:nvSpPr>
        <p:spPr/>
        <p:txBody>
          <a:bodyPr>
            <a:normAutofit fontScale="92500" lnSpcReduction="10000"/>
          </a:bodyPr>
          <a:lstStyle/>
          <a:p>
            <a:pPr marL="0" indent="0">
              <a:buNone/>
            </a:pPr>
            <a:r>
              <a:rPr lang="en-US" dirty="0"/>
              <a:t>GDPR is not only about preventing data leaks—it also requires:</a:t>
            </a:r>
          </a:p>
          <a:p>
            <a:pPr marL="0" indent="0">
              <a:buNone/>
            </a:pPr>
            <a:r>
              <a:rPr lang="en-US" dirty="0"/>
              <a:t>Clear control over where personal data is </a:t>
            </a:r>
            <a:r>
              <a:rPr lang="en-US" dirty="0" err="1"/>
              <a:t>storedThe</a:t>
            </a:r>
            <a:r>
              <a:rPr lang="en-US" dirty="0"/>
              <a:t> ability to delete or export data on request</a:t>
            </a:r>
          </a:p>
          <a:p>
            <a:pPr marL="0" indent="0">
              <a:buNone/>
            </a:pPr>
            <a:r>
              <a:rPr lang="en-US" dirty="0"/>
              <a:t>Strong internal processes to ensure compliance across all systems</a:t>
            </a:r>
          </a:p>
          <a:p>
            <a:pPr marL="0" indent="0">
              <a:buNone/>
            </a:pPr>
            <a:r>
              <a:rPr lang="en-US" dirty="0"/>
              <a:t>N26 is a useful example because it shows that even if a fintech is not “hacked,” it can still fail GDPR compliance simply through poor data lifecycle management and weak operational controls.</a:t>
            </a:r>
            <a:endParaRPr lang="de-DE" dirty="0"/>
          </a:p>
        </p:txBody>
      </p:sp>
    </p:spTree>
    <p:extLst>
      <p:ext uri="{BB962C8B-B14F-4D97-AF65-F5344CB8AC3E}">
        <p14:creationId xmlns:p14="http://schemas.microsoft.com/office/powerpoint/2010/main" val="1234644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F94321-3A1E-8E92-77F5-2AB4FED6545B}"/>
              </a:ext>
            </a:extLst>
          </p:cNvPr>
          <p:cNvSpPr>
            <a:spLocks noGrp="1"/>
          </p:cNvSpPr>
          <p:nvPr>
            <p:ph type="title"/>
          </p:nvPr>
        </p:nvSpPr>
        <p:spPr/>
        <p:txBody>
          <a:bodyPr/>
          <a:lstStyle/>
          <a:p>
            <a:r>
              <a:rPr lang="de-DE" dirty="0" err="1"/>
              <a:t>Subscriptions</a:t>
            </a:r>
            <a:endParaRPr lang="de-DE" dirty="0"/>
          </a:p>
        </p:txBody>
      </p:sp>
      <p:sp>
        <p:nvSpPr>
          <p:cNvPr id="3" name="Inhaltsplatzhalter 2">
            <a:extLst>
              <a:ext uri="{FF2B5EF4-FFF2-40B4-BE49-F238E27FC236}">
                <a16:creationId xmlns:a16="http://schemas.microsoft.com/office/drawing/2014/main" id="{30634DF2-8DE6-A71B-A137-E3524B7223AD}"/>
              </a:ext>
            </a:extLst>
          </p:cNvPr>
          <p:cNvSpPr>
            <a:spLocks noGrp="1"/>
          </p:cNvSpPr>
          <p:nvPr>
            <p:ph idx="1"/>
          </p:nvPr>
        </p:nvSpPr>
        <p:spPr/>
        <p:txBody>
          <a:bodyPr>
            <a:normAutofit lnSpcReduction="10000"/>
          </a:bodyPr>
          <a:lstStyle/>
          <a:p>
            <a:r>
              <a:rPr lang="en-US" dirty="0"/>
              <a:t>Customers pay a recurring monthly or annual fee for access to premium services.</a:t>
            </a:r>
          </a:p>
          <a:p>
            <a:r>
              <a:rPr lang="en-US" dirty="0"/>
              <a:t>Common in digital banking for upgraded accounts (e.g. premium cards, travel insurance, higher withdrawal limits).</a:t>
            </a:r>
          </a:p>
          <a:p>
            <a:r>
              <a:rPr lang="en-US" dirty="0"/>
              <a:t>Creates predictable and stable recurring revenue.</a:t>
            </a:r>
          </a:p>
          <a:p>
            <a:r>
              <a:rPr lang="en-US" dirty="0"/>
              <a:t>Example: a fintech charges €9.99 per month for a premium banking plan.</a:t>
            </a:r>
            <a:endParaRPr lang="de-DE" dirty="0"/>
          </a:p>
        </p:txBody>
      </p:sp>
    </p:spTree>
    <p:extLst>
      <p:ext uri="{BB962C8B-B14F-4D97-AF65-F5344CB8AC3E}">
        <p14:creationId xmlns:p14="http://schemas.microsoft.com/office/powerpoint/2010/main" val="39102540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Study: N26</a:t>
            </a:r>
          </a:p>
        </p:txBody>
      </p:sp>
      <p:sp>
        <p:nvSpPr>
          <p:cNvPr id="3" name="Content Placeholder 2"/>
          <p:cNvSpPr>
            <a:spLocks noGrp="1"/>
          </p:cNvSpPr>
          <p:nvPr>
            <p:ph idx="1"/>
          </p:nvPr>
        </p:nvSpPr>
        <p:spPr/>
        <p:txBody>
          <a:bodyPr/>
          <a:lstStyle/>
          <a:p>
            <a:r>
              <a:t>Founded: 2013</a:t>
            </a:r>
          </a:p>
          <a:p>
            <a:r>
              <a:t>HQ: Berlin</a:t>
            </a:r>
          </a:p>
          <a:p>
            <a:r>
              <a:t>Digital-only bank</a:t>
            </a:r>
          </a:p>
          <a:p>
            <a:r>
              <a:t>$9B valuation (2021)</a:t>
            </a:r>
          </a:p>
          <a:p>
            <a:r>
              <a:t>7M+ customers</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Group Exercise</a:t>
            </a:r>
            <a:r>
              <a:rPr lang="de-DE" dirty="0"/>
              <a:t> (on </a:t>
            </a:r>
            <a:r>
              <a:rPr lang="de-DE" dirty="0" err="1"/>
              <a:t>CampUAS</a:t>
            </a:r>
            <a:r>
              <a:rPr lang="de-DE" dirty="0"/>
              <a:t>)</a:t>
            </a:r>
            <a:endParaRPr dirty="0"/>
          </a:p>
        </p:txBody>
      </p:sp>
      <p:sp>
        <p:nvSpPr>
          <p:cNvPr id="3" name="Content Placeholder 2"/>
          <p:cNvSpPr>
            <a:spLocks noGrp="1"/>
          </p:cNvSpPr>
          <p:nvPr>
            <p:ph idx="1"/>
          </p:nvPr>
        </p:nvSpPr>
        <p:spPr/>
        <p:txBody>
          <a:bodyPr/>
          <a:lstStyle/>
          <a:p>
            <a:r>
              <a:t>Prepare an Investor Memo:</a:t>
            </a:r>
          </a:p>
          <a:p>
            <a:r>
              <a:t>Evaluate N26 using all 7 tools</a:t>
            </a:r>
          </a:p>
          <a:p>
            <a:r>
              <a:t>Decide: Buy / Hold / Avoid</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Presentation Task</a:t>
            </a:r>
          </a:p>
        </p:txBody>
      </p:sp>
      <p:sp>
        <p:nvSpPr>
          <p:cNvPr id="3" name="Content Placeholder 2"/>
          <p:cNvSpPr>
            <a:spLocks noGrp="1"/>
          </p:cNvSpPr>
          <p:nvPr>
            <p:ph idx="1"/>
          </p:nvPr>
        </p:nvSpPr>
        <p:spPr/>
        <p:txBody>
          <a:bodyPr/>
          <a:lstStyle/>
          <a:p>
            <a:r>
              <a:t>3-minute investor pitch</a:t>
            </a:r>
          </a:p>
          <a:p>
            <a:r>
              <a:t>Defend your recommendation</a:t>
            </a:r>
          </a:p>
          <a:p>
            <a:r>
              <a:t>Answer investor challenges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8685C1-21A2-9AAC-A811-56B4617FCCF1}"/>
              </a:ext>
            </a:extLst>
          </p:cNvPr>
          <p:cNvSpPr>
            <a:spLocks noGrp="1"/>
          </p:cNvSpPr>
          <p:nvPr>
            <p:ph type="title"/>
          </p:nvPr>
        </p:nvSpPr>
        <p:spPr/>
        <p:txBody>
          <a:bodyPr/>
          <a:lstStyle/>
          <a:p>
            <a:r>
              <a:rPr lang="de-DE" dirty="0"/>
              <a:t>Interchange Fees</a:t>
            </a:r>
          </a:p>
        </p:txBody>
      </p:sp>
      <p:sp>
        <p:nvSpPr>
          <p:cNvPr id="3" name="Inhaltsplatzhalter 2">
            <a:extLst>
              <a:ext uri="{FF2B5EF4-FFF2-40B4-BE49-F238E27FC236}">
                <a16:creationId xmlns:a16="http://schemas.microsoft.com/office/drawing/2014/main" id="{F2E5FE6D-2AE0-6150-7012-4C585849F171}"/>
              </a:ext>
            </a:extLst>
          </p:cNvPr>
          <p:cNvSpPr>
            <a:spLocks noGrp="1"/>
          </p:cNvSpPr>
          <p:nvPr>
            <p:ph idx="1"/>
          </p:nvPr>
        </p:nvSpPr>
        <p:spPr/>
        <p:txBody>
          <a:bodyPr>
            <a:normAutofit lnSpcReduction="10000"/>
          </a:bodyPr>
          <a:lstStyle/>
          <a:p>
            <a:r>
              <a:rPr lang="en-US" dirty="0"/>
              <a:t>A small fee paid by the merchant’s bank to the customer’s card issuer every time a card transaction is made.</a:t>
            </a:r>
          </a:p>
          <a:p>
            <a:r>
              <a:rPr lang="en-US" dirty="0"/>
              <a:t>Fintechs earn revenue when customers use their debit or credit cards.</a:t>
            </a:r>
          </a:p>
          <a:p>
            <a:r>
              <a:rPr lang="en-US" dirty="0"/>
              <a:t>Usually a tiny percentage per transaction, but large transaction volume makes it significant.</a:t>
            </a:r>
          </a:p>
          <a:p>
            <a:r>
              <a:rPr lang="en-US" dirty="0"/>
              <a:t>Example: every time a customer pays with their N26 card, N26 receives a small fee.</a:t>
            </a:r>
            <a:endParaRPr lang="de-DE" dirty="0"/>
          </a:p>
        </p:txBody>
      </p:sp>
    </p:spTree>
    <p:extLst>
      <p:ext uri="{BB962C8B-B14F-4D97-AF65-F5344CB8AC3E}">
        <p14:creationId xmlns:p14="http://schemas.microsoft.com/office/powerpoint/2010/main" val="710023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113F2E-7358-8E3A-FE24-A85876301E5A}"/>
              </a:ext>
            </a:extLst>
          </p:cNvPr>
          <p:cNvSpPr>
            <a:spLocks noGrp="1"/>
          </p:cNvSpPr>
          <p:nvPr>
            <p:ph type="title"/>
          </p:nvPr>
        </p:nvSpPr>
        <p:spPr/>
        <p:txBody>
          <a:bodyPr/>
          <a:lstStyle/>
          <a:p>
            <a:r>
              <a:rPr lang="de-DE" dirty="0"/>
              <a:t>Lending </a:t>
            </a:r>
            <a:r>
              <a:rPr lang="de-DE" dirty="0" err="1"/>
              <a:t>Margins</a:t>
            </a:r>
            <a:endParaRPr lang="de-DE" dirty="0"/>
          </a:p>
        </p:txBody>
      </p:sp>
      <p:sp>
        <p:nvSpPr>
          <p:cNvPr id="3" name="Inhaltsplatzhalter 2">
            <a:extLst>
              <a:ext uri="{FF2B5EF4-FFF2-40B4-BE49-F238E27FC236}">
                <a16:creationId xmlns:a16="http://schemas.microsoft.com/office/drawing/2014/main" id="{0E706E09-5E2D-734C-9A46-095767AE6093}"/>
              </a:ext>
            </a:extLst>
          </p:cNvPr>
          <p:cNvSpPr>
            <a:spLocks noGrp="1"/>
          </p:cNvSpPr>
          <p:nvPr>
            <p:ph idx="1"/>
          </p:nvPr>
        </p:nvSpPr>
        <p:spPr/>
        <p:txBody>
          <a:bodyPr/>
          <a:lstStyle/>
          <a:p>
            <a:r>
              <a:rPr lang="en-US" dirty="0"/>
              <a:t>Revenue earned from the difference between interest charged on loans and interest paid on deposits.</a:t>
            </a:r>
          </a:p>
          <a:p>
            <a:r>
              <a:rPr lang="en-US" dirty="0"/>
              <a:t>Also called the </a:t>
            </a:r>
            <a:r>
              <a:rPr lang="en-US" b="1" dirty="0"/>
              <a:t>net interest margin</a:t>
            </a:r>
            <a:r>
              <a:rPr lang="en-US" dirty="0"/>
              <a:t>.</a:t>
            </a:r>
          </a:p>
          <a:p>
            <a:r>
              <a:rPr lang="en-US" dirty="0"/>
              <a:t>Common in neobanks offering personal loans, overdrafts, or credit products.</a:t>
            </a:r>
          </a:p>
          <a:p>
            <a:r>
              <a:rPr lang="en-US" dirty="0"/>
              <a:t>Example: the bank pays 1% interest on deposits but charges 6% on loans.</a:t>
            </a:r>
            <a:endParaRPr lang="de-DE" dirty="0"/>
          </a:p>
        </p:txBody>
      </p:sp>
    </p:spTree>
    <p:extLst>
      <p:ext uri="{BB962C8B-B14F-4D97-AF65-F5344CB8AC3E}">
        <p14:creationId xmlns:p14="http://schemas.microsoft.com/office/powerpoint/2010/main" val="176524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A539F6-C0CF-EDE8-5320-34BE093D3BDC}"/>
              </a:ext>
            </a:extLst>
          </p:cNvPr>
          <p:cNvSpPr>
            <a:spLocks noGrp="1"/>
          </p:cNvSpPr>
          <p:nvPr>
            <p:ph type="title"/>
          </p:nvPr>
        </p:nvSpPr>
        <p:spPr/>
        <p:txBody>
          <a:bodyPr/>
          <a:lstStyle/>
          <a:p>
            <a:r>
              <a:rPr lang="de-DE" dirty="0"/>
              <a:t>SaaS Fees (Software </a:t>
            </a:r>
            <a:r>
              <a:rPr lang="de-DE" dirty="0" err="1"/>
              <a:t>as</a:t>
            </a:r>
            <a:r>
              <a:rPr lang="de-DE" dirty="0"/>
              <a:t> a Service)</a:t>
            </a:r>
          </a:p>
        </p:txBody>
      </p:sp>
      <p:sp>
        <p:nvSpPr>
          <p:cNvPr id="3" name="Inhaltsplatzhalter 2">
            <a:extLst>
              <a:ext uri="{FF2B5EF4-FFF2-40B4-BE49-F238E27FC236}">
                <a16:creationId xmlns:a16="http://schemas.microsoft.com/office/drawing/2014/main" id="{9F9CF34E-EA20-CB07-F62D-5C5222799155}"/>
              </a:ext>
            </a:extLst>
          </p:cNvPr>
          <p:cNvSpPr>
            <a:spLocks noGrp="1"/>
          </p:cNvSpPr>
          <p:nvPr>
            <p:ph idx="1"/>
          </p:nvPr>
        </p:nvSpPr>
        <p:spPr/>
        <p:txBody>
          <a:bodyPr>
            <a:normAutofit lnSpcReduction="10000"/>
          </a:bodyPr>
          <a:lstStyle/>
          <a:p>
            <a:r>
              <a:rPr lang="en-US" dirty="0"/>
              <a:t>Businesses pay recurring fees to use financial software platforms.</a:t>
            </a:r>
          </a:p>
          <a:p>
            <a:r>
              <a:rPr lang="en-US" dirty="0"/>
              <a:t>Usually charged monthly or annually per user, transaction volume, or service tier.</a:t>
            </a:r>
          </a:p>
          <a:p>
            <a:r>
              <a:rPr lang="en-US" dirty="0"/>
              <a:t>Common in B2B fintechs such as payroll platforms, accounting tools, or payment infrastructure providers.</a:t>
            </a:r>
          </a:p>
          <a:p>
            <a:r>
              <a:rPr lang="en-US" dirty="0"/>
              <a:t>Example: a company pays €500 per month to use a payroll fintech platform.</a:t>
            </a:r>
            <a:endParaRPr lang="de-DE" dirty="0"/>
          </a:p>
        </p:txBody>
      </p:sp>
    </p:spTree>
    <p:extLst>
      <p:ext uri="{BB962C8B-B14F-4D97-AF65-F5344CB8AC3E}">
        <p14:creationId xmlns:p14="http://schemas.microsoft.com/office/powerpoint/2010/main" val="11752823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3092</Words>
  <Application>Microsoft Office PowerPoint</Application>
  <PresentationFormat>Bildschirmpräsentation (4:3)</PresentationFormat>
  <Paragraphs>324</Paragraphs>
  <Slides>62</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62</vt:i4>
      </vt:variant>
    </vt:vector>
  </HeadingPairs>
  <TitlesOfParts>
    <vt:vector size="65" baseType="lpstr">
      <vt:lpstr>Arial</vt:lpstr>
      <vt:lpstr>Calibri</vt:lpstr>
      <vt:lpstr>Office Theme</vt:lpstr>
      <vt:lpstr>„English for Presentations“ Lesson 2</vt:lpstr>
      <vt:lpstr>Evaluating a FinTech Start-up</vt:lpstr>
      <vt:lpstr>Lesson Objectives</vt:lpstr>
      <vt:lpstr>The 7 Investor Tools</vt:lpstr>
      <vt:lpstr>Revenue Model</vt:lpstr>
      <vt:lpstr>Subscriptions</vt:lpstr>
      <vt:lpstr>Interchange Fees</vt:lpstr>
      <vt:lpstr>Lending Margins</vt:lpstr>
      <vt:lpstr>SaaS Fees (Software as a Service)</vt:lpstr>
      <vt:lpstr>TAM / SAM / SOM</vt:lpstr>
      <vt:lpstr>Key Question</vt:lpstr>
      <vt:lpstr>EU Neobank Market</vt:lpstr>
      <vt:lpstr>European Neobank Market</vt:lpstr>
      <vt:lpstr>Specific Example</vt:lpstr>
      <vt:lpstr>TAM = Total Addressable Market</vt:lpstr>
      <vt:lpstr>SAM = Serviceable Available Market</vt:lpstr>
      <vt:lpstr>SOM = Serviceable Obtainable Market</vt:lpstr>
      <vt:lpstr>Example of TAM/SAM/SOM</vt:lpstr>
      <vt:lpstr>Useful phrases</vt:lpstr>
      <vt:lpstr>Scalability Potential</vt:lpstr>
      <vt:lpstr>Strong and Weak Scalability Indicators</vt:lpstr>
      <vt:lpstr>Automation</vt:lpstr>
      <vt:lpstr>API Integrations</vt:lpstr>
      <vt:lpstr>Low Marginal Cost</vt:lpstr>
      <vt:lpstr>Funding History + Valuation</vt:lpstr>
      <vt:lpstr>Funding History and Valuation</vt:lpstr>
      <vt:lpstr>Useful Phrases</vt:lpstr>
      <vt:lpstr>Defensibility / Moat</vt:lpstr>
      <vt:lpstr>Examples</vt:lpstr>
      <vt:lpstr>Apple‘s Moat</vt:lpstr>
      <vt:lpstr>Exit Potential</vt:lpstr>
      <vt:lpstr>Typical Exits</vt:lpstr>
      <vt:lpstr>How does AI investment look today?</vt:lpstr>
      <vt:lpstr>OpenAI IPO (1)</vt:lpstr>
      <vt:lpstr>OpenAI IPO (2)</vt:lpstr>
      <vt:lpstr>Useful Phrases</vt:lpstr>
      <vt:lpstr>Regulatory Risk</vt:lpstr>
      <vt:lpstr>Examples</vt:lpstr>
      <vt:lpstr>AML/KYC</vt:lpstr>
      <vt:lpstr>Example of AML/KYC failure</vt:lpstr>
      <vt:lpstr>Other examples</vt:lpstr>
      <vt:lpstr>PSD2 Compliance</vt:lpstr>
      <vt:lpstr>Three Main Goals if PSD2</vt:lpstr>
      <vt:lpstr>PSD2 Related Compliance Failure</vt:lpstr>
      <vt:lpstr>Key Concepts in PSD2</vt:lpstr>
      <vt:lpstr>Simple Example</vt:lpstr>
      <vt:lpstr>Regulatory Response</vt:lpstr>
      <vt:lpstr>What N26‘s Failure Shows</vt:lpstr>
      <vt:lpstr>Takeaway</vt:lpstr>
      <vt:lpstr>Useful phrases</vt:lpstr>
      <vt:lpstr>GDPR</vt:lpstr>
      <vt:lpstr>Key principles of GDPR</vt:lpstr>
      <vt:lpstr>Rights GDPR Gives Individuals</vt:lpstr>
      <vt:lpstr>Simple Example</vt:lpstr>
      <vt:lpstr>Why It Matters In Fintech</vt:lpstr>
      <vt:lpstr>Example of GDOR Compliance Failure: N26</vt:lpstr>
      <vt:lpstr>GDPR Issues Involved</vt:lpstr>
      <vt:lpstr>Regulatory Outcome</vt:lpstr>
      <vt:lpstr>Why this is a GDPR Failure Example</vt:lpstr>
      <vt:lpstr>Case Study: N26</vt:lpstr>
      <vt:lpstr>Group Exercise (on CampUAS)</vt:lpstr>
      <vt:lpstr>Presentation Task</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Slawney, James</dc:creator>
  <cp:keywords/>
  <dc:description>generated using python-pptx</dc:description>
  <cp:lastModifiedBy>Slawney, James</cp:lastModifiedBy>
  <cp:revision>5</cp:revision>
  <dcterms:created xsi:type="dcterms:W3CDTF">2013-01-27T09:14:16Z</dcterms:created>
  <dcterms:modified xsi:type="dcterms:W3CDTF">2026-04-30T11:10:34Z</dcterms:modified>
  <cp:category/>
</cp:coreProperties>
</file>