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3" r:id="rId1"/>
  </p:sldMasterIdLst>
  <p:notesMasterIdLst>
    <p:notesMasterId r:id="rId23"/>
  </p:notesMasterIdLst>
  <p:sldIdLst>
    <p:sldId id="256" r:id="rId2"/>
    <p:sldId id="259" r:id="rId3"/>
    <p:sldId id="262" r:id="rId4"/>
    <p:sldId id="263" r:id="rId5"/>
    <p:sldId id="264" r:id="rId6"/>
    <p:sldId id="265" r:id="rId7"/>
    <p:sldId id="271" r:id="rId8"/>
    <p:sldId id="270" r:id="rId9"/>
    <p:sldId id="266" r:id="rId10"/>
    <p:sldId id="275" r:id="rId11"/>
    <p:sldId id="267" r:id="rId12"/>
    <p:sldId id="269" r:id="rId13"/>
    <p:sldId id="268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74" r:id="rId22"/>
  </p:sldIdLst>
  <p:sldSz cx="12192000" cy="6858000"/>
  <p:notesSz cx="6858000" cy="9144000"/>
  <p:embeddedFontLst>
    <p:embeddedFont>
      <p:font typeface="Aptos Light" panose="020B0004020202020204" pitchFamily="34" charset="0"/>
      <p:regular r:id="rId24"/>
      <p:italic r:id="rId25"/>
    </p:embeddedFont>
    <p:embeddedFont>
      <p:font typeface="Aptos SemiBold" panose="020B0004020202020204" pitchFamily="34" charset="0"/>
      <p:regular r:id="rId26"/>
      <p:bold r:id="rId27"/>
      <p:boldItalic r:id="rId28"/>
    </p:embeddedFont>
    <p:embeddedFont>
      <p:font typeface="Space Grotesk" pitchFamily="2" charset="0"/>
      <p:regular r:id="rId29"/>
      <p:bold r:id="rId30"/>
    </p:embeddedFont>
    <p:embeddedFont>
      <p:font typeface="Space Grotesk Medium" pitchFamily="2" charset="0"/>
      <p:regular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C"/>
    <a:srgbClr val="CBCED6"/>
    <a:srgbClr val="003A75"/>
    <a:srgbClr val="FEFF00"/>
    <a:srgbClr val="00FF7D"/>
    <a:srgbClr val="FF92EC"/>
    <a:srgbClr val="5B1B41"/>
    <a:srgbClr val="0196AC"/>
    <a:srgbClr val="0A3D3A"/>
    <a:srgbClr val="02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3784" autoAdjust="0"/>
  </p:normalViewPr>
  <p:slideViewPr>
    <p:cSldViewPr snapToGrid="0" showGuides="1">
      <p:cViewPr varScale="1">
        <p:scale>
          <a:sx n="99" d="100"/>
          <a:sy n="99" d="100"/>
        </p:scale>
        <p:origin x="90" y="186"/>
      </p:cViewPr>
      <p:guideLst>
        <p:guide pos="38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ABE12-7F56-5040-9EA0-350342ABED27}" type="datetimeFigureOut">
              <a:rPr lang="de-DE" smtClean="0"/>
              <a:t>27.05.2026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454E5-81EE-724C-AC2F-C3D3FCCFE8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24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54E5-81EE-724C-AC2F-C3D3FCCFE80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05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454E5-81EE-724C-AC2F-C3D3FCCFE80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71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9AF77B7-E9E1-3191-E44F-CDB683BD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7724" y="0"/>
            <a:ext cx="1006792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de-DE"/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9519DD07-31BB-1AF8-2027-F23753782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27169" y="0"/>
            <a:ext cx="6664832" cy="1584183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2BE330A3-80A0-4DAA-8064-14E21EF4B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30662" cy="6858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blipFill>
                  <a:blip r:embed="rId4"/>
                  <a:tile tx="0" ty="0" sx="100000" sy="100000" flip="none" algn="tl"/>
                </a:blipFill>
              </a:defRPr>
            </a:lvl1pPr>
          </a:lstStyle>
          <a:p>
            <a:endParaRPr lang="de-DE" dirty="0"/>
          </a:p>
        </p:txBody>
      </p:sp>
      <p:sp>
        <p:nvSpPr>
          <p:cNvPr id="4" name="Textplatzhalter 27">
            <a:extLst>
              <a:ext uri="{FF2B5EF4-FFF2-40B4-BE49-F238E27FC236}">
                <a16:creationId xmlns:a16="http://schemas.microsoft.com/office/drawing/2014/main" id="{39243340-3877-2436-306B-2DC37C9F77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4140158"/>
            <a:ext cx="4324350" cy="709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Untertitel / Unterzeile</a:t>
            </a:r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C2AC7EA4-1059-583F-250A-F75447107F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FCF620E-88D0-4926-9DBD-C75015217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51" y="766763"/>
            <a:ext cx="5785914" cy="26622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6000"/>
              </a:lnSpc>
              <a:spcBef>
                <a:spcPts val="1000"/>
              </a:spcBef>
              <a:defRPr lang="de-DE" sz="6000" b="0" i="0" kern="1200" spc="-300" dirty="0">
                <a:solidFill>
                  <a:srgbClr val="00FF7D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 </a:t>
            </a:r>
            <a:br>
              <a:rPr lang="de-DE" dirty="0"/>
            </a:br>
            <a:r>
              <a:rPr lang="de-DE" dirty="0"/>
              <a:t>hier einfügen</a:t>
            </a:r>
          </a:p>
        </p:txBody>
      </p:sp>
    </p:spTree>
    <p:extLst>
      <p:ext uri="{BB962C8B-B14F-4D97-AF65-F5344CB8AC3E}">
        <p14:creationId xmlns:p14="http://schemas.microsoft.com/office/powerpoint/2010/main" val="1687020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Text 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4889BF47-6A31-4260-8ADF-97BB585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Bildplatzhalter 29">
            <a:extLst>
              <a:ext uri="{FF2B5EF4-FFF2-40B4-BE49-F238E27FC236}">
                <a16:creationId xmlns:a16="http://schemas.microsoft.com/office/drawing/2014/main" id="{A8287053-51C2-E199-2354-96929E207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2938463"/>
            <a:ext cx="6096000" cy="39195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8" name="Bildplatzhalter 29">
            <a:extLst>
              <a:ext uri="{FF2B5EF4-FFF2-40B4-BE49-F238E27FC236}">
                <a16:creationId xmlns:a16="http://schemas.microsoft.com/office/drawing/2014/main" id="{4E43646C-51DB-0C60-2B6F-6D860F767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07036" y="2938463"/>
            <a:ext cx="4884964" cy="39195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051C44A6-7E02-A5B9-37FF-388E11D6FA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449" y="1638301"/>
            <a:ext cx="2600325" cy="2857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1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EE4CF6F8-50D2-9D41-E676-43E83842AC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105026"/>
            <a:ext cx="2600325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Weiterführende Informationen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22A3534A-973E-CCDD-00B6-B8AFB8EC5E78}"/>
              </a:ext>
            </a:extLst>
          </p:cNvPr>
          <p:cNvCxnSpPr>
            <a:cxnSpLocks/>
          </p:cNvCxnSpPr>
          <p:nvPr userDrawn="1"/>
        </p:nvCxnSpPr>
        <p:spPr>
          <a:xfrm>
            <a:off x="552449" y="2000251"/>
            <a:ext cx="2600325" cy="0"/>
          </a:xfrm>
          <a:prstGeom prst="line">
            <a:avLst/>
          </a:prstGeom>
          <a:ln>
            <a:solidFill>
              <a:srgbClr val="0A3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F7E9B409-6DA5-2927-BE10-A50B034CA9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5685" y="1638301"/>
            <a:ext cx="2600325" cy="2857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2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3FAA3FCD-E241-C2A4-FF0B-F01F70542F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5685" y="2105026"/>
            <a:ext cx="2600325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2C3ADB93-AAFF-ABE9-E9E8-0F2A2E0099D1}"/>
              </a:ext>
            </a:extLst>
          </p:cNvPr>
          <p:cNvCxnSpPr>
            <a:cxnSpLocks/>
          </p:cNvCxnSpPr>
          <p:nvPr userDrawn="1"/>
        </p:nvCxnSpPr>
        <p:spPr>
          <a:xfrm>
            <a:off x="3355685" y="2000251"/>
            <a:ext cx="2600325" cy="0"/>
          </a:xfrm>
          <a:prstGeom prst="line">
            <a:avLst/>
          </a:prstGeom>
          <a:ln>
            <a:solidFill>
              <a:srgbClr val="0A3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BB6F2DCF-3735-F372-A794-F167A169EC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1249" y="1638301"/>
            <a:ext cx="2600325" cy="2857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3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771EE520-165C-4EC6-E5E2-85C71BE2CB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1249" y="2105026"/>
            <a:ext cx="2600325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367E33AF-CEFD-6CCE-6FB5-B0AAF7AF6600}"/>
              </a:ext>
            </a:extLst>
          </p:cNvPr>
          <p:cNvCxnSpPr>
            <a:cxnSpLocks/>
          </p:cNvCxnSpPr>
          <p:nvPr userDrawn="1"/>
        </p:nvCxnSpPr>
        <p:spPr>
          <a:xfrm>
            <a:off x="6191249" y="2000251"/>
            <a:ext cx="2600325" cy="0"/>
          </a:xfrm>
          <a:prstGeom prst="line">
            <a:avLst/>
          </a:prstGeom>
          <a:ln>
            <a:solidFill>
              <a:srgbClr val="0A3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B60EBBC3-7A5E-06E0-DDFC-A19C0F4851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6049" y="1638301"/>
            <a:ext cx="2600325" cy="2857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4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16736E43-7DE6-6209-2F58-361E3C01CB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6049" y="2105026"/>
            <a:ext cx="2600325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66BAAFBF-0742-FC7F-F788-80A0635B1BDE}"/>
              </a:ext>
            </a:extLst>
          </p:cNvPr>
          <p:cNvCxnSpPr>
            <a:cxnSpLocks/>
          </p:cNvCxnSpPr>
          <p:nvPr userDrawn="1"/>
        </p:nvCxnSpPr>
        <p:spPr>
          <a:xfrm>
            <a:off x="9036049" y="2000251"/>
            <a:ext cx="2600325" cy="0"/>
          </a:xfrm>
          <a:prstGeom prst="line">
            <a:avLst/>
          </a:prstGeom>
          <a:ln>
            <a:solidFill>
              <a:srgbClr val="0A3D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EA3069AD-9AAC-4D7E-8A81-0E3BDD05C9F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2449" y="421318"/>
            <a:ext cx="11083923" cy="1025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1CC960D-A208-FE78-605A-D9818BE62D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23" name="Fußzeilenplatzhalter 2">
            <a:extLst>
              <a:ext uri="{FF2B5EF4-FFF2-40B4-BE49-F238E27FC236}">
                <a16:creationId xmlns:a16="http://schemas.microsoft.com/office/drawing/2014/main" id="{E47717B2-1E54-4CAA-B158-98BC9CAE0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24" name="Foliennummernplatzhalter 3">
            <a:extLst>
              <a:ext uri="{FF2B5EF4-FFF2-40B4-BE49-F238E27FC236}">
                <a16:creationId xmlns:a16="http://schemas.microsoft.com/office/drawing/2014/main" id="{C74F2FEE-42B5-451B-B393-12FD47ACB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Datumsplatzhalter 3">
            <a:extLst>
              <a:ext uri="{FF2B5EF4-FFF2-40B4-BE49-F238E27FC236}">
                <a16:creationId xmlns:a16="http://schemas.microsoft.com/office/drawing/2014/main" id="{28558316-D8D2-44B1-8C4F-861C3E424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E8DC15D-2423-45B2-A626-20C0EFCF0624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F00BAF-C544-4B04-A953-9FDC24F5D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8" y="600076"/>
            <a:ext cx="11083923" cy="507220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4500" b="0" i="0" kern="1200" spc="-150" baseline="0" dirty="0">
                <a:solidFill>
                  <a:srgbClr val="003A75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29" name="Bildplatzhalter 29">
            <a:extLst>
              <a:ext uri="{FF2B5EF4-FFF2-40B4-BE49-F238E27FC236}">
                <a16:creationId xmlns:a16="http://schemas.microsoft.com/office/drawing/2014/main" id="{0B7E89B3-A256-4D5B-87D0-B261EF7A6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38563" y="2938463"/>
            <a:ext cx="4905375" cy="3919537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83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0D7C095-9344-5D5F-CF7F-D94DE7995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55181" y="0"/>
            <a:ext cx="6938156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16" name="Bildplatzhalter 7">
            <a:extLst>
              <a:ext uri="{FF2B5EF4-FFF2-40B4-BE49-F238E27FC236}">
                <a16:creationId xmlns:a16="http://schemas.microsoft.com/office/drawing/2014/main" id="{82C829BB-C65D-4EA4-8833-50AAC61DC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720263" cy="6858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de-DE" dirty="0"/>
          </a:p>
        </p:txBody>
      </p:sp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AC5481C9-E965-4645-49AC-AB9D5D050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2450839"/>
            <a:ext cx="5543550" cy="978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-80" baseline="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Einleitender Text kann hier platziert werden.</a:t>
            </a:r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5B5059A5-3416-4D99-C172-114E0974D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2450" y="3666322"/>
            <a:ext cx="5543550" cy="2642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Hier ist Platz für Fließtext</a:t>
            </a:r>
          </a:p>
        </p:txBody>
      </p:sp>
      <p:sp>
        <p:nvSpPr>
          <p:cNvPr id="4" name="Textplatzhalter 17">
            <a:extLst>
              <a:ext uri="{FF2B5EF4-FFF2-40B4-BE49-F238E27FC236}">
                <a16:creationId xmlns:a16="http://schemas.microsoft.com/office/drawing/2014/main" id="{3B2118D2-CE93-A711-0D2A-EFA44EDD86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7219949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E4445D6D-3756-DAA0-5E15-E64C794291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92BB6EB6-4554-4131-8892-75AABEFFC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FD9117C1-C3EE-4144-BADA-5829572B1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447B1DD1-5A3A-46BC-A673-854479B3A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5D39BA0F-0178-4D08-881F-9E2A5E15C3BD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580255-8B89-4A50-B565-7AF7E00FA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9" y="628649"/>
            <a:ext cx="7219949" cy="481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rgbClr val="00FF7D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1848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0D7C095-9344-5D5F-CF7F-D94DE7995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422020" y="0"/>
            <a:ext cx="699327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/>
          </a:p>
        </p:txBody>
      </p:sp>
      <p:sp>
        <p:nvSpPr>
          <p:cNvPr id="16" name="Bildplatzhalter 7">
            <a:extLst>
              <a:ext uri="{FF2B5EF4-FFF2-40B4-BE49-F238E27FC236}">
                <a16:creationId xmlns:a16="http://schemas.microsoft.com/office/drawing/2014/main" id="{EB83EB38-63B9-41AD-A920-AACC79998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71737" y="0"/>
            <a:ext cx="9720263" cy="6858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r">
              <a:buNone/>
              <a:defRPr sz="100"/>
            </a:lvl1pPr>
          </a:lstStyle>
          <a:p>
            <a:endParaRPr lang="de-DE" dirty="0"/>
          </a:p>
        </p:txBody>
      </p:sp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AC5481C9-E965-4645-49AC-AB9D5D050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9855" y="1682978"/>
            <a:ext cx="5543550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-80" baseline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Introtext</a:t>
            </a:r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5B5059A5-3416-4D99-C172-114E0974D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9855" y="2450586"/>
            <a:ext cx="5543550" cy="38579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Hier ist Platz für Fließtext</a:t>
            </a:r>
          </a:p>
        </p:txBody>
      </p:sp>
      <p:sp>
        <p:nvSpPr>
          <p:cNvPr id="4" name="Textplatzhalter 17">
            <a:extLst>
              <a:ext uri="{FF2B5EF4-FFF2-40B4-BE49-F238E27FC236}">
                <a16:creationId xmlns:a16="http://schemas.microsoft.com/office/drawing/2014/main" id="{75E6A485-F1EF-BABA-FBF5-C6A38F4C86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9854" y="421317"/>
            <a:ext cx="5543549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4B5DB9C2-B417-C596-41E3-9C42D033D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6C08F8D6-A4EC-4EA5-9BC7-F855C1D39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731A2270-595D-4650-A7E2-F9EABF179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07A2D232-468E-4853-A51A-B9401A48B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57D4015-C52D-4090-AB6B-326B8CAC7A38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3DFF44-027C-4B81-B1E4-01E6F7256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9854" y="628649"/>
            <a:ext cx="5543548" cy="481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rgbClr val="00FF7D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3770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2314567-2141-4C17-9ACB-9BCBEDBDA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abellenplatzhalter 11">
            <a:extLst>
              <a:ext uri="{FF2B5EF4-FFF2-40B4-BE49-F238E27FC236}">
                <a16:creationId xmlns:a16="http://schemas.microsoft.com/office/drawing/2014/main" id="{F1DE2584-7E3B-A6A1-6E44-6F02B2534982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552450" y="1563554"/>
            <a:ext cx="11132326" cy="4760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B71F3A5A-F24C-A6E9-A5C3-4ABAC252B7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1132325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6171DD9B-B44F-498C-B763-F70F46857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C8938B-4929-4665-A899-3DFF74393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21D84FE4-CA7F-4999-A0B1-474778534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F4321A6-A3E2-4871-9478-1D064B03F40B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008322-6AF1-402D-922F-F8F89D74A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43" y="616228"/>
            <a:ext cx="11130631" cy="49595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6983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5E5E190-4529-4C74-B9EA-A44155B8F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105025"/>
            <a:ext cx="10294708" cy="4203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lnSpc>
                <a:spcPts val="2800"/>
              </a:lnSpc>
              <a:buFont typeface="Arial" panose="020B0604020202020204" pitchFamily="34" charset="0"/>
              <a:buChar char="•"/>
              <a:defRPr sz="2400" b="0" i="0" spc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  <a:lvl2pPr>
              <a:lnSpc>
                <a:spcPts val="2800"/>
              </a:lnSpc>
              <a:defRPr lang="de-DE" sz="2400" b="0" i="0" kern="1200" spc="0" dirty="0" smtClean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2pPr>
            <a:lvl3pPr>
              <a:lnSpc>
                <a:spcPts val="2800"/>
              </a:lnSpc>
              <a:defRPr lang="de-DE" sz="2400" b="0" i="0" kern="1200" spc="0" dirty="0" smtClean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3pPr>
            <a:lvl4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4pPr>
          </a:lstStyle>
          <a:p>
            <a:pPr lvl="0"/>
            <a:r>
              <a:rPr lang="de-DE" dirty="0"/>
              <a:t>Weiterführende Informationen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32DB42F1-B010-9622-F0BC-498DEF2148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0294708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8534518-5502-4C43-887E-9ADFC2C62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rgbClr val="002060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E7E13AAF-B7C7-4A82-BA1F-D32BC6945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88D5BED0-C543-41C4-A6AC-78156D8CB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rgbClr val="002060"/>
                </a:solidFill>
              </a:defRPr>
            </a:lvl1pPr>
          </a:lstStyle>
          <a:p>
            <a:fld id="{6B185642-A71A-4984-A706-03912B2A04D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C8A26-0EE4-48DF-AAF4-2068A983F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8" y="628649"/>
            <a:ext cx="10294707" cy="481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rgbClr val="003A75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70623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7ACF784C-592A-4DED-AA43-01FC1E4E7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691668"/>
            <a:ext cx="8899122" cy="36841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Weiterführende Informationen</a:t>
            </a:r>
          </a:p>
        </p:txBody>
      </p:sp>
      <p:sp>
        <p:nvSpPr>
          <p:cNvPr id="24" name="Textplatzhalter 17">
            <a:extLst>
              <a:ext uri="{FF2B5EF4-FFF2-40B4-BE49-F238E27FC236}">
                <a16:creationId xmlns:a16="http://schemas.microsoft.com/office/drawing/2014/main" id="{5BBD4796-4875-F001-441C-FA25127A2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2220584"/>
            <a:ext cx="8899120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DD74AA5E-8041-AAAD-F940-8085E8848A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0476191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68A25D55-CC13-4121-B954-7960F6581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7D49080E-044C-4491-B213-9E0AA8CB4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B386B77D-D468-460F-9465-7530218A9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C339607-1ADF-4130-B950-11E7B89943C4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B3BA0E-9449-495D-81D5-715118AB2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9" y="625116"/>
            <a:ext cx="10476191" cy="481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39003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-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ECEE047-48E8-4B9F-B639-A29DF47B2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3706460"/>
            <a:ext cx="8998875" cy="2610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Weiterführende Informationen</a:t>
            </a:r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91176907-8A5B-8DD1-8BE3-3DD7899E09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2449" y="2694339"/>
            <a:ext cx="8998875" cy="4528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1" i="0" kern="1200" spc="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Intro</a:t>
            </a:r>
          </a:p>
        </p:txBody>
      </p:sp>
      <p:sp>
        <p:nvSpPr>
          <p:cNvPr id="24" name="Textplatzhalter 17">
            <a:extLst>
              <a:ext uri="{FF2B5EF4-FFF2-40B4-BE49-F238E27FC236}">
                <a16:creationId xmlns:a16="http://schemas.microsoft.com/office/drawing/2014/main" id="{5BBD4796-4875-F001-441C-FA25127A2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49" y="2220584"/>
            <a:ext cx="8998873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Introtext</a:t>
            </a:r>
            <a:endParaRPr lang="de-DE" dirty="0"/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EDF0658-3368-7C96-5910-261EDE2129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0596519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3537035C-DFE6-4C72-8614-1ECC594E6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BCF0CEDF-1882-47AA-A0A3-F392F0CDF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E6B9E797-0D99-42F0-B230-5328F7720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8B9C023-F516-45A4-91BA-1D1E7E4B12D1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D44B99-337D-4D32-BF51-EA5F589CB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8" y="628649"/>
            <a:ext cx="10596519" cy="4948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776887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ohne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7203FB5-08AA-43C2-88B7-971C3EF01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105025"/>
            <a:ext cx="4836229" cy="4203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800"/>
              </a:lnSpc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  <a:lvl2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2pPr>
            <a:lvl3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3pPr>
            <a:lvl4pPr>
              <a:lnSpc>
                <a:spcPts val="2800"/>
              </a:lnSpc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4pPr>
          </a:lstStyle>
          <a:p>
            <a:pPr lvl="0"/>
            <a:r>
              <a:rPr lang="de-DE" dirty="0"/>
              <a:t>Weiterführende Informationen</a:t>
            </a:r>
          </a:p>
          <a:p>
            <a:pPr marL="685800" lvl="1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Zweite Ebene</a:t>
            </a:r>
          </a:p>
          <a:p>
            <a:pPr marL="1143000" lvl="2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Dritte Ebene</a:t>
            </a:r>
          </a:p>
          <a:p>
            <a:pPr marL="1600200" lvl="3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Vierte Ebene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24F46692-199A-CC14-9B4E-1FED1AAABD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10929" y="2105025"/>
            <a:ext cx="4836229" cy="42034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  <a:lvl2pPr marL="68580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2pPr>
            <a:lvl3pPr marL="114300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3pPr>
            <a:lvl4pPr marL="1600200" indent="-28575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0" i="0" kern="1200" spc="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4pPr>
          </a:lstStyle>
          <a:p>
            <a:pPr lvl="0"/>
            <a:r>
              <a:rPr lang="de-DE" dirty="0"/>
              <a:t>Weiterführende Informationen</a:t>
            </a:r>
          </a:p>
          <a:p>
            <a:pPr marL="685800" lvl="1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Zweite Ebene</a:t>
            </a:r>
          </a:p>
          <a:p>
            <a:pPr marL="1143000" lvl="2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Dritte Ebene</a:t>
            </a:r>
          </a:p>
          <a:p>
            <a:pPr marL="1600200" lvl="3" indent="-285750" algn="l" defTabSz="914400" rtl="0" eaLnBrk="1" latinLnBrk="0" hangingPunct="1">
              <a:lnSpc>
                <a:spcPts val="2200"/>
              </a:lnSpc>
              <a:spcBef>
                <a:spcPts val="1000"/>
              </a:spcBef>
            </a:pPr>
            <a:r>
              <a:rPr lang="de-DE" dirty="0"/>
              <a:t>Vierte Ebene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32DB42F1-B010-9622-F0BC-498DEF2148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0294708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96480F75-C9BF-48C1-986D-3B54D2260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rgbClr val="002060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DA5D070F-0DEE-4D9E-86AA-D100B0A25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289DB1C-BBB2-453F-A18E-998A3BE0E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rgbClr val="002060"/>
                </a:solidFill>
              </a:defRPr>
            </a:lvl1pPr>
          </a:lstStyle>
          <a:p>
            <a:fld id="{52F63E69-23F0-4A29-A2BD-53F0950897A3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229F3C-8A90-43CC-BEF4-498C5AA7A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74" y="603946"/>
            <a:ext cx="10320083" cy="5003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rgbClr val="003A75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3570368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ED700B1F-4C0D-4B99-A3B5-E51B5F72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3706460"/>
            <a:ext cx="4836229" cy="22336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91176907-8A5B-8DD1-8BE3-3DD7899E09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2449" y="2694339"/>
            <a:ext cx="4836229" cy="4528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1" i="0" kern="1200" spc="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Intro</a:t>
            </a:r>
          </a:p>
        </p:txBody>
      </p:sp>
      <p:sp>
        <p:nvSpPr>
          <p:cNvPr id="24" name="Textplatzhalter 17">
            <a:extLst>
              <a:ext uri="{FF2B5EF4-FFF2-40B4-BE49-F238E27FC236}">
                <a16:creationId xmlns:a16="http://schemas.microsoft.com/office/drawing/2014/main" id="{5BBD4796-4875-F001-441C-FA25127A2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2220584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Introtext</a:t>
            </a:r>
            <a:endParaRPr lang="de-DE" dirty="0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2A637577-4698-C754-7A9B-79E2088B59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92412" y="3706460"/>
            <a:ext cx="4836229" cy="22336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24A8ECF1-EA01-D1B7-2A0B-DD38FF28025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92412" y="2694339"/>
            <a:ext cx="4836229" cy="4528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1" i="0" kern="1200" spc="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Intro</a:t>
            </a:r>
          </a:p>
        </p:txBody>
      </p:sp>
      <p:sp>
        <p:nvSpPr>
          <p:cNvPr id="27" name="Textplatzhalter 17">
            <a:extLst>
              <a:ext uri="{FF2B5EF4-FFF2-40B4-BE49-F238E27FC236}">
                <a16:creationId xmlns:a16="http://schemas.microsoft.com/office/drawing/2014/main" id="{FDD01202-6E8F-B739-AF5F-1549CE6EDF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92413" y="2220584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 err="1"/>
              <a:t>Introtext</a:t>
            </a:r>
            <a:endParaRPr lang="de-DE" dirty="0"/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FC6FF1D3-7707-2C0B-80E5-0B036A696F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50" y="421317"/>
            <a:ext cx="10476190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6CF5F9F8-D36E-435E-ACC4-3C5F64F37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17207294-002F-4BB6-9E86-92C9DED7C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A38BDF84-531C-4F90-81CF-FACA54680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4418549-9823-4096-B3E4-E865A37D2C7F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B6523B-970B-4B9F-8B50-DDCE3EDC4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9" y="628649"/>
            <a:ext cx="10476190" cy="481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850320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26CD134C-F45F-4E9A-A689-638D0C9FB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D6F279C-CD45-7C3D-1D08-2F13BA0769D2}"/>
              </a:ext>
            </a:extLst>
          </p:cNvPr>
          <p:cNvSpPr txBox="1"/>
          <p:nvPr userDrawn="1"/>
        </p:nvSpPr>
        <p:spPr>
          <a:xfrm>
            <a:off x="12913282" y="5290956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BC3D2969-1475-6835-281C-228E8578DD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691669"/>
            <a:ext cx="4836229" cy="12967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Weiterführende Informationen</a:t>
            </a:r>
          </a:p>
        </p:txBody>
      </p:sp>
      <p:sp>
        <p:nvSpPr>
          <p:cNvPr id="24" name="Textplatzhalter 17">
            <a:extLst>
              <a:ext uri="{FF2B5EF4-FFF2-40B4-BE49-F238E27FC236}">
                <a16:creationId xmlns:a16="http://schemas.microsoft.com/office/drawing/2014/main" id="{5BBD4796-4875-F001-441C-FA25127A2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2220584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2A637577-4698-C754-7A9B-79E2088B59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92412" y="2691669"/>
            <a:ext cx="4836229" cy="12967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sp>
        <p:nvSpPr>
          <p:cNvPr id="27" name="Textplatzhalter 17">
            <a:extLst>
              <a:ext uri="{FF2B5EF4-FFF2-40B4-BE49-F238E27FC236}">
                <a16:creationId xmlns:a16="http://schemas.microsoft.com/office/drawing/2014/main" id="{FDD01202-6E8F-B739-AF5F-1549CE6EDF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92413" y="2220584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2" name="Textplatzhalter 10">
            <a:extLst>
              <a:ext uri="{FF2B5EF4-FFF2-40B4-BE49-F238E27FC236}">
                <a16:creationId xmlns:a16="http://schemas.microsoft.com/office/drawing/2014/main" id="{49C84989-A626-8136-00D1-484B5BBA7C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2449" y="4660071"/>
            <a:ext cx="4836229" cy="1569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Weiterführende Informationen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BFE8D7D9-BEA5-F7D7-BF89-FC9296A4A60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52450" y="4188987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7F623DF5-5924-C52B-22C1-65AF2228DA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2412" y="4660071"/>
            <a:ext cx="4836229" cy="1569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Weiterführende Informationen</a:t>
            </a:r>
          </a:p>
        </p:txBody>
      </p:sp>
      <p:sp>
        <p:nvSpPr>
          <p:cNvPr id="35" name="Textplatzhalter 17">
            <a:extLst>
              <a:ext uri="{FF2B5EF4-FFF2-40B4-BE49-F238E27FC236}">
                <a16:creationId xmlns:a16="http://schemas.microsoft.com/office/drawing/2014/main" id="{334A3741-2554-FF89-C786-E336D4DB9C6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2413" y="4188987"/>
            <a:ext cx="4836228" cy="2705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lang="de-DE" sz="2400" b="0" i="0" kern="1200" spc="-8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4" name="Textplatzhalter 17">
            <a:extLst>
              <a:ext uri="{FF2B5EF4-FFF2-40B4-BE49-F238E27FC236}">
                <a16:creationId xmlns:a16="http://schemas.microsoft.com/office/drawing/2014/main" id="{73EEFF7F-B8C1-386E-2235-08A36B505A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0476191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17" name="Fußzeilenplatzhalter 2">
            <a:extLst>
              <a:ext uri="{FF2B5EF4-FFF2-40B4-BE49-F238E27FC236}">
                <a16:creationId xmlns:a16="http://schemas.microsoft.com/office/drawing/2014/main" id="{5047BDBC-5B9E-4E45-9DB9-1CB779A5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DD7CBDAA-6281-4C57-83DE-94029242E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DC16F996-B23A-4CA9-8C43-A98B1371F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140F890-840E-46AA-943C-3D4AE817EB51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98D99D-656F-499C-95A1-5BEAD0603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744" y="628649"/>
            <a:ext cx="10476190" cy="481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rgbClr val="00FF7D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151345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79329C-7819-4E06-8748-86A08CA3F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45361E15-2678-931D-41AF-9BD621133B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4140158"/>
            <a:ext cx="4324350" cy="709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Untertitel / Unterzeile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D8698F-36DB-4C28-8F98-49E2BB949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51" y="772318"/>
            <a:ext cx="5762625" cy="26566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6000"/>
              </a:lnSpc>
              <a:spcBef>
                <a:spcPts val="1000"/>
              </a:spcBef>
              <a:defRPr lang="de-DE" sz="6000" b="0" i="0" kern="1200" spc="-300" dirty="0">
                <a:solidFill>
                  <a:srgbClr val="00FF7D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 </a:t>
            </a:r>
            <a:br>
              <a:rPr lang="de-DE" dirty="0"/>
            </a:br>
            <a:r>
              <a:rPr lang="de-DE" dirty="0"/>
              <a:t>hier einfügen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0085C0-F5EC-6232-3B6B-9147E49AA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5950" y="517525"/>
            <a:ext cx="3420995" cy="7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75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9">
            <a:extLst>
              <a:ext uri="{FF2B5EF4-FFF2-40B4-BE49-F238E27FC236}">
                <a16:creationId xmlns:a16="http://schemas.microsoft.com/office/drawing/2014/main" id="{A22E3A20-7177-B0B8-4C1C-09D4F5F5D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61978" y="0"/>
            <a:ext cx="753002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14FBB0D1-C6F0-4878-857B-18174EE32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30662" cy="6858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blipFill>
                  <a:blip r:embed="rId3"/>
                  <a:tile tx="0" ty="0" sx="100000" sy="100000" flip="none" algn="tl"/>
                </a:blipFill>
              </a:defRPr>
            </a:lvl1pPr>
          </a:lstStyle>
          <a:p>
            <a:endParaRPr lang="de-DE" dirty="0"/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EEE9C978-BA2B-4987-4FCD-5B2693FB0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22" name="Textplatzhalter 27">
            <a:extLst>
              <a:ext uri="{FF2B5EF4-FFF2-40B4-BE49-F238E27FC236}">
                <a16:creationId xmlns:a16="http://schemas.microsoft.com/office/drawing/2014/main" id="{F5C4BE73-8568-F318-3673-75AD85CF7C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988209"/>
            <a:ext cx="4324350" cy="709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de-DE" sz="2400" b="0" i="0" kern="1200" spc="0" dirty="0">
                <a:solidFill>
                  <a:schemeClr val="bg1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Zitatgeber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BC969382-BA9D-4127-A8DE-09CCEE864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C305B38-10CB-4950-BBB3-B36DA722E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090E936-DCF6-4DE7-8878-BD48C0286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8BC5B54-5EA4-46A6-AF1C-E8540C0D79DF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36868A7-4F5F-4A72-B4E4-A8091116D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51" y="575156"/>
            <a:ext cx="5772149" cy="31568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000" b="0" i="0" kern="1200" spc="-15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Hier bitte Zitat einfügen</a:t>
            </a:r>
          </a:p>
        </p:txBody>
      </p:sp>
    </p:spTree>
    <p:extLst>
      <p:ext uri="{BB962C8B-B14F-4D97-AF65-F5344CB8AC3E}">
        <p14:creationId xmlns:p14="http://schemas.microsoft.com/office/powerpoint/2010/main" val="214120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FEBA0AB-AD01-D670-B5DA-B7F52C1B1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13725526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2B715C0E-4C49-F3F7-EE7E-CE9692AF4B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864CC66C-C23B-4CAB-B8EF-9E920EB5C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E8EADF83-ECD1-450F-95CC-9B6A6D960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3CE00F45-0761-4F65-BAAF-F328C443E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1736DE2-5C00-4B21-A140-3733D5399143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2F7953-80E0-4CCE-B6FA-DCCBE7EA4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17" y="2164556"/>
            <a:ext cx="5100099" cy="91201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spcBef>
                <a:spcPts val="1000"/>
              </a:spcBef>
              <a:defRPr lang="de-DE" sz="3000" b="0" i="0" kern="1200" spc="-150" baseline="0" dirty="0">
                <a:solidFill>
                  <a:schemeClr val="bg1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Hier können Sie Ihre Kurzinfo platzieren </a:t>
            </a:r>
          </a:p>
        </p:txBody>
      </p:sp>
      <p:sp>
        <p:nvSpPr>
          <p:cNvPr id="16" name="Bildplatzhalter 10">
            <a:extLst>
              <a:ext uri="{FF2B5EF4-FFF2-40B4-BE49-F238E27FC236}">
                <a16:creationId xmlns:a16="http://schemas.microsoft.com/office/drawing/2014/main" id="{5267E3A4-771E-4F08-A90F-46B588B07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18275" cy="6858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131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e kurz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E5B75B83-BF9E-4A71-AE55-21F79F7D4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A70E6649-B3B7-B5C0-29EB-C6C469BA7E0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60782" y="3660063"/>
            <a:ext cx="3116696" cy="1912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email@fb.fra-uas.de</a:t>
            </a:r>
            <a:endParaRPr lang="de-DE" dirty="0"/>
          </a:p>
        </p:txBody>
      </p:sp>
      <p:sp>
        <p:nvSpPr>
          <p:cNvPr id="26" name="Textplatzhalter 17">
            <a:extLst>
              <a:ext uri="{FF2B5EF4-FFF2-40B4-BE49-F238E27FC236}">
                <a16:creationId xmlns:a16="http://schemas.microsoft.com/office/drawing/2014/main" id="{D1E6681E-B221-946A-26EB-6243C5E4E29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52449" y="1331667"/>
            <a:ext cx="4126266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 spc="-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Referent*innen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FC6C7024-8C6F-9D39-8529-25A1421B4195}"/>
              </a:ext>
            </a:extLst>
          </p:cNvPr>
          <p:cNvCxnSpPr>
            <a:cxnSpLocks/>
          </p:cNvCxnSpPr>
          <p:nvPr userDrawn="1"/>
        </p:nvCxnSpPr>
        <p:spPr>
          <a:xfrm>
            <a:off x="552450" y="1620166"/>
            <a:ext cx="721995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60717F0C-29A6-B051-BC72-AE7FFADBA421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552450" y="3331042"/>
            <a:ext cx="3125028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9" name="Textplatzhalter 22">
            <a:extLst>
              <a:ext uri="{FF2B5EF4-FFF2-40B4-BE49-F238E27FC236}">
                <a16:creationId xmlns:a16="http://schemas.microsoft.com/office/drawing/2014/main" id="{AB7EF3D1-8088-F4C1-F50C-6BF9F273E9CA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4475626" y="3660062"/>
            <a:ext cx="3296774" cy="191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email@fb.fra-uas.de</a:t>
            </a:r>
            <a:endParaRPr lang="de-DE" dirty="0"/>
          </a:p>
        </p:txBody>
      </p:sp>
      <p:sp>
        <p:nvSpPr>
          <p:cNvPr id="30" name="Textplatzhalter 17">
            <a:extLst>
              <a:ext uri="{FF2B5EF4-FFF2-40B4-BE49-F238E27FC236}">
                <a16:creationId xmlns:a16="http://schemas.microsoft.com/office/drawing/2014/main" id="{1B09E2B7-D8DF-8E48-2E6F-569A91D0ADD6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67294" y="3331042"/>
            <a:ext cx="3299319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31" name="Textplatzhalter 22">
            <a:extLst>
              <a:ext uri="{FF2B5EF4-FFF2-40B4-BE49-F238E27FC236}">
                <a16:creationId xmlns:a16="http://schemas.microsoft.com/office/drawing/2014/main" id="{6E069FCD-A186-05E0-40B7-308AA9A9E23B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560782" y="5817692"/>
            <a:ext cx="3116696" cy="1912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email@fb.fra-uas.de</a:t>
            </a:r>
            <a:endParaRPr lang="de-DE" dirty="0"/>
          </a:p>
        </p:txBody>
      </p:sp>
      <p:sp>
        <p:nvSpPr>
          <p:cNvPr id="32" name="Textplatzhalter 22">
            <a:extLst>
              <a:ext uri="{FF2B5EF4-FFF2-40B4-BE49-F238E27FC236}">
                <a16:creationId xmlns:a16="http://schemas.microsoft.com/office/drawing/2014/main" id="{CC19B705-922C-CEAD-3016-435E45C17AE1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469839" y="5817691"/>
            <a:ext cx="3296774" cy="191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email@fb.fra-uas.de</a:t>
            </a:r>
            <a:endParaRPr lang="de-DE" dirty="0"/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EB4E112F-361C-537A-7BA5-A97CB5A08267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552450" y="5488671"/>
            <a:ext cx="3125028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7B513164-BDD0-D042-9E80-5692E58FD8F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4467294" y="5488671"/>
            <a:ext cx="3299319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39" name="Bildplatzhalter 99">
            <a:extLst>
              <a:ext uri="{FF2B5EF4-FFF2-40B4-BE49-F238E27FC236}">
                <a16:creationId xmlns:a16="http://schemas.microsoft.com/office/drawing/2014/main" id="{E9062EAC-CA45-1347-BB6C-02105BDF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560963" y="2075365"/>
            <a:ext cx="1134340" cy="11343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0" name="Bildplatzhalter 99">
            <a:extLst>
              <a:ext uri="{FF2B5EF4-FFF2-40B4-BE49-F238E27FC236}">
                <a16:creationId xmlns:a16="http://schemas.microsoft.com/office/drawing/2014/main" id="{908AA7A4-4063-FD98-AEA6-90EB17B2A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>
          <a:xfrm>
            <a:off x="4464703" y="2075365"/>
            <a:ext cx="1134340" cy="11343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1" name="Bildplatzhalter 99">
            <a:extLst>
              <a:ext uri="{FF2B5EF4-FFF2-40B4-BE49-F238E27FC236}">
                <a16:creationId xmlns:a16="http://schemas.microsoft.com/office/drawing/2014/main" id="{7F109C78-3553-FB8F-1F2D-D011F9B43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560963" y="4223102"/>
            <a:ext cx="1134340" cy="11343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2" name="Bildplatzhalter 99">
            <a:extLst>
              <a:ext uri="{FF2B5EF4-FFF2-40B4-BE49-F238E27FC236}">
                <a16:creationId xmlns:a16="http://schemas.microsoft.com/office/drawing/2014/main" id="{57C844A5-7BC8-0B31-A754-7A432126C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>
          <a:xfrm>
            <a:off x="4464703" y="4223102"/>
            <a:ext cx="1134340" cy="11343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F33D90A5-49DE-4C46-94A0-187EEA9FE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22" name="Foliennummernplatzhalter 3">
            <a:extLst>
              <a:ext uri="{FF2B5EF4-FFF2-40B4-BE49-F238E27FC236}">
                <a16:creationId xmlns:a16="http://schemas.microsoft.com/office/drawing/2014/main" id="{BCAAEAAE-6061-4490-8FF0-393331599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F6ED6714-66DF-47F2-A518-BA6EE59EF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D5215B0-0998-490C-8E05-B9D6BB5AF636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812948-88AF-4572-85B6-63E1C73DA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9" y="622055"/>
            <a:ext cx="7214163" cy="481008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4500" b="0" i="0" kern="1200" spc="-15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45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Kontakte</a:t>
            </a:r>
          </a:p>
        </p:txBody>
      </p:sp>
    </p:spTree>
    <p:extLst>
      <p:ext uri="{BB962C8B-B14F-4D97-AF65-F5344CB8AC3E}">
        <p14:creationId xmlns:p14="http://schemas.microsoft.com/office/powerpoint/2010/main" val="13476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e kurz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823323EA-1DA8-4B0C-B6FC-0A34C626E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967C276D-0022-72EF-F854-C2C668A7B5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50" y="1377389"/>
            <a:ext cx="5543550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 spc="-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Fachbereich XY / Abteilung</a:t>
            </a:r>
          </a:p>
        </p:txBody>
      </p:sp>
      <p:sp>
        <p:nvSpPr>
          <p:cNvPr id="8" name="Textplatzhalter 22">
            <a:extLst>
              <a:ext uri="{FF2B5EF4-FFF2-40B4-BE49-F238E27FC236}">
                <a16:creationId xmlns:a16="http://schemas.microsoft.com/office/drawing/2014/main" id="{4BBE3F46-C8B8-D24D-A4D9-645E50B7DF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2450" y="1742161"/>
            <a:ext cx="5543550" cy="305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9" name="Textplatzhalter 22">
            <a:extLst>
              <a:ext uri="{FF2B5EF4-FFF2-40B4-BE49-F238E27FC236}">
                <a16:creationId xmlns:a16="http://schemas.microsoft.com/office/drawing/2014/main" id="{CD497A1A-8237-87DC-2968-6EAFF26A2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450" y="2171620"/>
            <a:ext cx="5543550" cy="274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Name</a:t>
            </a:r>
          </a:p>
        </p:txBody>
      </p:sp>
      <p:sp>
        <p:nvSpPr>
          <p:cNvPr id="10" name="Textplatzhalter 22">
            <a:extLst>
              <a:ext uri="{FF2B5EF4-FFF2-40B4-BE49-F238E27FC236}">
                <a16:creationId xmlns:a16="http://schemas.microsoft.com/office/drawing/2014/main" id="{5A76262D-110A-43C6-443C-A859BDD387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2450" y="2446122"/>
            <a:ext cx="5543550" cy="274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E-Mailadresse</a:t>
            </a:r>
          </a:p>
        </p:txBody>
      </p:sp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FDC4BAA6-708E-F4F0-0079-61C2F9F31957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552450" y="2954398"/>
            <a:ext cx="5543550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de-DE" sz="2400" b="0" i="0" kern="1200" spc="-5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Fachbereich XY / Abteilung</a:t>
            </a:r>
          </a:p>
        </p:txBody>
      </p:sp>
      <p:sp>
        <p:nvSpPr>
          <p:cNvPr id="12" name="Textplatzhalter 22">
            <a:extLst>
              <a:ext uri="{FF2B5EF4-FFF2-40B4-BE49-F238E27FC236}">
                <a16:creationId xmlns:a16="http://schemas.microsoft.com/office/drawing/2014/main" id="{AF42B305-AE1D-DA87-70B4-F5DD08D881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552450" y="3319170"/>
            <a:ext cx="5543550" cy="305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074B69D3-E29C-D995-2829-E3E3E09B5912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552450" y="3748629"/>
            <a:ext cx="5543550" cy="274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Name</a:t>
            </a:r>
          </a:p>
        </p:txBody>
      </p:sp>
      <p:sp>
        <p:nvSpPr>
          <p:cNvPr id="20" name="Textplatzhalter 22">
            <a:extLst>
              <a:ext uri="{FF2B5EF4-FFF2-40B4-BE49-F238E27FC236}">
                <a16:creationId xmlns:a16="http://schemas.microsoft.com/office/drawing/2014/main" id="{2236AB94-1565-4CFE-A91D-311ECF38A107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552450" y="4023131"/>
            <a:ext cx="5543550" cy="274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E-Mailadresse</a:t>
            </a:r>
          </a:p>
        </p:txBody>
      </p:sp>
      <p:sp>
        <p:nvSpPr>
          <p:cNvPr id="21" name="Textplatzhalter 17">
            <a:extLst>
              <a:ext uri="{FF2B5EF4-FFF2-40B4-BE49-F238E27FC236}">
                <a16:creationId xmlns:a16="http://schemas.microsoft.com/office/drawing/2014/main" id="{5AACA4D0-113E-75BF-E471-8A7C34E3B199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552450" y="4551285"/>
            <a:ext cx="5543550" cy="1959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 spc="-5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Fachbereich XY / Abteilung</a:t>
            </a:r>
          </a:p>
        </p:txBody>
      </p:sp>
      <p:sp>
        <p:nvSpPr>
          <p:cNvPr id="22" name="Textplatzhalter 22">
            <a:extLst>
              <a:ext uri="{FF2B5EF4-FFF2-40B4-BE49-F238E27FC236}">
                <a16:creationId xmlns:a16="http://schemas.microsoft.com/office/drawing/2014/main" id="{FF982128-0C0A-645C-943C-732BB05640BE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552450" y="4916057"/>
            <a:ext cx="5543550" cy="3054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B16C9F1-9CC3-17C1-035F-63A100F57912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552450" y="5345516"/>
            <a:ext cx="5543550" cy="274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Name</a:t>
            </a:r>
          </a:p>
        </p:txBody>
      </p:sp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CA1CBA02-9B5B-1112-267B-86FD5A39E272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552450" y="5620018"/>
            <a:ext cx="5543550" cy="274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E-Mailadresse</a:t>
            </a:r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1FA5678E-CE9A-4F19-B1D3-5298AE9A1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26" name="Foliennummernplatzhalter 3">
            <a:extLst>
              <a:ext uri="{FF2B5EF4-FFF2-40B4-BE49-F238E27FC236}">
                <a16:creationId xmlns:a16="http://schemas.microsoft.com/office/drawing/2014/main" id="{4B48B853-ED36-4608-975E-94DBAED9E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Datumsplatzhalter 3">
            <a:extLst>
              <a:ext uri="{FF2B5EF4-FFF2-40B4-BE49-F238E27FC236}">
                <a16:creationId xmlns:a16="http://schemas.microsoft.com/office/drawing/2014/main" id="{2FD840DB-F6A7-4104-8F92-F60571482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090C99C-B578-42F0-B619-B78F067C0945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AE780C-895D-46C4-9BB6-DF164D298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50" y="630536"/>
            <a:ext cx="7219950" cy="481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Kontakte</a:t>
            </a:r>
          </a:p>
        </p:txBody>
      </p:sp>
    </p:spTree>
    <p:extLst>
      <p:ext uri="{BB962C8B-B14F-4D97-AF65-F5344CB8AC3E}">
        <p14:creationId xmlns:p14="http://schemas.microsoft.com/office/powerpoint/2010/main" val="1939998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9C8430D-8CFD-4763-B933-3C2F28E99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platzhalter 27">
            <a:extLst>
              <a:ext uri="{FF2B5EF4-FFF2-40B4-BE49-F238E27FC236}">
                <a16:creationId xmlns:a16="http://schemas.microsoft.com/office/drawing/2014/main" id="{84F53933-94EA-A3CF-B3DF-49EC9D02B8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1" y="3276600"/>
            <a:ext cx="4324350" cy="313552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r>
              <a:rPr lang="de-DE" dirty="0">
                <a:effectLst/>
                <a:latin typeface="Space Grotesk" pitchFamily="2" charset="77"/>
              </a:rPr>
              <a:t>Frankfurt University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of Applied Sciences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Nibelungenplatz 1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60318 Frankfurt am Main</a:t>
            </a:r>
            <a:br>
              <a:rPr lang="de-DE" dirty="0">
                <a:effectLst/>
                <a:latin typeface="Space Grotesk" pitchFamily="2" charset="77"/>
              </a:rPr>
            </a:b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Telefon: +49 69 1533-0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Fax: +49 </a:t>
            </a:r>
            <a:r>
              <a:rPr lang="de-DE">
                <a:effectLst/>
                <a:latin typeface="Space Grotesk" pitchFamily="2" charset="77"/>
              </a:rPr>
              <a:t>69 1533-2400</a:t>
            </a:r>
            <a:endParaRPr lang="de-DE" dirty="0">
              <a:effectLst/>
              <a:latin typeface="Space Grotesk" pitchFamily="2" charset="77"/>
            </a:endParaRPr>
          </a:p>
          <a:p>
            <a:r>
              <a:rPr lang="de-DE" dirty="0">
                <a:effectLst/>
                <a:latin typeface="Space Grotesk" pitchFamily="2" charset="77"/>
              </a:rPr>
              <a:t>post@fra-uas.de</a:t>
            </a:r>
            <a:br>
              <a:rPr lang="de-DE" dirty="0">
                <a:effectLst/>
                <a:latin typeface="Space Grotesk" pitchFamily="2" charset="77"/>
              </a:rPr>
            </a:br>
            <a:r>
              <a:rPr lang="de-DE" dirty="0">
                <a:effectLst/>
                <a:latin typeface="Space Grotesk" pitchFamily="2" charset="77"/>
              </a:rPr>
              <a:t>www.frankfurt-university.de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7F2120-350E-449B-B6C7-F4835AA18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5950" y="517525"/>
            <a:ext cx="3420995" cy="7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nachw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00141B1-88D4-4E14-9E4F-2EB60E202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3143B30D-B89D-3202-927E-391F20B7C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509156"/>
            <a:ext cx="4324350" cy="20628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9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br>
              <a:rPr lang="de-DE" dirty="0">
                <a:effectLst/>
                <a:latin typeface="Aptos Light" panose="020B0004020202020204" pitchFamily="34" charset="0"/>
              </a:rPr>
            </a:br>
            <a:r>
              <a:rPr lang="de-DE" dirty="0">
                <a:effectLst/>
                <a:latin typeface="Aptos Light" panose="020B0004020202020204" pitchFamily="34" charset="0"/>
              </a:rPr>
              <a:t>Quelle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>
              <a:effectLst/>
              <a:latin typeface="Aptos Light" panose="020B0004020202020204" pitchFamily="34" charset="0"/>
            </a:endParaRP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1C1DD3A4-7B1D-4B5A-B2FB-EA5E78EFB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2E3DA449-1516-45A5-884C-B58043B37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EC1D696-04D3-4253-B2A4-15517A57D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46336A3-B3C5-4205-B6B7-AB4153E73D0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9A8052-9705-4E81-8CDE-A100A07E38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613" y="2002972"/>
            <a:ext cx="4353186" cy="272396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2400" b="0" i="0" kern="1200" spc="-50" baseline="0" dirty="0">
                <a:solidFill>
                  <a:srgbClr val="00FF7D"/>
                </a:solidFill>
                <a:effectLst/>
                <a:latin typeface="Space Grotesk" pitchFamily="2" charset="77"/>
                <a:ea typeface="+mn-ea"/>
                <a:cs typeface="Space Grotesk Medium" pitchFamily="2" charset="77"/>
              </a:defRPr>
            </a:lvl1pPr>
          </a:lstStyle>
          <a:p>
            <a:r>
              <a:rPr lang="de-DE" dirty="0">
                <a:effectLst/>
                <a:latin typeface="Space Grotesk" pitchFamily="2" charset="77"/>
              </a:rPr>
              <a:t>Bildnachweise</a:t>
            </a:r>
          </a:p>
        </p:txBody>
      </p:sp>
    </p:spTree>
    <p:extLst>
      <p:ext uri="{BB962C8B-B14F-4D97-AF65-F5344CB8AC3E}">
        <p14:creationId xmlns:p14="http://schemas.microsoft.com/office/powerpoint/2010/main" val="383695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F5935B68-9F0B-40E5-81A0-D4620D10D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B559BAE-2CD4-2D53-811A-EE060092E2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449" y="2209801"/>
            <a:ext cx="2974522" cy="2857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Themenblock 1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8669494-E308-3082-8126-B5A8A401D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819399"/>
            <a:ext cx="2974522" cy="1099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1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2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3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BD1686B9-66BA-0ECE-216F-C43BB232F1E1}"/>
              </a:ext>
            </a:extLst>
          </p:cNvPr>
          <p:cNvCxnSpPr>
            <a:cxnSpLocks/>
          </p:cNvCxnSpPr>
          <p:nvPr userDrawn="1"/>
        </p:nvCxnSpPr>
        <p:spPr>
          <a:xfrm>
            <a:off x="552449" y="2577194"/>
            <a:ext cx="297452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06B08BE1-1F67-8A69-766F-F7AECBD8E0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08739" y="2209801"/>
            <a:ext cx="2974522" cy="2857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Themenblock 2</a:t>
            </a:r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60B5272E-C136-36D6-C542-6535226D13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8739" y="2819399"/>
            <a:ext cx="2974522" cy="1099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1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2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3</a:t>
            </a:r>
          </a:p>
        </p:txBody>
      </p: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11825A13-B57A-A870-D39E-CF6723B1B75A}"/>
              </a:ext>
            </a:extLst>
          </p:cNvPr>
          <p:cNvCxnSpPr>
            <a:cxnSpLocks/>
          </p:cNvCxnSpPr>
          <p:nvPr userDrawn="1"/>
        </p:nvCxnSpPr>
        <p:spPr>
          <a:xfrm>
            <a:off x="4608739" y="2577194"/>
            <a:ext cx="297452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25D61F0F-7445-CF9F-2281-EFAF41CA52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50060" y="2209801"/>
            <a:ext cx="2974522" cy="2857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Themenblock 3</a:t>
            </a:r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D584D70F-4AB6-FDE5-FEA0-EC1F94F6C9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50060" y="2819399"/>
            <a:ext cx="2974522" cy="1099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1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2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3</a:t>
            </a:r>
          </a:p>
        </p:txBody>
      </p: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0359B69-08C4-05A4-6BCB-BBF3B49ECC79}"/>
              </a:ext>
            </a:extLst>
          </p:cNvPr>
          <p:cNvCxnSpPr>
            <a:cxnSpLocks/>
          </p:cNvCxnSpPr>
          <p:nvPr userDrawn="1"/>
        </p:nvCxnSpPr>
        <p:spPr>
          <a:xfrm>
            <a:off x="8650060" y="2577194"/>
            <a:ext cx="297452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60C26B42-A87D-4B5E-B097-D6D9E157E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7" name="Foliennummernplatzhalter 3">
            <a:extLst>
              <a:ext uri="{FF2B5EF4-FFF2-40B4-BE49-F238E27FC236}">
                <a16:creationId xmlns:a16="http://schemas.microsoft.com/office/drawing/2014/main" id="{1010C407-373E-4221-9209-69E1860DD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2D34C4E5-0FC8-4ACE-9F4F-AA9115848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AD2AF09-F146-4DE3-B5E9-97A9C25921E2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D5C09B-47E1-4E53-891D-9DC1CE6E3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9" y="623889"/>
            <a:ext cx="11072133" cy="4810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49092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urz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1CADD7DE-9ADF-D6B1-FDA6-C82425D8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45025" y="0"/>
            <a:ext cx="75469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/>
          </a:p>
        </p:txBody>
      </p:sp>
      <p:sp>
        <p:nvSpPr>
          <p:cNvPr id="16" name="Bildplatzhalter 12">
            <a:extLst>
              <a:ext uri="{FF2B5EF4-FFF2-40B4-BE49-F238E27FC236}">
                <a16:creationId xmlns:a16="http://schemas.microsoft.com/office/drawing/2014/main" id="{53F2B3CB-6DB3-4DDF-A9B8-C1CD3529B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30662" cy="6858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blipFill>
                  <a:blip r:embed="rId3"/>
                  <a:tile tx="0" ty="0" sx="100000" sy="100000" flip="none" algn="tl"/>
                </a:blipFill>
              </a:defRPr>
            </a:lvl1pPr>
          </a:lstStyle>
          <a:p>
            <a:endParaRPr lang="de-DE" dirty="0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2462D2E9-EF4E-82A9-B8ED-34E026CF6C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BD1686B9-66BA-0ECE-216F-C43BB232F1E1}"/>
              </a:ext>
            </a:extLst>
          </p:cNvPr>
          <p:cNvCxnSpPr>
            <a:cxnSpLocks/>
          </p:cNvCxnSpPr>
          <p:nvPr userDrawn="1"/>
        </p:nvCxnSpPr>
        <p:spPr>
          <a:xfrm>
            <a:off x="552449" y="2577194"/>
            <a:ext cx="297452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B559BAE-2CD4-2D53-811A-EE060092E2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2449" y="2209801"/>
            <a:ext cx="2974522" cy="2857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lnSpc>
                <a:spcPts val="2500"/>
              </a:lnSpc>
              <a:buNone/>
              <a:defRPr sz="2400" b="0" i="0" spc="-80" baseline="0">
                <a:solidFill>
                  <a:schemeClr val="accent4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Themenblock 1</a:t>
            </a:r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E8669494-E308-3082-8126-B5A8A401D6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449" y="2819399"/>
            <a:ext cx="2974522" cy="1099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7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1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2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effectLst/>
                <a:latin typeface="Aptos Light" panose="020B0004020202020204" pitchFamily="34" charset="0"/>
              </a:rPr>
              <a:t>→ </a:t>
            </a:r>
            <a:r>
              <a:rPr lang="de-DE" dirty="0"/>
              <a:t>Stichpunkt 3</a:t>
            </a: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EEAE9302-A212-4385-A742-174BE052A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12F94404-34EF-4E37-95F7-EC17A9400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CF02BF8F-0298-43AC-8BD8-D3DFF922D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A31A3D4-6725-4AC5-AE5E-777DABC58591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072113-D55E-4FAC-BF5F-B5FDC2944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8" y="623887"/>
            <a:ext cx="6730853" cy="4810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82028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AC4C9E6-E914-5A22-7C3C-E481D3439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5737" y="0"/>
            <a:ext cx="753626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8822F8DB-8A7E-49A4-8993-8A74D67C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7930662" cy="6858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blipFill>
                  <a:blip r:embed="rId3"/>
                  <a:tile tx="0" ty="0" sx="100000" sy="100000" flip="none" algn="tl"/>
                </a:blipFill>
              </a:defRPr>
            </a:lvl1pPr>
          </a:lstStyle>
          <a:p>
            <a:endParaRPr lang="de-DE" dirty="0"/>
          </a:p>
        </p:txBody>
      </p:sp>
      <p:sp>
        <p:nvSpPr>
          <p:cNvPr id="4" name="Textplatzhalter 27">
            <a:extLst>
              <a:ext uri="{FF2B5EF4-FFF2-40B4-BE49-F238E27FC236}">
                <a16:creationId xmlns:a16="http://schemas.microsoft.com/office/drawing/2014/main" id="{8D6F4E25-AB4B-FC96-E639-B24FE65EC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451" y="2719131"/>
            <a:ext cx="4324350" cy="709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Untertitel / Unterzeile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AA2A14A-8C9A-7939-DA57-3E3C88B8D6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A51394AC-FD92-4952-90B5-D6CCC295D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29C33561-0BAF-484E-9C8B-41587CA59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4D7AC31A-8510-463C-B7F5-5F987DA8C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AD5D0B6-0A53-4161-8E45-0D6EBAD8162D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2548C4-7EA4-4E48-9EDB-E81E0D8DF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50" y="724043"/>
            <a:ext cx="5543549" cy="1995087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6000" b="0" i="0" kern="1200" spc="-30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marL="0" lvl="0" indent="0" algn="l" defTabSz="914400" rtl="0" eaLnBrk="1" latinLnBrk="0" hangingPunct="1">
              <a:lnSpc>
                <a:spcPts val="6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Kapitel 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3722667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AC4C9E6-E914-5A22-7C3C-E481D3439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751708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 dirty="0"/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40D906C-82D1-41F3-BE3B-A80E19B36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666" y="0"/>
            <a:ext cx="7916333" cy="6858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r="-22788"/>
            </a:stretch>
          </a:blipFill>
        </p:spPr>
        <p:txBody>
          <a:bodyPr/>
          <a:lstStyle>
            <a:lvl1pPr marL="0" indent="0" algn="r">
              <a:buNone/>
              <a:defRPr sz="100"/>
            </a:lvl1pPr>
          </a:lstStyle>
          <a:p>
            <a:endParaRPr lang="de-DE" dirty="0"/>
          </a:p>
        </p:txBody>
      </p:sp>
      <p:sp>
        <p:nvSpPr>
          <p:cNvPr id="4" name="Textplatzhalter 27">
            <a:extLst>
              <a:ext uri="{FF2B5EF4-FFF2-40B4-BE49-F238E27FC236}">
                <a16:creationId xmlns:a16="http://schemas.microsoft.com/office/drawing/2014/main" id="{AC3A888C-DC80-B65C-F99D-7E0CBB764A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4250" y="2719131"/>
            <a:ext cx="4324350" cy="7098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ts val="2800"/>
              </a:lnSpc>
              <a:buNone/>
              <a:defRPr sz="2400" b="0" i="0" spc="0">
                <a:solidFill>
                  <a:schemeClr val="bg1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Untertitel / Unterzeile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7FCEDAA-CFD7-2331-EAD4-377655A0C5FC}"/>
              </a:ext>
            </a:extLst>
          </p:cNvPr>
          <p:cNvSpPr txBox="1">
            <a:spLocks/>
          </p:cNvSpPr>
          <p:nvPr userDrawn="1"/>
        </p:nvSpPr>
        <p:spPr>
          <a:xfrm>
            <a:off x="552449" y="6640425"/>
            <a:ext cx="3550837" cy="93540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BA5151-234B-E34C-A1ED-55D0D24955D3}" type="slidenum">
              <a:rPr lang="de-DE" sz="700" b="1" i="0" smtClean="0">
                <a:solidFill>
                  <a:schemeClr val="bg1"/>
                </a:solidFill>
                <a:latin typeface="Aptos SemiBold" panose="020B0004020202020204" pitchFamily="34" charset="0"/>
              </a:rPr>
              <a:pPr/>
              <a:t>‹Nr.›</a:t>
            </a:fld>
            <a:r>
              <a:rPr lang="de-DE" sz="700" b="1" i="0" dirty="0">
                <a:solidFill>
                  <a:schemeClr val="bg1"/>
                </a:solidFill>
                <a:latin typeface="Aptos SemiBold" panose="020B0004020202020204" pitchFamily="34" charset="0"/>
              </a:rPr>
              <a:t> </a:t>
            </a:r>
            <a:r>
              <a:rPr lang="de-DE" sz="700" b="0" i="0" dirty="0">
                <a:solidFill>
                  <a:schemeClr val="bg1"/>
                </a:solidFill>
                <a:latin typeface="Aptos Light" panose="020B0004020202020204" pitchFamily="34" charset="0"/>
              </a:rPr>
              <a:t>| </a:t>
            </a:r>
            <a:r>
              <a:rPr lang="en-US" sz="700" b="0" i="0" dirty="0">
                <a:solidFill>
                  <a:schemeClr val="bg1"/>
                </a:solidFill>
                <a:latin typeface="Aptos Light" panose="020B0004020202020204" pitchFamily="34" charset="0"/>
              </a:rPr>
              <a:t>Frankfurt University of Applied Sciences</a:t>
            </a:r>
            <a:endParaRPr lang="de-DE" sz="700" b="0" i="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62591DC1-CCE5-CE66-823F-7931ECAA0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3410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90EFB5A4-1C13-45B2-8D29-20DC16F68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963B1D88-B90F-4F70-BA5D-B907FF0C6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DE2DD0CD-E2D4-41A8-BE23-CD4717B71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C05237A-91F2-4468-8EE4-43A425C45FA9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D3DBCD-9B39-4FCC-AE84-4394DB8E7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51" y="766764"/>
            <a:ext cx="4324350" cy="1952367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6000"/>
              </a:lnSpc>
              <a:spcBef>
                <a:spcPts val="1000"/>
              </a:spcBef>
              <a:defRPr lang="de-DE" sz="6000" b="0" i="0" kern="1200" spc="-300" dirty="0">
                <a:solidFill>
                  <a:schemeClr val="accent4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Kapitel Titel</a:t>
            </a:r>
            <a:br>
              <a:rPr lang="de-DE" dirty="0"/>
            </a:br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605463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70436E85-E683-4ADF-9F8F-B4562C8C3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4A7E8057-0E42-0122-E320-0578D223BC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4849" y="1778455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9FDD8DE7-ACAC-7FAB-22F6-513A339364B7}"/>
              </a:ext>
            </a:extLst>
          </p:cNvPr>
          <p:cNvCxnSpPr>
            <a:cxnSpLocks/>
          </p:cNvCxnSpPr>
          <p:nvPr userDrawn="1"/>
        </p:nvCxnSpPr>
        <p:spPr>
          <a:xfrm>
            <a:off x="704849" y="2641148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15">
            <a:extLst>
              <a:ext uri="{FF2B5EF4-FFF2-40B4-BE49-F238E27FC236}">
                <a16:creationId xmlns:a16="http://schemas.microsoft.com/office/drawing/2014/main" id="{0790B413-E1D3-B722-8EE1-F6CEFBFA09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850" y="2789238"/>
            <a:ext cx="2460172" cy="8300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sz="2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43" name="Textplatzhalter 10">
            <a:extLst>
              <a:ext uri="{FF2B5EF4-FFF2-40B4-BE49-F238E27FC236}">
                <a16:creationId xmlns:a16="http://schemas.microsoft.com/office/drawing/2014/main" id="{AC1F6CF4-974F-4130-3595-52CC139529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4185" y="1778455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A8316258-D00B-46F6-708B-10242176886A}"/>
              </a:ext>
            </a:extLst>
          </p:cNvPr>
          <p:cNvCxnSpPr>
            <a:cxnSpLocks/>
          </p:cNvCxnSpPr>
          <p:nvPr userDrawn="1"/>
        </p:nvCxnSpPr>
        <p:spPr>
          <a:xfrm>
            <a:off x="3554185" y="2641148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platzhalter 15">
            <a:extLst>
              <a:ext uri="{FF2B5EF4-FFF2-40B4-BE49-F238E27FC236}">
                <a16:creationId xmlns:a16="http://schemas.microsoft.com/office/drawing/2014/main" id="{8EACD444-3A48-710A-9E09-49DCE171FA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54185" y="2789238"/>
            <a:ext cx="2460171" cy="8300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46" name="Textplatzhalter 10">
            <a:extLst>
              <a:ext uri="{FF2B5EF4-FFF2-40B4-BE49-F238E27FC236}">
                <a16:creationId xmlns:a16="http://schemas.microsoft.com/office/drawing/2014/main" id="{16893B40-28D8-88A0-9727-532FF1F248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4342" y="1778455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422153CC-8A8F-039E-D7E5-63A3442B6A3C}"/>
              </a:ext>
            </a:extLst>
          </p:cNvPr>
          <p:cNvCxnSpPr>
            <a:cxnSpLocks/>
          </p:cNvCxnSpPr>
          <p:nvPr userDrawn="1"/>
        </p:nvCxnSpPr>
        <p:spPr>
          <a:xfrm>
            <a:off x="6444342" y="2641148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platzhalter 15">
            <a:extLst>
              <a:ext uri="{FF2B5EF4-FFF2-40B4-BE49-F238E27FC236}">
                <a16:creationId xmlns:a16="http://schemas.microsoft.com/office/drawing/2014/main" id="{6254787A-8B74-73EA-575C-D014F352A0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4342" y="2789238"/>
            <a:ext cx="2498275" cy="8300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BDE5543D-196E-C5F9-9F5C-64665610C3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34499" y="1778455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2517CBD5-B7CC-A796-31B6-BD35A1EABA19}"/>
              </a:ext>
            </a:extLst>
          </p:cNvPr>
          <p:cNvCxnSpPr>
            <a:cxnSpLocks/>
          </p:cNvCxnSpPr>
          <p:nvPr userDrawn="1"/>
        </p:nvCxnSpPr>
        <p:spPr>
          <a:xfrm>
            <a:off x="9334499" y="2641148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platzhalter 15">
            <a:extLst>
              <a:ext uri="{FF2B5EF4-FFF2-40B4-BE49-F238E27FC236}">
                <a16:creationId xmlns:a16="http://schemas.microsoft.com/office/drawing/2014/main" id="{5536C9FD-D5A5-788C-E8A3-75F146E19B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4500" y="2789238"/>
            <a:ext cx="2457450" cy="8300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52" name="Textplatzhalter 10">
            <a:extLst>
              <a:ext uri="{FF2B5EF4-FFF2-40B4-BE49-F238E27FC236}">
                <a16:creationId xmlns:a16="http://schemas.microsoft.com/office/drawing/2014/main" id="{DF29E9CF-96FD-A550-12CA-4321EADFA5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849" y="4391027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F85594A3-1FB9-0E32-34EC-6BE5616A12D2}"/>
              </a:ext>
            </a:extLst>
          </p:cNvPr>
          <p:cNvCxnSpPr>
            <a:cxnSpLocks/>
          </p:cNvCxnSpPr>
          <p:nvPr userDrawn="1"/>
        </p:nvCxnSpPr>
        <p:spPr>
          <a:xfrm>
            <a:off x="704849" y="5253720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platzhalter 15">
            <a:extLst>
              <a:ext uri="{FF2B5EF4-FFF2-40B4-BE49-F238E27FC236}">
                <a16:creationId xmlns:a16="http://schemas.microsoft.com/office/drawing/2014/main" id="{976D2D0C-D329-5332-658A-DC64CEF290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130" y="5401810"/>
            <a:ext cx="2460172" cy="7738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55" name="Textplatzhalter 10">
            <a:extLst>
              <a:ext uri="{FF2B5EF4-FFF2-40B4-BE49-F238E27FC236}">
                <a16:creationId xmlns:a16="http://schemas.microsoft.com/office/drawing/2014/main" id="{232305AE-1CC4-733F-1C22-54D65A78D3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54185" y="4391027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9996CAC9-2929-B27A-BAAA-7AD7AECC5FA0}"/>
              </a:ext>
            </a:extLst>
          </p:cNvPr>
          <p:cNvCxnSpPr>
            <a:cxnSpLocks/>
          </p:cNvCxnSpPr>
          <p:nvPr userDrawn="1"/>
        </p:nvCxnSpPr>
        <p:spPr>
          <a:xfrm>
            <a:off x="3554185" y="5253720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platzhalter 15">
            <a:extLst>
              <a:ext uri="{FF2B5EF4-FFF2-40B4-BE49-F238E27FC236}">
                <a16:creationId xmlns:a16="http://schemas.microsoft.com/office/drawing/2014/main" id="{E133115E-06FC-57CF-AD35-6370026D7C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54185" y="5401810"/>
            <a:ext cx="2460171" cy="7738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58" name="Textplatzhalter 10">
            <a:extLst>
              <a:ext uri="{FF2B5EF4-FFF2-40B4-BE49-F238E27FC236}">
                <a16:creationId xmlns:a16="http://schemas.microsoft.com/office/drawing/2014/main" id="{334E8972-913B-906B-6E5A-1E968011E2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44342" y="4391027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E26356F6-0437-79EE-F973-FF81FF1A2A21}"/>
              </a:ext>
            </a:extLst>
          </p:cNvPr>
          <p:cNvCxnSpPr>
            <a:cxnSpLocks/>
          </p:cNvCxnSpPr>
          <p:nvPr userDrawn="1"/>
        </p:nvCxnSpPr>
        <p:spPr>
          <a:xfrm>
            <a:off x="6444342" y="5253720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platzhalter 15">
            <a:extLst>
              <a:ext uri="{FF2B5EF4-FFF2-40B4-BE49-F238E27FC236}">
                <a16:creationId xmlns:a16="http://schemas.microsoft.com/office/drawing/2014/main" id="{76B39A60-BCE2-88B0-5619-B12BD7A44F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4342" y="5401810"/>
            <a:ext cx="2498275" cy="7738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61" name="Textplatzhalter 10">
            <a:extLst>
              <a:ext uri="{FF2B5EF4-FFF2-40B4-BE49-F238E27FC236}">
                <a16:creationId xmlns:a16="http://schemas.microsoft.com/office/drawing/2014/main" id="{64B88820-43FD-019D-71F4-2F340E89DE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34499" y="4391027"/>
            <a:ext cx="2460172" cy="8300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5000" b="0" i="0" spc="-150">
                <a:solidFill>
                  <a:schemeClr val="bg1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</a:t>
            </a:r>
          </a:p>
        </p:txBody>
      </p:sp>
      <p:cxnSp>
        <p:nvCxnSpPr>
          <p:cNvPr id="62" name="Gerade Verbindung 61">
            <a:extLst>
              <a:ext uri="{FF2B5EF4-FFF2-40B4-BE49-F238E27FC236}">
                <a16:creationId xmlns:a16="http://schemas.microsoft.com/office/drawing/2014/main" id="{7320CBFE-E737-C019-DA56-A3BEF1CE68F5}"/>
              </a:ext>
            </a:extLst>
          </p:cNvPr>
          <p:cNvCxnSpPr>
            <a:cxnSpLocks/>
          </p:cNvCxnSpPr>
          <p:nvPr userDrawn="1"/>
        </p:nvCxnSpPr>
        <p:spPr>
          <a:xfrm>
            <a:off x="9334499" y="5253720"/>
            <a:ext cx="2460172" cy="0"/>
          </a:xfrm>
          <a:prstGeom prst="line">
            <a:avLst/>
          </a:prstGeom>
          <a:ln>
            <a:solidFill>
              <a:srgbClr val="00F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platzhalter 15">
            <a:extLst>
              <a:ext uri="{FF2B5EF4-FFF2-40B4-BE49-F238E27FC236}">
                <a16:creationId xmlns:a16="http://schemas.microsoft.com/office/drawing/2014/main" id="{855BE0DB-BADB-BD31-B0BD-CB4058A424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34500" y="5401810"/>
            <a:ext cx="2457450" cy="7738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800"/>
              </a:lnSpc>
              <a:buNone/>
              <a:defRPr lang="de-DE" sz="2400" b="1" i="0" kern="1200" dirty="0">
                <a:solidFill>
                  <a:schemeClr val="bg1"/>
                </a:solidFill>
                <a:latin typeface="Aptos SemiBold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Information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47536664-5ED6-0B2A-3E17-3D440E16A0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2449" y="421317"/>
            <a:ext cx="11087101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FF7D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29" name="Fußzeilenplatzhalter 2">
            <a:extLst>
              <a:ext uri="{FF2B5EF4-FFF2-40B4-BE49-F238E27FC236}">
                <a16:creationId xmlns:a16="http://schemas.microsoft.com/office/drawing/2014/main" id="{1FBBB15C-681B-47A2-A55B-AE6F716AF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30" name="Foliennummernplatzhalter 3">
            <a:extLst>
              <a:ext uri="{FF2B5EF4-FFF2-40B4-BE49-F238E27FC236}">
                <a16:creationId xmlns:a16="http://schemas.microsoft.com/office/drawing/2014/main" id="{F0BF00AB-5281-4918-8284-AE63ABE01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1" name="Datumsplatzhalter 3">
            <a:extLst>
              <a:ext uri="{FF2B5EF4-FFF2-40B4-BE49-F238E27FC236}">
                <a16:creationId xmlns:a16="http://schemas.microsoft.com/office/drawing/2014/main" id="{7D6DEB29-BD82-40C2-9B96-2CED8B7E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77818C51-5244-468D-AB64-4F0604C8076A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B23F72-74EB-451D-9534-648622EFA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449" y="628649"/>
            <a:ext cx="11087100" cy="48101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rgbClr val="00FF7D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3472974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FB757B01-B153-D725-19AB-9C97B1466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78563" y="0"/>
            <a:ext cx="721995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endParaRPr lang="de-DE"/>
          </a:p>
        </p:txBody>
      </p:sp>
      <p:sp>
        <p:nvSpPr>
          <p:cNvPr id="43" name="Bildplatzhalter 12">
            <a:extLst>
              <a:ext uri="{FF2B5EF4-FFF2-40B4-BE49-F238E27FC236}">
                <a16:creationId xmlns:a16="http://schemas.microsoft.com/office/drawing/2014/main" id="{B90BEEC5-5FB2-4E88-8523-618073DFE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0" y="0"/>
            <a:ext cx="9355138" cy="6858000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endParaRPr lang="de-DE" dirty="0"/>
          </a:p>
        </p:txBody>
      </p: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D9CF8513-EA7A-6759-41FC-D76A23BF66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2449" y="2963795"/>
            <a:ext cx="2948133" cy="7116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61CA7E49-9F36-4587-2864-9165304E10CF}"/>
              </a:ext>
            </a:extLst>
          </p:cNvPr>
          <p:cNvCxnSpPr>
            <a:cxnSpLocks/>
          </p:cNvCxnSpPr>
          <p:nvPr userDrawn="1"/>
        </p:nvCxnSpPr>
        <p:spPr>
          <a:xfrm>
            <a:off x="552450" y="280090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7">
            <a:extLst>
              <a:ext uri="{FF2B5EF4-FFF2-40B4-BE49-F238E27FC236}">
                <a16:creationId xmlns:a16="http://schemas.microsoft.com/office/drawing/2014/main" id="{B65014D1-303D-1ABE-F894-9B2AC5E04E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2449" y="245459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25" name="Textplatzhalter 17">
            <a:extLst>
              <a:ext uri="{FF2B5EF4-FFF2-40B4-BE49-F238E27FC236}">
                <a16:creationId xmlns:a16="http://schemas.microsoft.com/office/drawing/2014/main" id="{20FC30F3-AB87-D348-22F4-9712DC29B4F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62399" y="2963795"/>
            <a:ext cx="2948133" cy="7116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A5FC7387-F06C-3108-E48D-DA33ADA7200E}"/>
              </a:ext>
            </a:extLst>
          </p:cNvPr>
          <p:cNvCxnSpPr>
            <a:cxnSpLocks/>
          </p:cNvCxnSpPr>
          <p:nvPr userDrawn="1"/>
        </p:nvCxnSpPr>
        <p:spPr>
          <a:xfrm>
            <a:off x="3962400" y="280090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17">
            <a:extLst>
              <a:ext uri="{FF2B5EF4-FFF2-40B4-BE49-F238E27FC236}">
                <a16:creationId xmlns:a16="http://schemas.microsoft.com/office/drawing/2014/main" id="{76DF1165-B414-4AA7-D3BC-CF1742832E6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962399" y="245459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4EF334A9-EBE5-374E-477E-D0EC90AF13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2449" y="4379845"/>
            <a:ext cx="2948133" cy="895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BD59D846-BD07-2D58-34B8-D2964BAF989E}"/>
              </a:ext>
            </a:extLst>
          </p:cNvPr>
          <p:cNvCxnSpPr>
            <a:cxnSpLocks/>
          </p:cNvCxnSpPr>
          <p:nvPr userDrawn="1"/>
        </p:nvCxnSpPr>
        <p:spPr>
          <a:xfrm>
            <a:off x="552450" y="421695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17">
            <a:extLst>
              <a:ext uri="{FF2B5EF4-FFF2-40B4-BE49-F238E27FC236}">
                <a16:creationId xmlns:a16="http://schemas.microsoft.com/office/drawing/2014/main" id="{A760DEAF-88BA-F54F-46EC-54024D9751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2449" y="387064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31" name="Textplatzhalter 17">
            <a:extLst>
              <a:ext uri="{FF2B5EF4-FFF2-40B4-BE49-F238E27FC236}">
                <a16:creationId xmlns:a16="http://schemas.microsoft.com/office/drawing/2014/main" id="{071892E5-ADC9-3165-5B04-016FAFB2582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962399" y="4379845"/>
            <a:ext cx="2948133" cy="895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sz="2400" b="0" i="0">
                <a:solidFill>
                  <a:srgbClr val="003A75"/>
                </a:solidFill>
                <a:latin typeface="Aptos Light" panose="020B0004020202020204" pitchFamily="34" charset="0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A806DE5A-1EF8-C04D-632D-3FA3089C83CE}"/>
              </a:ext>
            </a:extLst>
          </p:cNvPr>
          <p:cNvCxnSpPr>
            <a:cxnSpLocks/>
          </p:cNvCxnSpPr>
          <p:nvPr userDrawn="1"/>
        </p:nvCxnSpPr>
        <p:spPr>
          <a:xfrm>
            <a:off x="3962400" y="421695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C80962B3-7BCF-D531-A0FC-88A51E23D5D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62399" y="387064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87453AC8-726C-784C-35F7-2E2C5780800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2449" y="5980045"/>
            <a:ext cx="2948133" cy="4652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FA6ADCE4-1EDB-6B68-CA1B-2138531AD2EE}"/>
              </a:ext>
            </a:extLst>
          </p:cNvPr>
          <p:cNvCxnSpPr>
            <a:cxnSpLocks/>
          </p:cNvCxnSpPr>
          <p:nvPr userDrawn="1"/>
        </p:nvCxnSpPr>
        <p:spPr>
          <a:xfrm>
            <a:off x="552450" y="581715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platzhalter 17">
            <a:extLst>
              <a:ext uri="{FF2B5EF4-FFF2-40B4-BE49-F238E27FC236}">
                <a16:creationId xmlns:a16="http://schemas.microsoft.com/office/drawing/2014/main" id="{6D044745-1D53-08F6-13CA-B4F158A73BC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2449" y="547084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37" name="Textplatzhalter 17">
            <a:extLst>
              <a:ext uri="{FF2B5EF4-FFF2-40B4-BE49-F238E27FC236}">
                <a16:creationId xmlns:a16="http://schemas.microsoft.com/office/drawing/2014/main" id="{3A4D3D19-4D1D-6BD1-FFEE-4146FEA5F45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62399" y="5980045"/>
            <a:ext cx="2948133" cy="4652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buNone/>
              <a:defRPr lang="de-DE" sz="2400" b="0" i="0" kern="1200" dirty="0">
                <a:solidFill>
                  <a:srgbClr val="003A75"/>
                </a:solidFill>
                <a:latin typeface="Aptos Light" panose="020B0004020202020204" pitchFamily="34" charset="0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Weitere Informationen</a:t>
            </a:r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557F9F30-35FB-2A74-14B1-54103D4C845B}"/>
              </a:ext>
            </a:extLst>
          </p:cNvPr>
          <p:cNvCxnSpPr>
            <a:cxnSpLocks/>
          </p:cNvCxnSpPr>
          <p:nvPr userDrawn="1"/>
        </p:nvCxnSpPr>
        <p:spPr>
          <a:xfrm>
            <a:off x="3962400" y="5817155"/>
            <a:ext cx="2665705" cy="0"/>
          </a:xfrm>
          <a:prstGeom prst="line">
            <a:avLst/>
          </a:prstGeom>
          <a:ln>
            <a:solidFill>
              <a:srgbClr val="003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7">
            <a:extLst>
              <a:ext uri="{FF2B5EF4-FFF2-40B4-BE49-F238E27FC236}">
                <a16:creationId xmlns:a16="http://schemas.microsoft.com/office/drawing/2014/main" id="{44F0EE8D-970D-689E-9772-9CF718C5C4E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962399" y="5470843"/>
            <a:ext cx="2948133" cy="2632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 spc="0" baseline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1234</a:t>
            </a: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60E26C2-7873-05AA-CCD4-66CD468AF0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7219950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003B8CF7-C68F-254C-95F9-DA71F0D00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31755" y="6640425"/>
            <a:ext cx="3825190" cy="935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</a:t>
            </a:r>
          </a:p>
        </p:txBody>
      </p:sp>
      <p:sp>
        <p:nvSpPr>
          <p:cNvPr id="40" name="Fußzeilenplatzhalter 2">
            <a:extLst>
              <a:ext uri="{FF2B5EF4-FFF2-40B4-BE49-F238E27FC236}">
                <a16:creationId xmlns:a16="http://schemas.microsoft.com/office/drawing/2014/main" id="{F2950E0E-4E6C-4346-A95A-0AF271EDD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rgbClr val="002060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41" name="Foliennummernplatzhalter 3">
            <a:extLst>
              <a:ext uri="{FF2B5EF4-FFF2-40B4-BE49-F238E27FC236}">
                <a16:creationId xmlns:a16="http://schemas.microsoft.com/office/drawing/2014/main" id="{C49C7E77-2751-442D-A264-912661A1D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2" name="Datumsplatzhalter 3">
            <a:extLst>
              <a:ext uri="{FF2B5EF4-FFF2-40B4-BE49-F238E27FC236}">
                <a16:creationId xmlns:a16="http://schemas.microsoft.com/office/drawing/2014/main" id="{95D3640F-B9F6-4A73-ACAE-C47CE82B9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rgbClr val="002060"/>
                </a:solidFill>
              </a:defRPr>
            </a:lvl1pPr>
          </a:lstStyle>
          <a:p>
            <a:fld id="{55913529-0891-48BC-987A-4BB24BBB61FF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517F79-FEE1-4F8D-AA9F-9641CF916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996" y="628649"/>
            <a:ext cx="7219950" cy="4900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rgbClr val="003A75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59988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8FFF9C79-67C3-4190-A55A-658BB4DEA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F8624D6-5058-3901-26FC-9FCFA13FC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3601" y="1606550"/>
            <a:ext cx="11087100" cy="47609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FCDD46C1-D864-E46F-FD60-CF315A8F30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2449" y="421317"/>
            <a:ext cx="11098251" cy="207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 i="0">
                <a:solidFill>
                  <a:srgbClr val="003A75"/>
                </a:solidFill>
                <a:latin typeface="Space Grotesk Medium" pitchFamily="2" charset="77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Overhead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D83D74B3-EFA8-4AD5-9585-8A9C6A22C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rgbClr val="002060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4DB8C52C-CA05-4E20-A58D-22FD633A5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591D4425-72E5-4182-A96B-72D7E469E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rgbClr val="002060"/>
                </a:solidFill>
              </a:defRPr>
            </a:lvl1pPr>
          </a:lstStyle>
          <a:p>
            <a:fld id="{242D2FFF-9587-47A8-9AC7-8689356AAD47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961481-1ED2-4E26-9B1B-BD912461E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00" y="625473"/>
            <a:ext cx="11087100" cy="4968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500"/>
              </a:lnSpc>
              <a:spcBef>
                <a:spcPts val="1000"/>
              </a:spcBef>
              <a:defRPr lang="de-DE" sz="4500" b="0" i="0" kern="1200" spc="-150" baseline="0" dirty="0">
                <a:solidFill>
                  <a:srgbClr val="003A75"/>
                </a:solidFill>
                <a:latin typeface="Space Grotesk Medium" pitchFamily="2" charset="77"/>
                <a:ea typeface="+mn-ea"/>
                <a:cs typeface="Space Grotesk Medium" pitchFamily="2" charset="77"/>
              </a:defRPr>
            </a:lvl1pPr>
          </a:lstStyle>
          <a:p>
            <a:pPr lvl="0"/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424067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9BA8A694-F133-4CA5-B307-B2AEF4594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1008" y="6612834"/>
            <a:ext cx="4802423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r>
              <a:rPr lang="en-US" dirty="0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BF32FF6C-C998-41E6-BEC5-3160E05F7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04" y="6612834"/>
            <a:ext cx="619539" cy="1417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EAAFE162-9B91-6241-A884-AA4FA269C5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1EE811B6-13F3-49FE-8A84-9F43A2A7B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1856" y="6612834"/>
            <a:ext cx="619539" cy="141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4BBB1BD5-36E4-48D8-8781-F10025391A57}" type="datetime1">
              <a:rPr lang="de-DE" smtClean="0"/>
              <a:t>27.05.2026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71" r:id="rId3"/>
    <p:sldLayoutId id="2147483770" r:id="rId4"/>
    <p:sldLayoutId id="2147483769" r:id="rId5"/>
    <p:sldLayoutId id="2147483776" r:id="rId6"/>
    <p:sldLayoutId id="2147483754" r:id="rId7"/>
    <p:sldLayoutId id="2147483757" r:id="rId8"/>
    <p:sldLayoutId id="2147483756" r:id="rId9"/>
    <p:sldLayoutId id="2147483777" r:id="rId10"/>
    <p:sldLayoutId id="2147483773" r:id="rId11"/>
    <p:sldLayoutId id="2147483774" r:id="rId12"/>
    <p:sldLayoutId id="2147483765" r:id="rId13"/>
    <p:sldLayoutId id="2147483772" r:id="rId14"/>
    <p:sldLayoutId id="2147483778" r:id="rId15"/>
    <p:sldLayoutId id="2147483779" r:id="rId16"/>
    <p:sldLayoutId id="2147483759" r:id="rId17"/>
    <p:sldLayoutId id="2147483780" r:id="rId18"/>
    <p:sldLayoutId id="2147483758" r:id="rId19"/>
    <p:sldLayoutId id="2147483764" r:id="rId20"/>
    <p:sldLayoutId id="2147483775" r:id="rId21"/>
    <p:sldLayoutId id="2147483781" r:id="rId22"/>
    <p:sldLayoutId id="2147483762" r:id="rId23"/>
    <p:sldLayoutId id="2147483761" r:id="rId24"/>
    <p:sldLayoutId id="2147483760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ropolia.fi/en/academics/summer-studies/ic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au.dk/education/admissions/summeruniversity/course" TargetMode="External"/><Relationship Id="rId2" Type="http://schemas.openxmlformats.org/officeDocument/2006/relationships/hyperlink" Target="https://utrechtsummerschool.nl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se.ac.uk/study-at-lse/summer-schools/summer-school" TargetMode="External"/><Relationship Id="rId2" Type="http://schemas.openxmlformats.org/officeDocument/2006/relationships/hyperlink" Target="https://en.via.dk/programmes/summer-school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summerschoolsineurope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rankfurt-university.de/de/studium/international-office/summer-universities/kurzzeitprogramme-im-ausland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bips@fb3.fra-uas.de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" b="550"/>
          <a:stretch>
            <a:fillRect/>
          </a:stretch>
        </p:blipFill>
        <p:spPr>
          <a:xfrm>
            <a:off x="3112388" y="25358"/>
            <a:ext cx="10067926" cy="6858000"/>
          </a:xfrm>
        </p:spPr>
      </p:pic>
      <p:sp>
        <p:nvSpPr>
          <p:cNvPr id="3" name="Bildplatzhalter 2"/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25358"/>
            <a:ext cx="7930662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52450" y="766763"/>
            <a:ext cx="6653022" cy="2662237"/>
          </a:xfrm>
        </p:spPr>
        <p:txBody>
          <a:bodyPr/>
          <a:lstStyle/>
          <a:p>
            <a:r>
              <a:rPr lang="de-DE" dirty="0"/>
              <a:t>Kurzzeitprogramme</a:t>
            </a:r>
            <a:br>
              <a:rPr lang="de-DE" dirty="0"/>
            </a:br>
            <a:r>
              <a:rPr lang="de-DE" dirty="0"/>
              <a:t>im Ausland</a:t>
            </a:r>
            <a:br>
              <a:rPr lang="de-DE" dirty="0"/>
            </a:br>
            <a:r>
              <a:rPr lang="de-DE" sz="4000" dirty="0"/>
              <a:t>-oder-</a:t>
            </a:r>
            <a:br>
              <a:rPr lang="de-DE" sz="4000" dirty="0"/>
            </a:br>
            <a:r>
              <a:rPr lang="de-DE" sz="4800" dirty="0"/>
              <a:t>Go </a:t>
            </a:r>
            <a:r>
              <a:rPr lang="de-DE" sz="4800" dirty="0" err="1"/>
              <a:t>abroad</a:t>
            </a:r>
            <a:r>
              <a:rPr lang="de-DE" sz="4800" dirty="0"/>
              <a:t>, </a:t>
            </a:r>
            <a:r>
              <a:rPr lang="de-DE" sz="4800" dirty="0" err="1"/>
              <a:t>have</a:t>
            </a:r>
            <a:r>
              <a:rPr lang="de-DE" sz="4800" dirty="0"/>
              <a:t> </a:t>
            </a:r>
            <a:br>
              <a:rPr lang="de-DE" sz="4800" dirty="0"/>
            </a:br>
            <a:r>
              <a:rPr lang="de-DE" sz="4800" dirty="0" err="1"/>
              <a:t>fun</a:t>
            </a:r>
            <a:r>
              <a:rPr lang="de-DE" sz="4800" dirty="0"/>
              <a:t> &amp; </a:t>
            </a:r>
            <a:r>
              <a:rPr lang="de-DE" sz="4800" dirty="0" err="1"/>
              <a:t>earn</a:t>
            </a:r>
            <a:r>
              <a:rPr lang="de-DE" sz="4800" dirty="0"/>
              <a:t> </a:t>
            </a:r>
            <a:r>
              <a:rPr lang="de-DE" sz="4800" dirty="0" err="1"/>
              <a:t>credits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6028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9311921" y="2789018"/>
            <a:ext cx="2084832" cy="1066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–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2D2FFF-9587-47A8-9AC7-8689356AAD47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Planen Sie einen Master an einer Uni? Dann sollten Sie ggf. eine Summer Uni in einem quantitativen Fach machen</a:t>
            </a:r>
            <a:endParaRPr lang="en-GB" sz="3200" dirty="0"/>
          </a:p>
        </p:txBody>
      </p:sp>
      <p:sp>
        <p:nvSpPr>
          <p:cNvPr id="13" name="Textfeld 12"/>
          <p:cNvSpPr txBox="1"/>
          <p:nvPr/>
        </p:nvSpPr>
        <p:spPr>
          <a:xfrm>
            <a:off x="9353746" y="2824524"/>
            <a:ext cx="200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WPM: </a:t>
            </a:r>
            <a:r>
              <a:rPr lang="de-DE" dirty="0">
                <a:solidFill>
                  <a:schemeClr val="bg1"/>
                </a:solidFill>
              </a:rPr>
              <a:t>Grundlagen der Ökonometrie (5 </a:t>
            </a:r>
            <a:r>
              <a:rPr lang="de-DE" dirty="0" err="1">
                <a:solidFill>
                  <a:schemeClr val="bg1"/>
                </a:solidFill>
              </a:rPr>
              <a:t>cp</a:t>
            </a:r>
            <a:r>
              <a:rPr lang="de-DE" dirty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9416938" y="4168004"/>
            <a:ext cx="1791149" cy="2313121"/>
          </a:xfrm>
          <a:prstGeom prst="roundRect">
            <a:avLst/>
          </a:prstGeom>
          <a:solidFill>
            <a:srgbClr val="003A7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Sans" charset="0"/>
              <a:ea typeface="ヒラギノ角ゴ ProN W3" charset="0"/>
              <a:cs typeface="ヒラギノ角ゴ ProN W3" charset="0"/>
              <a:sym typeface="GillSans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559751" y="4251033"/>
            <a:ext cx="1505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Summer Uni: </a:t>
            </a:r>
          </a:p>
          <a:p>
            <a:r>
              <a:rPr lang="de-DE" dirty="0">
                <a:solidFill>
                  <a:schemeClr val="bg1"/>
                </a:solidFill>
              </a:rPr>
              <a:t>z.B. Data Science (zusätzliche </a:t>
            </a:r>
            <a:r>
              <a:rPr lang="de-DE" dirty="0" err="1">
                <a:solidFill>
                  <a:schemeClr val="bg1"/>
                </a:solidFill>
              </a:rPr>
              <a:t>cp</a:t>
            </a:r>
            <a:r>
              <a:rPr lang="de-DE" dirty="0">
                <a:solidFill>
                  <a:schemeClr val="bg1"/>
                </a:solidFill>
              </a:rPr>
              <a:t> in einem </a:t>
            </a:r>
          </a:p>
          <a:p>
            <a:r>
              <a:rPr lang="de-DE" dirty="0">
                <a:solidFill>
                  <a:schemeClr val="bg1"/>
                </a:solidFill>
              </a:rPr>
              <a:t>quantitativen Fach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178F3E3-CEB6-408D-BB39-AB6009DF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12" y="2090770"/>
            <a:ext cx="8056701" cy="4028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A452108-5494-47C0-9203-D4D4FE81CB8B}"/>
              </a:ext>
            </a:extLst>
          </p:cNvPr>
          <p:cNvSpPr txBox="1"/>
          <p:nvPr/>
        </p:nvSpPr>
        <p:spPr>
          <a:xfrm>
            <a:off x="9070061" y="3837503"/>
            <a:ext cx="248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und/oder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D00F923-6B6E-4015-8F23-30E609C218D2}"/>
              </a:ext>
            </a:extLst>
          </p:cNvPr>
          <p:cNvCxnSpPr/>
          <p:nvPr/>
        </p:nvCxnSpPr>
        <p:spPr>
          <a:xfrm>
            <a:off x="6343431" y="3106757"/>
            <a:ext cx="28556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5889815-6CDC-406E-9869-647DC6B7F21D}"/>
              </a:ext>
            </a:extLst>
          </p:cNvPr>
          <p:cNvSpPr txBox="1"/>
          <p:nvPr/>
        </p:nvSpPr>
        <p:spPr>
          <a:xfrm rot="19666083">
            <a:off x="-130238" y="1906104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„neue“ PO BWL</a:t>
            </a:r>
          </a:p>
        </p:txBody>
      </p:sp>
    </p:spTree>
    <p:extLst>
      <p:ext uri="{BB962C8B-B14F-4D97-AF65-F5344CB8AC3E}">
        <p14:creationId xmlns:p14="http://schemas.microsoft.com/office/powerpoint/2010/main" val="3041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185642-A71A-4984-A706-03912B2A04D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90588" y="704759"/>
            <a:ext cx="10294707" cy="481012"/>
          </a:xfrm>
        </p:spPr>
        <p:txBody>
          <a:bodyPr/>
          <a:lstStyle/>
          <a:p>
            <a:r>
              <a:rPr lang="de-DE" sz="3600" dirty="0"/>
              <a:t>Kurse im Rahmen einer Summer Univ. können anerkannt werden (vorher abzustimmen)</a:t>
            </a:r>
            <a:endParaRPr lang="en-GB" sz="3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310" y="1772604"/>
            <a:ext cx="7600950" cy="498200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52449" y="2994660"/>
            <a:ext cx="2602231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Beispiel 1 Summer Uni mit Anerkennung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6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185642-A71A-4984-A706-03912B2A04D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90588" y="704759"/>
            <a:ext cx="10294707" cy="481012"/>
          </a:xfrm>
        </p:spPr>
        <p:txBody>
          <a:bodyPr/>
          <a:lstStyle/>
          <a:p>
            <a:r>
              <a:rPr lang="de-DE" sz="3600" dirty="0"/>
              <a:t>Beispiel 2 - Summer University mit Anerkennung</a:t>
            </a:r>
            <a:endParaRPr lang="en-GB" sz="3600" dirty="0"/>
          </a:p>
        </p:txBody>
      </p:sp>
      <p:sp>
        <p:nvSpPr>
          <p:cNvPr id="9" name="Ellipse 8"/>
          <p:cNvSpPr/>
          <p:nvPr/>
        </p:nvSpPr>
        <p:spPr>
          <a:xfrm>
            <a:off x="271393" y="1735433"/>
            <a:ext cx="2602231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Beispiel 2 Summer Uni mit Anerkennung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924699" y="3448650"/>
            <a:ext cx="3017520" cy="2216895"/>
            <a:chOff x="5975706" y="3695144"/>
            <a:chExt cx="3622236" cy="1283191"/>
          </a:xfrm>
        </p:grpSpPr>
        <p:sp>
          <p:nvSpPr>
            <p:cNvPr id="12" name="Ellipse 11"/>
            <p:cNvSpPr/>
            <p:nvPr/>
          </p:nvSpPr>
          <p:spPr bwMode="auto">
            <a:xfrm>
              <a:off x="5975706" y="3695144"/>
              <a:ext cx="3622236" cy="1283191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315184" y="3825000"/>
              <a:ext cx="2943279" cy="1153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Für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die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Anerkennung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müssen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Sie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–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idealerweise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im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Vorfeld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– die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Äquivalenz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mit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dem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Studiengangsleiter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abgestimmt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werden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  <a:cs typeface="Arial" panose="020B0604020202020204" pitchFamily="34" charset="0"/>
                  <a:sym typeface="GillSans"/>
                </a:rPr>
                <a:t>.</a:t>
              </a:r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20" y="1261881"/>
            <a:ext cx="5949000" cy="53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6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60" y="3856554"/>
            <a:ext cx="3667882" cy="2593521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Business &amp; Law 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185642-A71A-4984-A706-03912B2A04D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52448" y="628649"/>
            <a:ext cx="11231882" cy="481012"/>
          </a:xfrm>
        </p:spPr>
        <p:txBody>
          <a:bodyPr/>
          <a:lstStyle/>
          <a:p>
            <a:r>
              <a:rPr lang="de-DE" dirty="0"/>
              <a:t>AIESEC Global </a:t>
            </a:r>
            <a:r>
              <a:rPr lang="de-DE" dirty="0" err="1"/>
              <a:t>Volunteer</a:t>
            </a:r>
            <a:r>
              <a:rPr lang="de-DE" dirty="0"/>
              <a:t> </a:t>
            </a:r>
            <a:br>
              <a:rPr lang="de-DE" dirty="0"/>
            </a:br>
            <a:r>
              <a:rPr lang="de-DE" sz="2400" dirty="0"/>
              <a:t>-</a:t>
            </a:r>
            <a:r>
              <a:rPr lang="de-DE" sz="2800" i="1" dirty="0"/>
              <a:t>bietet die Möglichkeit, ab 6 Wochen ein Freiwilligenprojekt im Ausland zu machen</a:t>
            </a:r>
            <a:endParaRPr lang="en-GB" sz="2800" i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04" y="1943885"/>
            <a:ext cx="3847021" cy="169269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596" y="3904202"/>
            <a:ext cx="2633673" cy="235445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824" y="2140088"/>
            <a:ext cx="2468967" cy="204067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3824" y="4072835"/>
            <a:ext cx="2594697" cy="22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–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185642-A71A-4984-A706-03912B2A04D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Erfahrungsbericht – AIESEC Global </a:t>
            </a:r>
            <a:r>
              <a:rPr lang="de-DE" dirty="0" err="1"/>
              <a:t>Volunteer</a:t>
            </a:r>
            <a:r>
              <a:rPr lang="de-DE" dirty="0"/>
              <a:t> im Ausland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8" y="2790924"/>
            <a:ext cx="5444200" cy="33408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042" y="1567544"/>
            <a:ext cx="4076515" cy="16818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922" y="3707269"/>
            <a:ext cx="2473738" cy="287644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52448" y="1965643"/>
            <a:ext cx="657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Bespiel für AIESEC Global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Volunteer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unserer Studenten: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Eva Vierheilig in Sri Lanka (Februar bis April 2022)</a:t>
            </a:r>
          </a:p>
        </p:txBody>
      </p:sp>
    </p:spTree>
    <p:extLst>
      <p:ext uri="{BB962C8B-B14F-4D97-AF65-F5344CB8AC3E}">
        <p14:creationId xmlns:p14="http://schemas.microsoft.com/office/powerpoint/2010/main" val="213919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Fb3-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185642-A71A-4984-A706-03912B2A04D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Erfahrungsbericht – AIESEC Global </a:t>
            </a:r>
            <a:r>
              <a:rPr lang="de-DE" sz="4400" dirty="0" err="1"/>
              <a:t>Volunteer</a:t>
            </a:r>
            <a:r>
              <a:rPr lang="de-DE" sz="4400" dirty="0"/>
              <a:t> im Ausland </a:t>
            </a:r>
            <a:endParaRPr lang="en-GB" sz="4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56" y="2397645"/>
            <a:ext cx="5757636" cy="40435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414" y="4109525"/>
            <a:ext cx="2225993" cy="23034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060" y="2675765"/>
            <a:ext cx="4589635" cy="143947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52448" y="1727070"/>
            <a:ext cx="657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cs typeface="Arial" panose="020B0604020202020204" pitchFamily="34" charset="0"/>
              </a:rPr>
              <a:t>Beispiel für AIESEC Global Volunteer unserer Studenten: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Julian Steinbach in Georgien (Juli/August 2021)</a:t>
            </a:r>
          </a:p>
        </p:txBody>
      </p:sp>
    </p:spTree>
    <p:extLst>
      <p:ext uri="{BB962C8B-B14F-4D97-AF65-F5344CB8AC3E}">
        <p14:creationId xmlns:p14="http://schemas.microsoft.com/office/powerpoint/2010/main" val="305417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Fb3-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185642-A71A-4984-A706-03912B2A04D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Erfahrungsbericht – AIESEC Global </a:t>
            </a:r>
            <a:r>
              <a:rPr lang="de-DE" sz="4400" dirty="0" err="1"/>
              <a:t>Volunteer</a:t>
            </a:r>
            <a:r>
              <a:rPr lang="de-DE" sz="4400" dirty="0"/>
              <a:t> im Ausland </a:t>
            </a:r>
            <a:endParaRPr lang="en-GB" sz="4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52448" y="1676752"/>
            <a:ext cx="657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cs typeface="Arial" panose="020B0604020202020204" pitchFamily="34" charset="0"/>
              </a:rPr>
              <a:t>Beispiel für AIESEC Global Volunteer unserer Studenten: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Annika Fink in Vietnam (März-April 2025)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FA80728-F255-47C2-A58D-6CC43B0D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8" y="2634979"/>
            <a:ext cx="5701324" cy="25462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9863751-CE35-439B-AE13-7A100F25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058" y="2634979"/>
            <a:ext cx="5113494" cy="33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9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Fb3-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185642-A71A-4984-A706-03912B2A04D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Erfahrungsbericht – AIESEC Global </a:t>
            </a:r>
            <a:r>
              <a:rPr lang="de-DE" sz="4400" dirty="0" err="1"/>
              <a:t>Volunteer</a:t>
            </a:r>
            <a:r>
              <a:rPr lang="de-DE" sz="4400" dirty="0"/>
              <a:t> im Ausland </a:t>
            </a:r>
            <a:endParaRPr lang="en-GB" sz="4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52448" y="1676752"/>
            <a:ext cx="657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cs typeface="Arial" panose="020B0604020202020204" pitchFamily="34" charset="0"/>
              </a:rPr>
              <a:t>Beispiel für AIESEC Global Volunteer unserer Studenten: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Annika Fink in Vietnam (März-April 2025)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FA80728-F255-47C2-A58D-6CC43B0D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8" y="2634979"/>
            <a:ext cx="5701324" cy="25462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9863751-CE35-439B-AE13-7A100F25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058" y="2634979"/>
            <a:ext cx="5113494" cy="33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2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Fb3-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185642-A71A-4984-A706-03912B2A04D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Erfahrungsbericht – AIESEC Global </a:t>
            </a:r>
            <a:r>
              <a:rPr lang="de-DE" sz="4400" dirty="0" err="1"/>
              <a:t>Volunteer</a:t>
            </a:r>
            <a:r>
              <a:rPr lang="de-DE" sz="4400" dirty="0"/>
              <a:t> im Ausland </a:t>
            </a:r>
            <a:endParaRPr lang="en-GB" sz="4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52448" y="1676752"/>
            <a:ext cx="657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cs typeface="Arial" panose="020B0604020202020204" pitchFamily="34" charset="0"/>
              </a:rPr>
              <a:t>Beispiel für AIESEC Global Volunteer unserer Studenten: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Annika Fink in Vietnam (März-April 2025) – Inhalte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FFC10F-F98F-4C03-B2DF-7AA72C5B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84" y="2249027"/>
            <a:ext cx="7974858" cy="436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4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Fb3-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185642-A71A-4984-A706-03912B2A04D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Erfahrungsbericht – AIESEC Global </a:t>
            </a:r>
            <a:r>
              <a:rPr lang="de-DE" sz="4400" dirty="0" err="1"/>
              <a:t>Volunteer</a:t>
            </a:r>
            <a:r>
              <a:rPr lang="de-DE" sz="4400" dirty="0"/>
              <a:t> im Ausland </a:t>
            </a:r>
            <a:endParaRPr lang="en-GB" sz="4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52448" y="1676752"/>
            <a:ext cx="657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cs typeface="Arial" panose="020B0604020202020204" pitchFamily="34" charset="0"/>
              </a:rPr>
              <a:t>Beispiel für AIESEC Global Volunteer unserer Studenten:</a:t>
            </a:r>
            <a:br>
              <a:rPr lang="de-DE" sz="1600" dirty="0">
                <a:cs typeface="Arial" panose="020B0604020202020204" pitchFamily="34" charset="0"/>
              </a:rPr>
            </a:br>
            <a:r>
              <a:rPr lang="de-DE" sz="1600" dirty="0">
                <a:cs typeface="Arial" panose="020B0604020202020204" pitchFamily="34" charset="0"/>
              </a:rPr>
              <a:t>Annika Fink in Vietnam (März-April 2025) - Ablaufprozess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F4CE2BF-62B6-49D7-87E7-CF622103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944" y="2407613"/>
            <a:ext cx="7303714" cy="427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–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4321A6-A3E2-4871-9478-1D064B03F40B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Studium ist mehr als nur das Curriculum (Studienprogramm) </a:t>
            </a:r>
            <a:br>
              <a:rPr lang="de-DE" dirty="0"/>
            </a:br>
            <a:endParaRPr lang="en-GB" dirty="0"/>
          </a:p>
        </p:txBody>
      </p:sp>
      <p:sp>
        <p:nvSpPr>
          <p:cNvPr id="9" name="Ellipse 8"/>
          <p:cNvSpPr/>
          <p:nvPr/>
        </p:nvSpPr>
        <p:spPr>
          <a:xfrm>
            <a:off x="4175760" y="3016642"/>
            <a:ext cx="3840479" cy="150810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/>
              <a:t>Zentral und Pflicht ist das Curriculum</a:t>
            </a:r>
          </a:p>
          <a:p>
            <a:pPr algn="ctr"/>
            <a:r>
              <a:rPr lang="de-DE" b="1" dirty="0"/>
              <a:t>Studienprogramm mit den Modulen</a:t>
            </a:r>
            <a:endParaRPr lang="en-GB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7269480" y="1308511"/>
            <a:ext cx="42748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Auslandsaufenthalte: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Auslandssemester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Praktikum im Ausland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AIESEC Global </a:t>
            </a:r>
            <a:r>
              <a:rPr lang="de-DE" dirty="0" err="1">
                <a:solidFill>
                  <a:schemeClr val="bg1"/>
                </a:solidFill>
              </a:rPr>
              <a:t>Volunteer</a:t>
            </a:r>
            <a:r>
              <a:rPr lang="de-DE" dirty="0">
                <a:solidFill>
                  <a:schemeClr val="bg1"/>
                </a:solidFill>
              </a:rPr>
              <a:t>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Summer/Winter Short-term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406890" y="3261940"/>
            <a:ext cx="2423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Allgemeinbildung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ausbauen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z.B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>
                <a:solidFill>
                  <a:schemeClr val="bg1"/>
                </a:solidFill>
              </a:rPr>
              <a:t>durch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Regelmäßiges Lesen von (Qualitäts-) Tageszeitungen und Wirtschaftspresse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Buddy </a:t>
            </a:r>
            <a:r>
              <a:rPr lang="de-DE" dirty="0" err="1">
                <a:solidFill>
                  <a:schemeClr val="bg1"/>
                </a:solidFill>
              </a:rPr>
              <a:t>Program</a:t>
            </a:r>
            <a:r>
              <a:rPr lang="de-DE" dirty="0">
                <a:solidFill>
                  <a:schemeClr val="bg1"/>
                </a:solidFill>
              </a:rPr>
              <a:t> für Incoming Austausch-Studierende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34822" y="3529097"/>
            <a:ext cx="31403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Ehrenamtliches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Fachschaft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AIESEC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Vereine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Soziale Einrichtungen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90621" y="1849551"/>
            <a:ext cx="3623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Vertiefung von IT-Kenntnissen 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Microsoft </a:t>
            </a:r>
            <a:r>
              <a:rPr lang="de-DE" dirty="0" err="1">
                <a:solidFill>
                  <a:schemeClr val="bg1"/>
                </a:solidFill>
              </a:rPr>
              <a:t>tools</a:t>
            </a:r>
            <a:r>
              <a:rPr lang="de-DE" dirty="0">
                <a:solidFill>
                  <a:schemeClr val="bg1"/>
                </a:solidFill>
              </a:rPr>
              <a:t> (Word, Excel, 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Tableau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346938" y="5336476"/>
            <a:ext cx="29964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Praxiserfahrung: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Werksstudent*in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Praktika (freiwillig)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…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226371" y="5072435"/>
            <a:ext cx="29663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Aneignung weiterer </a:t>
            </a:r>
          </a:p>
          <a:p>
            <a:r>
              <a:rPr lang="de-DE" sz="2000" b="1" dirty="0">
                <a:solidFill>
                  <a:schemeClr val="bg1"/>
                </a:solidFill>
              </a:rPr>
              <a:t>Sprachkenntnisse</a:t>
            </a:r>
          </a:p>
          <a:p>
            <a:r>
              <a:rPr lang="de-DE" dirty="0">
                <a:solidFill>
                  <a:schemeClr val="bg1"/>
                </a:solidFill>
              </a:rPr>
              <a:t>(neben Deutsch und English)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26B87FF1-B5B1-4DB7-8F0C-5E5057A277AA}"/>
              </a:ext>
            </a:extLst>
          </p:cNvPr>
          <p:cNvSpPr/>
          <p:nvPr/>
        </p:nvSpPr>
        <p:spPr>
          <a:xfrm>
            <a:off x="9410805" y="3690651"/>
            <a:ext cx="2487412" cy="1823520"/>
          </a:xfrm>
          <a:prstGeom prst="wedgeRoundRectCallout">
            <a:avLst>
              <a:gd name="adj1" fmla="val -33677"/>
              <a:gd name="adj2" fmla="val 64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–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2D2FFF-9587-47A8-9AC7-8689356AAD47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1300" y="625473"/>
            <a:ext cx="11087100" cy="496889"/>
          </a:xfrm>
        </p:spPr>
        <p:txBody>
          <a:bodyPr/>
          <a:lstStyle/>
          <a:p>
            <a:r>
              <a:rPr lang="de-DE" sz="3200" dirty="0"/>
              <a:t>Ein AIESEC Global Volunteer Projekt können Sie sich als WPM „International </a:t>
            </a:r>
            <a:r>
              <a:rPr lang="de-DE" sz="3200" dirty="0" err="1"/>
              <a:t>Sustainability</a:t>
            </a:r>
            <a:r>
              <a:rPr lang="de-DE" sz="3200" dirty="0"/>
              <a:t> Project“ anerkennen lassen*</a:t>
            </a:r>
            <a:endParaRPr lang="en-GB" sz="32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DD72B9-D5E4-47C4-AEC3-6233FE98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21" y="4064627"/>
            <a:ext cx="7192379" cy="23720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63B17E7-85F1-4C9A-96D1-C6BB44E2F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321" y="2632371"/>
            <a:ext cx="7230484" cy="137179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EEECA6E-3BE9-4862-A74C-00909942CDFC}"/>
              </a:ext>
            </a:extLst>
          </p:cNvPr>
          <p:cNvSpPr txBox="1"/>
          <p:nvPr/>
        </p:nvSpPr>
        <p:spPr>
          <a:xfrm>
            <a:off x="9604055" y="3888953"/>
            <a:ext cx="2180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* Vorbehaltlich Beschluss des Fb3-Rates ab </a:t>
            </a:r>
            <a:r>
              <a:rPr lang="de-DE" dirty="0" err="1">
                <a:solidFill>
                  <a:schemeClr val="bg1"/>
                </a:solidFill>
              </a:rPr>
              <a:t>SoSe</a:t>
            </a:r>
            <a:r>
              <a:rPr lang="de-DE" dirty="0">
                <a:solidFill>
                  <a:schemeClr val="bg1"/>
                </a:solidFill>
              </a:rPr>
              <a:t> 2026 (</a:t>
            </a:r>
            <a:r>
              <a:rPr lang="de-DE" dirty="0" err="1">
                <a:solidFill>
                  <a:schemeClr val="bg1"/>
                </a:solidFill>
              </a:rPr>
              <a:t>gilte</a:t>
            </a:r>
            <a:r>
              <a:rPr lang="de-DE" dirty="0">
                <a:solidFill>
                  <a:schemeClr val="bg1"/>
                </a:solidFill>
              </a:rPr>
              <a:t> für „alte“ und „neue“ PO) </a:t>
            </a:r>
          </a:p>
        </p:txBody>
      </p:sp>
    </p:spTree>
    <p:extLst>
      <p:ext uri="{BB962C8B-B14F-4D97-AF65-F5344CB8AC3E}">
        <p14:creationId xmlns:p14="http://schemas.microsoft.com/office/powerpoint/2010/main" val="29887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069772"/>
            <a:ext cx="4486869" cy="212644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–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185642-A71A-4984-A706-03912B2A04DE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Ansprechpartnerin – Kurzzeitprogramme im Ausland</a:t>
            </a:r>
            <a:endParaRPr lang="en-GB" sz="3600" dirty="0"/>
          </a:p>
        </p:txBody>
      </p:sp>
      <p:sp>
        <p:nvSpPr>
          <p:cNvPr id="9" name="Textfeld 8"/>
          <p:cNvSpPr txBox="1"/>
          <p:nvPr/>
        </p:nvSpPr>
        <p:spPr>
          <a:xfrm>
            <a:off x="2253344" y="2171699"/>
            <a:ext cx="587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Vielen Dank für Ihre Aufmerksamkeit!!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7890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33"/>
          </p:nvPr>
        </p:nvSpPr>
        <p:spPr>
          <a:xfrm>
            <a:off x="7045402" y="2315087"/>
            <a:ext cx="4836229" cy="42034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000" b="1" dirty="0"/>
              <a:t>Einzigartige Erfahrung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/>
              <a:t>Erweiterte Horizont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/>
              <a:t>Mehr Selbständigkeit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/>
              <a:t>Fremdsprachenkenntnisse verbessern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/>
              <a:t>(Akademischer) Perspektivenwechsel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/>
              <a:t>Internationale Kontakte knüpfen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b="1" dirty="0"/>
              <a:t>Highlight im Lebenslauf </a:t>
            </a:r>
            <a:endParaRPr lang="en-GB" sz="2000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Business &amp; Law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F63E69-23F0-4A29-A2BD-53F0950897A3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 Gründe, warum Du unbedingt ein Auslandssemester machen solltest</a:t>
            </a:r>
            <a:endParaRPr lang="en-GB" dirty="0"/>
          </a:p>
        </p:txBody>
      </p:sp>
      <p:sp>
        <p:nvSpPr>
          <p:cNvPr id="9" name="Textplatzhalter 8"/>
          <p:cNvSpPr txBox="1">
            <a:spLocks noGrp="1"/>
          </p:cNvSpPr>
          <p:nvPr>
            <p:ph type="body" sz="quarter" idx="17"/>
          </p:nvPr>
        </p:nvSpPr>
        <p:spPr>
          <a:xfrm>
            <a:off x="552449" y="2105025"/>
            <a:ext cx="4836229" cy="412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Aft>
                <a:spcPts val="300"/>
              </a:spcAft>
            </a:pPr>
            <a:r>
              <a:rPr lang="de-DE" sz="1400" dirty="0">
                <a:latin typeface="Aptos" panose="020B0004020202020204" pitchFamily="34" charset="0"/>
                <a:cs typeface="Arial" panose="020B0604020202020204" pitchFamily="34" charset="0"/>
              </a:rPr>
              <a:t>„Ein Auslandssemester [bzw. ein Auslandsaufenthalt] ist eine </a:t>
            </a:r>
            <a:r>
              <a:rPr lang="de-DE" sz="1400" b="1" dirty="0">
                <a:latin typeface="Aptos" panose="020B0004020202020204" pitchFamily="34" charset="0"/>
                <a:cs typeface="Arial" panose="020B0604020202020204" pitchFamily="34" charset="0"/>
              </a:rPr>
              <a:t>wertvolle Erfahrung</a:t>
            </a:r>
            <a:r>
              <a:rPr lang="de-DE" sz="1400" dirty="0">
                <a:latin typeface="Aptos" panose="020B0004020202020204" pitchFamily="34" charset="0"/>
                <a:cs typeface="Arial" panose="020B0604020202020204" pitchFamily="34" charset="0"/>
              </a:rPr>
              <a:t>, sowohl aus </a:t>
            </a:r>
            <a:r>
              <a:rPr lang="de-DE" sz="1400" b="1" dirty="0">
                <a:latin typeface="Aptos" panose="020B0004020202020204" pitchFamily="34" charset="0"/>
                <a:cs typeface="Arial" panose="020B0604020202020204" pitchFamily="34" charset="0"/>
              </a:rPr>
              <a:t>akademischer</a:t>
            </a:r>
            <a:r>
              <a:rPr lang="de-DE" sz="1400" dirty="0">
                <a:latin typeface="Aptos" panose="020B0004020202020204" pitchFamily="34" charset="0"/>
                <a:cs typeface="Arial" panose="020B0604020202020204" pitchFamily="34" charset="0"/>
              </a:rPr>
              <a:t> als auch aus </a:t>
            </a:r>
            <a:r>
              <a:rPr lang="de-DE" sz="1400" b="1" dirty="0">
                <a:latin typeface="Aptos" panose="020B0004020202020204" pitchFamily="34" charset="0"/>
                <a:cs typeface="Arial" panose="020B0604020202020204" pitchFamily="34" charset="0"/>
              </a:rPr>
              <a:t>persönlicher </a:t>
            </a:r>
            <a:r>
              <a:rPr lang="de-DE" sz="1400" dirty="0">
                <a:latin typeface="Aptos" panose="020B0004020202020204" pitchFamily="34" charset="0"/>
                <a:cs typeface="Arial" panose="020B0604020202020204" pitchFamily="34" charset="0"/>
              </a:rPr>
              <a:t>Sicht. Du hast die Chance in einem tollen Land oder einer besonderen Stadt zu wohnen und dort das </a:t>
            </a:r>
            <a:r>
              <a:rPr lang="de-DE" sz="1400" b="1" dirty="0">
                <a:latin typeface="Aptos" panose="020B0004020202020204" pitchFamily="34" charset="0"/>
                <a:cs typeface="Arial" panose="020B0604020202020204" pitchFamily="34" charset="0"/>
              </a:rPr>
              <a:t>Leben richtig authentisch kennenzulernen</a:t>
            </a:r>
            <a:r>
              <a:rPr lang="de-DE" sz="1400" dirty="0">
                <a:latin typeface="Aptos" panose="020B0004020202020204" pitchFamily="34" charset="0"/>
                <a:cs typeface="Arial" panose="020B0604020202020204" pitchFamily="34" charset="0"/>
              </a:rPr>
              <a:t>. Statt nur eines Wochenendtrips nach Paris, kannst Du dort mehrere Monate verbringen und jede Facette der Stadt abseits der Touristenorte erleben. Oder </a:t>
            </a:r>
            <a:r>
              <a:rPr lang="de-DE" sz="1400" b="1" dirty="0">
                <a:latin typeface="Aptos" panose="020B0004020202020204" pitchFamily="34" charset="0"/>
                <a:cs typeface="Arial" panose="020B0604020202020204" pitchFamily="34" charset="0"/>
              </a:rPr>
              <a:t>Du perfektionierst endlich Dein Schul-Englisch</a:t>
            </a:r>
            <a:r>
              <a:rPr lang="de-DE" sz="1400" dirty="0">
                <a:latin typeface="Aptos" panose="020B0004020202020204" pitchFamily="34" charset="0"/>
                <a:cs typeface="Arial" panose="020B0604020202020204" pitchFamily="34" charset="0"/>
              </a:rPr>
              <a:t>, zum Beispiel in der </a:t>
            </a:r>
            <a:r>
              <a:rPr lang="de-DE" sz="1400" dirty="0" err="1">
                <a:latin typeface="Aptos" panose="020B0004020202020204" pitchFamily="34" charset="0"/>
                <a:cs typeface="Arial" panose="020B0604020202020204" pitchFamily="34" charset="0"/>
              </a:rPr>
              <a:t>stylischen</a:t>
            </a:r>
            <a:r>
              <a:rPr lang="de-DE" sz="1400" dirty="0">
                <a:latin typeface="Aptos" panose="020B0004020202020204" pitchFamily="34" charset="0"/>
                <a:cs typeface="Arial" panose="020B0604020202020204" pitchFamily="34" charset="0"/>
              </a:rPr>
              <a:t> Großstadt London. Du hast Dich schon immer für den lockeren Lebensstil im Süden begeistert und</a:t>
            </a:r>
            <a:r>
              <a:rPr lang="de-DE" sz="1400" b="1" dirty="0">
                <a:latin typeface="Aptos" panose="020B0004020202020204" pitchFamily="34" charset="0"/>
                <a:cs typeface="Arial" panose="020B0604020202020204" pitchFamily="34" charset="0"/>
              </a:rPr>
              <a:t> willst dem kalten Deutschland entfliehen</a:t>
            </a:r>
            <a:r>
              <a:rPr lang="de-DE" sz="1400" dirty="0">
                <a:latin typeface="Aptos" panose="020B0004020202020204" pitchFamily="34" charset="0"/>
                <a:cs typeface="Arial" panose="020B0604020202020204" pitchFamily="34" charset="0"/>
              </a:rPr>
              <a:t>? Dann studiere in pulsierenden Städten wie Lissabon, Bologna oder Madrid. Du bist Dir immer noch nicht sicher, ob Du Dich auf das Abenteuer Auslandssemester einlassen solltest? Diese 7 Gründe werden Dich überzeugen.“</a:t>
            </a:r>
            <a:endParaRPr lang="en-US" sz="1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64592" y="6283505"/>
            <a:ext cx="8328317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l">
              <a:lnSpc>
                <a:spcPct val="120000"/>
              </a:lnSpc>
              <a:spcAft>
                <a:spcPts val="300"/>
              </a:spcAft>
              <a:tabLst>
                <a:tab pos="447675" algn="l"/>
              </a:tabLst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	https://www.studycheck.de/ratgeber-studium/gruende-fuer-ein-auslandssemester,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abgerufen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am 24.04.2023.</a:t>
            </a:r>
          </a:p>
        </p:txBody>
      </p:sp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id="{C9581C82-5E75-4F2F-BC9E-6A883AAFACB1}"/>
              </a:ext>
            </a:extLst>
          </p:cNvPr>
          <p:cNvSpPr/>
          <p:nvPr/>
        </p:nvSpPr>
        <p:spPr>
          <a:xfrm rot="5400000">
            <a:off x="4320740" y="3745889"/>
            <a:ext cx="3623544" cy="5003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22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Business &amp; Law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339607-1ADF-4130-B950-11E7B89943C4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Sommerkurse Beispiele: </a:t>
            </a:r>
            <a:endParaRPr lang="en-GB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50136"/>
              </p:ext>
            </p:extLst>
          </p:nvPr>
        </p:nvGraphicFramePr>
        <p:xfrm>
          <a:off x="412471" y="1205173"/>
          <a:ext cx="11420940" cy="5556390"/>
        </p:xfrm>
        <a:graphic>
          <a:graphicData uri="http://schemas.openxmlformats.org/drawingml/2006/table">
            <a:tbl>
              <a:tblPr firstRow="1" bandRow="1"/>
              <a:tblGrid>
                <a:gridCol w="1971864">
                  <a:extLst>
                    <a:ext uri="{9D8B030D-6E8A-4147-A177-3AD203B41FA5}">
                      <a16:colId xmlns:a16="http://schemas.microsoft.com/office/drawing/2014/main" val="3779174215"/>
                    </a:ext>
                  </a:extLst>
                </a:gridCol>
                <a:gridCol w="5505343">
                  <a:extLst>
                    <a:ext uri="{9D8B030D-6E8A-4147-A177-3AD203B41FA5}">
                      <a16:colId xmlns:a16="http://schemas.microsoft.com/office/drawing/2014/main" val="844644335"/>
                    </a:ext>
                  </a:extLst>
                </a:gridCol>
                <a:gridCol w="846976">
                  <a:extLst>
                    <a:ext uri="{9D8B030D-6E8A-4147-A177-3AD203B41FA5}">
                      <a16:colId xmlns:a16="http://schemas.microsoft.com/office/drawing/2014/main" val="1741255966"/>
                    </a:ext>
                  </a:extLst>
                </a:gridCol>
                <a:gridCol w="1693952">
                  <a:extLst>
                    <a:ext uri="{9D8B030D-6E8A-4147-A177-3AD203B41FA5}">
                      <a16:colId xmlns:a16="http://schemas.microsoft.com/office/drawing/2014/main" val="1753462932"/>
                    </a:ext>
                  </a:extLst>
                </a:gridCol>
                <a:gridCol w="1402805">
                  <a:extLst>
                    <a:ext uri="{9D8B030D-6E8A-4147-A177-3AD203B41FA5}">
                      <a16:colId xmlns:a16="http://schemas.microsoft.com/office/drawing/2014/main" val="959975526"/>
                    </a:ext>
                  </a:extLst>
                </a:gridCol>
              </a:tblGrid>
              <a:tr h="5824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600" dirty="0"/>
                        <a:t>Hochschule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pPr algn="l"/>
                      <a:r>
                        <a:rPr lang="de-DE" sz="1800" dirty="0"/>
                        <a:t>Sommerkurs</a:t>
                      </a:r>
                      <a:endParaRPr lang="en-GB" sz="18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600" dirty="0"/>
                        <a:t>ECTS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600" dirty="0"/>
                        <a:t>Daten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600" dirty="0"/>
                        <a:t>Studien-gebühren </a:t>
                      </a:r>
                      <a:endParaRPr lang="en-GB" sz="16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465752"/>
                  </a:ext>
                </a:extLst>
              </a:tr>
              <a:tr h="392528">
                <a:tc rowSpan="1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endParaRPr lang="de-DE" sz="1600" b="1" dirty="0">
                        <a:hlinkClick r:id="rId3"/>
                      </a:endParaRPr>
                    </a:p>
                    <a:p>
                      <a:pPr algn="ctr"/>
                      <a:endParaRPr lang="de-DE" sz="1600" b="1" dirty="0">
                        <a:hlinkClick r:id="rId3"/>
                      </a:endParaRPr>
                    </a:p>
                    <a:p>
                      <a:pPr algn="ctr"/>
                      <a:endParaRPr lang="de-DE" sz="1600" b="1" dirty="0">
                        <a:solidFill>
                          <a:schemeClr val="bg1">
                            <a:lumMod val="75000"/>
                          </a:schemeClr>
                        </a:solidFill>
                        <a:hlinkClick r:id="rId3"/>
                      </a:endParaRPr>
                    </a:p>
                    <a:p>
                      <a:pPr algn="ctr"/>
                      <a:endParaRPr lang="de-DE" sz="1600" b="1" dirty="0">
                        <a:hlinkClick r:id="rId3"/>
                      </a:endParaRPr>
                    </a:p>
                    <a:p>
                      <a:pPr algn="ctr"/>
                      <a:endParaRPr lang="de-DE" sz="1600" b="1" dirty="0">
                        <a:hlinkClick r:id="rId3"/>
                      </a:endParaRPr>
                    </a:p>
                    <a:p>
                      <a:pPr algn="ctr"/>
                      <a:endParaRPr lang="de-DE" sz="1600" b="1" dirty="0">
                        <a:hlinkClick r:id="rId3"/>
                      </a:endParaRPr>
                    </a:p>
                    <a:p>
                      <a:pPr algn="ctr"/>
                      <a:r>
                        <a:rPr lang="de-DE" sz="1600" b="1" dirty="0" err="1">
                          <a:hlinkClick r:id="rId3"/>
                        </a:rPr>
                        <a:t>Metropolia</a:t>
                      </a:r>
                      <a:r>
                        <a:rPr lang="de-DE" sz="1600" b="1" dirty="0">
                          <a:hlinkClick r:id="rId3"/>
                        </a:rPr>
                        <a:t> University </a:t>
                      </a:r>
                      <a:r>
                        <a:rPr lang="de-DE" sz="1600" b="1" dirty="0" err="1">
                          <a:hlinkClick r:id="rId3"/>
                        </a:rPr>
                        <a:t>of</a:t>
                      </a:r>
                      <a:r>
                        <a:rPr lang="de-DE" sz="1600" b="1" dirty="0">
                          <a:hlinkClick r:id="rId3"/>
                        </a:rPr>
                        <a:t> Applied </a:t>
                      </a:r>
                      <a:r>
                        <a:rPr lang="de-DE" sz="1600" b="1" dirty="0" err="1">
                          <a:hlinkClick r:id="rId3"/>
                        </a:rPr>
                        <a:t>Sciences</a:t>
                      </a:r>
                      <a:endParaRPr lang="de-DE" sz="1600" b="1" dirty="0">
                        <a:hlinkClick r:id="rId3"/>
                      </a:endParaRPr>
                    </a:p>
                    <a:p>
                      <a:pPr algn="ctr"/>
                      <a:r>
                        <a:rPr lang="de-DE" sz="1600" b="1" dirty="0">
                          <a:hlinkClick r:id="rId3"/>
                        </a:rPr>
                        <a:t>(Helsinki,</a:t>
                      </a:r>
                      <a:r>
                        <a:rPr lang="de-DE" sz="1600" b="1" baseline="0" dirty="0">
                          <a:hlinkClick r:id="rId3"/>
                        </a:rPr>
                        <a:t> Finnland)</a:t>
                      </a:r>
                      <a:r>
                        <a:rPr lang="de-DE" sz="1600" b="1" dirty="0">
                          <a:hlinkClick r:id="rId3"/>
                        </a:rPr>
                        <a:t> </a:t>
                      </a:r>
                      <a:endParaRPr lang="en-GB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0" dirty="0">
                          <a:latin typeface="Aptos" panose="020B0004020202020204" pitchFamily="34" charset="0"/>
                        </a:rPr>
                        <a:t>Strategic</a:t>
                      </a:r>
                      <a:r>
                        <a:rPr lang="de-DE" sz="1400" b="0" baseline="0" dirty="0">
                          <a:latin typeface="Aptos" panose="020B0004020202020204" pitchFamily="34" charset="0"/>
                        </a:rPr>
                        <a:t> Communication </a:t>
                      </a:r>
                      <a:r>
                        <a:rPr lang="de-DE" sz="1400" b="0" baseline="0" dirty="0" err="1">
                          <a:latin typeface="Aptos" panose="020B0004020202020204" pitchFamily="34" charset="0"/>
                        </a:rPr>
                        <a:t>for</a:t>
                      </a:r>
                      <a:r>
                        <a:rPr lang="de-DE" sz="1400" b="0" baseline="0" dirty="0">
                          <a:latin typeface="Aptos" panose="020B0004020202020204" pitchFamily="34" charset="0"/>
                        </a:rPr>
                        <a:t>  Global Business </a:t>
                      </a:r>
                      <a:endParaRPr lang="en-GB" sz="1400" b="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100" b="1" dirty="0"/>
                        <a:t>3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03.08.-07.08.2026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0 € - 20 €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61131"/>
                  </a:ext>
                </a:extLst>
              </a:tr>
              <a:tr h="429169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Artificial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Intelligence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in Business Management</a:t>
                      </a:r>
                      <a:endParaRPr lang="en-GB" sz="1400" b="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100" b="1" dirty="0"/>
                        <a:t>3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03.08. – 07.08.2026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0 € - 20 €</a:t>
                      </a:r>
                      <a:endParaRPr lang="en-GB" sz="1100" b="1" dirty="0"/>
                    </a:p>
                    <a:p>
                      <a:r>
                        <a:rPr lang="de-DE" sz="1100" b="1" baseline="0" dirty="0"/>
                        <a:t> 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44711"/>
                  </a:ext>
                </a:extLst>
              </a:tr>
              <a:tr h="506657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Leveraging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AI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for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Sustainable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Business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Operations</a:t>
                      </a:r>
                      <a:endParaRPr lang="en-GB" sz="1400" b="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100" b="1" dirty="0"/>
                        <a:t>3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03.08. – 07.08.2026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0 € - 20 €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759527"/>
                  </a:ext>
                </a:extLst>
              </a:tr>
              <a:tr h="429169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0" dirty="0">
                          <a:latin typeface="Aptos" panose="020B0004020202020204" pitchFamily="34" charset="0"/>
                        </a:rPr>
                        <a:t>Innovation and Technology Transfer</a:t>
                      </a:r>
                      <a:endParaRPr lang="en-GB" sz="1400" b="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100" b="1" dirty="0"/>
                        <a:t>3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/>
                        <a:t>03.08. – 07.08.2026</a:t>
                      </a:r>
                      <a:endParaRPr lang="en-GB" sz="1100" b="1" dirty="0"/>
                    </a:p>
                    <a:p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0 € - 20 €</a:t>
                      </a:r>
                      <a:endParaRPr lang="en-GB" sz="1100" b="1" dirty="0"/>
                    </a:p>
                    <a:p>
                      <a:r>
                        <a:rPr lang="de-DE" sz="1100" b="1" dirty="0"/>
                        <a:t> 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19447"/>
                  </a:ext>
                </a:extLst>
              </a:tr>
              <a:tr h="429169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400" b="0" dirty="0">
                          <a:latin typeface="Aptos" panose="020B0004020202020204" pitchFamily="34" charset="0"/>
                        </a:rPr>
                        <a:t>Communication, Collaboration, and Career Development in ICT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100" b="1" dirty="0"/>
                        <a:t>4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10.08. – 14.08.2026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0 € - 20 €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052972"/>
                  </a:ext>
                </a:extLst>
              </a:tr>
              <a:tr h="295072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Machine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Learning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Algorithms</a:t>
                      </a:r>
                      <a:endParaRPr lang="en-GB" sz="1400" b="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100" b="1" dirty="0"/>
                        <a:t>3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10.08. – 14.08.2026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0 € - 20 €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04358"/>
                  </a:ext>
                </a:extLst>
              </a:tr>
              <a:tr h="295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ptos" panose="020B0004020202020204" pitchFamily="34" charset="0"/>
                        </a:rPr>
                        <a:t>Mastering Change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for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Personal and Professional</a:t>
                      </a:r>
                      <a:r>
                        <a:rPr lang="de-DE" sz="1400" b="0" baseline="0" dirty="0">
                          <a:latin typeface="Aptos" panose="020B0004020202020204" pitchFamily="34" charset="0"/>
                        </a:rPr>
                        <a:t> Success </a:t>
                      </a:r>
                      <a:endParaRPr lang="en-GB" sz="1400" b="0" dirty="0">
                        <a:latin typeface="Aptos" panose="020B0004020202020204" pitchFamily="34" charset="0"/>
                      </a:endParaRPr>
                    </a:p>
                    <a:p>
                      <a:endParaRPr lang="en-GB" sz="1400" b="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/>
                        <a:t>5</a:t>
                      </a:r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10.08. – 14.08.2026</a:t>
                      </a:r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0 € - 20 €</a:t>
                      </a:r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95492"/>
                  </a:ext>
                </a:extLst>
              </a:tr>
              <a:tr h="295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latin typeface="Aptos" panose="020B0004020202020204" pitchFamily="34" charset="0"/>
                        </a:rPr>
                        <a:t>The High Tech Start-Up – Building and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idea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Refining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the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Idea and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Taking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it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</a:t>
                      </a:r>
                      <a:r>
                        <a:rPr lang="de-DE" sz="1400" b="0" dirty="0" err="1">
                          <a:latin typeface="Aptos" panose="020B0004020202020204" pitchFamily="34" charset="0"/>
                        </a:rPr>
                        <a:t>to</a:t>
                      </a:r>
                      <a:r>
                        <a:rPr lang="de-DE" sz="1400" b="0" dirty="0">
                          <a:latin typeface="Aptos" panose="020B0004020202020204" pitchFamily="34" charset="0"/>
                        </a:rPr>
                        <a:t> Market</a:t>
                      </a:r>
                      <a:endParaRPr lang="en-GB" sz="1400" b="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1" dirty="0"/>
                        <a:t>3</a:t>
                      </a:r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10.08. – 14.08.2026</a:t>
                      </a:r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0 € - 20 €</a:t>
                      </a:r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91158"/>
                  </a:ext>
                </a:extLst>
              </a:tr>
              <a:tr h="295072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0" dirty="0">
                          <a:latin typeface="Aptos" panose="020B0004020202020204" pitchFamily="34" charset="0"/>
                        </a:rPr>
                        <a:t>Building Great Customer Experience</a:t>
                      </a:r>
                      <a:endParaRPr lang="en-GB" sz="1400" b="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100" b="1" dirty="0"/>
                        <a:t>3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10.08. – 13.08.2026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0 € - 20 €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61556"/>
                  </a:ext>
                </a:extLst>
              </a:tr>
              <a:tr h="570667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400" b="0" dirty="0">
                          <a:latin typeface="Aptos" panose="020B0004020202020204" pitchFamily="34" charset="0"/>
                        </a:rPr>
                        <a:t>Introduction to Machine Learning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100" b="1" dirty="0"/>
                        <a:t>3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17.08. – 21.08.2026</a:t>
                      </a:r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100" b="1" dirty="0"/>
                        <a:t>0 € - 20 €</a:t>
                      </a:r>
                      <a:endParaRPr lang="en-GB" sz="1100" b="1" dirty="0"/>
                    </a:p>
                    <a:p>
                      <a:endParaRPr lang="en-GB" sz="11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03845"/>
                  </a:ext>
                </a:extLst>
              </a:tr>
              <a:tr h="570667">
                <a:tc vMerge="1"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Mastering Strategic Thinking and Organizational Excellence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17.08. – 20.08.2026</a:t>
                      </a:r>
                      <a:endParaRPr lang="en-GB" sz="1100" b="1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n-GB" sz="1100" b="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0 € - 20 €</a:t>
                      </a:r>
                      <a:endParaRPr lang="en-GB" sz="11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396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37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2D2FFF-9587-47A8-9AC7-8689356AAD47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Mehr Beispiele von Summer Schools in Europa: </a:t>
            </a:r>
            <a:endParaRPr lang="en-GB" sz="4000" dirty="0"/>
          </a:p>
        </p:txBody>
      </p:sp>
      <p:graphicFrame>
        <p:nvGraphicFramePr>
          <p:cNvPr id="9" name="Bildplatzhalter 8"/>
          <p:cNvGraphicFramePr>
            <a:graphicFrameLocks noGrp="1"/>
          </p:cNvGraphicFramePr>
          <p:nvPr>
            <p:ph type="pic" sz="quarter" idx="33"/>
            <p:extLst>
              <p:ext uri="{D42A27DB-BD31-4B8C-83A1-F6EECF244321}">
                <p14:modId xmlns:p14="http://schemas.microsoft.com/office/powerpoint/2010/main" val="247401771"/>
              </p:ext>
            </p:extLst>
          </p:nvPr>
        </p:nvGraphicFramePr>
        <p:xfrm>
          <a:off x="552449" y="1326518"/>
          <a:ext cx="10778938" cy="4468381"/>
        </p:xfrm>
        <a:graphic>
          <a:graphicData uri="http://schemas.openxmlformats.org/drawingml/2006/table">
            <a:tbl>
              <a:tblPr firstRow="1" bandRow="1"/>
              <a:tblGrid>
                <a:gridCol w="2237109">
                  <a:extLst>
                    <a:ext uri="{9D8B030D-6E8A-4147-A177-3AD203B41FA5}">
                      <a16:colId xmlns:a16="http://schemas.microsoft.com/office/drawing/2014/main" val="2683341586"/>
                    </a:ext>
                  </a:extLst>
                </a:gridCol>
                <a:gridCol w="4350282">
                  <a:extLst>
                    <a:ext uri="{9D8B030D-6E8A-4147-A177-3AD203B41FA5}">
                      <a16:colId xmlns:a16="http://schemas.microsoft.com/office/drawing/2014/main" val="898965887"/>
                    </a:ext>
                  </a:extLst>
                </a:gridCol>
                <a:gridCol w="663835">
                  <a:extLst>
                    <a:ext uri="{9D8B030D-6E8A-4147-A177-3AD203B41FA5}">
                      <a16:colId xmlns:a16="http://schemas.microsoft.com/office/drawing/2014/main" val="542708799"/>
                    </a:ext>
                  </a:extLst>
                </a:gridCol>
                <a:gridCol w="2126451">
                  <a:extLst>
                    <a:ext uri="{9D8B030D-6E8A-4147-A177-3AD203B41FA5}">
                      <a16:colId xmlns:a16="http://schemas.microsoft.com/office/drawing/2014/main" val="1339459342"/>
                    </a:ext>
                  </a:extLst>
                </a:gridCol>
                <a:gridCol w="1401261">
                  <a:extLst>
                    <a:ext uri="{9D8B030D-6E8A-4147-A177-3AD203B41FA5}">
                      <a16:colId xmlns:a16="http://schemas.microsoft.com/office/drawing/2014/main" val="2166794951"/>
                    </a:ext>
                  </a:extLst>
                </a:gridCol>
              </a:tblGrid>
              <a:tr h="5247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Hochschule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Sommerkurs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ECTS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Daten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Studien-gebühren 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39634"/>
                  </a:ext>
                </a:extLst>
              </a:tr>
              <a:tr h="526965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endParaRPr lang="de-DE" sz="1400" b="1" dirty="0">
                        <a:hlinkClick r:id="rId2"/>
                      </a:endParaRPr>
                    </a:p>
                    <a:p>
                      <a:endParaRPr lang="de-DE" sz="1400" b="1" dirty="0">
                        <a:hlinkClick r:id="rId2"/>
                      </a:endParaRPr>
                    </a:p>
                    <a:p>
                      <a:endParaRPr lang="de-DE" sz="1400" b="1" dirty="0">
                        <a:hlinkClick r:id="rId2"/>
                      </a:endParaRPr>
                    </a:p>
                    <a:p>
                      <a:endParaRPr lang="de-DE" sz="1400" b="1" dirty="0">
                        <a:hlinkClick r:id="rId2"/>
                      </a:endParaRPr>
                    </a:p>
                    <a:p>
                      <a:r>
                        <a:rPr lang="de-DE" sz="1600" b="1" dirty="0">
                          <a:hlinkClick r:id="rId2"/>
                        </a:rPr>
                        <a:t>Utrecht</a:t>
                      </a:r>
                      <a:r>
                        <a:rPr lang="de-DE" sz="1600" b="1" baseline="0" dirty="0">
                          <a:hlinkClick r:id="rId2"/>
                        </a:rPr>
                        <a:t> University of Applied </a:t>
                      </a:r>
                      <a:r>
                        <a:rPr lang="de-DE" sz="1600" b="1" baseline="0" dirty="0" err="1">
                          <a:hlinkClick r:id="rId2"/>
                        </a:rPr>
                        <a:t>Sciences</a:t>
                      </a:r>
                      <a:r>
                        <a:rPr lang="de-DE" sz="1600" b="1" baseline="0" dirty="0">
                          <a:hlinkClick r:id="rId2"/>
                        </a:rPr>
                        <a:t> (NL)</a:t>
                      </a:r>
                      <a:endParaRPr lang="en-GB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400" b="1" dirty="0"/>
                        <a:t>Moral Ambition: Putting your ideals to practice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3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400" dirty="0"/>
                        <a:t>09.08. - 19.08.2026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1.595 €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09635"/>
                  </a:ext>
                </a:extLst>
              </a:tr>
              <a:tr h="442434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/>
                        <a:t>Understanding</a:t>
                      </a:r>
                      <a:r>
                        <a:rPr lang="de-DE" sz="1400" b="1" baseline="0" dirty="0"/>
                        <a:t> </a:t>
                      </a:r>
                      <a:r>
                        <a:rPr lang="de-DE" sz="1400" b="1" baseline="0" dirty="0" err="1"/>
                        <a:t>and</a:t>
                      </a:r>
                      <a:r>
                        <a:rPr lang="de-DE" sz="1400" b="1" baseline="0" dirty="0"/>
                        <a:t> Managing Mergers </a:t>
                      </a:r>
                      <a:r>
                        <a:rPr lang="de-DE" sz="1400" b="1" baseline="0" dirty="0" err="1"/>
                        <a:t>and</a:t>
                      </a:r>
                      <a:r>
                        <a:rPr lang="de-DE" sz="1400" b="1" baseline="0" dirty="0"/>
                        <a:t> </a:t>
                      </a:r>
                      <a:r>
                        <a:rPr lang="de-DE" sz="1400" b="1" baseline="0" dirty="0" err="1"/>
                        <a:t>Acquisitions</a:t>
                      </a:r>
                      <a:r>
                        <a:rPr lang="de-DE" sz="1400" b="1" baseline="0" dirty="0"/>
                        <a:t> 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1,5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400" dirty="0"/>
                        <a:t>27.07. – 31.07.2026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780 €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642822"/>
                  </a:ext>
                </a:extLst>
              </a:tr>
              <a:tr h="305306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 err="1"/>
                        <a:t>Introductory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Econometrics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0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400" dirty="0"/>
                        <a:t>10.08. - 21.08.2026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330 €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72285"/>
                  </a:ext>
                </a:extLst>
              </a:tr>
              <a:tr h="305306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 err="1"/>
                        <a:t>Introduction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to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Complex</a:t>
                      </a:r>
                      <a:r>
                        <a:rPr lang="de-DE" sz="1400" b="1" dirty="0"/>
                        <a:t> Systems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400" dirty="0"/>
                        <a:t>1,5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400" dirty="0"/>
                        <a:t>17.08. – 21.08.2026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400 €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61681"/>
                  </a:ext>
                </a:extLst>
              </a:tr>
              <a:tr h="442434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/>
                        <a:t>Project Management:</a:t>
                      </a:r>
                      <a:r>
                        <a:rPr lang="de-DE" sz="1400" b="1" baseline="0" dirty="0"/>
                        <a:t> </a:t>
                      </a:r>
                      <a:r>
                        <a:rPr lang="de-DE" sz="1400" b="1" baseline="0" dirty="0" err="1"/>
                        <a:t>Including</a:t>
                      </a:r>
                      <a:r>
                        <a:rPr lang="de-DE" sz="1400" b="1" baseline="0" dirty="0"/>
                        <a:t>  Prince 2 </a:t>
                      </a:r>
                      <a:r>
                        <a:rPr lang="de-DE" sz="1400" b="1" baseline="0" dirty="0" err="1"/>
                        <a:t>Certification</a:t>
                      </a:r>
                      <a:endParaRPr lang="en-GB" sz="1400" b="1" dirty="0"/>
                    </a:p>
                  </a:txBody>
                  <a:tcPr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4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400" dirty="0"/>
                        <a:t>03.08. – 14.08.2026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1.699 €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610651"/>
                  </a:ext>
                </a:extLst>
              </a:tr>
              <a:tr h="442434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endParaRPr lang="en-GB" sz="1600" b="1" dirty="0"/>
                    </a:p>
                    <a:p>
                      <a:r>
                        <a:rPr lang="en-GB" sz="1600" b="1" dirty="0">
                          <a:hlinkClick r:id="rId3"/>
                        </a:rPr>
                        <a:t>Aarhus Summer University (</a:t>
                      </a:r>
                      <a:r>
                        <a:rPr lang="en-GB" sz="1600" b="1" dirty="0" err="1">
                          <a:hlinkClick r:id="rId3"/>
                        </a:rPr>
                        <a:t>Dänemark</a:t>
                      </a:r>
                      <a:r>
                        <a:rPr lang="en-GB" sz="1600" b="1" dirty="0">
                          <a:hlinkClick r:id="rId3"/>
                        </a:rPr>
                        <a:t>)</a:t>
                      </a:r>
                      <a:endParaRPr lang="en-GB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 err="1"/>
                        <a:t>Advanced</a:t>
                      </a:r>
                      <a:r>
                        <a:rPr lang="de-DE" sz="1400" b="1" dirty="0"/>
                        <a:t> Nonverbal Communication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5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27.07. – 12.08.2026 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335 €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10564"/>
                  </a:ext>
                </a:extLst>
              </a:tr>
              <a:tr h="30530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/>
                        <a:t>AI </a:t>
                      </a:r>
                      <a:r>
                        <a:rPr lang="de-DE" sz="1400" b="1" dirty="0" err="1"/>
                        <a:t>Powered</a:t>
                      </a:r>
                      <a:r>
                        <a:rPr lang="de-DE" sz="1400" b="1" dirty="0"/>
                        <a:t> Knowledge Management: </a:t>
                      </a:r>
                      <a:r>
                        <a:rPr lang="de-DE" sz="1400" b="1" dirty="0" err="1"/>
                        <a:t>Leveraging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Intangible</a:t>
                      </a:r>
                      <a:r>
                        <a:rPr lang="de-DE" sz="1400" b="1" dirty="0"/>
                        <a:t> Assets </a:t>
                      </a:r>
                      <a:r>
                        <a:rPr lang="de-DE" sz="1400" b="1" dirty="0" err="1"/>
                        <a:t>for</a:t>
                      </a:r>
                      <a:r>
                        <a:rPr lang="de-DE" sz="1400" b="1" dirty="0"/>
                        <a:t> Future-Ready </a:t>
                      </a:r>
                      <a:r>
                        <a:rPr lang="de-DE" sz="1400" b="1" dirty="0" err="1"/>
                        <a:t>Organizations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5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27.07. – 12.08.2026 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335 €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1735"/>
                  </a:ext>
                </a:extLst>
              </a:tr>
              <a:tr h="44243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/>
                        <a:t>FinTech and Digital Banking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5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27.07. – 12.08.2026 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335 €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073190"/>
                  </a:ext>
                </a:extLst>
              </a:tr>
              <a:tr h="44243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/>
                        <a:t>Global </a:t>
                      </a:r>
                      <a:r>
                        <a:rPr lang="de-DE" sz="1400" b="1" dirty="0" err="1"/>
                        <a:t>Workplace</a:t>
                      </a:r>
                      <a:r>
                        <a:rPr lang="de-DE" sz="1400" b="1" dirty="0"/>
                        <a:t> Communication: Culture, Identity and </a:t>
                      </a:r>
                      <a:r>
                        <a:rPr lang="de-DE" sz="1400" b="1" dirty="0" err="1"/>
                        <a:t>Collaboration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400" dirty="0"/>
                        <a:t>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27.07. – 12.08.2026 </a:t>
                      </a:r>
                      <a:endParaRPr lang="en-GB" sz="1400" dirty="0"/>
                    </a:p>
                    <a:p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dirty="0"/>
                        <a:t>335 €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943968"/>
                  </a:ext>
                </a:extLst>
              </a:tr>
            </a:tbl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36EC03D0-0132-B843-3F5C-C0EC90D2F54E}"/>
              </a:ext>
            </a:extLst>
          </p:cNvPr>
          <p:cNvSpPr/>
          <p:nvPr/>
        </p:nvSpPr>
        <p:spPr>
          <a:xfrm>
            <a:off x="9991024" y="5428087"/>
            <a:ext cx="3108960" cy="13265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Aarhus Anmeldefrist:</a:t>
            </a:r>
          </a:p>
          <a:p>
            <a:pPr algn="ctr"/>
            <a:r>
              <a:rPr lang="de-DE" b="1" dirty="0"/>
              <a:t>01.06.2026!</a:t>
            </a:r>
          </a:p>
        </p:txBody>
      </p:sp>
    </p:spTree>
    <p:extLst>
      <p:ext uri="{BB962C8B-B14F-4D97-AF65-F5344CB8AC3E}">
        <p14:creationId xmlns:p14="http://schemas.microsoft.com/office/powerpoint/2010/main" val="75170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2D2FFF-9587-47A8-9AC7-8689356AAD47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Noch mehr Beispiele von Summer Schools: </a:t>
            </a:r>
            <a:endParaRPr lang="en-GB" sz="4000" dirty="0"/>
          </a:p>
        </p:txBody>
      </p:sp>
      <p:graphicFrame>
        <p:nvGraphicFramePr>
          <p:cNvPr id="8" name="Bildplatzhalter 7"/>
          <p:cNvGraphicFramePr>
            <a:graphicFrameLocks noGrp="1"/>
          </p:cNvGraphicFramePr>
          <p:nvPr>
            <p:ph type="pic" sz="quarter" idx="33"/>
            <p:extLst>
              <p:ext uri="{D42A27DB-BD31-4B8C-83A1-F6EECF244321}">
                <p14:modId xmlns:p14="http://schemas.microsoft.com/office/powerpoint/2010/main" val="2560438409"/>
              </p:ext>
            </p:extLst>
          </p:nvPr>
        </p:nvGraphicFramePr>
        <p:xfrm>
          <a:off x="563563" y="1229089"/>
          <a:ext cx="10525778" cy="4101261"/>
        </p:xfrm>
        <a:graphic>
          <a:graphicData uri="http://schemas.openxmlformats.org/drawingml/2006/table">
            <a:tbl>
              <a:tblPr firstRow="1" bandRow="1"/>
              <a:tblGrid>
                <a:gridCol w="2611475">
                  <a:extLst>
                    <a:ext uri="{9D8B030D-6E8A-4147-A177-3AD203B41FA5}">
                      <a16:colId xmlns:a16="http://schemas.microsoft.com/office/drawing/2014/main" val="3883379138"/>
                    </a:ext>
                  </a:extLst>
                </a:gridCol>
                <a:gridCol w="3667731">
                  <a:extLst>
                    <a:ext uri="{9D8B030D-6E8A-4147-A177-3AD203B41FA5}">
                      <a16:colId xmlns:a16="http://schemas.microsoft.com/office/drawing/2014/main" val="2930164680"/>
                    </a:ext>
                  </a:extLst>
                </a:gridCol>
                <a:gridCol w="801714">
                  <a:extLst>
                    <a:ext uri="{9D8B030D-6E8A-4147-A177-3AD203B41FA5}">
                      <a16:colId xmlns:a16="http://schemas.microsoft.com/office/drawing/2014/main" val="2171420361"/>
                    </a:ext>
                  </a:extLst>
                </a:gridCol>
                <a:gridCol w="1913012">
                  <a:extLst>
                    <a:ext uri="{9D8B030D-6E8A-4147-A177-3AD203B41FA5}">
                      <a16:colId xmlns:a16="http://schemas.microsoft.com/office/drawing/2014/main" val="3254962497"/>
                    </a:ext>
                  </a:extLst>
                </a:gridCol>
                <a:gridCol w="1531846">
                  <a:extLst>
                    <a:ext uri="{9D8B030D-6E8A-4147-A177-3AD203B41FA5}">
                      <a16:colId xmlns:a16="http://schemas.microsoft.com/office/drawing/2014/main" val="1452860263"/>
                    </a:ext>
                  </a:extLst>
                </a:gridCol>
              </a:tblGrid>
              <a:tr h="4707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200" dirty="0"/>
                        <a:t>Hochschule</a:t>
                      </a:r>
                      <a:endParaRPr lang="en-GB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200" dirty="0"/>
                        <a:t>Sommerkurs</a:t>
                      </a:r>
                      <a:endParaRPr lang="en-GB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200" dirty="0"/>
                        <a:t>ECTS</a:t>
                      </a:r>
                      <a:endParaRPr lang="en-GB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200" dirty="0"/>
                        <a:t>Daten</a:t>
                      </a:r>
                      <a:endParaRPr lang="en-GB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200" dirty="0"/>
                        <a:t>Studien-gebühren </a:t>
                      </a:r>
                      <a:endParaRPr lang="en-GB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239499"/>
                  </a:ext>
                </a:extLst>
              </a:tr>
              <a:tr h="62213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endParaRPr lang="de-DE" sz="1200" b="1" dirty="0"/>
                    </a:p>
                    <a:p>
                      <a:endParaRPr lang="de-DE" sz="1200" b="1" dirty="0"/>
                    </a:p>
                    <a:p>
                      <a:endParaRPr lang="de-DE" sz="1200" b="1" dirty="0"/>
                    </a:p>
                    <a:p>
                      <a:pPr marL="0" algn="l" defTabSz="457200" rtl="0" eaLnBrk="1" latinLnBrk="0" hangingPunct="1"/>
                      <a:r>
                        <a:rPr lang="de-DE" sz="1600" b="1" kern="1200" baseline="0" dirty="0">
                          <a:solidFill>
                            <a:schemeClr val="dk1"/>
                          </a:solidFill>
                          <a:latin typeface="Aptos Light"/>
                          <a:ea typeface="+mn-ea"/>
                          <a:cs typeface="+mn-cs"/>
                          <a:hlinkClick r:id="rId2"/>
                        </a:rPr>
                        <a:t>VIA University College, </a:t>
                      </a:r>
                      <a:r>
                        <a:rPr lang="de-DE" sz="1600" b="1" kern="1200" baseline="0" dirty="0" err="1">
                          <a:solidFill>
                            <a:schemeClr val="dk1"/>
                          </a:solidFill>
                          <a:latin typeface="Aptos Light"/>
                          <a:ea typeface="+mn-ea"/>
                          <a:cs typeface="+mn-cs"/>
                          <a:hlinkClick r:id="rId2"/>
                        </a:rPr>
                        <a:t>Denmark</a:t>
                      </a:r>
                      <a:endParaRPr lang="de-DE" sz="1600" b="1" kern="1200" baseline="0" dirty="0">
                        <a:solidFill>
                          <a:schemeClr val="dk1"/>
                        </a:solidFill>
                        <a:latin typeface="Aptos Ligh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/>
                        <a:t>Entrepreneurship</a:t>
                      </a:r>
                      <a:r>
                        <a:rPr lang="de-DE" sz="1400" b="1" baseline="0" dirty="0"/>
                        <a:t>: </a:t>
                      </a:r>
                      <a:r>
                        <a:rPr lang="de-DE" sz="1400" b="1" baseline="0" dirty="0" err="1"/>
                        <a:t>Deep</a:t>
                      </a:r>
                      <a:r>
                        <a:rPr lang="de-DE" sz="1400" b="1" baseline="0" dirty="0"/>
                        <a:t> </a:t>
                      </a:r>
                      <a:r>
                        <a:rPr lang="de-DE" sz="1400" b="1" baseline="0" dirty="0" err="1"/>
                        <a:t>Dive</a:t>
                      </a:r>
                      <a:r>
                        <a:rPr lang="de-DE" sz="1400" b="1" baseline="0" dirty="0"/>
                        <a:t> </a:t>
                      </a:r>
                      <a:r>
                        <a:rPr lang="de-DE" sz="1400" b="1" baseline="0" dirty="0" err="1"/>
                        <a:t>into</a:t>
                      </a:r>
                      <a:r>
                        <a:rPr lang="de-DE" sz="1400" b="1" baseline="0" dirty="0"/>
                        <a:t> Entrepreneurship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200" dirty="0">
                          <a:latin typeface="Aptos" panose="020B0004020202020204" pitchFamily="34" charset="0"/>
                        </a:rPr>
                        <a:t>5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200" dirty="0">
                          <a:latin typeface="Aptos" panose="020B0004020202020204" pitchFamily="34" charset="0"/>
                        </a:rPr>
                        <a:t>10.08. – 28.08.2026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Aptos Light"/>
                          <a:ea typeface="+mn-ea"/>
                          <a:cs typeface="+mn-cs"/>
                        </a:rPr>
                        <a:t>EU-citizens = 5.450 DKK (730 €)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01583"/>
                  </a:ext>
                </a:extLst>
              </a:tr>
              <a:tr h="726052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 err="1"/>
                        <a:t>UN‘s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Sustainable</a:t>
                      </a:r>
                      <a:r>
                        <a:rPr lang="de-DE" sz="1400" b="1" baseline="0" dirty="0"/>
                        <a:t> Development Goals 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200" dirty="0">
                          <a:latin typeface="Aptos" panose="020B0004020202020204" pitchFamily="34" charset="0"/>
                        </a:rPr>
                        <a:t>10 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200" dirty="0">
                          <a:latin typeface="Aptos" panose="020B0004020202020204" pitchFamily="34" charset="0"/>
                        </a:rPr>
                        <a:t>30.08. – 28.08.2026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Aptos Light"/>
                          <a:ea typeface="+mn-ea"/>
                          <a:cs typeface="+mn-cs"/>
                        </a:rPr>
                        <a:t>EU-citizens = 8.900 DKK (1.191 €)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170083"/>
                  </a:ext>
                </a:extLst>
              </a:tr>
              <a:tr h="448082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endParaRPr lang="de-DE" sz="1200" b="1" dirty="0"/>
                    </a:p>
                    <a:p>
                      <a:endParaRPr lang="de-DE" sz="1200" b="1" dirty="0"/>
                    </a:p>
                    <a:p>
                      <a:endParaRPr lang="de-DE" sz="1200" b="1" dirty="0"/>
                    </a:p>
                    <a:p>
                      <a:endParaRPr lang="de-DE" sz="1200" b="1" dirty="0"/>
                    </a:p>
                    <a:p>
                      <a:r>
                        <a:rPr lang="de-DE" sz="1600" b="1" dirty="0">
                          <a:hlinkClick r:id="rId3"/>
                        </a:rPr>
                        <a:t>London</a:t>
                      </a:r>
                      <a:r>
                        <a:rPr lang="de-DE" sz="1600" b="1" baseline="0" dirty="0">
                          <a:hlinkClick r:id="rId3"/>
                        </a:rPr>
                        <a:t> School of Economics</a:t>
                      </a:r>
                      <a:endParaRPr lang="de-DE" sz="16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 err="1"/>
                        <a:t>Introduction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to</a:t>
                      </a:r>
                      <a:r>
                        <a:rPr lang="de-DE" sz="1400" b="1" baseline="0" dirty="0"/>
                        <a:t> </a:t>
                      </a:r>
                      <a:r>
                        <a:rPr lang="de-DE" sz="1400" b="1" baseline="0" dirty="0" err="1"/>
                        <a:t>Econometrics</a:t>
                      </a:r>
                      <a:r>
                        <a:rPr lang="de-DE" sz="1400" b="1" baseline="0" dirty="0"/>
                        <a:t> 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200" dirty="0">
                          <a:latin typeface="Aptos" panose="020B0004020202020204" pitchFamily="34" charset="0"/>
                        </a:rPr>
                        <a:t>7,5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200" dirty="0">
                          <a:latin typeface="Aptos" panose="020B0004020202020204" pitchFamily="34" charset="0"/>
                        </a:rPr>
                        <a:t>03.08.2026 – 14.08.2026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£4,150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963532"/>
                  </a:ext>
                </a:extLst>
              </a:tr>
              <a:tr h="444379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 err="1"/>
                        <a:t>Principles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of</a:t>
                      </a:r>
                      <a:r>
                        <a:rPr lang="de-DE" sz="1400" b="1" dirty="0"/>
                        <a:t> Accounting 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200" dirty="0">
                          <a:latin typeface="Aptos" panose="020B0004020202020204" pitchFamily="34" charset="0"/>
                        </a:rPr>
                        <a:t>7,5</a:t>
                      </a:r>
                      <a:r>
                        <a:rPr lang="de-DE" sz="1200" baseline="0" dirty="0">
                          <a:latin typeface="Aptos" panose="020B0004020202020204" pitchFamily="34" charset="0"/>
                        </a:rPr>
                        <a:t> 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200" dirty="0">
                          <a:latin typeface="Aptos" panose="020B0004020202020204" pitchFamily="34" charset="0"/>
                        </a:rPr>
                        <a:t>03.08.2026 – 14.08.2026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£4,150</a:t>
                      </a:r>
                      <a:br>
                        <a:rPr lang="en-GB" sz="1200" dirty="0">
                          <a:effectLst/>
                          <a:latin typeface="Aptos" panose="020B0004020202020204" pitchFamily="34" charset="0"/>
                        </a:rPr>
                      </a:br>
                      <a:endParaRPr lang="en-GB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09798"/>
                  </a:ext>
                </a:extLst>
              </a:tr>
              <a:tr h="444379">
                <a:tc vMerge="1"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/>
                        <a:t>Alternative Investments 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200" dirty="0">
                          <a:latin typeface="Aptos" panose="020B0004020202020204" pitchFamily="34" charset="0"/>
                        </a:rPr>
                        <a:t>7,5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200" dirty="0">
                          <a:latin typeface="Aptos" panose="020B0004020202020204" pitchFamily="34" charset="0"/>
                        </a:rPr>
                        <a:t>03.08.2026 – 14.08.2026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£4,150</a:t>
                      </a:r>
                      <a:br>
                        <a:rPr lang="en-GB" sz="1200" dirty="0">
                          <a:effectLst/>
                          <a:latin typeface="Aptos" panose="020B0004020202020204" pitchFamily="34" charset="0"/>
                        </a:rPr>
                      </a:br>
                      <a:endParaRPr lang="en-GB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33955"/>
                  </a:ext>
                </a:extLst>
              </a:tr>
              <a:tr h="444379">
                <a:tc vMerge="1"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 err="1"/>
                        <a:t>Finance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200" dirty="0">
                          <a:latin typeface="Aptos" panose="020B0004020202020204" pitchFamily="34" charset="0"/>
                        </a:rPr>
                        <a:t>7,5</a:t>
                      </a:r>
                      <a:r>
                        <a:rPr lang="de-DE" sz="1200" baseline="0" dirty="0">
                          <a:latin typeface="Aptos" panose="020B0004020202020204" pitchFamily="34" charset="0"/>
                        </a:rPr>
                        <a:t> 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200" dirty="0">
                          <a:latin typeface="Aptos" panose="020B0004020202020204" pitchFamily="34" charset="0"/>
                        </a:rPr>
                        <a:t>03.08.2026 – 14.08.2026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£4,150</a:t>
                      </a:r>
                      <a:br>
                        <a:rPr lang="en-GB" sz="1200" dirty="0">
                          <a:effectLst/>
                          <a:latin typeface="Aptos" panose="020B0004020202020204" pitchFamily="34" charset="0"/>
                        </a:rPr>
                      </a:br>
                      <a:endParaRPr lang="en-GB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673592"/>
                  </a:ext>
                </a:extLst>
              </a:tr>
              <a:tr h="444379">
                <a:tc vMerge="1">
                  <a:txBody>
                    <a:bodyPr/>
                    <a:lstStyle/>
                    <a:p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400" b="1" dirty="0" err="1"/>
                        <a:t>Advanced</a:t>
                      </a:r>
                      <a:r>
                        <a:rPr lang="de-DE" sz="1400" b="1" baseline="0" dirty="0"/>
                        <a:t> Corporate </a:t>
                      </a:r>
                      <a:r>
                        <a:rPr lang="de-DE" sz="1400" b="1" baseline="0" dirty="0" err="1"/>
                        <a:t>Finance</a:t>
                      </a:r>
                      <a:r>
                        <a:rPr lang="de-DE" sz="1400" b="1" baseline="0" dirty="0"/>
                        <a:t> </a:t>
                      </a:r>
                      <a:endParaRPr lang="en-GB" sz="1400" b="1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pPr algn="ctr"/>
                      <a:r>
                        <a:rPr lang="de-DE" sz="1200" dirty="0">
                          <a:latin typeface="Aptos" panose="020B0004020202020204" pitchFamily="34" charset="0"/>
                        </a:rPr>
                        <a:t>7,5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de-DE" sz="1200" dirty="0">
                          <a:latin typeface="Aptos" panose="020B0004020202020204" pitchFamily="34" charset="0"/>
                        </a:rPr>
                        <a:t>03.08.2026 – 14.08.2026</a:t>
                      </a:r>
                      <a:endParaRPr lang="en-GB" sz="1200" dirty="0"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 Light"/>
                        </a:defRPr>
                      </a:lvl9pPr>
                    </a:lstStyle>
                    <a:p>
                      <a:r>
                        <a:rPr lang="en-GB" sz="1200" dirty="0">
                          <a:effectLst/>
                          <a:latin typeface="Aptos" panose="020B0004020202020204" pitchFamily="34" charset="0"/>
                        </a:rPr>
                        <a:t>£4,150</a:t>
                      </a:r>
                      <a:br>
                        <a:rPr lang="en-GB" sz="1200" dirty="0">
                          <a:effectLst/>
                          <a:latin typeface="Aptos" panose="020B0004020202020204" pitchFamily="34" charset="0"/>
                        </a:rPr>
                      </a:br>
                      <a:endParaRPr lang="en-GB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7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311135"/>
                  </a:ext>
                </a:extLst>
              </a:tr>
            </a:tbl>
          </a:graphicData>
        </a:graphic>
      </p:graphicFrame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8BBE925-1EBE-4284-A8B3-9BF93B21C31F}"/>
              </a:ext>
            </a:extLst>
          </p:cNvPr>
          <p:cNvGrpSpPr/>
          <p:nvPr/>
        </p:nvGrpSpPr>
        <p:grpSpPr>
          <a:xfrm>
            <a:off x="6343431" y="5414443"/>
            <a:ext cx="4802422" cy="1272684"/>
            <a:chOff x="6343431" y="5414443"/>
            <a:chExt cx="4802422" cy="1272684"/>
          </a:xfrm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18C150D4-6727-4934-AF04-1665FD790096}"/>
                </a:ext>
              </a:extLst>
            </p:cNvPr>
            <p:cNvSpPr/>
            <p:nvPr/>
          </p:nvSpPr>
          <p:spPr>
            <a:xfrm>
              <a:off x="6446982" y="5414443"/>
              <a:ext cx="4642359" cy="1272684"/>
            </a:xfrm>
            <a:prstGeom prst="wedgeRoundRectCallout">
              <a:avLst>
                <a:gd name="adj1" fmla="val -56447"/>
                <a:gd name="adj2" fmla="val -3329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6343431" y="5475232"/>
              <a:ext cx="4802422" cy="1108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Aft>
                  <a:spcPts val="300"/>
                </a:spcAft>
              </a:pP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…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or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look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for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your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 own </a:t>
              </a:r>
              <a:b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</a:b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summer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school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 in Europe: </a:t>
              </a:r>
            </a:p>
            <a:p>
              <a:pPr algn="ctr">
                <a:lnSpc>
                  <a:spcPct val="120000"/>
                </a:lnSpc>
                <a:spcAft>
                  <a:spcPts val="300"/>
                </a:spcAft>
              </a:pPr>
              <a:r>
                <a:rPr lang="en-GB" b="1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https://www.summerschoolsineurope.eu/</a:t>
              </a:r>
              <a:r>
                <a:rPr lang="en-GB" b="1" dirty="0">
                  <a:solidFill>
                    <a:schemeClr val="bg1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6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–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2D2FFF-9587-47A8-9AC7-8689356AAD47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Sommer Programme in Asien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665093" y="1372944"/>
            <a:ext cx="9587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Finden Sie das Angebot für Kurzzeitprogrammen im Ausland auf der IO Website: </a:t>
            </a:r>
            <a:r>
              <a:rPr lang="de-DE" dirty="0">
                <a:hlinkClick r:id="rId2"/>
              </a:rPr>
              <a:t>https://www.frankfurt-university.de/de/studium/international-office/summer-universities/kurzzeitprogramme-im-ausland/</a:t>
            </a:r>
            <a:r>
              <a:rPr lang="de-DE" dirty="0"/>
              <a:t> 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66950CE-ED25-47E6-F0AB-B6471D88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00" y="2496893"/>
            <a:ext cx="11079121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6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–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2D2FFF-9587-47A8-9AC7-8689356AAD47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BIP –Kurzzeitprogramm in Lissabon</a:t>
            </a:r>
            <a:endParaRPr lang="en-GB" sz="4000" dirty="0"/>
          </a:p>
        </p:txBody>
      </p:sp>
      <p:sp>
        <p:nvSpPr>
          <p:cNvPr id="12" name="Rechteck 11"/>
          <p:cNvSpPr/>
          <p:nvPr/>
        </p:nvSpPr>
        <p:spPr>
          <a:xfrm>
            <a:off x="821856" y="3793461"/>
            <a:ext cx="10164535" cy="2439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de-DE" sz="1600" b="1" dirty="0"/>
          </a:p>
          <a:p>
            <a:pPr>
              <a:lnSpc>
                <a:spcPct val="120000"/>
              </a:lnSpc>
            </a:pPr>
            <a:r>
              <a:rPr lang="de-DE" sz="1600" b="1" dirty="0"/>
              <a:t>Teilnahmeberechtigt:</a:t>
            </a:r>
            <a:endParaRPr lang="en-GB" sz="1600" dirty="0"/>
          </a:p>
          <a:p>
            <a:pPr>
              <a:lnSpc>
                <a:spcPct val="120000"/>
              </a:lnSpc>
            </a:pPr>
            <a:r>
              <a:rPr lang="de-DE" sz="1600" dirty="0"/>
              <a:t>alle BA/MA Studierende am FB3, die mind. </a:t>
            </a:r>
            <a:r>
              <a:rPr lang="de-DE" sz="1600" b="1" dirty="0"/>
              <a:t>90 ECTS abgeschlossen </a:t>
            </a:r>
            <a:r>
              <a:rPr lang="de-DE" sz="1600" dirty="0"/>
              <a:t>haben. Es stehen </a:t>
            </a:r>
            <a:r>
              <a:rPr lang="de-DE" sz="1600" b="1" dirty="0"/>
              <a:t>10 Plätze </a:t>
            </a:r>
            <a:r>
              <a:rPr lang="de-DE" sz="1600" dirty="0"/>
              <a:t>zur Verfügung. </a:t>
            </a:r>
            <a:endParaRPr lang="en-GB" sz="1600" dirty="0"/>
          </a:p>
          <a:p>
            <a:pPr>
              <a:lnSpc>
                <a:spcPct val="120000"/>
              </a:lnSpc>
            </a:pPr>
            <a:r>
              <a:rPr lang="de-DE" sz="1600" b="1" dirty="0">
                <a:ea typeface="Calibri" panose="020F0502020204030204" pitchFamily="34" charset="0"/>
              </a:rPr>
              <a:t>Bewerbungsfrist: 30.11.2025</a:t>
            </a:r>
            <a:br>
              <a:rPr lang="de-DE" sz="1600" b="1" dirty="0">
                <a:ea typeface="Calibri" panose="020F0502020204030204" pitchFamily="34" charset="0"/>
              </a:rPr>
            </a:br>
            <a:r>
              <a:rPr lang="de-DE" sz="1600" b="1" dirty="0"/>
              <a:t>Einzureichen</a:t>
            </a:r>
            <a:r>
              <a:rPr lang="de-DE" sz="1600" dirty="0"/>
              <a:t>: aktuelles </a:t>
            </a:r>
            <a:r>
              <a:rPr lang="de-DE" sz="1600" b="1" dirty="0" err="1"/>
              <a:t>Transcript</a:t>
            </a:r>
            <a:r>
              <a:rPr lang="de-DE" sz="1600" b="1" dirty="0"/>
              <a:t> of Records </a:t>
            </a:r>
            <a:r>
              <a:rPr lang="de-DE" sz="1600" dirty="0"/>
              <a:t>(MA-Studierende - Bachelorzeugnis) und </a:t>
            </a:r>
            <a:r>
              <a:rPr lang="de-DE" sz="1600" b="1" dirty="0"/>
              <a:t>CV</a:t>
            </a:r>
            <a:r>
              <a:rPr lang="de-DE" sz="1600" dirty="0"/>
              <a:t> an: </a:t>
            </a:r>
            <a:r>
              <a:rPr lang="de-DE" sz="1600" u="sng" dirty="0">
                <a:hlinkClick r:id="rId2"/>
              </a:rPr>
              <a:t>bips@fb3.fra-uas.de</a:t>
            </a:r>
            <a:endParaRPr lang="de-DE" sz="1600" u="sng" dirty="0"/>
          </a:p>
          <a:p>
            <a:pPr>
              <a:lnSpc>
                <a:spcPct val="120000"/>
              </a:lnSpc>
            </a:pPr>
            <a:r>
              <a:rPr lang="de-DE" sz="1600" b="1" dirty="0"/>
              <a:t>Finanzierung: </a:t>
            </a:r>
            <a:r>
              <a:rPr lang="de-DE" sz="1600" dirty="0"/>
              <a:t>Ausgewählte Studierende können sich für ein Erasmus+-Stipendium bewerben, um Reise- und Unterkunftskosten zu finanzieren.  Die Studierenden erhalten 79 € pro Tag für die Dauer des fünftägigen Kurses + einen Reisetag. Zusätzlich erhalten die Studierenden ein Reisestipendium in Höhe von 309 €.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41" y="1502978"/>
            <a:ext cx="6326096" cy="22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/>
          <p:cNvSpPr/>
          <p:nvPr/>
        </p:nvSpPr>
        <p:spPr>
          <a:xfrm>
            <a:off x="9311921" y="2789018"/>
            <a:ext cx="2084832" cy="1066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Fb3 – Business &amp; Law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Frankfurt University of Applied Sciences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AFE162-9B91-6241-A884-AA4FA269C5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2D2FFF-9587-47A8-9AC7-8689356AAD47}" type="datetime1">
              <a:rPr lang="de-DE" smtClean="0"/>
              <a:t>27.05.2026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Planen Sie einen Master an einer Uni? Dann sollten Sie ggf. eine Summer Uni in einem quantitativen Fach machen</a:t>
            </a:r>
            <a:endParaRPr lang="en-GB" sz="32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33" y="2027104"/>
            <a:ext cx="7762512" cy="458573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353746" y="2824524"/>
            <a:ext cx="200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WPM: </a:t>
            </a:r>
            <a:r>
              <a:rPr lang="de-DE" dirty="0">
                <a:solidFill>
                  <a:schemeClr val="bg1"/>
                </a:solidFill>
              </a:rPr>
              <a:t>Grundlagen der Ökonometrie (5 </a:t>
            </a:r>
            <a:r>
              <a:rPr lang="de-DE" dirty="0" err="1">
                <a:solidFill>
                  <a:schemeClr val="bg1"/>
                </a:solidFill>
              </a:rPr>
              <a:t>cp</a:t>
            </a:r>
            <a:r>
              <a:rPr lang="de-DE" dirty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9416938" y="4168004"/>
            <a:ext cx="1791149" cy="2313121"/>
          </a:xfrm>
          <a:prstGeom prst="roundRect">
            <a:avLst/>
          </a:prstGeom>
          <a:solidFill>
            <a:srgbClr val="003A7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GillSans" charset="0"/>
              <a:ea typeface="ヒラギノ角ゴ ProN W3" charset="0"/>
              <a:cs typeface="ヒラギノ角ゴ ProN W3" charset="0"/>
              <a:sym typeface="GillSans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559751" y="4251033"/>
            <a:ext cx="15055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Summer Uni: </a:t>
            </a:r>
          </a:p>
          <a:p>
            <a:r>
              <a:rPr lang="de-DE" dirty="0">
                <a:solidFill>
                  <a:schemeClr val="bg1"/>
                </a:solidFill>
              </a:rPr>
              <a:t>z.B. Data Science (zusätzliche </a:t>
            </a:r>
            <a:r>
              <a:rPr lang="de-DE" dirty="0" err="1">
                <a:solidFill>
                  <a:schemeClr val="bg1"/>
                </a:solidFill>
              </a:rPr>
              <a:t>cp</a:t>
            </a:r>
            <a:r>
              <a:rPr lang="de-DE" dirty="0">
                <a:solidFill>
                  <a:schemeClr val="bg1"/>
                </a:solidFill>
              </a:rPr>
              <a:t> in einem </a:t>
            </a:r>
          </a:p>
          <a:p>
            <a:r>
              <a:rPr lang="de-DE" dirty="0">
                <a:solidFill>
                  <a:schemeClr val="bg1"/>
                </a:solidFill>
              </a:rPr>
              <a:t>quantitativen Fach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A95E200-A19F-45B5-8067-4DD4A1FBC101}"/>
              </a:ext>
            </a:extLst>
          </p:cNvPr>
          <p:cNvSpPr txBox="1"/>
          <p:nvPr/>
        </p:nvSpPr>
        <p:spPr>
          <a:xfrm>
            <a:off x="9070061" y="3837503"/>
            <a:ext cx="248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und/oder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03C4823-20B1-4553-99D5-D89B5FC5C673}"/>
              </a:ext>
            </a:extLst>
          </p:cNvPr>
          <p:cNvCxnSpPr>
            <a:endCxn id="16" idx="1"/>
          </p:cNvCxnSpPr>
          <p:nvPr/>
        </p:nvCxnSpPr>
        <p:spPr>
          <a:xfrm>
            <a:off x="8251634" y="3322463"/>
            <a:ext cx="10602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FACEBFEC-3340-4104-97C1-41702CFCA33E}"/>
              </a:ext>
            </a:extLst>
          </p:cNvPr>
          <p:cNvSpPr txBox="1"/>
          <p:nvPr/>
        </p:nvSpPr>
        <p:spPr>
          <a:xfrm rot="19666083">
            <a:off x="295658" y="2053254"/>
            <a:ext cx="146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„alte“ PO BW</a:t>
            </a:r>
          </a:p>
        </p:txBody>
      </p:sp>
    </p:spTree>
    <p:extLst>
      <p:ext uri="{BB962C8B-B14F-4D97-AF65-F5344CB8AC3E}">
        <p14:creationId xmlns:p14="http://schemas.microsoft.com/office/powerpoint/2010/main" val="169810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1_Office">
  <a:themeElements>
    <a:clrScheme name="Fuas">
      <a:dk1>
        <a:srgbClr val="000000"/>
      </a:dk1>
      <a:lt1>
        <a:srgbClr val="FFFFFF"/>
      </a:lt1>
      <a:dk2>
        <a:srgbClr val="682282"/>
      </a:dk2>
      <a:lt2>
        <a:srgbClr val="015FA6"/>
      </a:lt2>
      <a:accent1>
        <a:srgbClr val="003A74"/>
      </a:accent1>
      <a:accent2>
        <a:srgbClr val="0A3D3A"/>
      </a:accent2>
      <a:accent3>
        <a:srgbClr val="FF91EC"/>
      </a:accent3>
      <a:accent4>
        <a:srgbClr val="00FE7C"/>
      </a:accent4>
      <a:accent5>
        <a:srgbClr val="FDFE00"/>
      </a:accent5>
      <a:accent6>
        <a:srgbClr val="02FEFF"/>
      </a:accent6>
      <a:hlink>
        <a:srgbClr val="461357"/>
      </a:hlink>
      <a:folHlink>
        <a:srgbClr val="5B1A40"/>
      </a:folHlink>
    </a:clrScheme>
    <a:fontScheme name="Office 2">
      <a:majorFont>
        <a:latin typeface="Space Grotesk Medium"/>
        <a:ea typeface=""/>
        <a:cs typeface=""/>
        <a:font script="Jpan" typeface="?? 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ptos Light"/>
        <a:ea typeface=""/>
        <a:cs typeface=""/>
        <a:font script="Jpan" typeface="?? 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1528</Words>
  <Application>Microsoft Office PowerPoint</Application>
  <PresentationFormat>Breitbild</PresentationFormat>
  <Paragraphs>324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Aptos Light</vt:lpstr>
      <vt:lpstr>Arial</vt:lpstr>
      <vt:lpstr>Space Grotesk</vt:lpstr>
      <vt:lpstr>Space Grotesk Medium</vt:lpstr>
      <vt:lpstr>Aptos</vt:lpstr>
      <vt:lpstr>GillSans</vt:lpstr>
      <vt:lpstr>Calibri</vt:lpstr>
      <vt:lpstr>Aptos SemiBold</vt:lpstr>
      <vt:lpstr>1_Office</vt:lpstr>
      <vt:lpstr>Kurzzeitprogramme im Ausland -oder- Go abroad, have  fun &amp; earn credits</vt:lpstr>
      <vt:lpstr>Studium ist mehr als nur das Curriculum (Studienprogramm)  </vt:lpstr>
      <vt:lpstr>7 Gründe, warum Du unbedingt ein Auslandssemester machen solltest</vt:lpstr>
      <vt:lpstr>Sommerkurse Beispiele: </vt:lpstr>
      <vt:lpstr>Mehr Beispiele von Summer Schools in Europa: </vt:lpstr>
      <vt:lpstr>Noch mehr Beispiele von Summer Schools: </vt:lpstr>
      <vt:lpstr>Sommer Programme in Asien</vt:lpstr>
      <vt:lpstr>BIP –Kurzzeitprogramm in Lissabon</vt:lpstr>
      <vt:lpstr>Planen Sie einen Master an einer Uni? Dann sollten Sie ggf. eine Summer Uni in einem quantitativen Fach machen</vt:lpstr>
      <vt:lpstr>Planen Sie einen Master an einer Uni? Dann sollten Sie ggf. eine Summer Uni in einem quantitativen Fach machen</vt:lpstr>
      <vt:lpstr>Kurse im Rahmen einer Summer Univ. können anerkannt werden (vorher abzustimmen)</vt:lpstr>
      <vt:lpstr>Beispiel 2 - Summer University mit Anerkennung</vt:lpstr>
      <vt:lpstr>AIESEC Global Volunteer  -bietet die Möglichkeit, ab 6 Wochen ein Freiwilligenprojekt im Ausland zu machen</vt:lpstr>
      <vt:lpstr>Erfahrungsbericht – AIESEC Global Volunteer im Ausland</vt:lpstr>
      <vt:lpstr>Erfahrungsbericht – AIESEC Global Volunteer im Ausland </vt:lpstr>
      <vt:lpstr>Erfahrungsbericht – AIESEC Global Volunteer im Ausland </vt:lpstr>
      <vt:lpstr>Erfahrungsbericht – AIESEC Global Volunteer im Ausland </vt:lpstr>
      <vt:lpstr>Erfahrungsbericht – AIESEC Global Volunteer im Ausland </vt:lpstr>
      <vt:lpstr>Erfahrungsbericht – AIESEC Global Volunteer im Ausland </vt:lpstr>
      <vt:lpstr>Ein AIESEC Global Volunteer Projekt können Sie sich als WPM „International Sustainability Project“ anerkennen lassen*</vt:lpstr>
      <vt:lpstr>Ansprechpartnerin – Kurzzeitprogramme im Ausland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Quandel Staudt Design GmbH</dc:creator>
  <cp:lastModifiedBy>Harris, Elizabeth</cp:lastModifiedBy>
  <cp:revision>330</cp:revision>
  <dcterms:created xsi:type="dcterms:W3CDTF">2024-01-05T16:08:51Z</dcterms:created>
  <dcterms:modified xsi:type="dcterms:W3CDTF">2026-05-28T12:47:15Z</dcterms:modified>
</cp:coreProperties>
</file>