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65"/>
  </p:notesMasterIdLst>
  <p:handoutMasterIdLst>
    <p:handoutMasterId r:id="rId66"/>
  </p:handoutMasterIdLst>
  <p:sldIdLst>
    <p:sldId id="256" r:id="rId3"/>
    <p:sldId id="554" r:id="rId4"/>
    <p:sldId id="509" r:id="rId5"/>
    <p:sldId id="526" r:id="rId6"/>
    <p:sldId id="605" r:id="rId7"/>
    <p:sldId id="583" r:id="rId8"/>
    <p:sldId id="483" r:id="rId9"/>
    <p:sldId id="477" r:id="rId10"/>
    <p:sldId id="584" r:id="rId11"/>
    <p:sldId id="467" r:id="rId12"/>
    <p:sldId id="585" r:id="rId13"/>
    <p:sldId id="527" r:id="rId14"/>
    <p:sldId id="582" r:id="rId15"/>
    <p:sldId id="533" r:id="rId16"/>
    <p:sldId id="602" r:id="rId17"/>
    <p:sldId id="530" r:id="rId18"/>
    <p:sldId id="593" r:id="rId19"/>
    <p:sldId id="590" r:id="rId20"/>
    <p:sldId id="534" r:id="rId21"/>
    <p:sldId id="624" r:id="rId22"/>
    <p:sldId id="528" r:id="rId23"/>
    <p:sldId id="623" r:id="rId24"/>
    <p:sldId id="555" r:id="rId25"/>
    <p:sldId id="560" r:id="rId26"/>
    <p:sldId id="595" r:id="rId27"/>
    <p:sldId id="594" r:id="rId28"/>
    <p:sldId id="561" r:id="rId29"/>
    <p:sldId id="606" r:id="rId30"/>
    <p:sldId id="591" r:id="rId31"/>
    <p:sldId id="607" r:id="rId32"/>
    <p:sldId id="609" r:id="rId33"/>
    <p:sldId id="610" r:id="rId34"/>
    <p:sldId id="581" r:id="rId35"/>
    <p:sldId id="611" r:id="rId36"/>
    <p:sldId id="586" r:id="rId37"/>
    <p:sldId id="587" r:id="rId38"/>
    <p:sldId id="612" r:id="rId39"/>
    <p:sldId id="277" r:id="rId40"/>
    <p:sldId id="619" r:id="rId41"/>
    <p:sldId id="613" r:id="rId42"/>
    <p:sldId id="588" r:id="rId43"/>
    <p:sldId id="596" r:id="rId44"/>
    <p:sldId id="597" r:id="rId45"/>
    <p:sldId id="614" r:id="rId46"/>
    <p:sldId id="286" r:id="rId47"/>
    <p:sldId id="579" r:id="rId48"/>
    <p:sldId id="625" r:id="rId49"/>
    <p:sldId id="592" r:id="rId50"/>
    <p:sldId id="620" r:id="rId51"/>
    <p:sldId id="539" r:id="rId52"/>
    <p:sldId id="541" r:id="rId53"/>
    <p:sldId id="523" r:id="rId54"/>
    <p:sldId id="524" r:id="rId55"/>
    <p:sldId id="546" r:id="rId56"/>
    <p:sldId id="542" r:id="rId57"/>
    <p:sldId id="547" r:id="rId58"/>
    <p:sldId id="622" r:id="rId59"/>
    <p:sldId id="621" r:id="rId60"/>
    <p:sldId id="626" r:id="rId61"/>
    <p:sldId id="627" r:id="rId62"/>
    <p:sldId id="563" r:id="rId63"/>
    <p:sldId id="545" r:id="rId6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727">
          <p15:clr>
            <a:srgbClr val="A4A3A4"/>
          </p15:clr>
        </p15:guide>
        <p15:guide id="3" orient="horz" pos="1298">
          <p15:clr>
            <a:srgbClr val="A4A3A4"/>
          </p15:clr>
        </p15:guide>
        <p15:guide id="4" orient="horz" pos="4020">
          <p15:clr>
            <a:srgbClr val="A4A3A4"/>
          </p15:clr>
        </p15:guide>
        <p15:guide id="5" orient="horz" pos="1162">
          <p15:clr>
            <a:srgbClr val="A4A3A4"/>
          </p15:clr>
        </p15:guide>
        <p15:guide id="6" orient="horz" pos="618">
          <p15:clr>
            <a:srgbClr val="A4A3A4"/>
          </p15:clr>
        </p15:guide>
        <p15:guide id="7" pos="338">
          <p15:clr>
            <a:srgbClr val="A4A3A4"/>
          </p15:clr>
        </p15:guide>
        <p15:guide id="8" pos="5477">
          <p15:clr>
            <a:srgbClr val="A4A3A4"/>
          </p15:clr>
        </p15:guide>
        <p15:guide id="9" pos="2835">
          <p15:clr>
            <a:srgbClr val="A4A3A4"/>
          </p15:clr>
        </p15:guide>
        <p15:guide id="10" pos="29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D89CC"/>
    <a:srgbClr val="CDE4F5"/>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445BB-CD32-4230-A8DE-3A159BF1969B}" v="641" dt="2023-05-15T09:25:55.51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9364" autoAdjust="0"/>
  </p:normalViewPr>
  <p:slideViewPr>
    <p:cSldViewPr>
      <p:cViewPr varScale="1">
        <p:scale>
          <a:sx n="63" d="100"/>
          <a:sy n="63" d="100"/>
        </p:scale>
        <p:origin x="1388" y="32"/>
      </p:cViewPr>
      <p:guideLst>
        <p:guide orient="horz" pos="4201"/>
        <p:guide orient="horz" pos="727"/>
        <p:guide orient="horz" pos="1298"/>
        <p:guide orient="horz" pos="4020"/>
        <p:guide orient="horz" pos="1162"/>
        <p:guide orient="horz" pos="618"/>
        <p:guide pos="338"/>
        <p:guide pos="5477"/>
        <p:guide pos="2835"/>
        <p:guide pos="297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F4BB4-FFB3-467D-A3DF-61EBD3745EB8}" type="datetimeFigureOut">
              <a:rPr lang="de-DE" smtClean="0">
                <a:latin typeface="Arial" pitchFamily="34" charset="0"/>
                <a:cs typeface="Arial" pitchFamily="34" charset="0"/>
              </a:rPr>
              <a:t>06.05.2025</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1851EA-2F88-4F16-8DCC-11040A3161EF}" type="slidenum">
              <a:rPr lang="de-DE" smtClean="0">
                <a:latin typeface="Arial" pitchFamily="34" charset="0"/>
                <a:cs typeface="Arial" pitchFamily="34" charset="0"/>
              </a:rPr>
              <a:t>‹Nr.›</a:t>
            </a:fld>
            <a:endParaRPr lang="de-DE">
              <a:latin typeface="Arial" pitchFamily="34" charset="0"/>
              <a:cs typeface="Arial" pitchFamily="34" charset="0"/>
            </a:endParaRPr>
          </a:p>
        </p:txBody>
      </p:sp>
    </p:spTree>
    <p:extLst>
      <p:ext uri="{BB962C8B-B14F-4D97-AF65-F5344CB8AC3E}">
        <p14:creationId xmlns:p14="http://schemas.microsoft.com/office/powerpoint/2010/main" val="322513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8471588-D8A4-4A88-8784-48DD0BDEE5C4}" type="datetimeFigureOut">
              <a:rPr lang="de-DE" smtClean="0"/>
              <a:pPr/>
              <a:t>06.05.2025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A35AB168-8E05-4229-BDA0-03024AB665B7}" type="slidenum">
              <a:rPr lang="de-DE" smtClean="0"/>
              <a:pPr/>
              <a:t>‹Nr.›</a:t>
            </a:fld>
            <a:endParaRPr lang="de-DE" dirty="0"/>
          </a:p>
        </p:txBody>
      </p:sp>
    </p:spTree>
    <p:extLst>
      <p:ext uri="{BB962C8B-B14F-4D97-AF65-F5344CB8AC3E}">
        <p14:creationId xmlns:p14="http://schemas.microsoft.com/office/powerpoint/2010/main" val="359244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35AB168-8E05-4229-BDA0-03024AB665B7}" type="slidenum">
              <a:rPr lang="de-DE" smtClean="0"/>
              <a:pPr/>
              <a:t>49</a:t>
            </a:fld>
            <a:endParaRPr lang="de-DE" dirty="0"/>
          </a:p>
        </p:txBody>
      </p:sp>
    </p:spTree>
    <p:extLst>
      <p:ext uri="{BB962C8B-B14F-4D97-AF65-F5344CB8AC3E}">
        <p14:creationId xmlns:p14="http://schemas.microsoft.com/office/powerpoint/2010/main" val="209325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
          <p:cNvSpPr>
            <a:spLocks noChangeArrowheads="1"/>
          </p:cNvSpPr>
          <p:nvPr userDrawn="1"/>
        </p:nvSpPr>
        <p:spPr bwMode="auto">
          <a:xfrm flipH="1">
            <a:off x="0" y="1154112"/>
            <a:ext cx="9162000" cy="5724000"/>
          </a:xfrm>
          <a:prstGeom prst="corner">
            <a:avLst>
              <a:gd name="adj1" fmla="val 4943"/>
              <a:gd name="adj2" fmla="val 5009"/>
            </a:avLst>
          </a:prstGeom>
          <a:solidFill>
            <a:schemeClr val="accent1"/>
          </a:solidFill>
          <a:ln>
            <a:noFill/>
          </a:ln>
        </p:spPr>
        <p:txBody>
          <a:bodyPr/>
          <a:lstStyle/>
          <a:p>
            <a:endParaRPr lang="de-DE" noProof="0">
              <a:latin typeface="Arial" pitchFamily="34" charset="0"/>
              <a:cs typeface="Arial" pitchFamily="34" charset="0"/>
            </a:endParaRPr>
          </a:p>
        </p:txBody>
      </p:sp>
      <p:sp>
        <p:nvSpPr>
          <p:cNvPr id="2" name="Titel 1"/>
          <p:cNvSpPr>
            <a:spLocks noGrp="1"/>
          </p:cNvSpPr>
          <p:nvPr>
            <p:ph type="ctrTitle"/>
          </p:nvPr>
        </p:nvSpPr>
        <p:spPr>
          <a:xfrm>
            <a:off x="531316" y="1412776"/>
            <a:ext cx="8163422" cy="643241"/>
          </a:xfrm>
        </p:spPr>
        <p:txBody>
          <a:bodyPr wrap="square">
            <a:noAutofit/>
          </a:bodyPr>
          <a:lstStyle>
            <a:lvl1pPr>
              <a:defRPr sz="3200" b="0">
                <a:solidFill>
                  <a:srgbClr val="2D89CC"/>
                </a:solidFill>
                <a:latin typeface="+mj-lt"/>
                <a:cs typeface="Arial" pitchFamily="34" charset="0"/>
              </a:defRPr>
            </a:lvl1pPr>
          </a:lstStyle>
          <a:p>
            <a:r>
              <a:rPr lang="de-DE" noProof="0" dirty="0"/>
              <a:t>Titelmasterformat durch Klicken bearbeiten</a:t>
            </a:r>
          </a:p>
        </p:txBody>
      </p:sp>
      <p:sp>
        <p:nvSpPr>
          <p:cNvPr id="4" name="Foliennummernplatzhalter 3"/>
          <p:cNvSpPr>
            <a:spLocks noGrp="1"/>
          </p:cNvSpPr>
          <p:nvPr>
            <p:ph type="sldNum" sz="quarter" idx="11"/>
          </p:nvPr>
        </p:nvSpPr>
        <p:spPr>
          <a:xfrm>
            <a:off x="529382" y="6648050"/>
            <a:ext cx="504946" cy="138499"/>
          </a:xfrm>
        </p:spPr>
        <p:txBody>
          <a:bodyPr anchor="ctr" anchorCtr="0"/>
          <a:lstStyle>
            <a:lvl1pPr algn="l">
              <a:defRPr sz="900">
                <a:solidFill>
                  <a:schemeClr val="bg1"/>
                </a:solidFill>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39746"/>
            <a:ext cx="3600000" cy="155107"/>
          </a:xfrm>
        </p:spPr>
        <p:txBody>
          <a:bodyPr anchor="ctr" anchorCtr="0"/>
          <a:lstStyle>
            <a:lvl1pPr>
              <a:defRPr sz="900">
                <a:solidFill>
                  <a:schemeClr val="bg1"/>
                </a:solidFill>
                <a:latin typeface="+mj-lt"/>
                <a:cs typeface="Arial" pitchFamily="34" charset="0"/>
              </a:defRPr>
            </a:lvl1pPr>
          </a:lstStyle>
          <a:p>
            <a:pPr>
              <a:lnSpc>
                <a:spcPct val="120000"/>
              </a:lnSpc>
            </a:pPr>
            <a:r>
              <a:rPr lang="de-DE"/>
              <a:t>Max Mustermann | Musterbezeichnung</a:t>
            </a:r>
            <a:endParaRPr lang="de-DE" dirty="0"/>
          </a:p>
        </p:txBody>
      </p:sp>
      <p:sp>
        <p:nvSpPr>
          <p:cNvPr id="3" name="Fußzeilenplatzhalter 2"/>
          <p:cNvSpPr>
            <a:spLocks noGrp="1"/>
          </p:cNvSpPr>
          <p:nvPr>
            <p:ph type="ftr" sz="quarter" idx="13"/>
          </p:nvPr>
        </p:nvSpPr>
        <p:spPr>
          <a:xfrm>
            <a:off x="6444208" y="6639746"/>
            <a:ext cx="2250530" cy="155107"/>
          </a:xfrm>
        </p:spPr>
        <p:txBody>
          <a:bodyPr anchor="ctr" anchorCtr="0"/>
          <a:lstStyle>
            <a:lvl1pPr algn="r">
              <a:defRPr sz="900" b="0">
                <a:solidFill>
                  <a:schemeClr val="bg1"/>
                </a:solidFill>
                <a:latin typeface="+mj-lt"/>
              </a:defRPr>
            </a:lvl1pPr>
          </a:lstStyle>
          <a:p>
            <a:pPr>
              <a:lnSpc>
                <a:spcPct val="120000"/>
              </a:lnSpc>
            </a:pPr>
            <a:r>
              <a:rPr lang="de-DE"/>
              <a:t>Datum xx.xx.xxxx</a:t>
            </a:r>
            <a:endParaRPr lang="de-DE" dirty="0"/>
          </a:p>
        </p:txBody>
      </p:sp>
      <p:sp>
        <p:nvSpPr>
          <p:cNvPr id="10" name="Textplatzhalter 2"/>
          <p:cNvSpPr>
            <a:spLocks noGrp="1"/>
          </p:cNvSpPr>
          <p:nvPr>
            <p:ph type="body" idx="1"/>
          </p:nvPr>
        </p:nvSpPr>
        <p:spPr>
          <a:xfrm>
            <a:off x="539999" y="2060848"/>
            <a:ext cx="8154739" cy="246221"/>
          </a:xfrm>
        </p:spPr>
        <p:txBody>
          <a:bodyPr wrap="square" anchor="t" anchorCtr="0">
            <a:spAutoFit/>
          </a:bodyPr>
          <a:lstStyle>
            <a:lvl1pPr marL="0" indent="0">
              <a:buNone/>
              <a:defRPr sz="1600" b="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14" name="Textplatzhalter 13"/>
          <p:cNvSpPr>
            <a:spLocks noGrp="1"/>
          </p:cNvSpPr>
          <p:nvPr>
            <p:ph type="body" sz="quarter" idx="15"/>
          </p:nvPr>
        </p:nvSpPr>
        <p:spPr>
          <a:xfrm>
            <a:off x="4725988" y="6195148"/>
            <a:ext cx="3968750" cy="186601"/>
          </a:xfrm>
        </p:spPr>
        <p:txBody>
          <a:bodyPr wrap="square" anchor="b" anchorCtr="0">
            <a:spAutoFit/>
          </a:bodyPr>
          <a:lstStyle>
            <a:lvl1pPr algn="r">
              <a:defRPr sz="12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de-DE" dirty="0"/>
              <a:t>Textmasterformat bearbeiten</a:t>
            </a:r>
          </a:p>
        </p:txBody>
      </p:sp>
      <p:sp>
        <p:nvSpPr>
          <p:cNvPr id="13" name="Inhaltsplatzhalter 7"/>
          <p:cNvSpPr>
            <a:spLocks noGrp="1"/>
          </p:cNvSpPr>
          <p:nvPr>
            <p:ph sz="quarter" idx="16" hasCustomPrompt="1"/>
          </p:nvPr>
        </p:nvSpPr>
        <p:spPr>
          <a:xfrm>
            <a:off x="536575" y="5517232"/>
            <a:ext cx="3963988" cy="864518"/>
          </a:xfrm>
        </p:spPr>
        <p:txBody>
          <a:bodyPr wrap="none" anchor="b" anchorCtr="0"/>
          <a:lstStyle>
            <a:lvl1pPr>
              <a:defRPr sz="1050"/>
            </a:lvl1pPr>
          </a:lstStyle>
          <a:p>
            <a:r>
              <a:rPr lang="de-DE" dirty="0"/>
              <a:t>Für Zusatzlogo auf das Bild-Symbol klicken</a:t>
            </a:r>
          </a:p>
        </p:txBody>
      </p:sp>
    </p:spTree>
    <p:extLst>
      <p:ext uri="{BB962C8B-B14F-4D97-AF65-F5344CB8AC3E}">
        <p14:creationId xmlns:p14="http://schemas.microsoft.com/office/powerpoint/2010/main" val="41217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2D89CC"/>
                </a:solidFill>
                <a:latin typeface="+mj-lt"/>
                <a:cs typeface="Arial" pitchFamily="34" charset="0"/>
              </a:defRPr>
            </a:lvl1pPr>
          </a:lstStyle>
          <a:p>
            <a:r>
              <a:rPr lang="de-DE"/>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buClr>
                <a:srgbClr val="2D89CC"/>
              </a:buClr>
              <a:defRPr>
                <a:latin typeface="Arial" pitchFamily="34" charset="0"/>
                <a:cs typeface="Arial" pitchFamily="34" charset="0"/>
              </a:defRPr>
            </a:lvl2pPr>
            <a:lvl3pPr>
              <a:buClr>
                <a:srgbClr val="2D89CC"/>
              </a:buClr>
              <a:defRPr sz="1800">
                <a:latin typeface="Arial" pitchFamily="34" charset="0"/>
                <a:cs typeface="Arial" pitchFamily="34" charset="0"/>
              </a:defRPr>
            </a:lvl3pPr>
            <a:lvl4pPr marL="809625" indent="-266700">
              <a:buClr>
                <a:srgbClr val="2D89CC"/>
              </a:buClr>
              <a:buFont typeface="Arial" pitchFamily="34" charset="0"/>
              <a:buChar char="•"/>
              <a:defRPr sz="1600">
                <a:latin typeface="Arial" pitchFamily="34" charset="0"/>
                <a:cs typeface="Arial" pitchFamily="34" charset="0"/>
              </a:defRPr>
            </a:lvl4pPr>
            <a:lvl5pPr marL="1076325" indent="-266700">
              <a:buClr>
                <a:srgbClr val="2D89CC"/>
              </a:buClr>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13"/>
          </p:nvPr>
        </p:nvSpPr>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324361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29382" y="6659276"/>
            <a:ext cx="504946" cy="138499"/>
          </a:xfrm>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42668"/>
            <a:ext cx="3600000" cy="155107"/>
          </a:xfrm>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2" name="Fußzeilenplatzhalter 1"/>
          <p:cNvSpPr>
            <a:spLocks noGrp="1"/>
          </p:cNvSpPr>
          <p:nvPr>
            <p:ph type="ftr" sz="quarter" idx="13"/>
          </p:nvPr>
        </p:nvSpPr>
        <p:spPr>
          <a:xfrm>
            <a:off x="5152147" y="6642668"/>
            <a:ext cx="1800000" cy="155107"/>
          </a:xfrm>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191241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E89CD-15F4-4B08-A20D-4526424042EF}"/>
              </a:ext>
            </a:extLst>
          </p:cNvPr>
          <p:cNvSpPr>
            <a:spLocks noGrp="1"/>
          </p:cNvSpPr>
          <p:nvPr>
            <p:ph type="title" sz="quarter"/>
          </p:nvPr>
        </p:nvSpPr>
        <p:spPr>
          <a:xfrm>
            <a:off x="1524000" y="152400"/>
            <a:ext cx="7162800" cy="990600"/>
          </a:xfrm>
        </p:spPr>
        <p:txBody>
          <a:bodyPr/>
          <a:lstStyle/>
          <a:p>
            <a:r>
              <a:rPr lang="de-DE"/>
              <a:t>Mastertitelformat bearbeiten</a:t>
            </a:r>
          </a:p>
        </p:txBody>
      </p:sp>
      <p:sp>
        <p:nvSpPr>
          <p:cNvPr id="3" name="Inhaltsplatzhalter 2">
            <a:extLst>
              <a:ext uri="{FF2B5EF4-FFF2-40B4-BE49-F238E27FC236}">
                <a16:creationId xmlns:a16="http://schemas.microsoft.com/office/drawing/2014/main" id="{AC3E0AF7-A629-4CC8-B033-C6035FBC9FA8}"/>
              </a:ext>
            </a:extLst>
          </p:cNvPr>
          <p:cNvSpPr>
            <a:spLocks noGrp="1"/>
          </p:cNvSpPr>
          <p:nvPr>
            <p:ph sz="quarter" idx="1"/>
          </p:nvPr>
        </p:nvSpPr>
        <p:spPr>
          <a:xfrm>
            <a:off x="1524000" y="13716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DC634F7-D5E5-4B59-A10E-72CE77BDB698}"/>
              </a:ext>
            </a:extLst>
          </p:cNvPr>
          <p:cNvSpPr>
            <a:spLocks noGrp="1"/>
          </p:cNvSpPr>
          <p:nvPr>
            <p:ph sz="quarter" idx="2"/>
          </p:nvPr>
        </p:nvSpPr>
        <p:spPr>
          <a:xfrm>
            <a:off x="5181600" y="13716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635486C2-BA81-480D-ABAD-4DBFF6B5C779}"/>
              </a:ext>
            </a:extLst>
          </p:cNvPr>
          <p:cNvSpPr>
            <a:spLocks noGrp="1"/>
          </p:cNvSpPr>
          <p:nvPr>
            <p:ph sz="quarter" idx="3"/>
          </p:nvPr>
        </p:nvSpPr>
        <p:spPr>
          <a:xfrm>
            <a:off x="1524000" y="39624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a:extLst>
              <a:ext uri="{FF2B5EF4-FFF2-40B4-BE49-F238E27FC236}">
                <a16:creationId xmlns:a16="http://schemas.microsoft.com/office/drawing/2014/main" id="{00CF8F8E-6D8A-4959-B87E-DE4E1628F0DE}"/>
              </a:ext>
            </a:extLst>
          </p:cNvPr>
          <p:cNvSpPr>
            <a:spLocks noGrp="1"/>
          </p:cNvSpPr>
          <p:nvPr>
            <p:ph sz="quarter" idx="4"/>
          </p:nvPr>
        </p:nvSpPr>
        <p:spPr>
          <a:xfrm>
            <a:off x="5181600" y="39624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82F5196-14E9-4BD4-8F04-A0D9D496CCC3}"/>
              </a:ext>
            </a:extLst>
          </p:cNvPr>
          <p:cNvSpPr>
            <a:spLocks noGrp="1"/>
          </p:cNvSpPr>
          <p:nvPr>
            <p:ph type="dt" sz="half" idx="10"/>
          </p:nvPr>
        </p:nvSpPr>
        <p:spPr>
          <a:xfrm>
            <a:off x="4572000" y="6553200"/>
            <a:ext cx="1828800" cy="304800"/>
          </a:xfrm>
        </p:spPr>
        <p:txBody>
          <a:bodyPr/>
          <a:lstStyle>
            <a:lvl1pPr>
              <a:defRPr/>
            </a:lvl1pPr>
          </a:lstStyle>
          <a:p>
            <a:endParaRPr lang="de-DE" altLang="de-DE"/>
          </a:p>
        </p:txBody>
      </p:sp>
    </p:spTree>
    <p:extLst>
      <p:ext uri="{BB962C8B-B14F-4D97-AF65-F5344CB8AC3E}">
        <p14:creationId xmlns:p14="http://schemas.microsoft.com/office/powerpoint/2010/main" val="21140758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1B8C9-76AB-4EB0-B4BF-ACB6272DE8A0}"/>
              </a:ext>
            </a:extLst>
          </p:cNvPr>
          <p:cNvSpPr>
            <a:spLocks noGrp="1"/>
          </p:cNvSpPr>
          <p:nvPr>
            <p:ph type="title"/>
          </p:nvPr>
        </p:nvSpPr>
        <p:spPr>
          <a:xfrm>
            <a:off x="1524000" y="152400"/>
            <a:ext cx="7162800" cy="990600"/>
          </a:xfrm>
        </p:spPr>
        <p:txBody>
          <a:bodyPr/>
          <a:lstStyle/>
          <a:p>
            <a:r>
              <a:rPr lang="de-DE"/>
              <a:t>Mastertitelformat bearbeiten</a:t>
            </a:r>
          </a:p>
        </p:txBody>
      </p:sp>
      <p:sp>
        <p:nvSpPr>
          <p:cNvPr id="3" name="Textplatzhalter 2">
            <a:extLst>
              <a:ext uri="{FF2B5EF4-FFF2-40B4-BE49-F238E27FC236}">
                <a16:creationId xmlns:a16="http://schemas.microsoft.com/office/drawing/2014/main" id="{4474EA59-0D6D-424D-92D2-577250F71464}"/>
              </a:ext>
            </a:extLst>
          </p:cNvPr>
          <p:cNvSpPr>
            <a:spLocks noGrp="1"/>
          </p:cNvSpPr>
          <p:nvPr>
            <p:ph type="body" sz="half" idx="1"/>
          </p:nvPr>
        </p:nvSpPr>
        <p:spPr>
          <a:xfrm>
            <a:off x="1524000" y="1371600"/>
            <a:ext cx="3505200" cy="5029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4CE51A5-0362-41A2-A603-5080C03FE503}"/>
              </a:ext>
            </a:extLst>
          </p:cNvPr>
          <p:cNvSpPr>
            <a:spLocks noGrp="1"/>
          </p:cNvSpPr>
          <p:nvPr>
            <p:ph sz="half" idx="2"/>
          </p:nvPr>
        </p:nvSpPr>
        <p:spPr>
          <a:xfrm>
            <a:off x="5181600" y="1371600"/>
            <a:ext cx="3505200" cy="5029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EA4D59C-6FBF-4413-90C0-8B40DCCBBF48}"/>
              </a:ext>
            </a:extLst>
          </p:cNvPr>
          <p:cNvSpPr>
            <a:spLocks noGrp="1"/>
          </p:cNvSpPr>
          <p:nvPr>
            <p:ph type="dt" sz="half" idx="10"/>
          </p:nvPr>
        </p:nvSpPr>
        <p:spPr>
          <a:xfrm>
            <a:off x="4572000" y="6553200"/>
            <a:ext cx="1828800" cy="304800"/>
          </a:xfrm>
        </p:spPr>
        <p:txBody>
          <a:bodyPr/>
          <a:lstStyle>
            <a:lvl1pPr>
              <a:defRPr/>
            </a:lvl1pPr>
          </a:lstStyle>
          <a:p>
            <a:endParaRPr lang="de-DE" altLang="de-DE"/>
          </a:p>
        </p:txBody>
      </p:sp>
    </p:spTree>
    <p:extLst>
      <p:ext uri="{BB962C8B-B14F-4D97-AF65-F5344CB8AC3E}">
        <p14:creationId xmlns:p14="http://schemas.microsoft.com/office/powerpoint/2010/main" val="9649405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Mehr Plat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sz="1800">
                <a:latin typeface="Arial" pitchFamily="34" charset="0"/>
                <a:cs typeface="Arial" pitchFamily="34" charset="0"/>
              </a:defRPr>
            </a:lvl3pPr>
            <a:lvl4pPr marL="809625" indent="-266700">
              <a:buFont typeface="Arial" pitchFamily="34" charset="0"/>
              <a:buChar char="•"/>
              <a:defRPr sz="1600">
                <a:latin typeface="Arial" pitchFamily="34" charset="0"/>
                <a:cs typeface="Arial" pitchFamily="34" charset="0"/>
              </a:defRPr>
            </a:lvl4pPr>
            <a:lvl5pPr marL="1076325" indent="-266700">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8"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426123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Blanko - Mehr Platz">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6"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1817662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1154113"/>
            <a:ext cx="8173033" cy="671499"/>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r">
              <a:defRPr sz="900">
                <a:solidFill>
                  <a:schemeClr val="tx1"/>
                </a:solidFill>
                <a:latin typeface="+mj-lt"/>
                <a:cs typeface="Arial" pitchFamily="34" charset="0"/>
              </a:defRPr>
            </a:lvl1pPr>
          </a:lstStyle>
          <a:p>
            <a:pPr algn="l"/>
            <a:r>
              <a:rPr lang="de-DE" dirty="0"/>
              <a:t>Seite  </a:t>
            </a:r>
            <a:fld id="{3733AE7F-6935-469B-B7EA-A7DFC1F0D075}" type="slidenum">
              <a:rPr lang="de-DE" smtClean="0"/>
              <a:pPr algn="l"/>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3"/>
          </p:nvPr>
        </p:nvSpPr>
        <p:spPr>
          <a:xfrm>
            <a:off x="5152147"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372" y="222548"/>
            <a:ext cx="1800000" cy="726563"/>
          </a:xfrm>
          <a:prstGeom prst="rect">
            <a:avLst/>
          </a:prstGeom>
        </p:spPr>
      </p:pic>
      <p:sp>
        <p:nvSpPr>
          <p:cNvPr id="9" name="Rechteck 1"/>
          <p:cNvSpPr>
            <a:spLocks noChangeArrowheads="1"/>
          </p:cNvSpPr>
          <p:nvPr/>
        </p:nvSpPr>
        <p:spPr bwMode="auto">
          <a:xfrm flipH="1">
            <a:off x="7068129" y="4778102"/>
            <a:ext cx="2088000" cy="2088000"/>
          </a:xfrm>
          <a:prstGeom prst="corner">
            <a:avLst>
              <a:gd name="adj1" fmla="val 9651"/>
              <a:gd name="adj2" fmla="val 9141"/>
            </a:avLst>
          </a:prstGeom>
          <a:solidFill>
            <a:schemeClr val="accent1"/>
          </a:solidFill>
          <a:ln>
            <a:noFill/>
          </a:ln>
        </p:spPr>
        <p:txBody>
          <a:bodyPr/>
          <a:lstStyle/>
          <a:p>
            <a:endParaRPr lang="de-DE" noProof="0">
              <a:latin typeface="Arial" pitchFamily="34" charset="0"/>
              <a:cs typeface="Arial" pitchFamily="34" charset="0"/>
            </a:endParaRPr>
          </a:p>
        </p:txBody>
      </p:sp>
    </p:spTree>
    <p:extLst>
      <p:ext uri="{BB962C8B-B14F-4D97-AF65-F5344CB8AC3E}">
        <p14:creationId xmlns:p14="http://schemas.microsoft.com/office/powerpoint/2010/main" val="374196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2" r:id="rId4"/>
    <p:sldLayoutId id="2147483664" r:id="rId5"/>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981075"/>
            <a:ext cx="8173033" cy="844537"/>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Rechteck 1"/>
          <p:cNvSpPr>
            <a:spLocks noChangeArrowheads="1"/>
          </p:cNvSpPr>
          <p:nvPr/>
        </p:nvSpPr>
        <p:spPr bwMode="auto">
          <a:xfrm flipH="1">
            <a:off x="7356474" y="5065711"/>
            <a:ext cx="1799653" cy="1800000"/>
          </a:xfrm>
          <a:prstGeom prst="corner">
            <a:avLst>
              <a:gd name="adj1" fmla="val 11472"/>
              <a:gd name="adj2" fmla="val 10808"/>
            </a:avLst>
          </a:prstGeom>
          <a:solidFill>
            <a:schemeClr val="accent1"/>
          </a:solidFill>
          <a:ln>
            <a:noFill/>
          </a:ln>
        </p:spPr>
        <p:txBody>
          <a:bodyPr/>
          <a:lstStyle/>
          <a:p>
            <a:endParaRPr lang="de-DE" noProof="0">
              <a:latin typeface="Arial" pitchFamily="34" charset="0"/>
              <a:cs typeface="Arial" pitchFamily="34" charset="0"/>
            </a:endParaRP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l">
              <a:defRPr sz="900">
                <a:solidFill>
                  <a:schemeClr val="tx1"/>
                </a:solidFill>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897" y="177616"/>
            <a:ext cx="1440000" cy="581250"/>
          </a:xfrm>
          <a:prstGeom prst="rect">
            <a:avLst/>
          </a:prstGeom>
        </p:spPr>
      </p:pic>
      <p:sp>
        <p:nvSpPr>
          <p:cNvPr id="10"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894662167"/>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529382" y="3309599"/>
            <a:ext cx="8291090" cy="643241"/>
          </a:xfrm>
        </p:spPr>
        <p:txBody>
          <a:bodyPr/>
          <a:lstStyle/>
          <a:p>
            <a:r>
              <a:rPr lang="de-DE" dirty="0"/>
              <a:t>Tiere und soziale Differenzen </a:t>
            </a:r>
          </a:p>
        </p:txBody>
      </p:sp>
      <p:sp>
        <p:nvSpPr>
          <p:cNvPr id="10" name="Textplatzhalter 9"/>
          <p:cNvSpPr>
            <a:spLocks noGrp="1"/>
          </p:cNvSpPr>
          <p:nvPr>
            <p:ph type="body" idx="1"/>
          </p:nvPr>
        </p:nvSpPr>
        <p:spPr>
          <a:xfrm>
            <a:off x="529382" y="4983583"/>
            <a:ext cx="8154739" cy="246221"/>
          </a:xfrm>
        </p:spPr>
        <p:txBody>
          <a:bodyPr/>
          <a:lstStyle/>
          <a:p>
            <a:r>
              <a:rPr lang="de-DE" b="0" dirty="0"/>
              <a:t>Lotte Rose</a:t>
            </a:r>
          </a:p>
        </p:txBody>
      </p:sp>
      <p:sp>
        <p:nvSpPr>
          <p:cNvPr id="16" name="Textplatzhalter 15"/>
          <p:cNvSpPr>
            <a:spLocks noGrp="1"/>
          </p:cNvSpPr>
          <p:nvPr>
            <p:ph type="body" sz="quarter" idx="15"/>
          </p:nvPr>
        </p:nvSpPr>
        <p:spPr>
          <a:xfrm>
            <a:off x="1341612" y="6259943"/>
            <a:ext cx="3968750" cy="186601"/>
          </a:xfrm>
        </p:spPr>
        <p:txBody>
          <a:bodyPr/>
          <a:lstStyle/>
          <a:p>
            <a:r>
              <a:rPr lang="de-DE" b="1" dirty="0"/>
              <a:t>Fachbereich 4</a:t>
            </a:r>
            <a:r>
              <a:rPr lang="de-DE" dirty="0"/>
              <a:t>  Soziale Arbeit und Gesundheit  </a:t>
            </a:r>
          </a:p>
        </p:txBody>
      </p:sp>
    </p:spTree>
    <p:extLst>
      <p:ext uri="{BB962C8B-B14F-4D97-AF65-F5344CB8AC3E}">
        <p14:creationId xmlns:p14="http://schemas.microsoft.com/office/powerpoint/2010/main" val="15480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55451-6585-4627-87AA-8A2FC38D7CF7}"/>
              </a:ext>
            </a:extLst>
          </p:cNvPr>
          <p:cNvSpPr>
            <a:spLocks noGrp="1"/>
          </p:cNvSpPr>
          <p:nvPr>
            <p:ph type="title"/>
          </p:nvPr>
        </p:nvSpPr>
        <p:spPr/>
        <p:txBody>
          <a:bodyPr/>
          <a:lstStyle/>
          <a:p>
            <a:endParaRPr lang="de-DE" dirty="0"/>
          </a:p>
        </p:txBody>
      </p:sp>
      <p:pic>
        <p:nvPicPr>
          <p:cNvPr id="7" name="Inhaltsplatzhalter 6">
            <a:extLst>
              <a:ext uri="{FF2B5EF4-FFF2-40B4-BE49-F238E27FC236}">
                <a16:creationId xmlns:a16="http://schemas.microsoft.com/office/drawing/2014/main" id="{B0F0A4A1-449E-4DEA-B510-45FCEC484A0A}"/>
              </a:ext>
            </a:extLst>
          </p:cNvPr>
          <p:cNvPicPr>
            <a:picLocks noGrp="1" noChangeAspect="1"/>
          </p:cNvPicPr>
          <p:nvPr>
            <p:ph idx="1"/>
          </p:nvPr>
        </p:nvPicPr>
        <p:blipFill>
          <a:blip r:embed="rId2"/>
          <a:stretch>
            <a:fillRect/>
          </a:stretch>
        </p:blipFill>
        <p:spPr>
          <a:xfrm>
            <a:off x="1331640" y="1489862"/>
            <a:ext cx="6336704" cy="4758717"/>
          </a:xfrm>
          <a:prstGeom prst="rect">
            <a:avLst/>
          </a:prstGeom>
        </p:spPr>
      </p:pic>
      <p:sp>
        <p:nvSpPr>
          <p:cNvPr id="4" name="Foliennummernplatzhalter 3">
            <a:extLst>
              <a:ext uri="{FF2B5EF4-FFF2-40B4-BE49-F238E27FC236}">
                <a16:creationId xmlns:a16="http://schemas.microsoft.com/office/drawing/2014/main" id="{E41DD606-E8E3-4E1B-8793-2BA71CBA57CC}"/>
              </a:ext>
            </a:extLst>
          </p:cNvPr>
          <p:cNvSpPr>
            <a:spLocks noGrp="1"/>
          </p:cNvSpPr>
          <p:nvPr>
            <p:ph type="sldNum" sz="quarter" idx="11"/>
          </p:nvPr>
        </p:nvSpPr>
        <p:spPr/>
        <p:txBody>
          <a:bodyPr/>
          <a:lstStyle/>
          <a:p>
            <a:r>
              <a:rPr lang="de-DE" dirty="0"/>
              <a:t>Seite  </a:t>
            </a:r>
            <a:fld id="{3733AE7F-6935-469B-B7EA-A7DFC1F0D075}" type="slidenum">
              <a:rPr lang="de-DE" smtClean="0"/>
              <a:pPr/>
              <a:t>10</a:t>
            </a:fld>
            <a:endParaRPr lang="de-DE" dirty="0"/>
          </a:p>
        </p:txBody>
      </p:sp>
    </p:spTree>
    <p:extLst>
      <p:ext uri="{BB962C8B-B14F-4D97-AF65-F5344CB8AC3E}">
        <p14:creationId xmlns:p14="http://schemas.microsoft.com/office/powerpoint/2010/main" val="152859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AB854-81AF-40D1-8EEF-2D37B5CF8618}"/>
              </a:ext>
            </a:extLst>
          </p:cNvPr>
          <p:cNvSpPr>
            <a:spLocks noGrp="1"/>
          </p:cNvSpPr>
          <p:nvPr>
            <p:ph type="title"/>
          </p:nvPr>
        </p:nvSpPr>
        <p:spPr/>
        <p:txBody>
          <a:bodyPr/>
          <a:lstStyle/>
          <a:p>
            <a:endParaRPr lang="de-DE" dirty="0"/>
          </a:p>
        </p:txBody>
      </p:sp>
      <p:sp>
        <p:nvSpPr>
          <p:cNvPr id="4" name="Foliennummernplatzhalter 3">
            <a:extLst>
              <a:ext uri="{FF2B5EF4-FFF2-40B4-BE49-F238E27FC236}">
                <a16:creationId xmlns:a16="http://schemas.microsoft.com/office/drawing/2014/main" id="{8413B8D2-643E-4C96-B0C9-A1AA09BF8691}"/>
              </a:ext>
            </a:extLst>
          </p:cNvPr>
          <p:cNvSpPr>
            <a:spLocks noGrp="1"/>
          </p:cNvSpPr>
          <p:nvPr>
            <p:ph type="sldNum" sz="quarter" idx="11"/>
          </p:nvPr>
        </p:nvSpPr>
        <p:spPr/>
        <p:txBody>
          <a:bodyPr/>
          <a:lstStyle/>
          <a:p>
            <a:r>
              <a:rPr lang="de-DE" dirty="0"/>
              <a:t>Seite  </a:t>
            </a:r>
            <a:fld id="{3733AE7F-6935-469B-B7EA-A7DFC1F0D075}" type="slidenum">
              <a:rPr lang="de-DE" smtClean="0"/>
              <a:pPr/>
              <a:t>11</a:t>
            </a:fld>
            <a:endParaRPr lang="de-DE" dirty="0"/>
          </a:p>
        </p:txBody>
      </p:sp>
      <p:pic>
        <p:nvPicPr>
          <p:cNvPr id="8" name="Inhaltsplatzhalter 7">
            <a:extLst>
              <a:ext uri="{FF2B5EF4-FFF2-40B4-BE49-F238E27FC236}">
                <a16:creationId xmlns:a16="http://schemas.microsoft.com/office/drawing/2014/main" id="{8C198DB9-9E49-4431-B611-1B7E08742304}"/>
              </a:ext>
            </a:extLst>
          </p:cNvPr>
          <p:cNvPicPr>
            <a:picLocks noGrp="1" noChangeAspect="1"/>
          </p:cNvPicPr>
          <p:nvPr>
            <p:ph idx="1"/>
          </p:nvPr>
        </p:nvPicPr>
        <p:blipFill>
          <a:blip r:embed="rId2"/>
          <a:stretch>
            <a:fillRect/>
          </a:stretch>
        </p:blipFill>
        <p:spPr>
          <a:xfrm>
            <a:off x="2450421" y="960573"/>
            <a:ext cx="3600000" cy="5421177"/>
          </a:xfrm>
          <a:prstGeom prst="rect">
            <a:avLst/>
          </a:prstGeom>
        </p:spPr>
      </p:pic>
    </p:spTree>
    <p:extLst>
      <p:ext uri="{BB962C8B-B14F-4D97-AF65-F5344CB8AC3E}">
        <p14:creationId xmlns:p14="http://schemas.microsoft.com/office/powerpoint/2010/main" val="18361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B4A3-A2D5-4975-9A2D-F5E5B4BF42AF}"/>
              </a:ext>
            </a:extLst>
          </p:cNvPr>
          <p:cNvSpPr>
            <a:spLocks noGrp="1"/>
          </p:cNvSpPr>
          <p:nvPr>
            <p:ph type="title"/>
          </p:nvPr>
        </p:nvSpPr>
        <p:spPr>
          <a:xfrm>
            <a:off x="529382" y="1556792"/>
            <a:ext cx="8173033" cy="671499"/>
          </a:xfrm>
        </p:spPr>
        <p:txBody>
          <a:bodyPr/>
          <a:lstStyle/>
          <a:p>
            <a:r>
              <a:rPr lang="de-DE" dirty="0"/>
              <a:t>Klassendifferenzen der Reittiere   </a:t>
            </a:r>
          </a:p>
        </p:txBody>
      </p:sp>
      <p:pic>
        <p:nvPicPr>
          <p:cNvPr id="7" name="Inhaltsplatzhalter 6">
            <a:extLst>
              <a:ext uri="{FF2B5EF4-FFF2-40B4-BE49-F238E27FC236}">
                <a16:creationId xmlns:a16="http://schemas.microsoft.com/office/drawing/2014/main" id="{4DAC3011-97BC-4053-9704-E12701B3DF2A}"/>
              </a:ext>
            </a:extLst>
          </p:cNvPr>
          <p:cNvPicPr>
            <a:picLocks noGrp="1" noChangeAspect="1"/>
          </p:cNvPicPr>
          <p:nvPr>
            <p:ph idx="1"/>
          </p:nvPr>
        </p:nvPicPr>
        <p:blipFill>
          <a:blip r:embed="rId2"/>
          <a:stretch>
            <a:fillRect/>
          </a:stretch>
        </p:blipFill>
        <p:spPr>
          <a:xfrm>
            <a:off x="3806839" y="3858371"/>
            <a:ext cx="4002261" cy="2666121"/>
          </a:xfrm>
          <a:prstGeom prst="rect">
            <a:avLst/>
          </a:prstGeom>
        </p:spPr>
      </p:pic>
      <p:sp>
        <p:nvSpPr>
          <p:cNvPr id="4" name="Foliennummernplatzhalter 3">
            <a:extLst>
              <a:ext uri="{FF2B5EF4-FFF2-40B4-BE49-F238E27FC236}">
                <a16:creationId xmlns:a16="http://schemas.microsoft.com/office/drawing/2014/main" id="{56D54F30-28D8-4B48-BEEF-9321752B2BDD}"/>
              </a:ext>
            </a:extLst>
          </p:cNvPr>
          <p:cNvSpPr>
            <a:spLocks noGrp="1"/>
          </p:cNvSpPr>
          <p:nvPr>
            <p:ph type="sldNum" sz="quarter" idx="11"/>
          </p:nvPr>
        </p:nvSpPr>
        <p:spPr/>
        <p:txBody>
          <a:bodyPr/>
          <a:lstStyle/>
          <a:p>
            <a:r>
              <a:rPr lang="de-DE" dirty="0"/>
              <a:t>Seite  </a:t>
            </a:r>
            <a:fld id="{3733AE7F-6935-469B-B7EA-A7DFC1F0D075}" type="slidenum">
              <a:rPr lang="de-DE" smtClean="0"/>
              <a:pPr/>
              <a:t>12</a:t>
            </a:fld>
            <a:endParaRPr lang="de-DE" dirty="0"/>
          </a:p>
        </p:txBody>
      </p:sp>
      <p:pic>
        <p:nvPicPr>
          <p:cNvPr id="8" name="Grafik 7">
            <a:extLst>
              <a:ext uri="{FF2B5EF4-FFF2-40B4-BE49-F238E27FC236}">
                <a16:creationId xmlns:a16="http://schemas.microsoft.com/office/drawing/2014/main" id="{7E262CF0-B6EB-443B-8173-29CE82979A77}"/>
              </a:ext>
            </a:extLst>
          </p:cNvPr>
          <p:cNvPicPr>
            <a:picLocks noChangeAspect="1"/>
          </p:cNvPicPr>
          <p:nvPr/>
        </p:nvPicPr>
        <p:blipFill>
          <a:blip r:embed="rId3"/>
          <a:stretch>
            <a:fillRect/>
          </a:stretch>
        </p:blipFill>
        <p:spPr>
          <a:xfrm>
            <a:off x="529382" y="2564904"/>
            <a:ext cx="2806650" cy="3959588"/>
          </a:xfrm>
          <a:prstGeom prst="rect">
            <a:avLst/>
          </a:prstGeom>
        </p:spPr>
      </p:pic>
    </p:spTree>
    <p:extLst>
      <p:ext uri="{BB962C8B-B14F-4D97-AF65-F5344CB8AC3E}">
        <p14:creationId xmlns:p14="http://schemas.microsoft.com/office/powerpoint/2010/main" val="3092245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3D96594-0E89-4963-B9D8-76708AA942B3}"/>
              </a:ext>
            </a:extLst>
          </p:cNvPr>
          <p:cNvPicPr>
            <a:picLocks noChangeAspect="1"/>
          </p:cNvPicPr>
          <p:nvPr/>
        </p:nvPicPr>
        <p:blipFill>
          <a:blip r:embed="rId2"/>
          <a:stretch>
            <a:fillRect/>
          </a:stretch>
        </p:blipFill>
        <p:spPr>
          <a:xfrm>
            <a:off x="897988" y="2277849"/>
            <a:ext cx="3201988" cy="2036327"/>
          </a:xfrm>
          <a:prstGeom prst="rect">
            <a:avLst/>
          </a:prstGeom>
        </p:spPr>
      </p:pic>
      <p:pic>
        <p:nvPicPr>
          <p:cNvPr id="8" name="Grafik 7">
            <a:extLst>
              <a:ext uri="{FF2B5EF4-FFF2-40B4-BE49-F238E27FC236}">
                <a16:creationId xmlns:a16="http://schemas.microsoft.com/office/drawing/2014/main" id="{7F6F697D-4F10-95D5-16F6-5C025123C916}"/>
              </a:ext>
            </a:extLst>
          </p:cNvPr>
          <p:cNvPicPr>
            <a:picLocks noChangeAspect="1"/>
          </p:cNvPicPr>
          <p:nvPr/>
        </p:nvPicPr>
        <p:blipFill>
          <a:blip r:embed="rId3"/>
          <a:stretch>
            <a:fillRect/>
          </a:stretch>
        </p:blipFill>
        <p:spPr>
          <a:xfrm>
            <a:off x="5589564" y="2277849"/>
            <a:ext cx="2656448" cy="2001838"/>
          </a:xfrm>
          <a:prstGeom prst="rect">
            <a:avLst/>
          </a:prstGeom>
        </p:spPr>
      </p:pic>
      <p:pic>
        <p:nvPicPr>
          <p:cNvPr id="5" name="Inhaltsplatzhalter 4">
            <a:extLst>
              <a:ext uri="{FF2B5EF4-FFF2-40B4-BE49-F238E27FC236}">
                <a16:creationId xmlns:a16="http://schemas.microsoft.com/office/drawing/2014/main" id="{5FA2322B-49CB-4B9B-91C7-77204FE27CBF}"/>
              </a:ext>
            </a:extLst>
          </p:cNvPr>
          <p:cNvPicPr>
            <a:picLocks noGrp="1" noChangeAspect="1"/>
          </p:cNvPicPr>
          <p:nvPr>
            <p:ph idx="1"/>
          </p:nvPr>
        </p:nvPicPr>
        <p:blipFill>
          <a:blip r:embed="rId4"/>
          <a:stretch>
            <a:fillRect/>
          </a:stretch>
        </p:blipFill>
        <p:spPr>
          <a:xfrm>
            <a:off x="4919217" y="4545893"/>
            <a:ext cx="3343275" cy="2001838"/>
          </a:xfrm>
          <a:prstGeom prst="rect">
            <a:avLst/>
          </a:prstGeom>
        </p:spPr>
      </p:pic>
      <p:pic>
        <p:nvPicPr>
          <p:cNvPr id="3" name="Grafik 2">
            <a:extLst>
              <a:ext uri="{FF2B5EF4-FFF2-40B4-BE49-F238E27FC236}">
                <a16:creationId xmlns:a16="http://schemas.microsoft.com/office/drawing/2014/main" id="{FB999CF2-AF03-8FD9-9673-5207DE55B84D}"/>
              </a:ext>
            </a:extLst>
          </p:cNvPr>
          <p:cNvPicPr>
            <a:picLocks noChangeAspect="1"/>
          </p:cNvPicPr>
          <p:nvPr/>
        </p:nvPicPr>
        <p:blipFill>
          <a:blip r:embed="rId5"/>
          <a:stretch>
            <a:fillRect/>
          </a:stretch>
        </p:blipFill>
        <p:spPr>
          <a:xfrm>
            <a:off x="897988" y="4545893"/>
            <a:ext cx="3201988" cy="2001838"/>
          </a:xfrm>
          <a:prstGeom prst="rect">
            <a:avLst/>
          </a:prstGeom>
        </p:spPr>
      </p:pic>
      <p:sp>
        <p:nvSpPr>
          <p:cNvPr id="2" name="Titel 1">
            <a:extLst>
              <a:ext uri="{FF2B5EF4-FFF2-40B4-BE49-F238E27FC236}">
                <a16:creationId xmlns:a16="http://schemas.microsoft.com/office/drawing/2014/main" id="{F9D71D9A-C9F8-4A86-BDBD-4ED699639F04}"/>
              </a:ext>
            </a:extLst>
          </p:cNvPr>
          <p:cNvSpPr>
            <a:spLocks noGrp="1"/>
          </p:cNvSpPr>
          <p:nvPr>
            <p:ph type="title"/>
          </p:nvPr>
        </p:nvSpPr>
        <p:spPr>
          <a:xfrm>
            <a:off x="917531" y="996554"/>
            <a:ext cx="8173033" cy="671499"/>
          </a:xfrm>
        </p:spPr>
        <p:txBody>
          <a:bodyPr anchor="b">
            <a:normAutofit/>
          </a:bodyPr>
          <a:lstStyle/>
          <a:p>
            <a:r>
              <a:rPr lang="de-DE" dirty="0"/>
              <a:t>Klassendifferenzen der Zugtiere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11"/>
          </p:nvPr>
        </p:nvSpPr>
        <p:spPr>
          <a:xfrm>
            <a:off x="529382" y="6659276"/>
            <a:ext cx="504946" cy="138499"/>
          </a:xfrm>
        </p:spPr>
        <p:txBody>
          <a:bodyPr wrap="none" anchor="b">
            <a:normAutofit/>
          </a:bodyPr>
          <a:lstStyle/>
          <a:p>
            <a:pPr>
              <a:spcAft>
                <a:spcPts val="600"/>
              </a:spcAft>
            </a:pPr>
            <a:r>
              <a:rPr lang="de-DE" dirty="0"/>
              <a:t>Seite  </a:t>
            </a:r>
            <a:fld id="{3733AE7F-6935-469B-B7EA-A7DFC1F0D075}" type="slidenum">
              <a:rPr lang="de-DE" smtClean="0"/>
              <a:pPr>
                <a:spcAft>
                  <a:spcPts val="600"/>
                </a:spcAft>
              </a:pPr>
              <a:t>13</a:t>
            </a:fld>
            <a:endParaRPr lang="de-DE" dirty="0"/>
          </a:p>
        </p:txBody>
      </p:sp>
    </p:spTree>
    <p:extLst>
      <p:ext uri="{BB962C8B-B14F-4D97-AF65-F5344CB8AC3E}">
        <p14:creationId xmlns:p14="http://schemas.microsoft.com/office/powerpoint/2010/main" val="130054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13B8D2-643E-4C96-B0C9-A1AA09BF8691}"/>
              </a:ext>
            </a:extLst>
          </p:cNvPr>
          <p:cNvSpPr>
            <a:spLocks noGrp="1"/>
          </p:cNvSpPr>
          <p:nvPr>
            <p:ph type="sldNum" sz="quarter" idx="11"/>
          </p:nvPr>
        </p:nvSpPr>
        <p:spPr/>
        <p:txBody>
          <a:bodyPr/>
          <a:lstStyle/>
          <a:p>
            <a:r>
              <a:rPr lang="de-DE" dirty="0"/>
              <a:t>Seite  </a:t>
            </a:r>
            <a:fld id="{3733AE7F-6935-469B-B7EA-A7DFC1F0D075}" type="slidenum">
              <a:rPr lang="de-DE" smtClean="0"/>
              <a:pPr/>
              <a:t>14</a:t>
            </a:fld>
            <a:endParaRPr lang="de-DE" dirty="0"/>
          </a:p>
        </p:txBody>
      </p:sp>
      <p:sp>
        <p:nvSpPr>
          <p:cNvPr id="2" name="Textfeld 1">
            <a:extLst>
              <a:ext uri="{FF2B5EF4-FFF2-40B4-BE49-F238E27FC236}">
                <a16:creationId xmlns:a16="http://schemas.microsoft.com/office/drawing/2014/main" id="{B7B83BF2-3868-43BB-AC34-3397F37E9C0F}"/>
              </a:ext>
            </a:extLst>
          </p:cNvPr>
          <p:cNvSpPr txBox="1"/>
          <p:nvPr/>
        </p:nvSpPr>
        <p:spPr>
          <a:xfrm>
            <a:off x="1547664" y="2060848"/>
            <a:ext cx="65" cy="276999"/>
          </a:xfrm>
          <a:prstGeom prst="rect">
            <a:avLst/>
          </a:prstGeom>
          <a:noFill/>
          <a:ln>
            <a:noFill/>
          </a:ln>
        </p:spPr>
        <p:txBody>
          <a:bodyPr wrap="none" lIns="0" tIns="0" rIns="0" bIns="0" rtlCol="0">
            <a:spAutoFit/>
          </a:bodyPr>
          <a:lstStyle/>
          <a:p>
            <a:endParaRPr lang="de-DE" b="0" dirty="0">
              <a:latin typeface="Arial" pitchFamily="34" charset="0"/>
              <a:cs typeface="Arial" pitchFamily="34" charset="0"/>
            </a:endParaRPr>
          </a:p>
        </p:txBody>
      </p:sp>
      <p:sp>
        <p:nvSpPr>
          <p:cNvPr id="3" name="Rechteck 2">
            <a:extLst>
              <a:ext uri="{FF2B5EF4-FFF2-40B4-BE49-F238E27FC236}">
                <a16:creationId xmlns:a16="http://schemas.microsoft.com/office/drawing/2014/main" id="{A8690F7D-8A93-45DD-A4C9-E175227C1956}"/>
              </a:ext>
            </a:extLst>
          </p:cNvPr>
          <p:cNvSpPr/>
          <p:nvPr/>
        </p:nvSpPr>
        <p:spPr>
          <a:xfrm>
            <a:off x="373965" y="2298648"/>
            <a:ext cx="8435106" cy="584775"/>
          </a:xfrm>
          <a:prstGeom prst="rect">
            <a:avLst/>
          </a:prstGeom>
        </p:spPr>
        <p:txBody>
          <a:bodyPr wrap="square">
            <a:spAutoFit/>
          </a:bodyPr>
          <a:lstStyle/>
          <a:p>
            <a:r>
              <a:rPr lang="de-DE" sz="3200" dirty="0">
                <a:solidFill>
                  <a:srgbClr val="2D89CC"/>
                </a:solidFill>
                <a:latin typeface="Calibri"/>
                <a:ea typeface="+mj-ea"/>
                <a:cs typeface="Arial" pitchFamily="34" charset="0"/>
              </a:rPr>
              <a:t>Klassendifferenzen der ‚Heimtiere‘: Beispiel Katze   </a:t>
            </a:r>
            <a:endParaRPr lang="de-DE" dirty="0"/>
          </a:p>
        </p:txBody>
      </p:sp>
      <p:pic>
        <p:nvPicPr>
          <p:cNvPr id="10" name="Inhaltsplatzhalter 9">
            <a:extLst>
              <a:ext uri="{FF2B5EF4-FFF2-40B4-BE49-F238E27FC236}">
                <a16:creationId xmlns:a16="http://schemas.microsoft.com/office/drawing/2014/main" id="{68370342-C63D-4833-BDE3-E47DAC895C06}"/>
              </a:ext>
            </a:extLst>
          </p:cNvPr>
          <p:cNvPicPr>
            <a:picLocks noGrp="1" noChangeAspect="1"/>
          </p:cNvPicPr>
          <p:nvPr>
            <p:ph idx="1"/>
          </p:nvPr>
        </p:nvPicPr>
        <p:blipFill>
          <a:blip r:embed="rId2"/>
          <a:stretch>
            <a:fillRect/>
          </a:stretch>
        </p:blipFill>
        <p:spPr>
          <a:xfrm>
            <a:off x="3707903" y="3432408"/>
            <a:ext cx="5061025" cy="2444864"/>
          </a:xfrm>
          <a:prstGeom prst="rect">
            <a:avLst/>
          </a:prstGeom>
        </p:spPr>
      </p:pic>
      <p:pic>
        <p:nvPicPr>
          <p:cNvPr id="11" name="Grafik 10">
            <a:extLst>
              <a:ext uri="{FF2B5EF4-FFF2-40B4-BE49-F238E27FC236}">
                <a16:creationId xmlns:a16="http://schemas.microsoft.com/office/drawing/2014/main" id="{328C2912-4530-46B5-A5AB-85B8AA5F3787}"/>
              </a:ext>
            </a:extLst>
          </p:cNvPr>
          <p:cNvPicPr>
            <a:picLocks noChangeAspect="1"/>
          </p:cNvPicPr>
          <p:nvPr/>
        </p:nvPicPr>
        <p:blipFill>
          <a:blip r:embed="rId3"/>
          <a:stretch>
            <a:fillRect/>
          </a:stretch>
        </p:blipFill>
        <p:spPr>
          <a:xfrm>
            <a:off x="529383" y="3429001"/>
            <a:ext cx="2458314" cy="2458314"/>
          </a:xfrm>
          <a:prstGeom prst="rect">
            <a:avLst/>
          </a:prstGeom>
        </p:spPr>
      </p:pic>
    </p:spTree>
    <p:extLst>
      <p:ext uri="{BB962C8B-B14F-4D97-AF65-F5344CB8AC3E}">
        <p14:creationId xmlns:p14="http://schemas.microsoft.com/office/powerpoint/2010/main" val="3462608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06D02-1ECF-2110-48BD-1CF9CEBC21EE}"/>
              </a:ext>
            </a:extLst>
          </p:cNvPr>
          <p:cNvSpPr>
            <a:spLocks noGrp="1"/>
          </p:cNvSpPr>
          <p:nvPr>
            <p:ph type="title"/>
          </p:nvPr>
        </p:nvSpPr>
        <p:spPr>
          <a:xfrm>
            <a:off x="550981" y="1912985"/>
            <a:ext cx="8173033" cy="671499"/>
          </a:xfrm>
        </p:spPr>
        <p:txBody>
          <a:bodyPr/>
          <a:lstStyle/>
          <a:p>
            <a:r>
              <a:rPr lang="de-DE" dirty="0"/>
              <a:t>Klassendifferenzen der Tierrassen </a:t>
            </a:r>
          </a:p>
        </p:txBody>
      </p:sp>
      <p:pic>
        <p:nvPicPr>
          <p:cNvPr id="7" name="Inhaltsplatzhalter 6">
            <a:extLst>
              <a:ext uri="{FF2B5EF4-FFF2-40B4-BE49-F238E27FC236}">
                <a16:creationId xmlns:a16="http://schemas.microsoft.com/office/drawing/2014/main" id="{EC6D8E96-5C44-CD21-138C-162D532E1CEB}"/>
              </a:ext>
            </a:extLst>
          </p:cNvPr>
          <p:cNvPicPr>
            <a:picLocks noGrp="1" noChangeAspect="1"/>
          </p:cNvPicPr>
          <p:nvPr>
            <p:ph idx="1"/>
          </p:nvPr>
        </p:nvPicPr>
        <p:blipFill>
          <a:blip r:embed="rId2"/>
          <a:stretch>
            <a:fillRect/>
          </a:stretch>
        </p:blipFill>
        <p:spPr>
          <a:xfrm>
            <a:off x="550981" y="3204124"/>
            <a:ext cx="3746967" cy="2499763"/>
          </a:xfrm>
          <a:prstGeom prst="rect">
            <a:avLst/>
          </a:prstGeom>
        </p:spPr>
      </p:pic>
      <p:sp>
        <p:nvSpPr>
          <p:cNvPr id="4" name="Foliennummernplatzhalter 3">
            <a:extLst>
              <a:ext uri="{FF2B5EF4-FFF2-40B4-BE49-F238E27FC236}">
                <a16:creationId xmlns:a16="http://schemas.microsoft.com/office/drawing/2014/main" id="{C4DBF05E-A21C-1016-F215-4ED4EBD4EBFC}"/>
              </a:ext>
            </a:extLst>
          </p:cNvPr>
          <p:cNvSpPr>
            <a:spLocks noGrp="1"/>
          </p:cNvSpPr>
          <p:nvPr>
            <p:ph type="sldNum" sz="quarter" idx="11"/>
          </p:nvPr>
        </p:nvSpPr>
        <p:spPr/>
        <p:txBody>
          <a:bodyPr/>
          <a:lstStyle/>
          <a:p>
            <a:r>
              <a:rPr lang="de-DE" dirty="0"/>
              <a:t>Seite  </a:t>
            </a:r>
            <a:fld id="{3733AE7F-6935-469B-B7EA-A7DFC1F0D075}" type="slidenum">
              <a:rPr lang="de-DE" smtClean="0"/>
              <a:pPr/>
              <a:t>15</a:t>
            </a:fld>
            <a:endParaRPr lang="de-DE" dirty="0"/>
          </a:p>
        </p:txBody>
      </p:sp>
      <p:pic>
        <p:nvPicPr>
          <p:cNvPr id="8" name="Grafik 7">
            <a:extLst>
              <a:ext uri="{FF2B5EF4-FFF2-40B4-BE49-F238E27FC236}">
                <a16:creationId xmlns:a16="http://schemas.microsoft.com/office/drawing/2014/main" id="{9255F356-1690-5CCF-90BD-05C976ABC5DE}"/>
              </a:ext>
            </a:extLst>
          </p:cNvPr>
          <p:cNvPicPr>
            <a:picLocks noChangeAspect="1"/>
          </p:cNvPicPr>
          <p:nvPr/>
        </p:nvPicPr>
        <p:blipFill>
          <a:blip r:embed="rId3"/>
          <a:stretch>
            <a:fillRect/>
          </a:stretch>
        </p:blipFill>
        <p:spPr>
          <a:xfrm>
            <a:off x="5208644" y="3204124"/>
            <a:ext cx="3323796" cy="2495967"/>
          </a:xfrm>
          <a:prstGeom prst="rect">
            <a:avLst/>
          </a:prstGeom>
        </p:spPr>
      </p:pic>
    </p:spTree>
    <p:extLst>
      <p:ext uri="{BB962C8B-B14F-4D97-AF65-F5344CB8AC3E}">
        <p14:creationId xmlns:p14="http://schemas.microsoft.com/office/powerpoint/2010/main" val="267038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2BD79-C413-4245-8141-8ED519E89C78}"/>
              </a:ext>
            </a:extLst>
          </p:cNvPr>
          <p:cNvSpPr>
            <a:spLocks noGrp="1"/>
          </p:cNvSpPr>
          <p:nvPr>
            <p:ph type="title"/>
          </p:nvPr>
        </p:nvSpPr>
        <p:spPr>
          <a:xfrm>
            <a:off x="548053" y="1867513"/>
            <a:ext cx="3624922" cy="887523"/>
          </a:xfrm>
        </p:spPr>
        <p:txBody>
          <a:bodyPr/>
          <a:lstStyle/>
          <a:p>
            <a:r>
              <a:rPr lang="de-DE" dirty="0"/>
              <a:t>Klassendifferenzen der Sporttiere</a:t>
            </a:r>
          </a:p>
        </p:txBody>
      </p:sp>
      <p:sp>
        <p:nvSpPr>
          <p:cNvPr id="4" name="Foliennummernplatzhalter 3">
            <a:extLst>
              <a:ext uri="{FF2B5EF4-FFF2-40B4-BE49-F238E27FC236}">
                <a16:creationId xmlns:a16="http://schemas.microsoft.com/office/drawing/2014/main" id="{0F3FB337-09A4-4E49-9146-EEE49C253FBC}"/>
              </a:ext>
            </a:extLst>
          </p:cNvPr>
          <p:cNvSpPr>
            <a:spLocks noGrp="1"/>
          </p:cNvSpPr>
          <p:nvPr>
            <p:ph type="sldNum" sz="quarter" idx="11"/>
          </p:nvPr>
        </p:nvSpPr>
        <p:spPr/>
        <p:txBody>
          <a:bodyPr/>
          <a:lstStyle/>
          <a:p>
            <a:r>
              <a:rPr lang="de-DE" dirty="0"/>
              <a:t>Seite  </a:t>
            </a:r>
            <a:fld id="{3733AE7F-6935-469B-B7EA-A7DFC1F0D075}" type="slidenum">
              <a:rPr lang="de-DE" smtClean="0"/>
              <a:pPr/>
              <a:t>16</a:t>
            </a:fld>
            <a:endParaRPr lang="de-DE" dirty="0"/>
          </a:p>
        </p:txBody>
      </p:sp>
      <p:pic>
        <p:nvPicPr>
          <p:cNvPr id="8" name="Grafik 7">
            <a:extLst>
              <a:ext uri="{FF2B5EF4-FFF2-40B4-BE49-F238E27FC236}">
                <a16:creationId xmlns:a16="http://schemas.microsoft.com/office/drawing/2014/main" id="{A1EFCEA1-D673-404E-AB09-B6738814F8C3}"/>
              </a:ext>
            </a:extLst>
          </p:cNvPr>
          <p:cNvPicPr>
            <a:picLocks noChangeAspect="1"/>
          </p:cNvPicPr>
          <p:nvPr/>
        </p:nvPicPr>
        <p:blipFill>
          <a:blip r:embed="rId2"/>
          <a:stretch>
            <a:fillRect/>
          </a:stretch>
        </p:blipFill>
        <p:spPr>
          <a:xfrm>
            <a:off x="4172975" y="1867513"/>
            <a:ext cx="4422972" cy="2211486"/>
          </a:xfrm>
          <a:prstGeom prst="rect">
            <a:avLst/>
          </a:prstGeom>
        </p:spPr>
      </p:pic>
      <p:pic>
        <p:nvPicPr>
          <p:cNvPr id="6" name="Grafik 5">
            <a:extLst>
              <a:ext uri="{FF2B5EF4-FFF2-40B4-BE49-F238E27FC236}">
                <a16:creationId xmlns:a16="http://schemas.microsoft.com/office/drawing/2014/main" id="{77B3F6B1-FCAD-4A84-C91B-BAA85E90DF0E}"/>
              </a:ext>
            </a:extLst>
          </p:cNvPr>
          <p:cNvPicPr>
            <a:picLocks noChangeAspect="1"/>
          </p:cNvPicPr>
          <p:nvPr/>
        </p:nvPicPr>
        <p:blipFill>
          <a:blip r:embed="rId3"/>
          <a:stretch>
            <a:fillRect/>
          </a:stretch>
        </p:blipFill>
        <p:spPr>
          <a:xfrm>
            <a:off x="529382" y="4302669"/>
            <a:ext cx="4438946" cy="2258412"/>
          </a:xfrm>
          <a:prstGeom prst="rect">
            <a:avLst/>
          </a:prstGeom>
        </p:spPr>
      </p:pic>
      <p:pic>
        <p:nvPicPr>
          <p:cNvPr id="9" name="Grafik 8">
            <a:extLst>
              <a:ext uri="{FF2B5EF4-FFF2-40B4-BE49-F238E27FC236}">
                <a16:creationId xmlns:a16="http://schemas.microsoft.com/office/drawing/2014/main" id="{F6C6C400-CB71-402D-9DD2-4B9E0895CA8E}"/>
              </a:ext>
            </a:extLst>
          </p:cNvPr>
          <p:cNvPicPr>
            <a:picLocks noChangeAspect="1"/>
          </p:cNvPicPr>
          <p:nvPr/>
        </p:nvPicPr>
        <p:blipFill>
          <a:blip r:embed="rId4"/>
          <a:stretch>
            <a:fillRect/>
          </a:stretch>
        </p:blipFill>
        <p:spPr>
          <a:xfrm>
            <a:off x="5220072" y="4302669"/>
            <a:ext cx="3384234" cy="2258412"/>
          </a:xfrm>
          <a:prstGeom prst="rect">
            <a:avLst/>
          </a:prstGeom>
        </p:spPr>
      </p:pic>
    </p:spTree>
    <p:extLst>
      <p:ext uri="{BB962C8B-B14F-4D97-AF65-F5344CB8AC3E}">
        <p14:creationId xmlns:p14="http://schemas.microsoft.com/office/powerpoint/2010/main" val="168956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8B33D-15B7-595A-301B-18C0853FABE7}"/>
              </a:ext>
            </a:extLst>
          </p:cNvPr>
          <p:cNvSpPr>
            <a:spLocks noGrp="1"/>
          </p:cNvSpPr>
          <p:nvPr>
            <p:ph type="title"/>
          </p:nvPr>
        </p:nvSpPr>
        <p:spPr>
          <a:xfrm>
            <a:off x="545533" y="1673630"/>
            <a:ext cx="7859042" cy="671499"/>
          </a:xfrm>
        </p:spPr>
        <p:txBody>
          <a:bodyPr/>
          <a:lstStyle/>
          <a:p>
            <a:r>
              <a:rPr lang="de-DE" dirty="0"/>
              <a:t>Klassendifferenzen des Tierverzehrs </a:t>
            </a:r>
          </a:p>
        </p:txBody>
      </p:sp>
      <p:pic>
        <p:nvPicPr>
          <p:cNvPr id="5" name="Inhaltsplatzhalter 4">
            <a:extLst>
              <a:ext uri="{FF2B5EF4-FFF2-40B4-BE49-F238E27FC236}">
                <a16:creationId xmlns:a16="http://schemas.microsoft.com/office/drawing/2014/main" id="{A39DC72C-36C5-5D23-C161-F34EB45ED907}"/>
              </a:ext>
            </a:extLst>
          </p:cNvPr>
          <p:cNvPicPr>
            <a:picLocks noGrp="1" noChangeAspect="1"/>
          </p:cNvPicPr>
          <p:nvPr>
            <p:ph idx="1"/>
          </p:nvPr>
        </p:nvPicPr>
        <p:blipFill>
          <a:blip r:embed="rId2"/>
          <a:stretch>
            <a:fillRect/>
          </a:stretch>
        </p:blipFill>
        <p:spPr>
          <a:xfrm>
            <a:off x="545533" y="4149080"/>
            <a:ext cx="4546674" cy="2273336"/>
          </a:xfrm>
          <a:prstGeom prst="rect">
            <a:avLst/>
          </a:prstGeom>
        </p:spPr>
      </p:pic>
      <p:sp>
        <p:nvSpPr>
          <p:cNvPr id="4" name="Foliennummernplatzhalter 3">
            <a:extLst>
              <a:ext uri="{FF2B5EF4-FFF2-40B4-BE49-F238E27FC236}">
                <a16:creationId xmlns:a16="http://schemas.microsoft.com/office/drawing/2014/main" id="{2E4B9915-3E47-5FC2-8980-E974260E231F}"/>
              </a:ext>
            </a:extLst>
          </p:cNvPr>
          <p:cNvSpPr>
            <a:spLocks noGrp="1"/>
          </p:cNvSpPr>
          <p:nvPr>
            <p:ph type="sldNum" sz="quarter" idx="11"/>
          </p:nvPr>
        </p:nvSpPr>
        <p:spPr/>
        <p:txBody>
          <a:bodyPr/>
          <a:lstStyle/>
          <a:p>
            <a:r>
              <a:rPr lang="de-DE" dirty="0"/>
              <a:t>Seite  </a:t>
            </a:r>
            <a:fld id="{3733AE7F-6935-469B-B7EA-A7DFC1F0D075}" type="slidenum">
              <a:rPr lang="de-DE" smtClean="0"/>
              <a:pPr/>
              <a:t>17</a:t>
            </a:fld>
            <a:endParaRPr lang="de-DE" dirty="0"/>
          </a:p>
        </p:txBody>
      </p:sp>
      <p:pic>
        <p:nvPicPr>
          <p:cNvPr id="8" name="Grafik 7">
            <a:extLst>
              <a:ext uri="{FF2B5EF4-FFF2-40B4-BE49-F238E27FC236}">
                <a16:creationId xmlns:a16="http://schemas.microsoft.com/office/drawing/2014/main" id="{67A5C274-E111-AA0C-2C1E-93CF4B3ABABE}"/>
              </a:ext>
            </a:extLst>
          </p:cNvPr>
          <p:cNvPicPr>
            <a:picLocks noChangeAspect="1"/>
          </p:cNvPicPr>
          <p:nvPr/>
        </p:nvPicPr>
        <p:blipFill>
          <a:blip r:embed="rId3"/>
          <a:stretch>
            <a:fillRect/>
          </a:stretch>
        </p:blipFill>
        <p:spPr>
          <a:xfrm>
            <a:off x="5436096" y="2581989"/>
            <a:ext cx="2880320" cy="3840427"/>
          </a:xfrm>
          <a:prstGeom prst="rect">
            <a:avLst/>
          </a:prstGeom>
        </p:spPr>
      </p:pic>
    </p:spTree>
    <p:extLst>
      <p:ext uri="{BB962C8B-B14F-4D97-AF65-F5344CB8AC3E}">
        <p14:creationId xmlns:p14="http://schemas.microsoft.com/office/powerpoint/2010/main" val="392543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80585-7AC8-A4AC-13F5-2B338BF3A1FE}"/>
              </a:ext>
            </a:extLst>
          </p:cNvPr>
          <p:cNvSpPr>
            <a:spLocks noGrp="1"/>
          </p:cNvSpPr>
          <p:nvPr>
            <p:ph type="title"/>
          </p:nvPr>
        </p:nvSpPr>
        <p:spPr>
          <a:xfrm>
            <a:off x="575656" y="2613718"/>
            <a:ext cx="8173033" cy="671499"/>
          </a:xfrm>
        </p:spPr>
        <p:txBody>
          <a:bodyPr/>
          <a:lstStyle/>
          <a:p>
            <a:r>
              <a:rPr lang="de-DE" dirty="0"/>
              <a:t>Klassendifferenzen der Fleischtiertötung </a:t>
            </a:r>
          </a:p>
        </p:txBody>
      </p:sp>
      <p:pic>
        <p:nvPicPr>
          <p:cNvPr id="5" name="Inhaltsplatzhalter 4">
            <a:extLst>
              <a:ext uri="{FF2B5EF4-FFF2-40B4-BE49-F238E27FC236}">
                <a16:creationId xmlns:a16="http://schemas.microsoft.com/office/drawing/2014/main" id="{31005F98-1033-5651-D7C1-E7D021B5780E}"/>
              </a:ext>
            </a:extLst>
          </p:cNvPr>
          <p:cNvPicPr>
            <a:picLocks noGrp="1" noChangeAspect="1"/>
          </p:cNvPicPr>
          <p:nvPr>
            <p:ph idx="1"/>
          </p:nvPr>
        </p:nvPicPr>
        <p:blipFill>
          <a:blip r:embed="rId2"/>
          <a:stretch>
            <a:fillRect/>
          </a:stretch>
        </p:blipFill>
        <p:spPr>
          <a:xfrm>
            <a:off x="4766493" y="3891806"/>
            <a:ext cx="4032859" cy="2264440"/>
          </a:xfrm>
          <a:prstGeom prst="rect">
            <a:avLst/>
          </a:prstGeom>
        </p:spPr>
      </p:pic>
      <p:sp>
        <p:nvSpPr>
          <p:cNvPr id="4" name="Foliennummernplatzhalter 3">
            <a:extLst>
              <a:ext uri="{FF2B5EF4-FFF2-40B4-BE49-F238E27FC236}">
                <a16:creationId xmlns:a16="http://schemas.microsoft.com/office/drawing/2014/main" id="{FDA8E9F9-540A-7537-1C6A-E24212830F9A}"/>
              </a:ext>
            </a:extLst>
          </p:cNvPr>
          <p:cNvSpPr>
            <a:spLocks noGrp="1"/>
          </p:cNvSpPr>
          <p:nvPr>
            <p:ph type="sldNum" sz="quarter" idx="11"/>
          </p:nvPr>
        </p:nvSpPr>
        <p:spPr/>
        <p:txBody>
          <a:bodyPr/>
          <a:lstStyle/>
          <a:p>
            <a:r>
              <a:rPr lang="de-DE" dirty="0"/>
              <a:t>Seite  </a:t>
            </a:r>
            <a:fld id="{3733AE7F-6935-469B-B7EA-A7DFC1F0D075}" type="slidenum">
              <a:rPr lang="de-DE" smtClean="0"/>
              <a:pPr/>
              <a:t>18</a:t>
            </a:fld>
            <a:endParaRPr lang="de-DE" dirty="0"/>
          </a:p>
        </p:txBody>
      </p:sp>
      <p:pic>
        <p:nvPicPr>
          <p:cNvPr id="6" name="Grafik 5">
            <a:extLst>
              <a:ext uri="{FF2B5EF4-FFF2-40B4-BE49-F238E27FC236}">
                <a16:creationId xmlns:a16="http://schemas.microsoft.com/office/drawing/2014/main" id="{E743E540-6C5A-AB5C-DC4B-E123B9B56FC9}"/>
              </a:ext>
            </a:extLst>
          </p:cNvPr>
          <p:cNvPicPr>
            <a:picLocks noChangeAspect="1"/>
          </p:cNvPicPr>
          <p:nvPr/>
        </p:nvPicPr>
        <p:blipFill>
          <a:blip r:embed="rId3"/>
          <a:stretch>
            <a:fillRect/>
          </a:stretch>
        </p:blipFill>
        <p:spPr>
          <a:xfrm>
            <a:off x="576064" y="3908532"/>
            <a:ext cx="3995936" cy="2247714"/>
          </a:xfrm>
          <a:prstGeom prst="rect">
            <a:avLst/>
          </a:prstGeom>
        </p:spPr>
      </p:pic>
    </p:spTree>
    <p:extLst>
      <p:ext uri="{BB962C8B-B14F-4D97-AF65-F5344CB8AC3E}">
        <p14:creationId xmlns:p14="http://schemas.microsoft.com/office/powerpoint/2010/main" val="259525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71D9A-C9F8-4A86-BDBD-4ED699639F04}"/>
              </a:ext>
            </a:extLst>
          </p:cNvPr>
          <p:cNvSpPr>
            <a:spLocks noGrp="1"/>
          </p:cNvSpPr>
          <p:nvPr>
            <p:ph type="title"/>
          </p:nvPr>
        </p:nvSpPr>
        <p:spPr>
          <a:xfrm>
            <a:off x="548333" y="1700808"/>
            <a:ext cx="8064896" cy="671499"/>
          </a:xfrm>
        </p:spPr>
        <p:txBody>
          <a:bodyPr/>
          <a:lstStyle/>
          <a:p>
            <a:r>
              <a:rPr lang="de-DE" dirty="0"/>
              <a:t>Klassendifferenzen des Ungeziefers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11"/>
          </p:nvPr>
        </p:nvSpPr>
        <p:spPr/>
        <p:txBody>
          <a:bodyPr/>
          <a:lstStyle/>
          <a:p>
            <a:r>
              <a:rPr lang="de-DE" dirty="0"/>
              <a:t>Seite  </a:t>
            </a:r>
            <a:fld id="{3733AE7F-6935-469B-B7EA-A7DFC1F0D075}" type="slidenum">
              <a:rPr lang="de-DE" smtClean="0"/>
              <a:pPr/>
              <a:t>19</a:t>
            </a:fld>
            <a:endParaRPr lang="de-DE" dirty="0"/>
          </a:p>
        </p:txBody>
      </p:sp>
      <p:sp>
        <p:nvSpPr>
          <p:cNvPr id="5" name="Inhaltsplatzhalter 4">
            <a:extLst>
              <a:ext uri="{FF2B5EF4-FFF2-40B4-BE49-F238E27FC236}">
                <a16:creationId xmlns:a16="http://schemas.microsoft.com/office/drawing/2014/main" id="{7D401E87-4040-4AC6-A2F9-6473832CB2EF}"/>
              </a:ext>
            </a:extLst>
          </p:cNvPr>
          <p:cNvSpPr>
            <a:spLocks noGrp="1"/>
          </p:cNvSpPr>
          <p:nvPr>
            <p:ph idx="1"/>
          </p:nvPr>
        </p:nvSpPr>
        <p:spPr>
          <a:xfrm>
            <a:off x="611560" y="3068960"/>
            <a:ext cx="8158163" cy="4320902"/>
          </a:xfrm>
        </p:spPr>
        <p:txBody>
          <a:bodyPr/>
          <a:lstStyle/>
          <a:p>
            <a:r>
              <a:rPr lang="de-DE" sz="2000" dirty="0"/>
              <a:t>Kindheitserinnerung einer Frau aus Wiesbaden um 1900:</a:t>
            </a:r>
          </a:p>
          <a:p>
            <a:r>
              <a:rPr lang="de-DE" sz="2000" i="1" dirty="0"/>
              <a:t>„Und da sagt die </a:t>
            </a:r>
            <a:r>
              <a:rPr lang="de-DE" sz="2000" i="1" dirty="0" err="1"/>
              <a:t>Läusschwester</a:t>
            </a:r>
            <a:r>
              <a:rPr lang="de-DE" sz="2000" i="1" dirty="0"/>
              <a:t>: ‚Ja, deine Mama ist arm, bist aber immer sauber hergekommen.‘ Wenn man viel Geld hatte, dann ist das eine Kleinigkeit, aber wenn man es nicht hatte und ist dann noch sauber! … Und die Mutter, die hat mich gekämmt und immer geguckt, wenn man mal so gekratzt hat, hat sie gesagt: ‚Komm, lass mich mal gucken, was los ist‘“  </a:t>
            </a:r>
          </a:p>
        </p:txBody>
      </p:sp>
    </p:spTree>
    <p:extLst>
      <p:ext uri="{BB962C8B-B14F-4D97-AF65-F5344CB8AC3E}">
        <p14:creationId xmlns:p14="http://schemas.microsoft.com/office/powerpoint/2010/main" val="264803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780E7-27D0-47D7-A505-99ABF33DAA17}"/>
              </a:ext>
            </a:extLst>
          </p:cNvPr>
          <p:cNvSpPr>
            <a:spLocks noGrp="1"/>
          </p:cNvSpPr>
          <p:nvPr>
            <p:ph type="title"/>
          </p:nvPr>
        </p:nvSpPr>
        <p:spPr>
          <a:xfrm>
            <a:off x="578082" y="1628800"/>
            <a:ext cx="8173033" cy="671499"/>
          </a:xfrm>
        </p:spPr>
        <p:txBody>
          <a:bodyPr/>
          <a:lstStyle/>
          <a:p>
            <a:r>
              <a:rPr lang="de-DE" dirty="0"/>
              <a:t>Gesellschaften sind durchzogen von sozialen Differenzen</a:t>
            </a:r>
          </a:p>
        </p:txBody>
      </p:sp>
      <p:sp>
        <p:nvSpPr>
          <p:cNvPr id="3" name="Inhaltsplatzhalter 2">
            <a:extLst>
              <a:ext uri="{FF2B5EF4-FFF2-40B4-BE49-F238E27FC236}">
                <a16:creationId xmlns:a16="http://schemas.microsoft.com/office/drawing/2014/main" id="{EDDBC6D9-F7C5-43FE-AD43-84E5A063ADF9}"/>
              </a:ext>
            </a:extLst>
          </p:cNvPr>
          <p:cNvSpPr>
            <a:spLocks noGrp="1"/>
          </p:cNvSpPr>
          <p:nvPr>
            <p:ph idx="1"/>
          </p:nvPr>
        </p:nvSpPr>
        <p:spPr>
          <a:xfrm>
            <a:off x="576966" y="2636912"/>
            <a:ext cx="8158163" cy="4320902"/>
          </a:xfrm>
        </p:spPr>
        <p:txBody>
          <a:bodyPr/>
          <a:lstStyle/>
          <a:p>
            <a:pPr marL="342900" indent="-342900">
              <a:buFont typeface="Arial" panose="020B0604020202020204" pitchFamily="34" charset="0"/>
              <a:buChar char="•"/>
            </a:pPr>
            <a:r>
              <a:rPr lang="de-DE" sz="2000" dirty="0"/>
              <a:t>Gender</a:t>
            </a:r>
          </a:p>
          <a:p>
            <a:pPr marL="342900" indent="-342900">
              <a:buFont typeface="Arial" panose="020B0604020202020204" pitchFamily="34" charset="0"/>
              <a:buChar char="•"/>
            </a:pPr>
            <a:r>
              <a:rPr lang="de-DE" sz="2000" dirty="0"/>
              <a:t>Alter</a:t>
            </a:r>
          </a:p>
          <a:p>
            <a:pPr marL="342900" indent="-342900">
              <a:buFont typeface="Arial" panose="020B0604020202020204" pitchFamily="34" charset="0"/>
              <a:buChar char="•"/>
            </a:pPr>
            <a:r>
              <a:rPr lang="de-DE" sz="2000" dirty="0"/>
              <a:t>Schicht/Klasse</a:t>
            </a:r>
          </a:p>
          <a:p>
            <a:pPr marL="342900" indent="-342900">
              <a:buFont typeface="Arial" panose="020B0604020202020204" pitchFamily="34" charset="0"/>
              <a:buChar char="•"/>
            </a:pPr>
            <a:r>
              <a:rPr lang="de-DE" sz="2000" dirty="0"/>
              <a:t>Bildung</a:t>
            </a:r>
          </a:p>
          <a:p>
            <a:pPr marL="342900" indent="-342900">
              <a:buFont typeface="Arial" panose="020B0604020202020204" pitchFamily="34" charset="0"/>
              <a:buChar char="•"/>
            </a:pPr>
            <a:r>
              <a:rPr lang="de-DE" sz="2000" dirty="0"/>
              <a:t>Kultur</a:t>
            </a:r>
          </a:p>
          <a:p>
            <a:pPr marL="342900" indent="-342900">
              <a:buFont typeface="Arial" panose="020B0604020202020204" pitchFamily="34" charset="0"/>
              <a:buChar char="•"/>
            </a:pPr>
            <a:r>
              <a:rPr lang="de-DE" sz="2000" dirty="0"/>
              <a:t>sexuelle Orientierung</a:t>
            </a:r>
          </a:p>
          <a:p>
            <a:pPr marL="342900" indent="-342900">
              <a:buFont typeface="Arial" panose="020B0604020202020204" pitchFamily="34" charset="0"/>
              <a:buChar char="•"/>
            </a:pPr>
            <a:r>
              <a:rPr lang="de-DE" sz="2000" dirty="0"/>
              <a:t>Krankheit und Behinderung</a:t>
            </a:r>
          </a:p>
          <a:p>
            <a:pPr marL="342900" indent="-342900">
              <a:buFont typeface="Arial" panose="020B0604020202020204" pitchFamily="34" charset="0"/>
              <a:buChar char="•"/>
            </a:pPr>
            <a:r>
              <a:rPr lang="de-DE" sz="2000" dirty="0"/>
              <a:t>Religion</a:t>
            </a:r>
          </a:p>
          <a:p>
            <a:pPr marL="342900" indent="-342900">
              <a:buFont typeface="Arial" panose="020B0604020202020204" pitchFamily="34" charset="0"/>
              <a:buChar char="•"/>
            </a:pPr>
            <a:r>
              <a:rPr lang="de-DE" sz="2000" dirty="0"/>
              <a:t>politische Orientierung</a:t>
            </a:r>
          </a:p>
          <a:p>
            <a:pPr marL="342900" indent="-342900">
              <a:buFont typeface="Arial" panose="020B0604020202020204" pitchFamily="34" charset="0"/>
              <a:buChar char="•"/>
            </a:pPr>
            <a:r>
              <a:rPr lang="de-DE" sz="2000" dirty="0"/>
              <a:t>…</a:t>
            </a:r>
          </a:p>
          <a:p>
            <a:r>
              <a:rPr lang="de-DE" sz="2000" dirty="0"/>
              <a:t>  </a:t>
            </a:r>
          </a:p>
        </p:txBody>
      </p:sp>
      <p:sp>
        <p:nvSpPr>
          <p:cNvPr id="4" name="Foliennummernplatzhalter 3">
            <a:extLst>
              <a:ext uri="{FF2B5EF4-FFF2-40B4-BE49-F238E27FC236}">
                <a16:creationId xmlns:a16="http://schemas.microsoft.com/office/drawing/2014/main" id="{03D43970-2CDF-4E0A-B097-CE47B8F9D503}"/>
              </a:ext>
            </a:extLst>
          </p:cNvPr>
          <p:cNvSpPr>
            <a:spLocks noGrp="1"/>
          </p:cNvSpPr>
          <p:nvPr>
            <p:ph type="sldNum" sz="quarter" idx="11"/>
          </p:nvPr>
        </p:nvSpPr>
        <p:spPr/>
        <p:txBody>
          <a:bodyPr/>
          <a:lstStyle/>
          <a:p>
            <a:r>
              <a:rPr lang="de-DE" dirty="0"/>
              <a:t>Seite  </a:t>
            </a:r>
            <a:fld id="{3733AE7F-6935-469B-B7EA-A7DFC1F0D075}" type="slidenum">
              <a:rPr lang="de-DE" smtClean="0"/>
              <a:pPr/>
              <a:t>2</a:t>
            </a:fld>
            <a:endParaRPr lang="de-DE" dirty="0"/>
          </a:p>
        </p:txBody>
      </p:sp>
      <p:sp>
        <p:nvSpPr>
          <p:cNvPr id="8" name="Rechteck: abgerundete Ecken 7">
            <a:extLst>
              <a:ext uri="{FF2B5EF4-FFF2-40B4-BE49-F238E27FC236}">
                <a16:creationId xmlns:a16="http://schemas.microsoft.com/office/drawing/2014/main" id="{4F421446-B14E-4C65-B2E6-F4D663DF64D6}"/>
              </a:ext>
            </a:extLst>
          </p:cNvPr>
          <p:cNvSpPr/>
          <p:nvPr/>
        </p:nvSpPr>
        <p:spPr bwMode="auto">
          <a:xfrm>
            <a:off x="5148064" y="3140968"/>
            <a:ext cx="3168352" cy="1440160"/>
          </a:xfrm>
          <a:prstGeom prst="roundRect">
            <a:avLst/>
          </a:prstGeom>
          <a:solidFill>
            <a:schemeClr val="accent1">
              <a:lumMod val="20000"/>
              <a:lumOff val="80000"/>
            </a:schemeClr>
          </a:solidFill>
          <a:ln w="9525">
            <a:solidFill>
              <a:schemeClr val="accent1"/>
            </a:solidFill>
            <a:round/>
            <a:headEnd/>
            <a:tailEnd/>
          </a:ln>
        </p:spPr>
        <p:txBody>
          <a:bodyPr rtlCol="0" anchor="ctr"/>
          <a:lstStyle/>
          <a:p>
            <a:pPr algn="ctr"/>
            <a:r>
              <a:rPr lang="de-DE" sz="1400" dirty="0">
                <a:latin typeface="Arial" pitchFamily="34" charset="0"/>
                <a:cs typeface="Arial" pitchFamily="34" charset="0"/>
              </a:rPr>
              <a:t>Über diese Kategorien werden soziale Ordnungen organisiert: Einschluss und Ausschluss, Überlegenheit und Unterlegenheit, Anerkennung und Stigmatisierung  </a:t>
            </a:r>
          </a:p>
        </p:txBody>
      </p:sp>
    </p:spTree>
    <p:extLst>
      <p:ext uri="{BB962C8B-B14F-4D97-AF65-F5344CB8AC3E}">
        <p14:creationId xmlns:p14="http://schemas.microsoft.com/office/powerpoint/2010/main" val="28175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AE599-6EED-8DB8-7098-5E55965E14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D888E8-14AE-FC02-21C4-A7FA64C5CB3D}"/>
              </a:ext>
            </a:extLst>
          </p:cNvPr>
          <p:cNvSpPr>
            <a:spLocks noGrp="1"/>
          </p:cNvSpPr>
          <p:nvPr>
            <p:ph type="title"/>
          </p:nvPr>
        </p:nvSpPr>
        <p:spPr>
          <a:xfrm>
            <a:off x="548333" y="1700808"/>
            <a:ext cx="8064896" cy="671499"/>
          </a:xfrm>
        </p:spPr>
        <p:txBody>
          <a:bodyPr/>
          <a:lstStyle/>
          <a:p>
            <a:r>
              <a:rPr lang="de-DE" dirty="0"/>
              <a:t>Klassendifferenzen des Ungeziefers </a:t>
            </a:r>
          </a:p>
        </p:txBody>
      </p:sp>
      <p:sp>
        <p:nvSpPr>
          <p:cNvPr id="4" name="Foliennummernplatzhalter 3">
            <a:extLst>
              <a:ext uri="{FF2B5EF4-FFF2-40B4-BE49-F238E27FC236}">
                <a16:creationId xmlns:a16="http://schemas.microsoft.com/office/drawing/2014/main" id="{029ADC5F-C942-E82F-7725-5AB64A0003C7}"/>
              </a:ext>
            </a:extLst>
          </p:cNvPr>
          <p:cNvSpPr>
            <a:spLocks noGrp="1"/>
          </p:cNvSpPr>
          <p:nvPr>
            <p:ph type="sldNum" sz="quarter" idx="11"/>
          </p:nvPr>
        </p:nvSpPr>
        <p:spPr/>
        <p:txBody>
          <a:bodyPr/>
          <a:lstStyle/>
          <a:p>
            <a:r>
              <a:rPr lang="de-DE" dirty="0"/>
              <a:t>Seite  </a:t>
            </a:r>
            <a:fld id="{3733AE7F-6935-469B-B7EA-A7DFC1F0D075}" type="slidenum">
              <a:rPr lang="de-DE" smtClean="0"/>
              <a:pPr/>
              <a:t>20</a:t>
            </a:fld>
            <a:endParaRPr lang="de-DE" dirty="0"/>
          </a:p>
        </p:txBody>
      </p:sp>
      <p:sp>
        <p:nvSpPr>
          <p:cNvPr id="5" name="Inhaltsplatzhalter 4">
            <a:extLst>
              <a:ext uri="{FF2B5EF4-FFF2-40B4-BE49-F238E27FC236}">
                <a16:creationId xmlns:a16="http://schemas.microsoft.com/office/drawing/2014/main" id="{05087D29-0B2C-8E12-2D84-23D45CECD2EE}"/>
              </a:ext>
            </a:extLst>
          </p:cNvPr>
          <p:cNvSpPr>
            <a:spLocks noGrp="1"/>
          </p:cNvSpPr>
          <p:nvPr>
            <p:ph idx="1"/>
          </p:nvPr>
        </p:nvSpPr>
        <p:spPr>
          <a:xfrm>
            <a:off x="611560" y="3068960"/>
            <a:ext cx="8158163" cy="4320902"/>
          </a:xfrm>
        </p:spPr>
        <p:txBody>
          <a:bodyPr/>
          <a:lstStyle/>
          <a:p>
            <a:r>
              <a:rPr lang="de-DE" sz="2000" dirty="0"/>
              <a:t>Kindheitserinnerung einer Frau aus Wiesbaden um 1900:</a:t>
            </a:r>
          </a:p>
          <a:p>
            <a:r>
              <a:rPr lang="de-DE" sz="2000" i="1" dirty="0"/>
              <a:t>„Und da sagt die </a:t>
            </a:r>
            <a:r>
              <a:rPr lang="de-DE" sz="2000" i="1" dirty="0" err="1"/>
              <a:t>Läusschwester</a:t>
            </a:r>
            <a:r>
              <a:rPr lang="de-DE" sz="2000" i="1" dirty="0"/>
              <a:t>: ‚Ja, deine Mama ist </a:t>
            </a:r>
            <a:r>
              <a:rPr lang="de-DE" sz="2000" i="1" u="sng" dirty="0"/>
              <a:t>arm</a:t>
            </a:r>
            <a:r>
              <a:rPr lang="de-DE" sz="2000" i="1" dirty="0"/>
              <a:t>, bist aber immer sauber hergekommen.‘ </a:t>
            </a:r>
            <a:r>
              <a:rPr lang="de-DE" sz="2000" i="1" u="sng" dirty="0"/>
              <a:t>Wenn man viel Geld hatte</a:t>
            </a:r>
            <a:r>
              <a:rPr lang="de-DE" sz="2000" i="1" dirty="0"/>
              <a:t>, dann ist das eine Kleinigkeit, aber wenn man es nicht hatte und ist dann noch sauber! … Und die Mutter, die hat mich gekämmt und immer geguckt, wenn man mal so gekratzt hat, hat sie gesagt: ‚Komm, lass mich mal gucken, was los ist‘“  </a:t>
            </a:r>
          </a:p>
        </p:txBody>
      </p:sp>
      <p:sp>
        <p:nvSpPr>
          <p:cNvPr id="6" name="Sprechblase: oval 5">
            <a:extLst>
              <a:ext uri="{FF2B5EF4-FFF2-40B4-BE49-F238E27FC236}">
                <a16:creationId xmlns:a16="http://schemas.microsoft.com/office/drawing/2014/main" id="{5BBDAD65-D717-B6C4-9A8E-CBA89926F5C7}"/>
              </a:ext>
            </a:extLst>
          </p:cNvPr>
          <p:cNvSpPr/>
          <p:nvPr/>
        </p:nvSpPr>
        <p:spPr bwMode="auto">
          <a:xfrm>
            <a:off x="5054352" y="800827"/>
            <a:ext cx="2088232" cy="989565"/>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100" dirty="0">
                <a:latin typeface="Arial" pitchFamily="34" charset="0"/>
                <a:cs typeface="Arial" pitchFamily="34" charset="0"/>
              </a:rPr>
              <a:t>Furcht vor sozialer Degradierung durch Läusebefall</a:t>
            </a:r>
          </a:p>
        </p:txBody>
      </p:sp>
      <p:sp>
        <p:nvSpPr>
          <p:cNvPr id="7" name="Sprechblase: oval 6">
            <a:extLst>
              <a:ext uri="{FF2B5EF4-FFF2-40B4-BE49-F238E27FC236}">
                <a16:creationId xmlns:a16="http://schemas.microsoft.com/office/drawing/2014/main" id="{9178F0E4-CD4D-63FE-A6E2-2D2B0771CBC4}"/>
              </a:ext>
            </a:extLst>
          </p:cNvPr>
          <p:cNvSpPr/>
          <p:nvPr/>
        </p:nvSpPr>
        <p:spPr bwMode="auto">
          <a:xfrm>
            <a:off x="6539011" y="1479392"/>
            <a:ext cx="2088232" cy="989565"/>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100" dirty="0">
                <a:latin typeface="Arial" pitchFamily="34" charset="0"/>
                <a:cs typeface="Arial" pitchFamily="34" charset="0"/>
              </a:rPr>
              <a:t>Ungezieferfreiheit:  Zeichen von sozialer Überlegenheit</a:t>
            </a:r>
          </a:p>
        </p:txBody>
      </p:sp>
    </p:spTree>
    <p:extLst>
      <p:ext uri="{BB962C8B-B14F-4D97-AF65-F5344CB8AC3E}">
        <p14:creationId xmlns:p14="http://schemas.microsoft.com/office/powerpoint/2010/main" val="377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52114-64D7-4D8B-BEB1-CFD3501EF434}"/>
              </a:ext>
            </a:extLst>
          </p:cNvPr>
          <p:cNvSpPr>
            <a:spLocks noGrp="1"/>
          </p:cNvSpPr>
          <p:nvPr>
            <p:ph type="title"/>
          </p:nvPr>
        </p:nvSpPr>
        <p:spPr>
          <a:xfrm>
            <a:off x="529382" y="1746353"/>
            <a:ext cx="8173033" cy="671499"/>
          </a:xfrm>
        </p:spPr>
        <p:txBody>
          <a:bodyPr/>
          <a:lstStyle/>
          <a:p>
            <a:r>
              <a:rPr lang="de-DE" dirty="0"/>
              <a:t>Tiere als Symbole von Klassendifferenzen </a:t>
            </a:r>
          </a:p>
        </p:txBody>
      </p:sp>
      <p:sp>
        <p:nvSpPr>
          <p:cNvPr id="3" name="Inhaltsplatzhalter 2">
            <a:extLst>
              <a:ext uri="{FF2B5EF4-FFF2-40B4-BE49-F238E27FC236}">
                <a16:creationId xmlns:a16="http://schemas.microsoft.com/office/drawing/2014/main" id="{39C710F9-5CEB-4CE6-A391-0DA031A52DA3}"/>
              </a:ext>
            </a:extLst>
          </p:cNvPr>
          <p:cNvSpPr>
            <a:spLocks noGrp="1"/>
          </p:cNvSpPr>
          <p:nvPr>
            <p:ph idx="1"/>
          </p:nvPr>
        </p:nvSpPr>
        <p:spPr>
          <a:xfrm>
            <a:off x="529382" y="3068960"/>
            <a:ext cx="3171330" cy="2808312"/>
          </a:xfrm>
          <a:ln>
            <a:solidFill>
              <a:schemeClr val="accent1"/>
            </a:solidFill>
          </a:ln>
        </p:spPr>
        <p:txBody>
          <a:bodyPr/>
          <a:lstStyle/>
          <a:p>
            <a:pPr marL="342900" indent="-342900">
              <a:buFont typeface="Arial" panose="020B0604020202020204" pitchFamily="34" charset="0"/>
              <a:buChar char="•"/>
            </a:pPr>
            <a:r>
              <a:rPr lang="de-DE" sz="2000" dirty="0"/>
              <a:t>welches Tier?</a:t>
            </a:r>
          </a:p>
          <a:p>
            <a:pPr marL="342900" indent="-342900">
              <a:buFont typeface="Arial" panose="020B0604020202020204" pitchFamily="34" charset="0"/>
              <a:buChar char="•"/>
            </a:pPr>
            <a:r>
              <a:rPr lang="de-DE" sz="2000" dirty="0"/>
              <a:t>welche Rasse?</a:t>
            </a:r>
          </a:p>
          <a:p>
            <a:pPr marL="342900" indent="-342900">
              <a:buFont typeface="Arial" panose="020B0604020202020204" pitchFamily="34" charset="0"/>
              <a:buChar char="•"/>
            </a:pPr>
            <a:r>
              <a:rPr lang="de-DE" sz="2000" dirty="0"/>
              <a:t>welche Nutzung?</a:t>
            </a:r>
          </a:p>
          <a:p>
            <a:pPr marL="342900" indent="-342900">
              <a:buFont typeface="Arial" panose="020B0604020202020204" pitchFamily="34" charset="0"/>
              <a:buChar char="•"/>
            </a:pPr>
            <a:r>
              <a:rPr lang="de-DE" sz="2000" dirty="0"/>
              <a:t>welche Pflege?</a:t>
            </a:r>
          </a:p>
          <a:p>
            <a:pPr marL="342900" indent="-342900">
              <a:buFont typeface="Arial" panose="020B0604020202020204" pitchFamily="34" charset="0"/>
              <a:buChar char="•"/>
            </a:pPr>
            <a:r>
              <a:rPr lang="de-DE" sz="2000" dirty="0"/>
              <a:t>welches Futter? </a:t>
            </a:r>
          </a:p>
          <a:p>
            <a:pPr marL="342900" indent="-342900">
              <a:buFont typeface="Arial" panose="020B0604020202020204" pitchFamily="34" charset="0"/>
              <a:buChar char="•"/>
            </a:pPr>
            <a:r>
              <a:rPr lang="de-DE" sz="2000" dirty="0"/>
              <a:t>welcher Umgang?</a:t>
            </a:r>
          </a:p>
          <a:p>
            <a:pPr marL="342900" indent="-342900">
              <a:buFont typeface="Arial" panose="020B0604020202020204" pitchFamily="34" charset="0"/>
              <a:buChar char="•"/>
            </a:pPr>
            <a:r>
              <a:rPr lang="de-DE" sz="2000" dirty="0"/>
              <a:t>welche Requisiten?</a:t>
            </a:r>
          </a:p>
          <a:p>
            <a:endParaRPr lang="de-DE" dirty="0"/>
          </a:p>
          <a:p>
            <a:endParaRPr lang="de-DE" dirty="0"/>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72A14A15-423D-4130-8A05-EA49D5F39DC8}"/>
              </a:ext>
            </a:extLst>
          </p:cNvPr>
          <p:cNvSpPr>
            <a:spLocks noGrp="1"/>
          </p:cNvSpPr>
          <p:nvPr>
            <p:ph type="sldNum" sz="quarter" idx="11"/>
          </p:nvPr>
        </p:nvSpPr>
        <p:spPr/>
        <p:txBody>
          <a:bodyPr/>
          <a:lstStyle/>
          <a:p>
            <a:r>
              <a:rPr lang="de-DE"/>
              <a:t>Seite  </a:t>
            </a:r>
            <a:fld id="{3733AE7F-6935-469B-B7EA-A7DFC1F0D075}" type="slidenum">
              <a:rPr lang="de-DE" smtClean="0"/>
              <a:pPr/>
              <a:t>21</a:t>
            </a:fld>
            <a:endParaRPr lang="de-DE" dirty="0"/>
          </a:p>
        </p:txBody>
      </p:sp>
      <p:sp>
        <p:nvSpPr>
          <p:cNvPr id="7" name="Pfeil: nach unten 6">
            <a:extLst>
              <a:ext uri="{FF2B5EF4-FFF2-40B4-BE49-F238E27FC236}">
                <a16:creationId xmlns:a16="http://schemas.microsoft.com/office/drawing/2014/main" id="{10EE67BA-486A-4691-834E-5EFF26F2BFDA}"/>
              </a:ext>
            </a:extLst>
          </p:cNvPr>
          <p:cNvSpPr/>
          <p:nvPr/>
        </p:nvSpPr>
        <p:spPr bwMode="auto">
          <a:xfrm rot="16200000">
            <a:off x="4397909" y="3971137"/>
            <a:ext cx="216024" cy="978408"/>
          </a:xfrm>
          <a:prstGeom prst="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8" name="Pfeil: nach unten 7">
            <a:extLst>
              <a:ext uri="{FF2B5EF4-FFF2-40B4-BE49-F238E27FC236}">
                <a16:creationId xmlns:a16="http://schemas.microsoft.com/office/drawing/2014/main" id="{705E185A-DC55-48F4-815A-6458E7C9826B}"/>
              </a:ext>
            </a:extLst>
          </p:cNvPr>
          <p:cNvSpPr/>
          <p:nvPr/>
        </p:nvSpPr>
        <p:spPr bwMode="auto">
          <a:xfrm rot="5400000">
            <a:off x="4388384" y="4343951"/>
            <a:ext cx="216023" cy="978409"/>
          </a:xfrm>
          <a:prstGeom prst="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5" name="Textfeld 4">
            <a:extLst>
              <a:ext uri="{FF2B5EF4-FFF2-40B4-BE49-F238E27FC236}">
                <a16:creationId xmlns:a16="http://schemas.microsoft.com/office/drawing/2014/main" id="{A13694FE-D8E9-447F-9776-1DEEF1A54F5B}"/>
              </a:ext>
            </a:extLst>
          </p:cNvPr>
          <p:cNvSpPr txBox="1"/>
          <p:nvPr/>
        </p:nvSpPr>
        <p:spPr>
          <a:xfrm>
            <a:off x="5311130" y="3861048"/>
            <a:ext cx="2808312" cy="1538883"/>
          </a:xfrm>
          <a:prstGeom prst="rect">
            <a:avLst/>
          </a:prstGeom>
          <a:noFill/>
          <a:ln>
            <a:solidFill>
              <a:schemeClr val="accent1"/>
            </a:solidFill>
          </a:ln>
        </p:spPr>
        <p:txBody>
          <a:bodyPr wrap="square" lIns="0" tIns="0" rIns="0" bIns="0" rtlCol="0">
            <a:spAutoFit/>
          </a:bodyPr>
          <a:lstStyle/>
          <a:p>
            <a:pPr marL="342900" indent="-342900">
              <a:buFont typeface="Arial" panose="020B0604020202020204" pitchFamily="34" charset="0"/>
              <a:buChar char="•"/>
            </a:pPr>
            <a:r>
              <a:rPr lang="de-DE" sz="2000" dirty="0">
                <a:latin typeface="Arial" pitchFamily="34" charset="0"/>
                <a:cs typeface="Arial" pitchFamily="34" charset="0"/>
              </a:rPr>
              <a:t>wie arm/reich bin ich?</a:t>
            </a:r>
          </a:p>
          <a:p>
            <a:pPr marL="342900" indent="-342900">
              <a:buFont typeface="Arial" panose="020B0604020202020204" pitchFamily="34" charset="0"/>
              <a:buChar char="•"/>
            </a:pPr>
            <a:r>
              <a:rPr lang="de-DE" sz="2000" dirty="0">
                <a:latin typeface="Arial" pitchFamily="34" charset="0"/>
                <a:cs typeface="Arial" pitchFamily="34" charset="0"/>
              </a:rPr>
              <a:t>wie sozial privilegiert/</a:t>
            </a:r>
            <a:br>
              <a:rPr lang="de-DE" sz="2000" dirty="0">
                <a:latin typeface="Arial" pitchFamily="34" charset="0"/>
                <a:cs typeface="Arial" pitchFamily="34" charset="0"/>
              </a:rPr>
            </a:br>
            <a:r>
              <a:rPr lang="de-DE" sz="2000" dirty="0">
                <a:latin typeface="Arial" pitchFamily="34" charset="0"/>
                <a:cs typeface="Arial" pitchFamily="34" charset="0"/>
              </a:rPr>
              <a:t>benachteiligt bin ich?</a:t>
            </a:r>
          </a:p>
          <a:p>
            <a:pPr marL="342900" indent="-342900">
              <a:buFont typeface="Arial" panose="020B0604020202020204" pitchFamily="34" charset="0"/>
              <a:buChar char="•"/>
            </a:pPr>
            <a:r>
              <a:rPr lang="de-DE" sz="2000" dirty="0">
                <a:latin typeface="Arial" pitchFamily="34" charset="0"/>
                <a:cs typeface="Arial" pitchFamily="34" charset="0"/>
              </a:rPr>
              <a:t>wieviel </a:t>
            </a:r>
            <a:r>
              <a:rPr lang="de-DE" sz="2000" dirty="0" err="1">
                <a:latin typeface="Arial" pitchFamily="34" charset="0"/>
                <a:cs typeface="Arial" pitchFamily="34" charset="0"/>
              </a:rPr>
              <a:t>gesellschaft-liche</a:t>
            </a:r>
            <a:r>
              <a:rPr lang="de-DE" sz="2000" dirty="0">
                <a:latin typeface="Arial" pitchFamily="34" charset="0"/>
                <a:cs typeface="Arial" pitchFamily="34" charset="0"/>
              </a:rPr>
              <a:t> Macht habe ich?</a:t>
            </a:r>
          </a:p>
        </p:txBody>
      </p:sp>
      <p:sp>
        <p:nvSpPr>
          <p:cNvPr id="6" name="Sprechblase: oval 5">
            <a:extLst>
              <a:ext uri="{FF2B5EF4-FFF2-40B4-BE49-F238E27FC236}">
                <a16:creationId xmlns:a16="http://schemas.microsoft.com/office/drawing/2014/main" id="{2AA59130-E171-408C-A566-FF33C5A24927}"/>
              </a:ext>
            </a:extLst>
          </p:cNvPr>
          <p:cNvSpPr/>
          <p:nvPr/>
        </p:nvSpPr>
        <p:spPr bwMode="auto">
          <a:xfrm>
            <a:off x="6255196" y="2723614"/>
            <a:ext cx="1850504" cy="847884"/>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Dimensionen des sozialen Status</a:t>
            </a:r>
          </a:p>
        </p:txBody>
      </p:sp>
    </p:spTree>
    <p:extLst>
      <p:ext uri="{BB962C8B-B14F-4D97-AF65-F5344CB8AC3E}">
        <p14:creationId xmlns:p14="http://schemas.microsoft.com/office/powerpoint/2010/main" val="34589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2ED13-2BE4-AFCF-0577-9873313ED568}"/>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7EBF3D1B-7B6B-9F71-D963-32CA105E77C4}"/>
              </a:ext>
            </a:extLst>
          </p:cNvPr>
          <p:cNvSpPr>
            <a:spLocks noGrp="1"/>
          </p:cNvSpPr>
          <p:nvPr>
            <p:ph type="sldNum" sz="quarter" idx="11"/>
          </p:nvPr>
        </p:nvSpPr>
        <p:spPr/>
        <p:txBody>
          <a:bodyPr/>
          <a:lstStyle/>
          <a:p>
            <a:r>
              <a:rPr lang="de-DE"/>
              <a:t>Seite  </a:t>
            </a:r>
            <a:fld id="{3733AE7F-6935-469B-B7EA-A7DFC1F0D075}" type="slidenum">
              <a:rPr lang="de-DE" smtClean="0"/>
              <a:pPr/>
              <a:t>22</a:t>
            </a:fld>
            <a:endParaRPr lang="de-DE" dirty="0"/>
          </a:p>
        </p:txBody>
      </p:sp>
      <p:pic>
        <p:nvPicPr>
          <p:cNvPr id="8" name="Grafik 7">
            <a:extLst>
              <a:ext uri="{FF2B5EF4-FFF2-40B4-BE49-F238E27FC236}">
                <a16:creationId xmlns:a16="http://schemas.microsoft.com/office/drawing/2014/main" id="{87D0FC6F-174A-656C-2FBB-7CFEB5724F15}"/>
              </a:ext>
            </a:extLst>
          </p:cNvPr>
          <p:cNvPicPr>
            <a:picLocks noChangeAspect="1"/>
          </p:cNvPicPr>
          <p:nvPr/>
        </p:nvPicPr>
        <p:blipFill>
          <a:blip r:embed="rId2"/>
          <a:stretch>
            <a:fillRect/>
          </a:stretch>
        </p:blipFill>
        <p:spPr>
          <a:xfrm>
            <a:off x="444240" y="1154113"/>
            <a:ext cx="7978530" cy="5267938"/>
          </a:xfrm>
          <a:prstGeom prst="rect">
            <a:avLst/>
          </a:prstGeom>
        </p:spPr>
      </p:pic>
      <p:pic>
        <p:nvPicPr>
          <p:cNvPr id="7" name="Inhaltsplatzhalter 6">
            <a:extLst>
              <a:ext uri="{FF2B5EF4-FFF2-40B4-BE49-F238E27FC236}">
                <a16:creationId xmlns:a16="http://schemas.microsoft.com/office/drawing/2014/main" id="{9C35CD55-1210-53E7-54F8-0FAB4E10F39C}"/>
              </a:ext>
            </a:extLst>
          </p:cNvPr>
          <p:cNvPicPr>
            <a:picLocks noGrp="1" noChangeAspect="1"/>
          </p:cNvPicPr>
          <p:nvPr>
            <p:ph idx="1"/>
          </p:nvPr>
        </p:nvPicPr>
        <p:blipFill>
          <a:blip r:embed="rId3"/>
          <a:stretch>
            <a:fillRect/>
          </a:stretch>
        </p:blipFill>
        <p:spPr>
          <a:xfrm>
            <a:off x="6276771" y="2816633"/>
            <a:ext cx="1959111" cy="1287548"/>
          </a:xfrm>
          <a:prstGeom prst="rect">
            <a:avLst/>
          </a:prstGeom>
        </p:spPr>
      </p:pic>
      <p:pic>
        <p:nvPicPr>
          <p:cNvPr id="9" name="Grafik 8">
            <a:extLst>
              <a:ext uri="{FF2B5EF4-FFF2-40B4-BE49-F238E27FC236}">
                <a16:creationId xmlns:a16="http://schemas.microsoft.com/office/drawing/2014/main" id="{99FBD167-41AB-847D-2852-60FC432F1D61}"/>
              </a:ext>
            </a:extLst>
          </p:cNvPr>
          <p:cNvPicPr>
            <a:picLocks noChangeAspect="1"/>
          </p:cNvPicPr>
          <p:nvPr/>
        </p:nvPicPr>
        <p:blipFill>
          <a:blip r:embed="rId4"/>
          <a:stretch>
            <a:fillRect/>
          </a:stretch>
        </p:blipFill>
        <p:spPr>
          <a:xfrm>
            <a:off x="7092280" y="4510315"/>
            <a:ext cx="1959111" cy="1227710"/>
          </a:xfrm>
          <a:prstGeom prst="rect">
            <a:avLst/>
          </a:prstGeom>
        </p:spPr>
      </p:pic>
      <p:pic>
        <p:nvPicPr>
          <p:cNvPr id="10" name="Grafik 9">
            <a:extLst>
              <a:ext uri="{FF2B5EF4-FFF2-40B4-BE49-F238E27FC236}">
                <a16:creationId xmlns:a16="http://schemas.microsoft.com/office/drawing/2014/main" id="{DD5BA0B4-631A-15C8-8359-E2C03426AB85}"/>
              </a:ext>
            </a:extLst>
          </p:cNvPr>
          <p:cNvPicPr>
            <a:picLocks noChangeAspect="1"/>
          </p:cNvPicPr>
          <p:nvPr/>
        </p:nvPicPr>
        <p:blipFill>
          <a:blip r:embed="rId5"/>
          <a:stretch>
            <a:fillRect/>
          </a:stretch>
        </p:blipFill>
        <p:spPr>
          <a:xfrm>
            <a:off x="5327488" y="1119975"/>
            <a:ext cx="1959111" cy="1348553"/>
          </a:xfrm>
          <a:prstGeom prst="rect">
            <a:avLst/>
          </a:prstGeom>
        </p:spPr>
      </p:pic>
    </p:spTree>
    <p:extLst>
      <p:ext uri="{BB962C8B-B14F-4D97-AF65-F5344CB8AC3E}">
        <p14:creationId xmlns:p14="http://schemas.microsoft.com/office/powerpoint/2010/main" val="196907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2A8-DD03-463D-A140-43F137511366}"/>
              </a:ext>
            </a:extLst>
          </p:cNvPr>
          <p:cNvSpPr>
            <a:spLocks noGrp="1"/>
          </p:cNvSpPr>
          <p:nvPr>
            <p:ph type="title"/>
          </p:nvPr>
        </p:nvSpPr>
        <p:spPr>
          <a:xfrm>
            <a:off x="529382" y="3717032"/>
            <a:ext cx="8173033" cy="671499"/>
          </a:xfrm>
        </p:spPr>
        <p:txBody>
          <a:bodyPr/>
          <a:lstStyle/>
          <a:p>
            <a:r>
              <a:rPr lang="de-DE" dirty="0"/>
              <a:t>Welche weiteren Alltagsbeispiele fallen Ihnen ein für die Relevanz von Klassendifferenzen in der Mensch-Tier-Beziehung? </a:t>
            </a:r>
          </a:p>
        </p:txBody>
      </p:sp>
      <p:sp>
        <p:nvSpPr>
          <p:cNvPr id="4" name="Foliennummernplatzhalter 3">
            <a:extLst>
              <a:ext uri="{FF2B5EF4-FFF2-40B4-BE49-F238E27FC236}">
                <a16:creationId xmlns:a16="http://schemas.microsoft.com/office/drawing/2014/main" id="{3E8353B5-EAD5-47B1-8D55-E862984FC110}"/>
              </a:ext>
            </a:extLst>
          </p:cNvPr>
          <p:cNvSpPr>
            <a:spLocks noGrp="1"/>
          </p:cNvSpPr>
          <p:nvPr>
            <p:ph type="sldNum" sz="quarter" idx="11"/>
          </p:nvPr>
        </p:nvSpPr>
        <p:spPr/>
        <p:txBody>
          <a:bodyPr/>
          <a:lstStyle/>
          <a:p>
            <a:r>
              <a:rPr lang="de-DE"/>
              <a:t>Seite  </a:t>
            </a:r>
            <a:fld id="{3733AE7F-6935-469B-B7EA-A7DFC1F0D075}" type="slidenum">
              <a:rPr lang="de-DE" smtClean="0"/>
              <a:pPr/>
              <a:t>23</a:t>
            </a:fld>
            <a:endParaRPr lang="de-DE" dirty="0"/>
          </a:p>
        </p:txBody>
      </p:sp>
    </p:spTree>
    <p:extLst>
      <p:ext uri="{BB962C8B-B14F-4D97-AF65-F5344CB8AC3E}">
        <p14:creationId xmlns:p14="http://schemas.microsoft.com/office/powerpoint/2010/main" val="376219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728E7-5A81-4650-971E-4CAE3AB85A28}"/>
              </a:ext>
            </a:extLst>
          </p:cNvPr>
          <p:cNvSpPr>
            <a:spLocks noGrp="1"/>
          </p:cNvSpPr>
          <p:nvPr>
            <p:ph type="title"/>
          </p:nvPr>
        </p:nvSpPr>
        <p:spPr>
          <a:xfrm>
            <a:off x="580070" y="2348880"/>
            <a:ext cx="8173033" cy="1319571"/>
          </a:xfrm>
        </p:spPr>
        <p:txBody>
          <a:bodyPr/>
          <a:lstStyle/>
          <a:p>
            <a:r>
              <a:rPr lang="de-DE" dirty="0"/>
              <a:t>ökonomische Faktoren im Mensch-Tier-Verhältnis</a:t>
            </a:r>
            <a:br>
              <a:rPr lang="de-DE" dirty="0"/>
            </a:br>
            <a:endParaRPr lang="de-DE" dirty="0"/>
          </a:p>
        </p:txBody>
      </p:sp>
      <p:sp>
        <p:nvSpPr>
          <p:cNvPr id="4" name="Foliennummernplatzhalter 3">
            <a:extLst>
              <a:ext uri="{FF2B5EF4-FFF2-40B4-BE49-F238E27FC236}">
                <a16:creationId xmlns:a16="http://schemas.microsoft.com/office/drawing/2014/main" id="{5CEFFA2F-75A0-4B4B-9A42-6CB6DC49B36D}"/>
              </a:ext>
            </a:extLst>
          </p:cNvPr>
          <p:cNvSpPr>
            <a:spLocks noGrp="1"/>
          </p:cNvSpPr>
          <p:nvPr>
            <p:ph type="sldNum" sz="quarter" idx="11"/>
          </p:nvPr>
        </p:nvSpPr>
        <p:spPr/>
        <p:txBody>
          <a:bodyPr/>
          <a:lstStyle/>
          <a:p>
            <a:r>
              <a:rPr lang="de-DE"/>
              <a:t>Seite  </a:t>
            </a:r>
            <a:fld id="{3733AE7F-6935-469B-B7EA-A7DFC1F0D075}" type="slidenum">
              <a:rPr lang="de-DE" smtClean="0"/>
              <a:pPr/>
              <a:t>24</a:t>
            </a:fld>
            <a:endParaRPr lang="de-DE" dirty="0"/>
          </a:p>
        </p:txBody>
      </p:sp>
      <p:sp>
        <p:nvSpPr>
          <p:cNvPr id="5" name="Inhaltsplatzhalter 4">
            <a:extLst>
              <a:ext uri="{FF2B5EF4-FFF2-40B4-BE49-F238E27FC236}">
                <a16:creationId xmlns:a16="http://schemas.microsoft.com/office/drawing/2014/main" id="{B3F395A0-65E8-6B5A-026F-6A7772F0BDDA}"/>
              </a:ext>
            </a:extLst>
          </p:cNvPr>
          <p:cNvSpPr>
            <a:spLocks noGrp="1"/>
          </p:cNvSpPr>
          <p:nvPr>
            <p:ph idx="1"/>
          </p:nvPr>
        </p:nvSpPr>
        <p:spPr>
          <a:xfrm>
            <a:off x="544252" y="3573016"/>
            <a:ext cx="8158163" cy="2952328"/>
          </a:xfrm>
        </p:spPr>
        <p:txBody>
          <a:bodyPr/>
          <a:lstStyle/>
          <a:p>
            <a:r>
              <a:rPr lang="de-DE" sz="2000" dirty="0"/>
              <a:t>Tiere kosten: </a:t>
            </a:r>
          </a:p>
          <a:p>
            <a:pPr marL="342900" indent="-342900">
              <a:buFont typeface="Arial" panose="020B0604020202020204" pitchFamily="34" charset="0"/>
              <a:buChar char="•"/>
            </a:pPr>
            <a:r>
              <a:rPr lang="de-DE" sz="2000" dirty="0"/>
              <a:t>Anschaffung</a:t>
            </a:r>
          </a:p>
          <a:p>
            <a:pPr marL="342900" indent="-342900">
              <a:buFont typeface="Arial" panose="020B0604020202020204" pitchFamily="34" charset="0"/>
              <a:buChar char="•"/>
            </a:pPr>
            <a:r>
              <a:rPr lang="de-DE" sz="2000" dirty="0"/>
              <a:t>Unterhalt </a:t>
            </a:r>
          </a:p>
          <a:p>
            <a:pPr marL="342900" indent="-342900">
              <a:buFont typeface="Arial" panose="020B0604020202020204" pitchFamily="34" charset="0"/>
              <a:buChar char="•"/>
            </a:pPr>
            <a:r>
              <a:rPr lang="de-DE" sz="2000" dirty="0"/>
              <a:t>Nutzung</a:t>
            </a:r>
          </a:p>
        </p:txBody>
      </p:sp>
    </p:spTree>
    <p:extLst>
      <p:ext uri="{BB962C8B-B14F-4D97-AF65-F5344CB8AC3E}">
        <p14:creationId xmlns:p14="http://schemas.microsoft.com/office/powerpoint/2010/main" val="342921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58B8A-81EF-EBD1-1C69-93F1AB4D2C3A}"/>
              </a:ext>
            </a:extLst>
          </p:cNvPr>
          <p:cNvSpPr>
            <a:spLocks noGrp="1"/>
          </p:cNvSpPr>
          <p:nvPr>
            <p:ph type="title"/>
          </p:nvPr>
        </p:nvSpPr>
        <p:spPr>
          <a:xfrm>
            <a:off x="485483" y="619993"/>
            <a:ext cx="8173033" cy="671499"/>
          </a:xfrm>
        </p:spPr>
        <p:txBody>
          <a:bodyPr/>
          <a:lstStyle/>
          <a:p>
            <a:endParaRPr lang="de-DE" dirty="0"/>
          </a:p>
        </p:txBody>
      </p:sp>
      <p:sp>
        <p:nvSpPr>
          <p:cNvPr id="4" name="Foliennummernplatzhalter 3">
            <a:extLst>
              <a:ext uri="{FF2B5EF4-FFF2-40B4-BE49-F238E27FC236}">
                <a16:creationId xmlns:a16="http://schemas.microsoft.com/office/drawing/2014/main" id="{5F8ACD82-19BA-60BE-0C3F-5AA127A5FFA3}"/>
              </a:ext>
            </a:extLst>
          </p:cNvPr>
          <p:cNvSpPr>
            <a:spLocks noGrp="1"/>
          </p:cNvSpPr>
          <p:nvPr>
            <p:ph type="sldNum" sz="quarter" idx="11"/>
          </p:nvPr>
        </p:nvSpPr>
        <p:spPr/>
        <p:txBody>
          <a:bodyPr/>
          <a:lstStyle/>
          <a:p>
            <a:r>
              <a:rPr lang="de-DE"/>
              <a:t>Seite  </a:t>
            </a:r>
            <a:fld id="{3733AE7F-6935-469B-B7EA-A7DFC1F0D075}" type="slidenum">
              <a:rPr lang="de-DE" smtClean="0"/>
              <a:pPr/>
              <a:t>25</a:t>
            </a:fld>
            <a:endParaRPr lang="de-DE" dirty="0"/>
          </a:p>
        </p:txBody>
      </p:sp>
      <p:pic>
        <p:nvPicPr>
          <p:cNvPr id="8" name="Inhaltsplatzhalter 7">
            <a:extLst>
              <a:ext uri="{FF2B5EF4-FFF2-40B4-BE49-F238E27FC236}">
                <a16:creationId xmlns:a16="http://schemas.microsoft.com/office/drawing/2014/main" id="{A5B8DE0F-5B1E-2C2E-AE5E-4782A628E5C6}"/>
              </a:ext>
            </a:extLst>
          </p:cNvPr>
          <p:cNvPicPr>
            <a:picLocks noGrp="1" noChangeAspect="1"/>
          </p:cNvPicPr>
          <p:nvPr>
            <p:ph idx="1"/>
          </p:nvPr>
        </p:nvPicPr>
        <p:blipFill>
          <a:blip r:embed="rId2"/>
          <a:stretch>
            <a:fillRect/>
          </a:stretch>
        </p:blipFill>
        <p:spPr>
          <a:xfrm>
            <a:off x="529382" y="865167"/>
            <a:ext cx="6409580" cy="5127665"/>
          </a:xfrm>
          <a:prstGeom prst="rect">
            <a:avLst/>
          </a:prstGeom>
          <a:ln>
            <a:solidFill>
              <a:schemeClr val="tx1"/>
            </a:solidFill>
          </a:ln>
        </p:spPr>
      </p:pic>
      <p:sp>
        <p:nvSpPr>
          <p:cNvPr id="10" name="Textfeld 9">
            <a:extLst>
              <a:ext uri="{FF2B5EF4-FFF2-40B4-BE49-F238E27FC236}">
                <a16:creationId xmlns:a16="http://schemas.microsoft.com/office/drawing/2014/main" id="{A18B8298-0D27-0A7B-FAB4-7CB47A26FFBA}"/>
              </a:ext>
            </a:extLst>
          </p:cNvPr>
          <p:cNvSpPr txBox="1"/>
          <p:nvPr/>
        </p:nvSpPr>
        <p:spPr>
          <a:xfrm>
            <a:off x="411884" y="6141388"/>
            <a:ext cx="8408587" cy="307777"/>
          </a:xfrm>
          <a:prstGeom prst="rect">
            <a:avLst/>
          </a:prstGeom>
          <a:noFill/>
          <a:ln>
            <a:noFill/>
          </a:ln>
        </p:spPr>
        <p:txBody>
          <a:bodyPr wrap="square">
            <a:spAutoFit/>
          </a:bodyPr>
          <a:lstStyle/>
          <a:p>
            <a:r>
              <a:rPr lang="de-DE" sz="1400" dirty="0"/>
              <a:t>Angabe aus dem Jahr 2020: https://www.mein-haustier.de/magazin/kosten-haustier/</a:t>
            </a:r>
          </a:p>
        </p:txBody>
      </p:sp>
    </p:spTree>
    <p:extLst>
      <p:ext uri="{BB962C8B-B14F-4D97-AF65-F5344CB8AC3E}">
        <p14:creationId xmlns:p14="http://schemas.microsoft.com/office/powerpoint/2010/main" val="931082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7A254-31A3-3145-A3BC-836DF3871052}"/>
              </a:ext>
            </a:extLst>
          </p:cNvPr>
          <p:cNvSpPr>
            <a:spLocks noGrp="1"/>
          </p:cNvSpPr>
          <p:nvPr>
            <p:ph type="title"/>
          </p:nvPr>
        </p:nvSpPr>
        <p:spPr>
          <a:xfrm>
            <a:off x="1229908" y="1124744"/>
            <a:ext cx="8173033" cy="671499"/>
          </a:xfrm>
        </p:spPr>
        <p:txBody>
          <a:bodyPr/>
          <a:lstStyle/>
          <a:p>
            <a:r>
              <a:rPr lang="de-DE" dirty="0"/>
              <a:t>Kosten tierärztlicher Behandlung </a:t>
            </a:r>
          </a:p>
        </p:txBody>
      </p:sp>
      <p:pic>
        <p:nvPicPr>
          <p:cNvPr id="7" name="Inhaltsplatzhalter 6">
            <a:extLst>
              <a:ext uri="{FF2B5EF4-FFF2-40B4-BE49-F238E27FC236}">
                <a16:creationId xmlns:a16="http://schemas.microsoft.com/office/drawing/2014/main" id="{75B5A719-A572-B3A9-8B63-5604E5002217}"/>
              </a:ext>
            </a:extLst>
          </p:cNvPr>
          <p:cNvPicPr>
            <a:picLocks noGrp="1" noChangeAspect="1"/>
          </p:cNvPicPr>
          <p:nvPr>
            <p:ph idx="1"/>
          </p:nvPr>
        </p:nvPicPr>
        <p:blipFill>
          <a:blip r:embed="rId2"/>
          <a:stretch>
            <a:fillRect/>
          </a:stretch>
        </p:blipFill>
        <p:spPr>
          <a:xfrm>
            <a:off x="1229908" y="2060575"/>
            <a:ext cx="6771496" cy="4321175"/>
          </a:xfrm>
          <a:prstGeom prst="rect">
            <a:avLst/>
          </a:prstGeom>
        </p:spPr>
      </p:pic>
      <p:sp>
        <p:nvSpPr>
          <p:cNvPr id="4" name="Foliennummernplatzhalter 3">
            <a:extLst>
              <a:ext uri="{FF2B5EF4-FFF2-40B4-BE49-F238E27FC236}">
                <a16:creationId xmlns:a16="http://schemas.microsoft.com/office/drawing/2014/main" id="{85753E58-B447-6646-2D52-5DFD8EE65EDA}"/>
              </a:ext>
            </a:extLst>
          </p:cNvPr>
          <p:cNvSpPr>
            <a:spLocks noGrp="1"/>
          </p:cNvSpPr>
          <p:nvPr>
            <p:ph type="sldNum" sz="quarter" idx="11"/>
          </p:nvPr>
        </p:nvSpPr>
        <p:spPr/>
        <p:txBody>
          <a:bodyPr/>
          <a:lstStyle/>
          <a:p>
            <a:r>
              <a:rPr lang="de-DE"/>
              <a:t>Seite  </a:t>
            </a:r>
            <a:fld id="{3733AE7F-6935-469B-B7EA-A7DFC1F0D075}" type="slidenum">
              <a:rPr lang="de-DE" smtClean="0"/>
              <a:pPr/>
              <a:t>26</a:t>
            </a:fld>
            <a:endParaRPr lang="de-DE" dirty="0"/>
          </a:p>
        </p:txBody>
      </p:sp>
    </p:spTree>
    <p:extLst>
      <p:ext uri="{BB962C8B-B14F-4D97-AF65-F5344CB8AC3E}">
        <p14:creationId xmlns:p14="http://schemas.microsoft.com/office/powerpoint/2010/main" val="137042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679993C-D941-FF80-A90D-C0EECB9E1DAF}"/>
              </a:ext>
            </a:extLst>
          </p:cNvPr>
          <p:cNvSpPr>
            <a:spLocks noGrp="1"/>
          </p:cNvSpPr>
          <p:nvPr>
            <p:ph type="title"/>
          </p:nvPr>
        </p:nvSpPr>
        <p:spPr>
          <a:xfrm>
            <a:off x="529382" y="1988840"/>
            <a:ext cx="7787034" cy="671499"/>
          </a:xfrm>
        </p:spPr>
        <p:txBody>
          <a:bodyPr/>
          <a:lstStyle/>
          <a:p>
            <a:r>
              <a:rPr lang="de-DE" dirty="0"/>
              <a:t>Kosten der  Mitgliedschaft in Reitverein </a:t>
            </a:r>
          </a:p>
        </p:txBody>
      </p:sp>
      <p:sp>
        <p:nvSpPr>
          <p:cNvPr id="4" name="Foliennummernplatzhalter 3">
            <a:extLst>
              <a:ext uri="{FF2B5EF4-FFF2-40B4-BE49-F238E27FC236}">
                <a16:creationId xmlns:a16="http://schemas.microsoft.com/office/drawing/2014/main" id="{5CEFFA2F-75A0-4B4B-9A42-6CB6DC49B36D}"/>
              </a:ext>
            </a:extLst>
          </p:cNvPr>
          <p:cNvSpPr>
            <a:spLocks noGrp="1"/>
          </p:cNvSpPr>
          <p:nvPr>
            <p:ph type="sldNum" sz="quarter" idx="11"/>
          </p:nvPr>
        </p:nvSpPr>
        <p:spPr/>
        <p:txBody>
          <a:bodyPr/>
          <a:lstStyle/>
          <a:p>
            <a:r>
              <a:rPr lang="de-DE"/>
              <a:t>Seite  </a:t>
            </a:r>
            <a:fld id="{3733AE7F-6935-469B-B7EA-A7DFC1F0D075}" type="slidenum">
              <a:rPr lang="de-DE" smtClean="0"/>
              <a:pPr/>
              <a:t>27</a:t>
            </a:fld>
            <a:endParaRPr lang="de-DE" dirty="0"/>
          </a:p>
        </p:txBody>
      </p:sp>
      <p:pic>
        <p:nvPicPr>
          <p:cNvPr id="7" name="Grafik 6">
            <a:extLst>
              <a:ext uri="{FF2B5EF4-FFF2-40B4-BE49-F238E27FC236}">
                <a16:creationId xmlns:a16="http://schemas.microsoft.com/office/drawing/2014/main" id="{ED4B3C1D-5854-C905-5E34-52DF47FFC590}"/>
              </a:ext>
            </a:extLst>
          </p:cNvPr>
          <p:cNvPicPr>
            <a:picLocks noChangeAspect="1"/>
          </p:cNvPicPr>
          <p:nvPr/>
        </p:nvPicPr>
        <p:blipFill>
          <a:blip r:embed="rId2"/>
          <a:stretch>
            <a:fillRect/>
          </a:stretch>
        </p:blipFill>
        <p:spPr>
          <a:xfrm>
            <a:off x="467544" y="2996952"/>
            <a:ext cx="7380312" cy="2859095"/>
          </a:xfrm>
          <a:prstGeom prst="rect">
            <a:avLst/>
          </a:prstGeom>
        </p:spPr>
      </p:pic>
      <p:sp>
        <p:nvSpPr>
          <p:cNvPr id="10" name="Textfeld 9">
            <a:extLst>
              <a:ext uri="{FF2B5EF4-FFF2-40B4-BE49-F238E27FC236}">
                <a16:creationId xmlns:a16="http://schemas.microsoft.com/office/drawing/2014/main" id="{95FE71C5-93F0-3AED-ECC8-A245DCE37366}"/>
              </a:ext>
            </a:extLst>
          </p:cNvPr>
          <p:cNvSpPr txBox="1"/>
          <p:nvPr/>
        </p:nvSpPr>
        <p:spPr>
          <a:xfrm>
            <a:off x="529382" y="6095539"/>
            <a:ext cx="7920880" cy="276999"/>
          </a:xfrm>
          <a:prstGeom prst="rect">
            <a:avLst/>
          </a:prstGeom>
          <a:noFill/>
          <a:ln>
            <a:noFill/>
          </a:ln>
        </p:spPr>
        <p:txBody>
          <a:bodyPr wrap="square">
            <a:spAutoFit/>
          </a:bodyPr>
          <a:lstStyle/>
          <a:p>
            <a:r>
              <a:rPr lang="de-DE" sz="1200" dirty="0"/>
              <a:t>Auszug aus: BEITRAGSORDNUNG für den Reit- und Fahrverein Hellerau e. V.</a:t>
            </a:r>
          </a:p>
        </p:txBody>
      </p:sp>
    </p:spTree>
    <p:extLst>
      <p:ext uri="{BB962C8B-B14F-4D97-AF65-F5344CB8AC3E}">
        <p14:creationId xmlns:p14="http://schemas.microsoft.com/office/powerpoint/2010/main" val="1964939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679993C-D941-FF80-A90D-C0EECB9E1DAF}"/>
              </a:ext>
            </a:extLst>
          </p:cNvPr>
          <p:cNvSpPr>
            <a:spLocks noGrp="1"/>
          </p:cNvSpPr>
          <p:nvPr>
            <p:ph type="title"/>
          </p:nvPr>
        </p:nvSpPr>
        <p:spPr>
          <a:xfrm>
            <a:off x="529382" y="1844824"/>
            <a:ext cx="7977099" cy="671499"/>
          </a:xfrm>
        </p:spPr>
        <p:txBody>
          <a:bodyPr/>
          <a:lstStyle/>
          <a:p>
            <a:r>
              <a:rPr lang="de-DE" dirty="0"/>
              <a:t>Kosten der Mitgliedschaft in anderen Tiervereinen </a:t>
            </a:r>
          </a:p>
        </p:txBody>
      </p:sp>
      <p:sp>
        <p:nvSpPr>
          <p:cNvPr id="4" name="Foliennummernplatzhalter 3">
            <a:extLst>
              <a:ext uri="{FF2B5EF4-FFF2-40B4-BE49-F238E27FC236}">
                <a16:creationId xmlns:a16="http://schemas.microsoft.com/office/drawing/2014/main" id="{5CEFFA2F-75A0-4B4B-9A42-6CB6DC49B36D}"/>
              </a:ext>
            </a:extLst>
          </p:cNvPr>
          <p:cNvSpPr>
            <a:spLocks noGrp="1"/>
          </p:cNvSpPr>
          <p:nvPr>
            <p:ph type="sldNum" sz="quarter" idx="11"/>
          </p:nvPr>
        </p:nvSpPr>
        <p:spPr/>
        <p:txBody>
          <a:bodyPr/>
          <a:lstStyle/>
          <a:p>
            <a:r>
              <a:rPr lang="de-DE"/>
              <a:t>Seite  </a:t>
            </a:r>
            <a:fld id="{3733AE7F-6935-469B-B7EA-A7DFC1F0D075}" type="slidenum">
              <a:rPr lang="de-DE" smtClean="0"/>
              <a:pPr/>
              <a:t>28</a:t>
            </a:fld>
            <a:endParaRPr lang="de-DE" dirty="0"/>
          </a:p>
        </p:txBody>
      </p:sp>
      <p:pic>
        <p:nvPicPr>
          <p:cNvPr id="8" name="Grafik 7">
            <a:extLst>
              <a:ext uri="{FF2B5EF4-FFF2-40B4-BE49-F238E27FC236}">
                <a16:creationId xmlns:a16="http://schemas.microsoft.com/office/drawing/2014/main" id="{5B864A27-2EDA-6BFC-A3C7-926CAC4C1BBB}"/>
              </a:ext>
            </a:extLst>
          </p:cNvPr>
          <p:cNvPicPr>
            <a:picLocks noChangeAspect="1"/>
          </p:cNvPicPr>
          <p:nvPr/>
        </p:nvPicPr>
        <p:blipFill>
          <a:blip r:embed="rId2"/>
          <a:stretch>
            <a:fillRect/>
          </a:stretch>
        </p:blipFill>
        <p:spPr>
          <a:xfrm>
            <a:off x="529382" y="2924944"/>
            <a:ext cx="6053665" cy="3141576"/>
          </a:xfrm>
          <a:prstGeom prst="rect">
            <a:avLst/>
          </a:prstGeom>
        </p:spPr>
      </p:pic>
      <p:sp>
        <p:nvSpPr>
          <p:cNvPr id="2" name="Ellipse 1">
            <a:extLst>
              <a:ext uri="{FF2B5EF4-FFF2-40B4-BE49-F238E27FC236}">
                <a16:creationId xmlns:a16="http://schemas.microsoft.com/office/drawing/2014/main" id="{7949F277-3FA4-6E05-9F2D-58D68CB0E6EA}"/>
              </a:ext>
            </a:extLst>
          </p:cNvPr>
          <p:cNvSpPr/>
          <p:nvPr/>
        </p:nvSpPr>
        <p:spPr bwMode="auto">
          <a:xfrm>
            <a:off x="1835696" y="3645024"/>
            <a:ext cx="1490464" cy="432048"/>
          </a:xfrm>
          <a:prstGeom prst="ellipse">
            <a:avLst/>
          </a:prstGeom>
          <a:no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1778440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728E7-5A81-4650-971E-4CAE3AB85A28}"/>
              </a:ext>
            </a:extLst>
          </p:cNvPr>
          <p:cNvSpPr>
            <a:spLocks noGrp="1"/>
          </p:cNvSpPr>
          <p:nvPr>
            <p:ph type="title"/>
          </p:nvPr>
        </p:nvSpPr>
        <p:spPr>
          <a:xfrm>
            <a:off x="1259633" y="1412776"/>
            <a:ext cx="6840760" cy="671499"/>
          </a:xfrm>
        </p:spPr>
        <p:txBody>
          <a:bodyPr/>
          <a:lstStyle/>
          <a:p>
            <a:r>
              <a:rPr lang="de-DE" dirty="0"/>
              <a:t>Kosten Tiertherapie </a:t>
            </a:r>
          </a:p>
        </p:txBody>
      </p:sp>
      <p:pic>
        <p:nvPicPr>
          <p:cNvPr id="8" name="Inhaltsplatzhalter 7">
            <a:extLst>
              <a:ext uri="{FF2B5EF4-FFF2-40B4-BE49-F238E27FC236}">
                <a16:creationId xmlns:a16="http://schemas.microsoft.com/office/drawing/2014/main" id="{028CCBF0-FFDE-4631-946C-DD2228F2C7FD}"/>
              </a:ext>
            </a:extLst>
          </p:cNvPr>
          <p:cNvPicPr>
            <a:picLocks noGrp="1" noChangeAspect="1"/>
          </p:cNvPicPr>
          <p:nvPr>
            <p:ph idx="1"/>
          </p:nvPr>
        </p:nvPicPr>
        <p:blipFill>
          <a:blip r:embed="rId2"/>
          <a:stretch>
            <a:fillRect/>
          </a:stretch>
        </p:blipFill>
        <p:spPr>
          <a:xfrm>
            <a:off x="1259632" y="2394417"/>
            <a:ext cx="5829986" cy="4010588"/>
          </a:xfrm>
          <a:ln>
            <a:solidFill>
              <a:schemeClr val="tx1"/>
            </a:solidFill>
          </a:ln>
        </p:spPr>
      </p:pic>
      <p:sp>
        <p:nvSpPr>
          <p:cNvPr id="4" name="Foliennummernplatzhalter 3">
            <a:extLst>
              <a:ext uri="{FF2B5EF4-FFF2-40B4-BE49-F238E27FC236}">
                <a16:creationId xmlns:a16="http://schemas.microsoft.com/office/drawing/2014/main" id="{5CEFFA2F-75A0-4B4B-9A42-6CB6DC49B36D}"/>
              </a:ext>
            </a:extLst>
          </p:cNvPr>
          <p:cNvSpPr>
            <a:spLocks noGrp="1"/>
          </p:cNvSpPr>
          <p:nvPr>
            <p:ph type="sldNum" sz="quarter" idx="11"/>
          </p:nvPr>
        </p:nvSpPr>
        <p:spPr/>
        <p:txBody>
          <a:bodyPr/>
          <a:lstStyle/>
          <a:p>
            <a:r>
              <a:rPr lang="de-DE"/>
              <a:t>Seite  </a:t>
            </a:r>
            <a:fld id="{3733AE7F-6935-469B-B7EA-A7DFC1F0D075}" type="slidenum">
              <a:rPr lang="de-DE" smtClean="0"/>
              <a:pPr/>
              <a:t>29</a:t>
            </a:fld>
            <a:endParaRPr lang="de-DE" dirty="0"/>
          </a:p>
        </p:txBody>
      </p:sp>
    </p:spTree>
    <p:extLst>
      <p:ext uri="{BB962C8B-B14F-4D97-AF65-F5344CB8AC3E}">
        <p14:creationId xmlns:p14="http://schemas.microsoft.com/office/powerpoint/2010/main" val="224296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71D9A-C9F8-4A86-BDBD-4ED699639F04}"/>
              </a:ext>
            </a:extLst>
          </p:cNvPr>
          <p:cNvSpPr>
            <a:spLocks noGrp="1"/>
          </p:cNvSpPr>
          <p:nvPr>
            <p:ph type="title"/>
          </p:nvPr>
        </p:nvSpPr>
        <p:spPr>
          <a:xfrm>
            <a:off x="536869" y="1764457"/>
            <a:ext cx="8355611" cy="1440160"/>
          </a:xfrm>
        </p:spPr>
        <p:txBody>
          <a:bodyPr/>
          <a:lstStyle/>
          <a:p>
            <a:r>
              <a:rPr lang="de-DE" dirty="0"/>
              <a:t>Mensch-Tier-Beziehung als ‚Bühne‘ der Darstellung sozialer Positionen und Abgrenzungen  </a:t>
            </a:r>
          </a:p>
        </p:txBody>
      </p:sp>
      <p:sp>
        <p:nvSpPr>
          <p:cNvPr id="3" name="Inhaltsplatzhalter 2">
            <a:extLst>
              <a:ext uri="{FF2B5EF4-FFF2-40B4-BE49-F238E27FC236}">
                <a16:creationId xmlns:a16="http://schemas.microsoft.com/office/drawing/2014/main" id="{6657975D-5AA3-4EB9-9BC9-E670D8F634AB}"/>
              </a:ext>
            </a:extLst>
          </p:cNvPr>
          <p:cNvSpPr>
            <a:spLocks noGrp="1"/>
          </p:cNvSpPr>
          <p:nvPr>
            <p:ph idx="1"/>
          </p:nvPr>
        </p:nvSpPr>
        <p:spPr>
          <a:xfrm>
            <a:off x="536869" y="3212976"/>
            <a:ext cx="8158163" cy="4680520"/>
          </a:xfrm>
        </p:spPr>
        <p:txBody>
          <a:bodyPr/>
          <a:lstStyle/>
          <a:p>
            <a:endParaRPr lang="de-DE" sz="2000" dirty="0"/>
          </a:p>
          <a:p>
            <a:r>
              <a:rPr lang="de-DE" sz="2000" dirty="0"/>
              <a:t>d.h. wie sich Menschen zu Tieren verhalten, spiegelt… </a:t>
            </a:r>
          </a:p>
          <a:p>
            <a:pPr marL="342900" indent="-342900">
              <a:buFont typeface="Arial" panose="020B0604020202020204" pitchFamily="34" charset="0"/>
              <a:buChar char="•"/>
            </a:pPr>
            <a:r>
              <a:rPr lang="de-DE" sz="2000" dirty="0"/>
              <a:t>soziale Statuspositionen </a:t>
            </a:r>
          </a:p>
          <a:p>
            <a:pPr marL="342900" indent="-342900">
              <a:buFont typeface="Arial" panose="020B0604020202020204" pitchFamily="34" charset="0"/>
              <a:buChar char="•"/>
            </a:pPr>
            <a:r>
              <a:rPr lang="de-DE" sz="2000" dirty="0"/>
              <a:t>Gruppenzugehörigkeiten</a:t>
            </a:r>
          </a:p>
          <a:p>
            <a:pPr marL="342900" indent="-342900">
              <a:buFont typeface="Arial" panose="020B0604020202020204" pitchFamily="34" charset="0"/>
              <a:buChar char="•"/>
            </a:pPr>
            <a:r>
              <a:rPr lang="de-DE" sz="2000" dirty="0"/>
              <a:t>Distinktionsbestrebungen </a:t>
            </a:r>
          </a:p>
          <a:p>
            <a:pPr marL="342900" indent="-342900">
              <a:buFont typeface="Arial" panose="020B0604020202020204" pitchFamily="34" charset="0"/>
              <a:buChar char="•"/>
            </a:pPr>
            <a:r>
              <a:rPr lang="de-DE" sz="2000" dirty="0"/>
              <a:t>Hierarchien</a:t>
            </a:r>
          </a:p>
          <a:p>
            <a:r>
              <a:rPr lang="de-DE" sz="2000" dirty="0"/>
              <a:t>wider</a:t>
            </a:r>
          </a:p>
          <a:p>
            <a:endParaRPr lang="de-DE" sz="2000" dirty="0"/>
          </a:p>
          <a:p>
            <a:endParaRPr lang="de-DE" sz="2000" dirty="0"/>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11"/>
          </p:nvPr>
        </p:nvSpPr>
        <p:spPr/>
        <p:txBody>
          <a:bodyPr/>
          <a:lstStyle/>
          <a:p>
            <a:r>
              <a:rPr lang="de-DE" dirty="0"/>
              <a:t>Seite  </a:t>
            </a:r>
            <a:fld id="{3733AE7F-6935-469B-B7EA-A7DFC1F0D075}" type="slidenum">
              <a:rPr lang="de-DE" smtClean="0"/>
              <a:pPr/>
              <a:t>3</a:t>
            </a:fld>
            <a:endParaRPr lang="de-DE" dirty="0"/>
          </a:p>
        </p:txBody>
      </p:sp>
    </p:spTree>
    <p:extLst>
      <p:ext uri="{BB962C8B-B14F-4D97-AF65-F5344CB8AC3E}">
        <p14:creationId xmlns:p14="http://schemas.microsoft.com/office/powerpoint/2010/main" val="929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A7F72-19A2-BC0B-6B0C-55620A996EB5}"/>
              </a:ext>
            </a:extLst>
          </p:cNvPr>
          <p:cNvSpPr>
            <a:spLocks noGrp="1"/>
          </p:cNvSpPr>
          <p:nvPr>
            <p:ph type="title"/>
          </p:nvPr>
        </p:nvSpPr>
        <p:spPr>
          <a:xfrm>
            <a:off x="536574" y="2564904"/>
            <a:ext cx="8173033" cy="1391579"/>
          </a:xfrm>
        </p:spPr>
        <p:txBody>
          <a:bodyPr/>
          <a:lstStyle/>
          <a:p>
            <a:r>
              <a:rPr lang="de-DE" dirty="0"/>
              <a:t>Welche Bedeutung hat die Klassenfrage für die   Tierfrage in der Sozialen Arbeit?  </a:t>
            </a:r>
          </a:p>
        </p:txBody>
      </p:sp>
      <p:sp>
        <p:nvSpPr>
          <p:cNvPr id="4" name="Foliennummernplatzhalter 3">
            <a:extLst>
              <a:ext uri="{FF2B5EF4-FFF2-40B4-BE49-F238E27FC236}">
                <a16:creationId xmlns:a16="http://schemas.microsoft.com/office/drawing/2014/main" id="{BA774873-FEBE-93AA-ABC7-33D2B774BDB1}"/>
              </a:ext>
            </a:extLst>
          </p:cNvPr>
          <p:cNvSpPr>
            <a:spLocks noGrp="1"/>
          </p:cNvSpPr>
          <p:nvPr>
            <p:ph type="sldNum" sz="quarter" idx="11"/>
          </p:nvPr>
        </p:nvSpPr>
        <p:spPr/>
        <p:txBody>
          <a:bodyPr/>
          <a:lstStyle/>
          <a:p>
            <a:r>
              <a:rPr lang="de-DE"/>
              <a:t>Seite  </a:t>
            </a:r>
            <a:fld id="{3733AE7F-6935-469B-B7EA-A7DFC1F0D075}" type="slidenum">
              <a:rPr lang="de-DE" smtClean="0"/>
              <a:pPr/>
              <a:t>30</a:t>
            </a:fld>
            <a:endParaRPr lang="de-DE" dirty="0"/>
          </a:p>
        </p:txBody>
      </p:sp>
    </p:spTree>
    <p:extLst>
      <p:ext uri="{BB962C8B-B14F-4D97-AF65-F5344CB8AC3E}">
        <p14:creationId xmlns:p14="http://schemas.microsoft.com/office/powerpoint/2010/main" val="2347174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71D9A-C9F8-4A86-BDBD-4ED699639F04}"/>
              </a:ext>
            </a:extLst>
          </p:cNvPr>
          <p:cNvSpPr>
            <a:spLocks noGrp="1"/>
          </p:cNvSpPr>
          <p:nvPr>
            <p:ph type="title"/>
          </p:nvPr>
        </p:nvSpPr>
        <p:spPr>
          <a:xfrm>
            <a:off x="551739" y="2317345"/>
            <a:ext cx="8173033" cy="1391579"/>
          </a:xfrm>
        </p:spPr>
        <p:txBody>
          <a:bodyPr/>
          <a:lstStyle/>
          <a:p>
            <a:r>
              <a:rPr lang="de-DE" dirty="0"/>
              <a:t>Soziale Differenzen im Mensch-Tier-Verhältnis am Beispiel der… </a:t>
            </a:r>
          </a:p>
        </p:txBody>
      </p:sp>
      <p:sp>
        <p:nvSpPr>
          <p:cNvPr id="3" name="Inhaltsplatzhalter 2">
            <a:extLst>
              <a:ext uri="{FF2B5EF4-FFF2-40B4-BE49-F238E27FC236}">
                <a16:creationId xmlns:a16="http://schemas.microsoft.com/office/drawing/2014/main" id="{6657975D-5AA3-4EB9-9BC9-E670D8F634AB}"/>
              </a:ext>
            </a:extLst>
          </p:cNvPr>
          <p:cNvSpPr>
            <a:spLocks noGrp="1"/>
          </p:cNvSpPr>
          <p:nvPr>
            <p:ph idx="1"/>
          </p:nvPr>
        </p:nvSpPr>
        <p:spPr>
          <a:xfrm>
            <a:off x="551739" y="3844865"/>
            <a:ext cx="8158163" cy="4814452"/>
          </a:xfrm>
        </p:spPr>
        <p:txBody>
          <a:bodyPr/>
          <a:lstStyle/>
          <a:p>
            <a:endParaRPr lang="de-DE" sz="2000" dirty="0"/>
          </a:p>
          <a:p>
            <a:pPr marL="342900" indent="-342900">
              <a:buFont typeface="Arial" panose="020B0604020202020204" pitchFamily="34" charset="0"/>
              <a:buChar char="•"/>
            </a:pPr>
            <a:r>
              <a:rPr lang="de-DE" sz="2000" dirty="0"/>
              <a:t>Klassendifferenzen</a:t>
            </a:r>
          </a:p>
          <a:p>
            <a:pPr marL="342900" indent="-342900">
              <a:buFont typeface="Arial" panose="020B0604020202020204" pitchFamily="34" charset="0"/>
              <a:buChar char="•"/>
            </a:pPr>
            <a:r>
              <a:rPr lang="de-DE" sz="2000" dirty="0"/>
              <a:t>Geschlechterdifferenzen</a:t>
            </a:r>
          </a:p>
          <a:p>
            <a:pPr marL="342900" indent="-342900">
              <a:buFont typeface="Arial" panose="020B0604020202020204" pitchFamily="34" charset="0"/>
              <a:buChar char="•"/>
            </a:pPr>
            <a:r>
              <a:rPr lang="de-DE" sz="2000" dirty="0"/>
              <a:t>ethnisch-kulturelle Differenzen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11"/>
          </p:nvPr>
        </p:nvSpPr>
        <p:spPr/>
        <p:txBody>
          <a:bodyPr/>
          <a:lstStyle/>
          <a:p>
            <a:r>
              <a:rPr lang="de-DE" dirty="0"/>
              <a:t>Seite  </a:t>
            </a:r>
            <a:fld id="{3733AE7F-6935-469B-B7EA-A7DFC1F0D075}" type="slidenum">
              <a:rPr lang="de-DE" smtClean="0"/>
              <a:pPr/>
              <a:t>31</a:t>
            </a:fld>
            <a:endParaRPr lang="de-DE" dirty="0"/>
          </a:p>
        </p:txBody>
      </p:sp>
      <p:sp>
        <p:nvSpPr>
          <p:cNvPr id="5" name="Ellipse 4">
            <a:extLst>
              <a:ext uri="{FF2B5EF4-FFF2-40B4-BE49-F238E27FC236}">
                <a16:creationId xmlns:a16="http://schemas.microsoft.com/office/drawing/2014/main" id="{FEBBEF97-A2B6-3496-CD2F-AE4CCB3BF456}"/>
              </a:ext>
            </a:extLst>
          </p:cNvPr>
          <p:cNvSpPr/>
          <p:nvPr/>
        </p:nvSpPr>
        <p:spPr bwMode="auto">
          <a:xfrm>
            <a:off x="529382" y="4437112"/>
            <a:ext cx="4042618" cy="576064"/>
          </a:xfrm>
          <a:prstGeom prst="ellipse">
            <a:avLst/>
          </a:prstGeom>
          <a:noFill/>
          <a:ln w="28575">
            <a:solidFill>
              <a:schemeClr val="accent1"/>
            </a:solidFill>
            <a:round/>
            <a:headEnd/>
            <a:tailEnd/>
          </a:ln>
        </p:spPr>
        <p:txBody>
          <a:bodyPr rtlCol="0" anchor="ctr"/>
          <a:lstStyle/>
          <a:p>
            <a:pPr algn="ctr"/>
            <a:endParaRPr lang="de-DE" dirty="0">
              <a:latin typeface="Arial" pitchFamily="34" charset="0"/>
              <a:cs typeface="Arial" pitchFamily="34" charset="0"/>
            </a:endParaRPr>
          </a:p>
        </p:txBody>
      </p:sp>
    </p:spTree>
    <p:extLst>
      <p:ext uri="{BB962C8B-B14F-4D97-AF65-F5344CB8AC3E}">
        <p14:creationId xmlns:p14="http://schemas.microsoft.com/office/powerpoint/2010/main" val="7632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481FF-E5E0-3887-2CF9-B4FAB35DC67C}"/>
              </a:ext>
            </a:extLst>
          </p:cNvPr>
          <p:cNvSpPr>
            <a:spLocks noGrp="1"/>
          </p:cNvSpPr>
          <p:nvPr>
            <p:ph type="title"/>
          </p:nvPr>
        </p:nvSpPr>
        <p:spPr>
          <a:xfrm>
            <a:off x="545282" y="1412776"/>
            <a:ext cx="8173033" cy="671499"/>
          </a:xfrm>
        </p:spPr>
        <p:txBody>
          <a:bodyPr/>
          <a:lstStyle/>
          <a:p>
            <a:r>
              <a:rPr lang="de-DE" dirty="0"/>
              <a:t>Rückgriff letzte Sitzung</a:t>
            </a:r>
          </a:p>
        </p:txBody>
      </p:sp>
      <p:sp>
        <p:nvSpPr>
          <p:cNvPr id="3" name="Inhaltsplatzhalter 2">
            <a:extLst>
              <a:ext uri="{FF2B5EF4-FFF2-40B4-BE49-F238E27FC236}">
                <a16:creationId xmlns:a16="http://schemas.microsoft.com/office/drawing/2014/main" id="{AF69B621-4982-B052-651E-196D765CB562}"/>
              </a:ext>
            </a:extLst>
          </p:cNvPr>
          <p:cNvSpPr>
            <a:spLocks noGrp="1"/>
          </p:cNvSpPr>
          <p:nvPr>
            <p:ph idx="1"/>
          </p:nvPr>
        </p:nvSpPr>
        <p:spPr>
          <a:xfrm>
            <a:off x="529382" y="2485897"/>
            <a:ext cx="8173033" cy="4320902"/>
          </a:xfrm>
        </p:spPr>
        <p:txBody>
          <a:bodyPr/>
          <a:lstStyle/>
          <a:p>
            <a:r>
              <a:rPr lang="de-DE" sz="2000" dirty="0"/>
              <a:t>Welche geschlechtsspezifischen Befunde zum Mensch-Tier-Verhältnis waren schon Thema? </a:t>
            </a:r>
          </a:p>
          <a:p>
            <a:pPr marL="285750" indent="-285750">
              <a:buFont typeface="Arial" panose="020B0604020202020204" pitchFamily="34" charset="0"/>
              <a:buChar char="•"/>
            </a:pPr>
            <a:r>
              <a:rPr lang="de-DE" sz="2000" dirty="0"/>
              <a:t>männliche Zuständigkeit für ‚gewaltförmige‘ Tiererziehung: Heimtiere, Jagdtiere, Kriegstiere in der Vergangenheit</a:t>
            </a:r>
            <a:endParaRPr lang="de-DE" sz="2000" dirty="0">
              <a:sym typeface="Wingdings" panose="05000000000000000000" pitchFamily="2" charset="2"/>
            </a:endParaRPr>
          </a:p>
          <a:p>
            <a:pPr marL="285750" indent="-285750">
              <a:buFont typeface="Arial" panose="020B0604020202020204" pitchFamily="34" charset="0"/>
              <a:buChar char="•"/>
            </a:pPr>
            <a:r>
              <a:rPr lang="de-DE" sz="2000" dirty="0">
                <a:sym typeface="Wingdings" panose="05000000000000000000" pitchFamily="2" charset="2"/>
              </a:rPr>
              <a:t>weibliche Bevorzugung kleiner ‚Schoßhunde‘‚ männliche </a:t>
            </a:r>
            <a:r>
              <a:rPr lang="de-DE" sz="2000" dirty="0" err="1">
                <a:sym typeface="Wingdings" panose="05000000000000000000" pitchFamily="2" charset="2"/>
              </a:rPr>
              <a:t>Bevorzu-gung</a:t>
            </a:r>
            <a:r>
              <a:rPr lang="de-DE" sz="2000" dirty="0">
                <a:sym typeface="Wingdings" panose="05000000000000000000" pitchFamily="2" charset="2"/>
              </a:rPr>
              <a:t> großer Hunde </a:t>
            </a:r>
          </a:p>
          <a:p>
            <a:pPr marL="285750" indent="-285750">
              <a:buFont typeface="Arial" panose="020B0604020202020204" pitchFamily="34" charset="0"/>
              <a:buChar char="•"/>
            </a:pPr>
            <a:r>
              <a:rPr lang="de-DE" sz="2000" dirty="0">
                <a:sym typeface="Wingdings" panose="05000000000000000000" pitchFamily="2" charset="2"/>
              </a:rPr>
              <a:t>weibliche Neigung zum zärtlich-emotionalisierten Umgang mit Heim-tieren, männliche Neigung zum autoritären Umgang </a:t>
            </a:r>
          </a:p>
          <a:p>
            <a:pPr marL="285750" indent="-285750">
              <a:buFont typeface="Arial" panose="020B0604020202020204" pitchFamily="34" charset="0"/>
              <a:buChar char="•"/>
            </a:pPr>
            <a:r>
              <a:rPr lang="de-DE" sz="2000" dirty="0">
                <a:sym typeface="Wingdings" panose="05000000000000000000" pitchFamily="2" charset="2"/>
              </a:rPr>
              <a:t>Sexualisierung der </a:t>
            </a:r>
            <a:r>
              <a:rPr lang="de-DE" sz="2000" i="1" dirty="0">
                <a:sym typeface="Wingdings" panose="05000000000000000000" pitchFamily="2" charset="2"/>
              </a:rPr>
              <a:t>weiblichen</a:t>
            </a:r>
            <a:r>
              <a:rPr lang="de-DE" sz="2000" dirty="0">
                <a:sym typeface="Wingdings" panose="05000000000000000000" pitchFamily="2" charset="2"/>
              </a:rPr>
              <a:t> Zuneigung zu Heimtieren</a:t>
            </a:r>
          </a:p>
          <a:p>
            <a:pPr marL="285750" indent="-285750">
              <a:buFont typeface="Arial" panose="020B0604020202020204" pitchFamily="34" charset="0"/>
              <a:buChar char="•"/>
            </a:pPr>
            <a:endParaRPr lang="de-DE" sz="2000" dirty="0">
              <a:sym typeface="Wingdings" panose="05000000000000000000" pitchFamily="2" charset="2"/>
            </a:endParaRPr>
          </a:p>
          <a:p>
            <a:r>
              <a:rPr lang="de-DE" sz="1200" dirty="0">
                <a:sym typeface="Wingdings" panose="05000000000000000000" pitchFamily="2" charset="2"/>
              </a:rPr>
              <a:t>Maren Möhring: Das Haustier: Vom Nutztier zum Familientier. In: Eibach, J./Schmidt-Voges, I. (</a:t>
            </a:r>
            <a:r>
              <a:rPr lang="de-DE" sz="1200" dirty="0" err="1">
                <a:sym typeface="Wingdings" panose="05000000000000000000" pitchFamily="2" charset="2"/>
              </a:rPr>
              <a:t>Hg</a:t>
            </a:r>
            <a:r>
              <a:rPr lang="de-DE" sz="1200" dirty="0">
                <a:sym typeface="Wingdings" panose="05000000000000000000" pitchFamily="2" charset="2"/>
              </a:rPr>
              <a:t>.): Das Haus in der Geschichte Europas. Berlin 2015 </a:t>
            </a:r>
          </a:p>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2A146D51-FE97-EEF5-54E7-7E9673C8B666}"/>
              </a:ext>
            </a:extLst>
          </p:cNvPr>
          <p:cNvSpPr>
            <a:spLocks noGrp="1"/>
          </p:cNvSpPr>
          <p:nvPr>
            <p:ph type="sldNum" sz="quarter" idx="11"/>
          </p:nvPr>
        </p:nvSpPr>
        <p:spPr/>
        <p:txBody>
          <a:bodyPr/>
          <a:lstStyle/>
          <a:p>
            <a:r>
              <a:rPr lang="de-DE"/>
              <a:t>Seite  </a:t>
            </a:r>
            <a:fld id="{3733AE7F-6935-469B-B7EA-A7DFC1F0D075}" type="slidenum">
              <a:rPr lang="de-DE" smtClean="0"/>
              <a:pPr/>
              <a:t>32</a:t>
            </a:fld>
            <a:endParaRPr lang="de-DE" dirty="0"/>
          </a:p>
        </p:txBody>
      </p:sp>
    </p:spTree>
    <p:extLst>
      <p:ext uri="{BB962C8B-B14F-4D97-AF65-F5344CB8AC3E}">
        <p14:creationId xmlns:p14="http://schemas.microsoft.com/office/powerpoint/2010/main" val="312281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ACC4D-8F2E-6ED7-9437-9B29CDBF142A}"/>
              </a:ext>
            </a:extLst>
          </p:cNvPr>
          <p:cNvSpPr>
            <a:spLocks noGrp="1"/>
          </p:cNvSpPr>
          <p:nvPr>
            <p:ph type="title"/>
          </p:nvPr>
        </p:nvSpPr>
        <p:spPr>
          <a:xfrm>
            <a:off x="557507" y="1412776"/>
            <a:ext cx="8173033" cy="1319571"/>
          </a:xfrm>
        </p:spPr>
        <p:txBody>
          <a:bodyPr/>
          <a:lstStyle/>
          <a:p>
            <a:r>
              <a:rPr lang="de-DE" dirty="0"/>
              <a:t>Sexualisierung der weiblichen Beziehung zu Tieren</a:t>
            </a:r>
          </a:p>
        </p:txBody>
      </p:sp>
      <p:sp>
        <p:nvSpPr>
          <p:cNvPr id="4" name="Foliennummernplatzhalter 3">
            <a:extLst>
              <a:ext uri="{FF2B5EF4-FFF2-40B4-BE49-F238E27FC236}">
                <a16:creationId xmlns:a16="http://schemas.microsoft.com/office/drawing/2014/main" id="{DF2E6A2F-B74C-5844-C270-F9EA8FFA94F5}"/>
              </a:ext>
            </a:extLst>
          </p:cNvPr>
          <p:cNvSpPr>
            <a:spLocks noGrp="1"/>
          </p:cNvSpPr>
          <p:nvPr>
            <p:ph type="sldNum" sz="quarter" idx="11"/>
          </p:nvPr>
        </p:nvSpPr>
        <p:spPr/>
        <p:txBody>
          <a:bodyPr/>
          <a:lstStyle/>
          <a:p>
            <a:r>
              <a:rPr lang="de-DE"/>
              <a:t>Seite  </a:t>
            </a:r>
            <a:fld id="{3733AE7F-6935-469B-B7EA-A7DFC1F0D075}" type="slidenum">
              <a:rPr lang="de-DE" smtClean="0"/>
              <a:pPr/>
              <a:t>33</a:t>
            </a:fld>
            <a:endParaRPr lang="de-DE" dirty="0"/>
          </a:p>
        </p:txBody>
      </p:sp>
      <p:sp>
        <p:nvSpPr>
          <p:cNvPr id="8" name="Inhaltsplatzhalter 7">
            <a:extLst>
              <a:ext uri="{FF2B5EF4-FFF2-40B4-BE49-F238E27FC236}">
                <a16:creationId xmlns:a16="http://schemas.microsoft.com/office/drawing/2014/main" id="{2017200C-4E30-67FA-597E-D943917B67BD}"/>
              </a:ext>
            </a:extLst>
          </p:cNvPr>
          <p:cNvSpPr>
            <a:spLocks noGrp="1"/>
          </p:cNvSpPr>
          <p:nvPr>
            <p:ph idx="1"/>
          </p:nvPr>
        </p:nvSpPr>
        <p:spPr>
          <a:xfrm>
            <a:off x="539602" y="3068960"/>
            <a:ext cx="8158163" cy="4320902"/>
          </a:xfrm>
        </p:spPr>
        <p:txBody>
          <a:bodyPr/>
          <a:lstStyle/>
          <a:p>
            <a:r>
              <a:rPr lang="de-DE" sz="2000" dirty="0"/>
              <a:t>langlebiges Narrativ bis heute: Frauen nutzen Tiere zu  sexuellen Handlungen und Befriedigungen</a:t>
            </a:r>
          </a:p>
          <a:p>
            <a:pPr marL="342900" indent="-342900">
              <a:buFont typeface="Arial" panose="020B0604020202020204" pitchFamily="34" charset="0"/>
              <a:buChar char="•"/>
            </a:pPr>
            <a:r>
              <a:rPr lang="de-DE" sz="2000" dirty="0"/>
              <a:t>solide empirische Nachweise dazu fehlen</a:t>
            </a:r>
          </a:p>
          <a:p>
            <a:pPr marL="342900" indent="-342900">
              <a:buFont typeface="Arial" panose="020B0604020202020204" pitchFamily="34" charset="0"/>
              <a:buChar char="•"/>
            </a:pPr>
            <a:r>
              <a:rPr lang="de-DE" sz="2000" dirty="0"/>
              <a:t>wenn, dann liegen empirische Nachweise zu sexuellen Handlungen mit Tieren von </a:t>
            </a:r>
            <a:r>
              <a:rPr lang="de-DE" sz="2000" i="1" dirty="0"/>
              <a:t>Männern</a:t>
            </a:r>
            <a:r>
              <a:rPr lang="de-DE" sz="2000" dirty="0"/>
              <a:t> vor (historische Dokumente zu Sodomie,  Bordelle mit Tieren für Männer…) </a:t>
            </a:r>
          </a:p>
          <a:p>
            <a:pPr marL="342900" indent="-342900">
              <a:buFont typeface="Arial" panose="020B0604020202020204" pitchFamily="34" charset="0"/>
              <a:buChar char="•"/>
            </a:pPr>
            <a:endParaRPr lang="de-DE" sz="2000" dirty="0"/>
          </a:p>
          <a:p>
            <a:r>
              <a:rPr lang="de-DE" sz="2000" dirty="0"/>
              <a:t>umfangreich vorhanden: Zeugnisse der </a:t>
            </a:r>
            <a:r>
              <a:rPr lang="de-DE" sz="2000" i="1" dirty="0"/>
              <a:t>Zuschreibung</a:t>
            </a:r>
            <a:r>
              <a:rPr lang="de-DE" sz="2000" dirty="0"/>
              <a:t> von sexuellen Motiven im Frau-Tier-Verhältnis </a:t>
            </a:r>
          </a:p>
          <a:p>
            <a:pPr marL="342900" indent="-342900">
              <a:buFont typeface="Arial" panose="020B0604020202020204" pitchFamily="34" charset="0"/>
              <a:buChar char="•"/>
            </a:pPr>
            <a:endParaRPr lang="de-DE" sz="2000" dirty="0"/>
          </a:p>
        </p:txBody>
      </p:sp>
    </p:spTree>
    <p:extLst>
      <p:ext uri="{BB962C8B-B14F-4D97-AF65-F5344CB8AC3E}">
        <p14:creationId xmlns:p14="http://schemas.microsoft.com/office/powerpoint/2010/main" val="39892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ACC4D-8F2E-6ED7-9437-9B29CDBF142A}"/>
              </a:ext>
            </a:extLst>
          </p:cNvPr>
          <p:cNvSpPr>
            <a:spLocks noGrp="1"/>
          </p:cNvSpPr>
          <p:nvPr>
            <p:ph type="title"/>
          </p:nvPr>
        </p:nvSpPr>
        <p:spPr>
          <a:xfrm>
            <a:off x="533608" y="1507976"/>
            <a:ext cx="4471987" cy="815630"/>
          </a:xfrm>
        </p:spPr>
        <p:txBody>
          <a:bodyPr/>
          <a:lstStyle/>
          <a:p>
            <a:r>
              <a:rPr lang="de-DE" dirty="0"/>
              <a:t>Beispiel: Karikatur von 1896 </a:t>
            </a:r>
          </a:p>
        </p:txBody>
      </p:sp>
      <p:pic>
        <p:nvPicPr>
          <p:cNvPr id="7" name="Inhaltsplatzhalter 6">
            <a:extLst>
              <a:ext uri="{FF2B5EF4-FFF2-40B4-BE49-F238E27FC236}">
                <a16:creationId xmlns:a16="http://schemas.microsoft.com/office/drawing/2014/main" id="{2C44B346-2C44-917E-004C-8642A370EAE6}"/>
              </a:ext>
            </a:extLst>
          </p:cNvPr>
          <p:cNvPicPr>
            <a:picLocks noGrp="1" noChangeAspect="1"/>
          </p:cNvPicPr>
          <p:nvPr>
            <p:ph idx="1"/>
          </p:nvPr>
        </p:nvPicPr>
        <p:blipFill>
          <a:blip r:embed="rId2"/>
          <a:stretch>
            <a:fillRect/>
          </a:stretch>
        </p:blipFill>
        <p:spPr>
          <a:xfrm>
            <a:off x="5220072" y="1507975"/>
            <a:ext cx="3460427" cy="4854079"/>
          </a:xfrm>
          <a:prstGeom prst="rect">
            <a:avLst/>
          </a:prstGeom>
        </p:spPr>
      </p:pic>
      <p:sp>
        <p:nvSpPr>
          <p:cNvPr id="4" name="Foliennummernplatzhalter 3">
            <a:extLst>
              <a:ext uri="{FF2B5EF4-FFF2-40B4-BE49-F238E27FC236}">
                <a16:creationId xmlns:a16="http://schemas.microsoft.com/office/drawing/2014/main" id="{DF2E6A2F-B74C-5844-C270-F9EA8FFA94F5}"/>
              </a:ext>
            </a:extLst>
          </p:cNvPr>
          <p:cNvSpPr>
            <a:spLocks noGrp="1"/>
          </p:cNvSpPr>
          <p:nvPr>
            <p:ph type="sldNum" sz="quarter" idx="11"/>
          </p:nvPr>
        </p:nvSpPr>
        <p:spPr/>
        <p:txBody>
          <a:bodyPr/>
          <a:lstStyle/>
          <a:p>
            <a:r>
              <a:rPr lang="de-DE"/>
              <a:t>Seite  </a:t>
            </a:r>
            <a:fld id="{3733AE7F-6935-469B-B7EA-A7DFC1F0D075}" type="slidenum">
              <a:rPr lang="de-DE" smtClean="0"/>
              <a:pPr/>
              <a:t>34</a:t>
            </a:fld>
            <a:endParaRPr lang="de-DE" dirty="0"/>
          </a:p>
        </p:txBody>
      </p:sp>
    </p:spTree>
    <p:extLst>
      <p:ext uri="{BB962C8B-B14F-4D97-AF65-F5344CB8AC3E}">
        <p14:creationId xmlns:p14="http://schemas.microsoft.com/office/powerpoint/2010/main" val="308383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596D4-6B1D-4501-FDCC-58C80974BF2C}"/>
              </a:ext>
            </a:extLst>
          </p:cNvPr>
          <p:cNvSpPr>
            <a:spLocks noGrp="1"/>
          </p:cNvSpPr>
          <p:nvPr>
            <p:ph type="title"/>
          </p:nvPr>
        </p:nvSpPr>
        <p:spPr>
          <a:xfrm>
            <a:off x="524818" y="2535164"/>
            <a:ext cx="8173033" cy="671499"/>
          </a:xfrm>
        </p:spPr>
        <p:txBody>
          <a:bodyPr/>
          <a:lstStyle/>
          <a:p>
            <a:r>
              <a:rPr lang="de-DE"/>
              <a:t>sexualisierende </a:t>
            </a:r>
            <a:r>
              <a:rPr lang="de-DE" dirty="0"/>
              <a:t>Witze</a:t>
            </a:r>
          </a:p>
        </p:txBody>
      </p:sp>
      <p:sp>
        <p:nvSpPr>
          <p:cNvPr id="3" name="Inhaltsplatzhalter 2">
            <a:extLst>
              <a:ext uri="{FF2B5EF4-FFF2-40B4-BE49-F238E27FC236}">
                <a16:creationId xmlns:a16="http://schemas.microsoft.com/office/drawing/2014/main" id="{4A0CA848-DB69-C763-51B7-EB020552A647}"/>
              </a:ext>
            </a:extLst>
          </p:cNvPr>
          <p:cNvSpPr>
            <a:spLocks noGrp="1"/>
          </p:cNvSpPr>
          <p:nvPr>
            <p:ph idx="1"/>
          </p:nvPr>
        </p:nvSpPr>
        <p:spPr>
          <a:xfrm>
            <a:off x="524818" y="3420616"/>
            <a:ext cx="8158163" cy="4320902"/>
          </a:xfrm>
        </p:spPr>
        <p:txBody>
          <a:bodyPr/>
          <a:lstStyle/>
          <a:p>
            <a:r>
              <a:rPr lang="de-DE" sz="2000" dirty="0"/>
              <a:t>Ein junges Ehepaar geht in den Zoo. Vor dem Gorillagehege bemerken die beiden, dass sich das Gorillamännchen ganz besonders für den Ausschnitt der jungen Dame interessiert. Die findet das sehr erheiternd und beginnt lasziv mit den Hüften zu wackeln. Der Gorilla wird immer nervöser. Dann knöpft sie ihre Bluse auf. Der Gorilla tobt. Schließlich hebt sie ihren Rock. Der Gorilla ist nicht mehr zu bremsen, biegt die Gitterstäbe auseinander und rennt auf die Frau zu. „Was soll ich denn jetzt machen“, schreit sie verzweifelt. „Mach´s doch wie immer“, schlägt der Mann vor, „sag ihm, du hast Migräne oder Deine Tage!“</a:t>
            </a:r>
          </a:p>
        </p:txBody>
      </p:sp>
      <p:sp>
        <p:nvSpPr>
          <p:cNvPr id="4" name="Foliennummernplatzhalter 3">
            <a:extLst>
              <a:ext uri="{FF2B5EF4-FFF2-40B4-BE49-F238E27FC236}">
                <a16:creationId xmlns:a16="http://schemas.microsoft.com/office/drawing/2014/main" id="{4CD24C61-D99E-E2AA-D1BF-5CDE243E394C}"/>
              </a:ext>
            </a:extLst>
          </p:cNvPr>
          <p:cNvSpPr>
            <a:spLocks noGrp="1"/>
          </p:cNvSpPr>
          <p:nvPr>
            <p:ph type="sldNum" sz="quarter" idx="11"/>
          </p:nvPr>
        </p:nvSpPr>
        <p:spPr/>
        <p:txBody>
          <a:bodyPr/>
          <a:lstStyle/>
          <a:p>
            <a:r>
              <a:rPr lang="de-DE"/>
              <a:t>Seite  </a:t>
            </a:r>
            <a:fld id="{3733AE7F-6935-469B-B7EA-A7DFC1F0D075}" type="slidenum">
              <a:rPr lang="de-DE" smtClean="0"/>
              <a:pPr/>
              <a:t>35</a:t>
            </a:fld>
            <a:endParaRPr lang="de-DE" dirty="0"/>
          </a:p>
        </p:txBody>
      </p:sp>
      <p:sp>
        <p:nvSpPr>
          <p:cNvPr id="7" name="Sprechblase: oval 6">
            <a:extLst>
              <a:ext uri="{FF2B5EF4-FFF2-40B4-BE49-F238E27FC236}">
                <a16:creationId xmlns:a16="http://schemas.microsoft.com/office/drawing/2014/main" id="{C3EB9907-C050-C6A8-6D19-18A168611E69}"/>
              </a:ext>
            </a:extLst>
          </p:cNvPr>
          <p:cNvSpPr/>
          <p:nvPr/>
        </p:nvSpPr>
        <p:spPr bwMode="auto">
          <a:xfrm>
            <a:off x="5076056" y="1186970"/>
            <a:ext cx="2088232" cy="1116705"/>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Wie wird das Frau-Tier-Verhältnis hier konstruiert?</a:t>
            </a:r>
          </a:p>
        </p:txBody>
      </p:sp>
      <p:sp>
        <p:nvSpPr>
          <p:cNvPr id="8" name="Sprechblase: oval 7">
            <a:extLst>
              <a:ext uri="{FF2B5EF4-FFF2-40B4-BE49-F238E27FC236}">
                <a16:creationId xmlns:a16="http://schemas.microsoft.com/office/drawing/2014/main" id="{30018BCC-6B3C-2403-B179-6E14D0D3519A}"/>
              </a:ext>
            </a:extLst>
          </p:cNvPr>
          <p:cNvSpPr/>
          <p:nvPr/>
        </p:nvSpPr>
        <p:spPr bwMode="auto">
          <a:xfrm>
            <a:off x="4067945" y="1957092"/>
            <a:ext cx="1944216" cy="1053317"/>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Wie werden die Frau, der Mann und das Tier hier konstruiert?</a:t>
            </a:r>
          </a:p>
        </p:txBody>
      </p:sp>
    </p:spTree>
    <p:extLst>
      <p:ext uri="{BB962C8B-B14F-4D97-AF65-F5344CB8AC3E}">
        <p14:creationId xmlns:p14="http://schemas.microsoft.com/office/powerpoint/2010/main" val="8882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B0FFB-BB27-1A0B-B828-A251A5C5741E}"/>
              </a:ext>
            </a:extLst>
          </p:cNvPr>
          <p:cNvSpPr>
            <a:spLocks noGrp="1"/>
          </p:cNvSpPr>
          <p:nvPr>
            <p:ph type="title"/>
          </p:nvPr>
        </p:nvSpPr>
        <p:spPr>
          <a:xfrm>
            <a:off x="517203" y="1668196"/>
            <a:ext cx="8173033" cy="671499"/>
          </a:xfrm>
        </p:spPr>
        <p:txBody>
          <a:bodyPr/>
          <a:lstStyle/>
          <a:p>
            <a:r>
              <a:rPr lang="de-DE" dirty="0"/>
              <a:t>Mythen zur sexuellen Mensch-Tier-Liebe </a:t>
            </a:r>
          </a:p>
        </p:txBody>
      </p:sp>
      <p:pic>
        <p:nvPicPr>
          <p:cNvPr id="7" name="Inhaltsplatzhalter 6">
            <a:extLst>
              <a:ext uri="{FF2B5EF4-FFF2-40B4-BE49-F238E27FC236}">
                <a16:creationId xmlns:a16="http://schemas.microsoft.com/office/drawing/2014/main" id="{5FE54155-97F0-F171-8B60-DBD340FE9AD5}"/>
              </a:ext>
            </a:extLst>
          </p:cNvPr>
          <p:cNvPicPr>
            <a:picLocks noGrp="1" noChangeAspect="1"/>
          </p:cNvPicPr>
          <p:nvPr>
            <p:ph idx="1"/>
          </p:nvPr>
        </p:nvPicPr>
        <p:blipFill>
          <a:blip r:embed="rId2"/>
          <a:stretch>
            <a:fillRect/>
          </a:stretch>
        </p:blipFill>
        <p:spPr>
          <a:xfrm>
            <a:off x="5868144" y="2808861"/>
            <a:ext cx="2644304" cy="3535560"/>
          </a:xfrm>
          <a:prstGeom prst="rect">
            <a:avLst/>
          </a:prstGeom>
        </p:spPr>
      </p:pic>
      <p:sp>
        <p:nvSpPr>
          <p:cNvPr id="4" name="Foliennummernplatzhalter 3">
            <a:extLst>
              <a:ext uri="{FF2B5EF4-FFF2-40B4-BE49-F238E27FC236}">
                <a16:creationId xmlns:a16="http://schemas.microsoft.com/office/drawing/2014/main" id="{D344D69C-231B-E8A2-FC35-1B47D9A4F30A}"/>
              </a:ext>
            </a:extLst>
          </p:cNvPr>
          <p:cNvSpPr>
            <a:spLocks noGrp="1"/>
          </p:cNvSpPr>
          <p:nvPr>
            <p:ph type="sldNum" sz="quarter" idx="11"/>
          </p:nvPr>
        </p:nvSpPr>
        <p:spPr/>
        <p:txBody>
          <a:bodyPr/>
          <a:lstStyle/>
          <a:p>
            <a:r>
              <a:rPr lang="de-DE"/>
              <a:t>Seite  </a:t>
            </a:r>
            <a:fld id="{3733AE7F-6935-469B-B7EA-A7DFC1F0D075}" type="slidenum">
              <a:rPr lang="de-DE" smtClean="0"/>
              <a:pPr/>
              <a:t>36</a:t>
            </a:fld>
            <a:endParaRPr lang="de-DE" dirty="0"/>
          </a:p>
        </p:txBody>
      </p:sp>
      <p:sp>
        <p:nvSpPr>
          <p:cNvPr id="9" name="Textfeld 8">
            <a:extLst>
              <a:ext uri="{FF2B5EF4-FFF2-40B4-BE49-F238E27FC236}">
                <a16:creationId xmlns:a16="http://schemas.microsoft.com/office/drawing/2014/main" id="{48D8DE18-2B0F-85AF-C320-69BA71401D55}"/>
              </a:ext>
            </a:extLst>
          </p:cNvPr>
          <p:cNvSpPr txBox="1"/>
          <p:nvPr/>
        </p:nvSpPr>
        <p:spPr>
          <a:xfrm>
            <a:off x="500435" y="3574432"/>
            <a:ext cx="5088434" cy="2769989"/>
          </a:xfrm>
          <a:prstGeom prst="rect">
            <a:avLst/>
          </a:prstGeom>
          <a:noFill/>
          <a:ln>
            <a:noFill/>
          </a:ln>
        </p:spPr>
        <p:txBody>
          <a:bodyPr wrap="square" lIns="0" tIns="0" rIns="0" bIns="0" rtlCol="0">
            <a:spAutoFit/>
          </a:bodyPr>
          <a:lstStyle/>
          <a:p>
            <a:pPr marL="285750" indent="-285750">
              <a:buFont typeface="Arial" panose="020B0604020202020204" pitchFamily="34" charset="0"/>
              <a:buChar char="•"/>
            </a:pPr>
            <a:r>
              <a:rPr lang="de-DE" sz="2000" dirty="0">
                <a:latin typeface="Arial" pitchFamily="34" charset="0"/>
                <a:cs typeface="Arial" pitchFamily="34" charset="0"/>
              </a:rPr>
              <a:t>zahlreiche Mythen in der Antike zu Frauen </a:t>
            </a:r>
            <a:r>
              <a:rPr lang="de-DE" sz="2000" i="1" dirty="0">
                <a:latin typeface="Arial" pitchFamily="34" charset="0"/>
                <a:cs typeface="Arial" pitchFamily="34" charset="0"/>
              </a:rPr>
              <a:t>und</a:t>
            </a:r>
            <a:r>
              <a:rPr lang="de-DE" sz="2000" dirty="0">
                <a:latin typeface="Arial" pitchFamily="34" charset="0"/>
                <a:cs typeface="Arial" pitchFamily="34" charset="0"/>
              </a:rPr>
              <a:t> Männern </a:t>
            </a:r>
          </a:p>
          <a:p>
            <a:pPr marL="285750" indent="-285750">
              <a:buFont typeface="Arial" panose="020B0604020202020204" pitchFamily="34" charset="0"/>
              <a:buChar char="•"/>
            </a:pPr>
            <a:r>
              <a:rPr lang="de-DE" sz="2000" b="0" dirty="0">
                <a:latin typeface="Arial" pitchFamily="34" charset="0"/>
                <a:cs typeface="Arial" pitchFamily="34" charset="0"/>
              </a:rPr>
              <a:t>Zoophilie in dieser Zeit kein Strafbestand </a:t>
            </a:r>
          </a:p>
          <a:p>
            <a:pPr marL="285750" indent="-285750">
              <a:buFont typeface="Arial" panose="020B0604020202020204" pitchFamily="34" charset="0"/>
              <a:buChar char="•"/>
            </a:pPr>
            <a:r>
              <a:rPr lang="de-DE" sz="2000" dirty="0">
                <a:latin typeface="Arial" pitchFamily="34" charset="0"/>
                <a:cs typeface="Arial" pitchFamily="34" charset="0"/>
              </a:rPr>
              <a:t>z.B</a:t>
            </a:r>
            <a:r>
              <a:rPr lang="de-DE" sz="2000" b="0" dirty="0">
                <a:latin typeface="Arial" pitchFamily="34" charset="0"/>
                <a:cs typeface="Arial" pitchFamily="34" charset="0"/>
              </a:rPr>
              <a:t>. Leda und der Schwan, Ziegenhirte </a:t>
            </a:r>
            <a:r>
              <a:rPr lang="de-DE" sz="2000" b="0" dirty="0" err="1">
                <a:latin typeface="Arial" pitchFamily="34" charset="0"/>
                <a:cs typeface="Arial" pitchFamily="34" charset="0"/>
              </a:rPr>
              <a:t>Crathis</a:t>
            </a:r>
            <a:r>
              <a:rPr lang="de-DE" sz="2000" b="0" dirty="0">
                <a:latin typeface="Arial" pitchFamily="34" charset="0"/>
                <a:cs typeface="Arial" pitchFamily="34" charset="0"/>
              </a:rPr>
              <a:t> </a:t>
            </a:r>
          </a:p>
          <a:p>
            <a:pPr marL="285750" indent="-285750">
              <a:buFont typeface="Arial" panose="020B0604020202020204" pitchFamily="34" charset="0"/>
              <a:buChar char="•"/>
            </a:pPr>
            <a:endParaRPr lang="de-DE" sz="2000" dirty="0">
              <a:latin typeface="Arial" pitchFamily="34" charset="0"/>
              <a:cs typeface="Arial" pitchFamily="34" charset="0"/>
            </a:endParaRPr>
          </a:p>
          <a:p>
            <a:pPr marL="285750" indent="-285750">
              <a:buFont typeface="Arial" panose="020B0604020202020204" pitchFamily="34" charset="0"/>
              <a:buChar char="•"/>
            </a:pPr>
            <a:endParaRPr lang="de-DE" sz="2000" b="0" dirty="0">
              <a:latin typeface="Arial" pitchFamily="34" charset="0"/>
              <a:cs typeface="Arial" pitchFamily="34" charset="0"/>
            </a:endParaRPr>
          </a:p>
          <a:p>
            <a:r>
              <a:rPr lang="de-DE" sz="1000" b="0" dirty="0">
                <a:latin typeface="Arial" pitchFamily="34" charset="0"/>
                <a:cs typeface="Arial" pitchFamily="34" charset="0"/>
              </a:rPr>
              <a:t>Judith Hindermann, « Zoophilie in Zoologie und Roman: Sex und Liebe zwischen Mensch und Tier bei Plutarch, Plinius dem Älteren, </a:t>
            </a:r>
            <a:r>
              <a:rPr lang="de-DE" sz="1000" b="0" dirty="0" err="1">
                <a:latin typeface="Arial" pitchFamily="34" charset="0"/>
                <a:cs typeface="Arial" pitchFamily="34" charset="0"/>
              </a:rPr>
              <a:t>Aelian</a:t>
            </a:r>
            <a:r>
              <a:rPr lang="de-DE" sz="1000" b="0" dirty="0">
                <a:latin typeface="Arial" pitchFamily="34" charset="0"/>
                <a:cs typeface="Arial" pitchFamily="34" charset="0"/>
              </a:rPr>
              <a:t> und Apuleius », </a:t>
            </a:r>
            <a:r>
              <a:rPr lang="de-DE" sz="1000" b="0" dirty="0" err="1">
                <a:latin typeface="Arial" pitchFamily="34" charset="0"/>
                <a:cs typeface="Arial" pitchFamily="34" charset="0"/>
              </a:rPr>
              <a:t>Dictynna</a:t>
            </a:r>
            <a:r>
              <a:rPr lang="de-DE" sz="1000" b="0" dirty="0">
                <a:latin typeface="Arial" pitchFamily="34" charset="0"/>
                <a:cs typeface="Arial" pitchFamily="34" charset="0"/>
              </a:rPr>
              <a:t> [En </a:t>
            </a:r>
            <a:r>
              <a:rPr lang="de-DE" sz="1000" b="0" dirty="0" err="1">
                <a:latin typeface="Arial" pitchFamily="34" charset="0"/>
                <a:cs typeface="Arial" pitchFamily="34" charset="0"/>
              </a:rPr>
              <a:t>ligne</a:t>
            </a:r>
            <a:r>
              <a:rPr lang="de-DE" sz="1000" b="0" dirty="0">
                <a:latin typeface="Arial" pitchFamily="34" charset="0"/>
                <a:cs typeface="Arial" pitchFamily="34" charset="0"/>
              </a:rPr>
              <a:t>], 8 | 2011, </a:t>
            </a:r>
            <a:r>
              <a:rPr lang="de-DE" sz="1000" b="0" dirty="0" err="1">
                <a:latin typeface="Arial" pitchFamily="34" charset="0"/>
                <a:cs typeface="Arial" pitchFamily="34" charset="0"/>
              </a:rPr>
              <a:t>mis</a:t>
            </a:r>
            <a:r>
              <a:rPr lang="de-DE" sz="1000" b="0" dirty="0">
                <a:latin typeface="Arial" pitchFamily="34" charset="0"/>
                <a:cs typeface="Arial" pitchFamily="34" charset="0"/>
              </a:rPr>
              <a:t> en </a:t>
            </a:r>
            <a:r>
              <a:rPr lang="de-DE" sz="1000" b="0" dirty="0" err="1">
                <a:latin typeface="Arial" pitchFamily="34" charset="0"/>
                <a:cs typeface="Arial" pitchFamily="34" charset="0"/>
              </a:rPr>
              <a:t>ligne</a:t>
            </a:r>
            <a:r>
              <a:rPr lang="de-DE" sz="1000" b="0" dirty="0">
                <a:latin typeface="Arial" pitchFamily="34" charset="0"/>
                <a:cs typeface="Arial" pitchFamily="34" charset="0"/>
              </a:rPr>
              <a:t> le 23 </a:t>
            </a:r>
            <a:r>
              <a:rPr lang="de-DE" sz="1000" b="0" dirty="0" err="1">
                <a:latin typeface="Arial" pitchFamily="34" charset="0"/>
                <a:cs typeface="Arial" pitchFamily="34" charset="0"/>
              </a:rPr>
              <a:t>septembre</a:t>
            </a:r>
            <a:r>
              <a:rPr lang="de-DE" sz="1000" b="0" dirty="0">
                <a:latin typeface="Arial" pitchFamily="34" charset="0"/>
                <a:cs typeface="Arial" pitchFamily="34" charset="0"/>
              </a:rPr>
              <a:t> 2011, </a:t>
            </a:r>
            <a:r>
              <a:rPr lang="de-DE" sz="1000" b="0" dirty="0" err="1">
                <a:latin typeface="Arial" pitchFamily="34" charset="0"/>
                <a:cs typeface="Arial" pitchFamily="34" charset="0"/>
              </a:rPr>
              <a:t>consulté</a:t>
            </a:r>
            <a:r>
              <a:rPr lang="de-DE" sz="1000" b="0" dirty="0">
                <a:latin typeface="Arial" pitchFamily="34" charset="0"/>
                <a:cs typeface="Arial" pitchFamily="34" charset="0"/>
              </a:rPr>
              <a:t> le 19 </a:t>
            </a:r>
            <a:r>
              <a:rPr lang="de-DE" sz="1000" b="0" dirty="0" err="1">
                <a:latin typeface="Arial" pitchFamily="34" charset="0"/>
                <a:cs typeface="Arial" pitchFamily="34" charset="0"/>
              </a:rPr>
              <a:t>novembre</a:t>
            </a:r>
            <a:r>
              <a:rPr lang="de-DE" sz="1000" b="0" dirty="0">
                <a:latin typeface="Arial" pitchFamily="34" charset="0"/>
                <a:cs typeface="Arial" pitchFamily="34" charset="0"/>
              </a:rPr>
              <a:t> 2022. URL : http://journals.openedition.org/dictynna/717 ; DOI : https://doi.org/10.4000/dictynna.71</a:t>
            </a:r>
          </a:p>
        </p:txBody>
      </p:sp>
    </p:spTree>
    <p:extLst>
      <p:ext uri="{BB962C8B-B14F-4D97-AF65-F5344CB8AC3E}">
        <p14:creationId xmlns:p14="http://schemas.microsoft.com/office/powerpoint/2010/main" val="3801642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B0FFB-BB27-1A0B-B828-A251A5C5741E}"/>
              </a:ext>
            </a:extLst>
          </p:cNvPr>
          <p:cNvSpPr>
            <a:spLocks noGrp="1"/>
          </p:cNvSpPr>
          <p:nvPr>
            <p:ph type="title"/>
          </p:nvPr>
        </p:nvSpPr>
        <p:spPr>
          <a:xfrm>
            <a:off x="513177" y="2024889"/>
            <a:ext cx="5813389" cy="671499"/>
          </a:xfrm>
        </p:spPr>
        <p:txBody>
          <a:bodyPr/>
          <a:lstStyle/>
          <a:p>
            <a:r>
              <a:rPr lang="de-DE" dirty="0"/>
              <a:t>Märchen zur Mensch-Tier-Liebe:  Verwandlungen von Menschen in Tiere </a:t>
            </a:r>
          </a:p>
        </p:txBody>
      </p:sp>
      <p:sp>
        <p:nvSpPr>
          <p:cNvPr id="4" name="Foliennummernplatzhalter 3">
            <a:extLst>
              <a:ext uri="{FF2B5EF4-FFF2-40B4-BE49-F238E27FC236}">
                <a16:creationId xmlns:a16="http://schemas.microsoft.com/office/drawing/2014/main" id="{D344D69C-231B-E8A2-FC35-1B47D9A4F30A}"/>
              </a:ext>
            </a:extLst>
          </p:cNvPr>
          <p:cNvSpPr>
            <a:spLocks noGrp="1"/>
          </p:cNvSpPr>
          <p:nvPr>
            <p:ph type="sldNum" sz="quarter" idx="11"/>
          </p:nvPr>
        </p:nvSpPr>
        <p:spPr/>
        <p:txBody>
          <a:bodyPr/>
          <a:lstStyle/>
          <a:p>
            <a:r>
              <a:rPr lang="de-DE"/>
              <a:t>Seite  </a:t>
            </a:r>
            <a:fld id="{3733AE7F-6935-469B-B7EA-A7DFC1F0D075}" type="slidenum">
              <a:rPr lang="de-DE" smtClean="0"/>
              <a:pPr/>
              <a:t>37</a:t>
            </a:fld>
            <a:endParaRPr lang="de-DE" dirty="0"/>
          </a:p>
        </p:txBody>
      </p:sp>
      <p:pic>
        <p:nvPicPr>
          <p:cNvPr id="8" name="Grafik 7">
            <a:extLst>
              <a:ext uri="{FF2B5EF4-FFF2-40B4-BE49-F238E27FC236}">
                <a16:creationId xmlns:a16="http://schemas.microsoft.com/office/drawing/2014/main" id="{D1684723-A2EC-9E7D-9335-60DB9E24C944}"/>
              </a:ext>
            </a:extLst>
          </p:cNvPr>
          <p:cNvPicPr>
            <a:picLocks noChangeAspect="1"/>
          </p:cNvPicPr>
          <p:nvPr/>
        </p:nvPicPr>
        <p:blipFill>
          <a:blip r:embed="rId2"/>
          <a:stretch>
            <a:fillRect/>
          </a:stretch>
        </p:blipFill>
        <p:spPr>
          <a:xfrm>
            <a:off x="6267759" y="4030266"/>
            <a:ext cx="2476500" cy="2476500"/>
          </a:xfrm>
          <a:prstGeom prst="rect">
            <a:avLst/>
          </a:prstGeom>
        </p:spPr>
      </p:pic>
      <p:sp>
        <p:nvSpPr>
          <p:cNvPr id="5" name="Inhaltsplatzhalter 4">
            <a:extLst>
              <a:ext uri="{FF2B5EF4-FFF2-40B4-BE49-F238E27FC236}">
                <a16:creationId xmlns:a16="http://schemas.microsoft.com/office/drawing/2014/main" id="{9A8C6569-7572-B36E-6874-D7B4FEEB034F}"/>
              </a:ext>
            </a:extLst>
          </p:cNvPr>
          <p:cNvSpPr>
            <a:spLocks noGrp="1"/>
          </p:cNvSpPr>
          <p:nvPr>
            <p:ph idx="1"/>
          </p:nvPr>
        </p:nvSpPr>
        <p:spPr>
          <a:xfrm>
            <a:off x="534889" y="3501008"/>
            <a:ext cx="3028999" cy="4320902"/>
          </a:xfrm>
        </p:spPr>
        <p:txBody>
          <a:bodyPr/>
          <a:lstStyle/>
          <a:p>
            <a:r>
              <a:rPr lang="de-DE" dirty="0"/>
              <a:t>z.B. Grimms Märchen</a:t>
            </a:r>
          </a:p>
          <a:p>
            <a:pPr marL="285750" indent="-285750">
              <a:buFont typeface="Arial" panose="020B0604020202020204" pitchFamily="34" charset="0"/>
              <a:buChar char="•"/>
            </a:pPr>
            <a:r>
              <a:rPr lang="de-DE" dirty="0"/>
              <a:t>Froschkönig </a:t>
            </a:r>
          </a:p>
          <a:p>
            <a:pPr marL="285750" indent="-285750">
              <a:buFont typeface="Arial" panose="020B0604020202020204" pitchFamily="34" charset="0"/>
              <a:buChar char="•"/>
            </a:pPr>
            <a:r>
              <a:rPr lang="de-DE" dirty="0"/>
              <a:t>Jorinde und Joringel </a:t>
            </a:r>
          </a:p>
          <a:p>
            <a:pPr marL="285750" indent="-285750">
              <a:buFont typeface="Arial" panose="020B0604020202020204" pitchFamily="34" charset="0"/>
              <a:buChar char="•"/>
            </a:pPr>
            <a:r>
              <a:rPr lang="de-DE" dirty="0"/>
              <a:t>Brüderchen und Schwesterchen </a:t>
            </a:r>
          </a:p>
        </p:txBody>
      </p:sp>
      <p:pic>
        <p:nvPicPr>
          <p:cNvPr id="11" name="Grafik 10">
            <a:extLst>
              <a:ext uri="{FF2B5EF4-FFF2-40B4-BE49-F238E27FC236}">
                <a16:creationId xmlns:a16="http://schemas.microsoft.com/office/drawing/2014/main" id="{611ACD69-9755-6D1D-0084-34B3C537F212}"/>
              </a:ext>
            </a:extLst>
          </p:cNvPr>
          <p:cNvPicPr>
            <a:picLocks noChangeAspect="1"/>
          </p:cNvPicPr>
          <p:nvPr/>
        </p:nvPicPr>
        <p:blipFill>
          <a:blip r:embed="rId3"/>
          <a:stretch>
            <a:fillRect/>
          </a:stretch>
        </p:blipFill>
        <p:spPr>
          <a:xfrm>
            <a:off x="3419871" y="3263726"/>
            <a:ext cx="2615355" cy="3243040"/>
          </a:xfrm>
          <a:prstGeom prst="rect">
            <a:avLst/>
          </a:prstGeom>
        </p:spPr>
      </p:pic>
      <p:pic>
        <p:nvPicPr>
          <p:cNvPr id="3" name="Grafik 2">
            <a:extLst>
              <a:ext uri="{FF2B5EF4-FFF2-40B4-BE49-F238E27FC236}">
                <a16:creationId xmlns:a16="http://schemas.microsoft.com/office/drawing/2014/main" id="{59265EED-0832-B4BB-FF56-7743B1101ECC}"/>
              </a:ext>
            </a:extLst>
          </p:cNvPr>
          <p:cNvPicPr>
            <a:picLocks noChangeAspect="1"/>
          </p:cNvPicPr>
          <p:nvPr/>
        </p:nvPicPr>
        <p:blipFill>
          <a:blip r:embed="rId4"/>
          <a:stretch>
            <a:fillRect/>
          </a:stretch>
        </p:blipFill>
        <p:spPr>
          <a:xfrm>
            <a:off x="6267759" y="1429041"/>
            <a:ext cx="2476500" cy="2465493"/>
          </a:xfrm>
          <a:prstGeom prst="rect">
            <a:avLst/>
          </a:prstGeom>
        </p:spPr>
      </p:pic>
    </p:spTree>
    <p:extLst>
      <p:ext uri="{BB962C8B-B14F-4D97-AF65-F5344CB8AC3E}">
        <p14:creationId xmlns:p14="http://schemas.microsoft.com/office/powerpoint/2010/main" val="46619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60" name="Rectangle 4">
            <a:extLst>
              <a:ext uri="{FF2B5EF4-FFF2-40B4-BE49-F238E27FC236}">
                <a16:creationId xmlns:a16="http://schemas.microsoft.com/office/drawing/2014/main" id="{F2B19A77-E190-45E9-A21C-FF6F6ABB7428}"/>
              </a:ext>
            </a:extLst>
          </p:cNvPr>
          <p:cNvSpPr>
            <a:spLocks noGrp="1" noChangeArrowheads="1"/>
          </p:cNvSpPr>
          <p:nvPr>
            <p:ph type="title" sz="quarter"/>
          </p:nvPr>
        </p:nvSpPr>
        <p:spPr>
          <a:xfrm>
            <a:off x="3563888" y="2060848"/>
            <a:ext cx="4720043" cy="990600"/>
          </a:xfrm>
        </p:spPr>
        <p:txBody>
          <a:bodyPr/>
          <a:lstStyle/>
          <a:p>
            <a:r>
              <a:rPr lang="de-DE" altLang="de-DE" b="0" dirty="0"/>
              <a:t>(erotisierende) Bilder zu ‚Frauen und Tiere‘</a:t>
            </a:r>
            <a:r>
              <a:rPr lang="de-DE" altLang="de-DE" dirty="0"/>
              <a:t> </a:t>
            </a:r>
          </a:p>
        </p:txBody>
      </p:sp>
      <p:pic>
        <p:nvPicPr>
          <p:cNvPr id="608265" name="Picture 9" descr="Frau Hund">
            <a:extLst>
              <a:ext uri="{FF2B5EF4-FFF2-40B4-BE49-F238E27FC236}">
                <a16:creationId xmlns:a16="http://schemas.microsoft.com/office/drawing/2014/main" id="{9D97A190-32A6-4BE2-96A2-FE63BF8D06C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43608" y="4143519"/>
            <a:ext cx="3375198" cy="22662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8268" name="Picture 12" descr="Frau als Schmetterling">
            <a:extLst>
              <a:ext uri="{FF2B5EF4-FFF2-40B4-BE49-F238E27FC236}">
                <a16:creationId xmlns:a16="http://schemas.microsoft.com/office/drawing/2014/main" id="{C452EF1C-4472-49AE-B121-278B12354C7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39441" y="620688"/>
            <a:ext cx="2232248" cy="339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8270" name="Picture 14" descr="Jane Godall">
            <a:extLst>
              <a:ext uri="{FF2B5EF4-FFF2-40B4-BE49-F238E27FC236}">
                <a16:creationId xmlns:a16="http://schemas.microsoft.com/office/drawing/2014/main" id="{282B7226-AD06-40E1-86D3-4BBF0673B0C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029200" y="4106315"/>
            <a:ext cx="2905125" cy="2303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prechblase: oval 1">
            <a:extLst>
              <a:ext uri="{FF2B5EF4-FFF2-40B4-BE49-F238E27FC236}">
                <a16:creationId xmlns:a16="http://schemas.microsoft.com/office/drawing/2014/main" id="{51CEDB08-6759-4A5C-2F52-26E657069009}"/>
              </a:ext>
            </a:extLst>
          </p:cNvPr>
          <p:cNvSpPr/>
          <p:nvPr/>
        </p:nvSpPr>
        <p:spPr bwMode="auto">
          <a:xfrm>
            <a:off x="7020272" y="2708920"/>
            <a:ext cx="1692353" cy="990600"/>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zu Männern nicht zu finden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0CF70-4F8E-EB6E-5ED7-9DDA7B04B8DD}"/>
              </a:ext>
            </a:extLst>
          </p:cNvPr>
          <p:cNvSpPr>
            <a:spLocks noGrp="1"/>
          </p:cNvSpPr>
          <p:nvPr>
            <p:ph type="title" sz="quarter"/>
          </p:nvPr>
        </p:nvSpPr>
        <p:spPr>
          <a:xfrm>
            <a:off x="755576" y="2924944"/>
            <a:ext cx="7344816" cy="2520280"/>
          </a:xfrm>
        </p:spPr>
        <p:txBody>
          <a:bodyPr/>
          <a:lstStyle/>
          <a:p>
            <a:r>
              <a:rPr lang="de-DE" sz="2800" dirty="0"/>
              <a:t>Wie lässt sich das Phänomen der Sexualisierung der Beziehung von Frauen zu Tieren erklären?</a:t>
            </a:r>
            <a:br>
              <a:rPr lang="de-DE" sz="2800" dirty="0"/>
            </a:br>
            <a:br>
              <a:rPr lang="de-DE" sz="2800" dirty="0"/>
            </a:br>
            <a:br>
              <a:rPr lang="de-DE" dirty="0"/>
            </a:br>
            <a:endParaRPr lang="de-DE" dirty="0"/>
          </a:p>
        </p:txBody>
      </p:sp>
    </p:spTree>
    <p:extLst>
      <p:ext uri="{BB962C8B-B14F-4D97-AF65-F5344CB8AC3E}">
        <p14:creationId xmlns:p14="http://schemas.microsoft.com/office/powerpoint/2010/main" val="11146665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71D9A-C9F8-4A86-BDBD-4ED699639F04}"/>
              </a:ext>
            </a:extLst>
          </p:cNvPr>
          <p:cNvSpPr>
            <a:spLocks noGrp="1"/>
          </p:cNvSpPr>
          <p:nvPr>
            <p:ph type="title"/>
          </p:nvPr>
        </p:nvSpPr>
        <p:spPr>
          <a:xfrm>
            <a:off x="552905" y="2087991"/>
            <a:ext cx="8173033" cy="1391579"/>
          </a:xfrm>
        </p:spPr>
        <p:txBody>
          <a:bodyPr/>
          <a:lstStyle/>
          <a:p>
            <a:r>
              <a:rPr lang="de-DE" dirty="0"/>
              <a:t>Soziale Differenzen im Mensch-Tier-Verhältnis am Beispiel der… </a:t>
            </a:r>
          </a:p>
        </p:txBody>
      </p:sp>
      <p:sp>
        <p:nvSpPr>
          <p:cNvPr id="3" name="Inhaltsplatzhalter 2">
            <a:extLst>
              <a:ext uri="{FF2B5EF4-FFF2-40B4-BE49-F238E27FC236}">
                <a16:creationId xmlns:a16="http://schemas.microsoft.com/office/drawing/2014/main" id="{6657975D-5AA3-4EB9-9BC9-E670D8F634AB}"/>
              </a:ext>
            </a:extLst>
          </p:cNvPr>
          <p:cNvSpPr>
            <a:spLocks noGrp="1"/>
          </p:cNvSpPr>
          <p:nvPr>
            <p:ph idx="1"/>
          </p:nvPr>
        </p:nvSpPr>
        <p:spPr>
          <a:xfrm>
            <a:off x="538419" y="3854390"/>
            <a:ext cx="8158163" cy="4814452"/>
          </a:xfrm>
        </p:spPr>
        <p:txBody>
          <a:bodyPr/>
          <a:lstStyle/>
          <a:p>
            <a:pPr marL="342900" indent="-342900">
              <a:buFont typeface="Arial" panose="020B0604020202020204" pitchFamily="34" charset="0"/>
              <a:buChar char="•"/>
            </a:pPr>
            <a:r>
              <a:rPr lang="de-DE" sz="2000" dirty="0"/>
              <a:t>Klassendifferenzen</a:t>
            </a:r>
          </a:p>
          <a:p>
            <a:pPr marL="342900" indent="-342900">
              <a:buFont typeface="Arial" panose="020B0604020202020204" pitchFamily="34" charset="0"/>
              <a:buChar char="•"/>
            </a:pPr>
            <a:r>
              <a:rPr lang="de-DE" sz="2000" dirty="0"/>
              <a:t>Geschlechterdifferenzen</a:t>
            </a:r>
          </a:p>
          <a:p>
            <a:pPr marL="342900" indent="-342900">
              <a:buFont typeface="Arial" panose="020B0604020202020204" pitchFamily="34" charset="0"/>
              <a:buChar char="•"/>
            </a:pPr>
            <a:r>
              <a:rPr lang="de-DE" sz="2000" dirty="0"/>
              <a:t>ethnisch-kulturellen Differenzen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11"/>
          </p:nvPr>
        </p:nvSpPr>
        <p:spPr/>
        <p:txBody>
          <a:bodyPr/>
          <a:lstStyle/>
          <a:p>
            <a:r>
              <a:rPr lang="de-DE" dirty="0"/>
              <a:t>Seite  </a:t>
            </a:r>
            <a:fld id="{3733AE7F-6935-469B-B7EA-A7DFC1F0D075}" type="slidenum">
              <a:rPr lang="de-DE" smtClean="0"/>
              <a:pPr/>
              <a:t>4</a:t>
            </a:fld>
            <a:endParaRPr lang="de-DE" dirty="0"/>
          </a:p>
        </p:txBody>
      </p:sp>
      <p:sp>
        <p:nvSpPr>
          <p:cNvPr id="6" name="Textfeld 5">
            <a:extLst>
              <a:ext uri="{FF2B5EF4-FFF2-40B4-BE49-F238E27FC236}">
                <a16:creationId xmlns:a16="http://schemas.microsoft.com/office/drawing/2014/main" id="{34AFCFFD-5F4F-DA28-4388-8B6BC0E88EF0}"/>
              </a:ext>
            </a:extLst>
          </p:cNvPr>
          <p:cNvSpPr txBox="1"/>
          <p:nvPr/>
        </p:nvSpPr>
        <p:spPr>
          <a:xfrm>
            <a:off x="4860032" y="4365104"/>
            <a:ext cx="3096278" cy="276999"/>
          </a:xfrm>
          <a:prstGeom prst="rect">
            <a:avLst/>
          </a:prstGeom>
          <a:noFill/>
          <a:ln>
            <a:noFill/>
          </a:ln>
        </p:spPr>
        <p:txBody>
          <a:bodyPr wrap="square" lIns="0" tIns="0" rIns="0" bIns="0" rtlCol="0">
            <a:spAutoFit/>
          </a:bodyPr>
          <a:lstStyle/>
          <a:p>
            <a:r>
              <a:rPr lang="de-DE" b="0" dirty="0">
                <a:latin typeface="Arial" pitchFamily="34" charset="0"/>
                <a:cs typeface="Arial" pitchFamily="34" charset="0"/>
              </a:rPr>
              <a:t> </a:t>
            </a:r>
          </a:p>
        </p:txBody>
      </p:sp>
      <p:sp>
        <p:nvSpPr>
          <p:cNvPr id="7" name="Ellipse 6">
            <a:extLst>
              <a:ext uri="{FF2B5EF4-FFF2-40B4-BE49-F238E27FC236}">
                <a16:creationId xmlns:a16="http://schemas.microsoft.com/office/drawing/2014/main" id="{705A753A-479B-FD53-D118-C9266C8A11DC}"/>
              </a:ext>
            </a:extLst>
          </p:cNvPr>
          <p:cNvSpPr/>
          <p:nvPr/>
        </p:nvSpPr>
        <p:spPr bwMode="auto">
          <a:xfrm>
            <a:off x="781854" y="3717032"/>
            <a:ext cx="2421993" cy="576064"/>
          </a:xfrm>
          <a:prstGeom prst="ellipse">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1078478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C942E-34F7-1B4E-BB02-FA3650390F20}"/>
              </a:ext>
            </a:extLst>
          </p:cNvPr>
          <p:cNvSpPr>
            <a:spLocks noGrp="1"/>
          </p:cNvSpPr>
          <p:nvPr>
            <p:ph type="title"/>
          </p:nvPr>
        </p:nvSpPr>
        <p:spPr>
          <a:xfrm>
            <a:off x="551086" y="2717187"/>
            <a:ext cx="8173033" cy="671499"/>
          </a:xfrm>
        </p:spPr>
        <p:txBody>
          <a:bodyPr/>
          <a:lstStyle/>
          <a:p>
            <a:r>
              <a:rPr lang="de-DE" sz="2800" dirty="0"/>
              <a:t>Gutjahr, Julia (2015): Geschlecht. In: Ferrari, Arianna / Petrus, Klaus (Hrsg.): Lexikon der Mensch/Tier-Beziehungen, Bielefeld: </a:t>
            </a:r>
            <a:r>
              <a:rPr lang="de-DE" sz="2800" dirty="0" err="1"/>
              <a:t>Transcript</a:t>
            </a:r>
            <a:r>
              <a:rPr lang="de-DE" sz="2800" dirty="0"/>
              <a:t> Verlag</a:t>
            </a:r>
          </a:p>
        </p:txBody>
      </p:sp>
      <p:sp>
        <p:nvSpPr>
          <p:cNvPr id="3" name="Inhaltsplatzhalter 2">
            <a:extLst>
              <a:ext uri="{FF2B5EF4-FFF2-40B4-BE49-F238E27FC236}">
                <a16:creationId xmlns:a16="http://schemas.microsoft.com/office/drawing/2014/main" id="{4330A8E8-6B91-BDA7-E911-B29056E828F7}"/>
              </a:ext>
            </a:extLst>
          </p:cNvPr>
          <p:cNvSpPr>
            <a:spLocks noGrp="1"/>
          </p:cNvSpPr>
          <p:nvPr>
            <p:ph idx="1"/>
          </p:nvPr>
        </p:nvSpPr>
        <p:spPr>
          <a:xfrm>
            <a:off x="551086" y="4285853"/>
            <a:ext cx="6267379" cy="4320902"/>
          </a:xfrm>
        </p:spPr>
        <p:txBody>
          <a:bodyPr/>
          <a:lstStyle/>
          <a:p>
            <a:r>
              <a:rPr lang="de-DE" sz="2000" dirty="0"/>
              <a:t>Infos zur Autorin</a:t>
            </a:r>
          </a:p>
          <a:p>
            <a:pPr marL="342900" indent="-342900">
              <a:buFont typeface="Arial" panose="020B0604020202020204" pitchFamily="34" charset="0"/>
              <a:buChar char="•"/>
            </a:pPr>
            <a:r>
              <a:rPr lang="de-DE" sz="2000" dirty="0"/>
              <a:t>Soziologin an der Universität Hamburg</a:t>
            </a:r>
          </a:p>
          <a:p>
            <a:pPr marL="342900" indent="-342900">
              <a:buFont typeface="Arial" panose="020B0604020202020204" pitchFamily="34" charset="0"/>
              <a:buChar char="•"/>
            </a:pPr>
            <a:r>
              <a:rPr lang="de-DE" sz="2000" dirty="0"/>
              <a:t>Arbeitsschwerpunkt: Human Animal Studies</a:t>
            </a:r>
          </a:p>
          <a:p>
            <a:pPr marL="342900" indent="-342900">
              <a:buFont typeface="Arial" panose="020B0604020202020204" pitchFamily="34" charset="0"/>
              <a:buChar char="•"/>
            </a:pPr>
            <a:r>
              <a:rPr lang="de-DE" sz="2000" dirty="0"/>
              <a:t>Promotionsstudie zu Ambivalenzen von Professionellen in der Tiermedizin  </a:t>
            </a:r>
          </a:p>
          <a:p>
            <a:endParaRPr lang="de-DE" sz="2000" dirty="0"/>
          </a:p>
        </p:txBody>
      </p:sp>
      <p:sp>
        <p:nvSpPr>
          <p:cNvPr id="4" name="Foliennummernplatzhalter 3">
            <a:extLst>
              <a:ext uri="{FF2B5EF4-FFF2-40B4-BE49-F238E27FC236}">
                <a16:creationId xmlns:a16="http://schemas.microsoft.com/office/drawing/2014/main" id="{0743102B-E987-C30F-9E7B-20F017544746}"/>
              </a:ext>
            </a:extLst>
          </p:cNvPr>
          <p:cNvSpPr>
            <a:spLocks noGrp="1"/>
          </p:cNvSpPr>
          <p:nvPr>
            <p:ph type="sldNum" sz="quarter" idx="11"/>
          </p:nvPr>
        </p:nvSpPr>
        <p:spPr/>
        <p:txBody>
          <a:bodyPr/>
          <a:lstStyle/>
          <a:p>
            <a:r>
              <a:rPr lang="de-DE"/>
              <a:t>Seite  </a:t>
            </a:r>
            <a:fld id="{3733AE7F-6935-469B-B7EA-A7DFC1F0D075}" type="slidenum">
              <a:rPr lang="de-DE" smtClean="0"/>
              <a:pPr/>
              <a:t>40</a:t>
            </a:fld>
            <a:endParaRPr lang="de-DE" dirty="0"/>
          </a:p>
        </p:txBody>
      </p:sp>
      <p:pic>
        <p:nvPicPr>
          <p:cNvPr id="7" name="Grafik 6">
            <a:extLst>
              <a:ext uri="{FF2B5EF4-FFF2-40B4-BE49-F238E27FC236}">
                <a16:creationId xmlns:a16="http://schemas.microsoft.com/office/drawing/2014/main" id="{59474039-D90C-E15F-AD12-270A717EBE2F}"/>
              </a:ext>
            </a:extLst>
          </p:cNvPr>
          <p:cNvPicPr>
            <a:picLocks noChangeAspect="1"/>
          </p:cNvPicPr>
          <p:nvPr/>
        </p:nvPicPr>
        <p:blipFill>
          <a:blip r:embed="rId2"/>
          <a:stretch>
            <a:fillRect/>
          </a:stretch>
        </p:blipFill>
        <p:spPr>
          <a:xfrm>
            <a:off x="6948264" y="4293096"/>
            <a:ext cx="1501899" cy="2002532"/>
          </a:xfrm>
          <a:prstGeom prst="rect">
            <a:avLst/>
          </a:prstGeom>
        </p:spPr>
      </p:pic>
    </p:spTree>
    <p:extLst>
      <p:ext uri="{BB962C8B-B14F-4D97-AF65-F5344CB8AC3E}">
        <p14:creationId xmlns:p14="http://schemas.microsoft.com/office/powerpoint/2010/main" val="3674683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C942E-34F7-1B4E-BB02-FA3650390F20}"/>
              </a:ext>
            </a:extLst>
          </p:cNvPr>
          <p:cNvSpPr>
            <a:spLocks noGrp="1"/>
          </p:cNvSpPr>
          <p:nvPr>
            <p:ph type="title"/>
          </p:nvPr>
        </p:nvSpPr>
        <p:spPr>
          <a:xfrm>
            <a:off x="561599" y="2141123"/>
            <a:ext cx="8173033" cy="671499"/>
          </a:xfrm>
        </p:spPr>
        <p:txBody>
          <a:bodyPr/>
          <a:lstStyle/>
          <a:p>
            <a:r>
              <a:rPr lang="de-DE" sz="2800" dirty="0"/>
              <a:t>Gutjahr, Julia (2015): Geschlecht. In: Ferrari, Arianna / Petrus, Klaus (Hrsg.): Lexikon der Mensch/Tier-Beziehungen, Bielefeld: </a:t>
            </a:r>
            <a:r>
              <a:rPr lang="de-DE" sz="2800" dirty="0" err="1"/>
              <a:t>Transcript</a:t>
            </a:r>
            <a:r>
              <a:rPr lang="de-DE" sz="2800" dirty="0"/>
              <a:t> Verlag</a:t>
            </a:r>
          </a:p>
        </p:txBody>
      </p:sp>
      <p:sp>
        <p:nvSpPr>
          <p:cNvPr id="3" name="Inhaltsplatzhalter 2">
            <a:extLst>
              <a:ext uri="{FF2B5EF4-FFF2-40B4-BE49-F238E27FC236}">
                <a16:creationId xmlns:a16="http://schemas.microsoft.com/office/drawing/2014/main" id="{4330A8E8-6B91-BDA7-E911-B29056E828F7}"/>
              </a:ext>
            </a:extLst>
          </p:cNvPr>
          <p:cNvSpPr>
            <a:spLocks noGrp="1"/>
          </p:cNvSpPr>
          <p:nvPr>
            <p:ph idx="1"/>
          </p:nvPr>
        </p:nvSpPr>
        <p:spPr>
          <a:xfrm>
            <a:off x="536869" y="3068960"/>
            <a:ext cx="8158163" cy="1224136"/>
          </a:xfrm>
        </p:spPr>
        <p:txBody>
          <a:bodyPr/>
          <a:lstStyle/>
          <a:p>
            <a:r>
              <a:rPr lang="de-DE" sz="2000" dirty="0"/>
              <a:t>„Historisch betrachtet zeigt sich, wie der Natur-Kultur-Dualismus bzw. die Mensch-Tier-Dichotomie auch innerhalb der Ordnung der Geschlechter als Folie für Höher- und Minderwertigkeitskonstruktionen fungiert hat.“ (130)</a:t>
            </a:r>
          </a:p>
        </p:txBody>
      </p:sp>
      <p:sp>
        <p:nvSpPr>
          <p:cNvPr id="4" name="Foliennummernplatzhalter 3">
            <a:extLst>
              <a:ext uri="{FF2B5EF4-FFF2-40B4-BE49-F238E27FC236}">
                <a16:creationId xmlns:a16="http://schemas.microsoft.com/office/drawing/2014/main" id="{0743102B-E987-C30F-9E7B-20F017544746}"/>
              </a:ext>
            </a:extLst>
          </p:cNvPr>
          <p:cNvSpPr>
            <a:spLocks noGrp="1"/>
          </p:cNvSpPr>
          <p:nvPr>
            <p:ph type="sldNum" sz="quarter" idx="11"/>
          </p:nvPr>
        </p:nvSpPr>
        <p:spPr/>
        <p:txBody>
          <a:bodyPr/>
          <a:lstStyle/>
          <a:p>
            <a:r>
              <a:rPr lang="de-DE"/>
              <a:t>Seite  </a:t>
            </a:r>
            <a:fld id="{3733AE7F-6935-469B-B7EA-A7DFC1F0D075}" type="slidenum">
              <a:rPr lang="de-DE" smtClean="0"/>
              <a:pPr/>
              <a:t>41</a:t>
            </a:fld>
            <a:endParaRPr lang="de-DE" dirty="0"/>
          </a:p>
        </p:txBody>
      </p:sp>
    </p:spTree>
    <p:extLst>
      <p:ext uri="{BB962C8B-B14F-4D97-AF65-F5344CB8AC3E}">
        <p14:creationId xmlns:p14="http://schemas.microsoft.com/office/powerpoint/2010/main" val="157314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C942E-34F7-1B4E-BB02-FA3650390F20}"/>
              </a:ext>
            </a:extLst>
          </p:cNvPr>
          <p:cNvSpPr>
            <a:spLocks noGrp="1"/>
          </p:cNvSpPr>
          <p:nvPr>
            <p:ph type="title"/>
          </p:nvPr>
        </p:nvSpPr>
        <p:spPr>
          <a:xfrm>
            <a:off x="561599" y="2141123"/>
            <a:ext cx="8173033" cy="671499"/>
          </a:xfrm>
        </p:spPr>
        <p:txBody>
          <a:bodyPr/>
          <a:lstStyle/>
          <a:p>
            <a:r>
              <a:rPr lang="de-DE" sz="2800" dirty="0"/>
              <a:t>Gutjahr, Julia (2015): Geschlecht. In: Ferrari, Arianna / Petrus, Klaus (Hrsg.): Lexikon der Mensch/Tier-Beziehungen, Bielefeld: </a:t>
            </a:r>
            <a:r>
              <a:rPr lang="de-DE" sz="2800" dirty="0" err="1"/>
              <a:t>Transcript</a:t>
            </a:r>
            <a:r>
              <a:rPr lang="de-DE" sz="2800" dirty="0"/>
              <a:t> Verlag</a:t>
            </a:r>
          </a:p>
        </p:txBody>
      </p:sp>
      <p:sp>
        <p:nvSpPr>
          <p:cNvPr id="3" name="Inhaltsplatzhalter 2">
            <a:extLst>
              <a:ext uri="{FF2B5EF4-FFF2-40B4-BE49-F238E27FC236}">
                <a16:creationId xmlns:a16="http://schemas.microsoft.com/office/drawing/2014/main" id="{4330A8E8-6B91-BDA7-E911-B29056E828F7}"/>
              </a:ext>
            </a:extLst>
          </p:cNvPr>
          <p:cNvSpPr>
            <a:spLocks noGrp="1"/>
          </p:cNvSpPr>
          <p:nvPr>
            <p:ph idx="1"/>
          </p:nvPr>
        </p:nvSpPr>
        <p:spPr>
          <a:xfrm>
            <a:off x="536869" y="3068960"/>
            <a:ext cx="8158163" cy="1224136"/>
          </a:xfrm>
        </p:spPr>
        <p:txBody>
          <a:bodyPr/>
          <a:lstStyle/>
          <a:p>
            <a:r>
              <a:rPr lang="de-DE" sz="2000" dirty="0"/>
              <a:t>„Historisch betrachtet zeigt sich, wie der Natur-Kultur-Dualismus bzw. die Mensch-Tier-Dichotomie auch innerhalb der Ordnung der Geschlechter als Folie für Höher- und Minderwertigkeitskonstruktionen fungiert hat.“ (130)</a:t>
            </a:r>
          </a:p>
        </p:txBody>
      </p:sp>
      <p:sp>
        <p:nvSpPr>
          <p:cNvPr id="4" name="Foliennummernplatzhalter 3">
            <a:extLst>
              <a:ext uri="{FF2B5EF4-FFF2-40B4-BE49-F238E27FC236}">
                <a16:creationId xmlns:a16="http://schemas.microsoft.com/office/drawing/2014/main" id="{0743102B-E987-C30F-9E7B-20F017544746}"/>
              </a:ext>
            </a:extLst>
          </p:cNvPr>
          <p:cNvSpPr>
            <a:spLocks noGrp="1"/>
          </p:cNvSpPr>
          <p:nvPr>
            <p:ph type="sldNum" sz="quarter" idx="11"/>
          </p:nvPr>
        </p:nvSpPr>
        <p:spPr/>
        <p:txBody>
          <a:bodyPr/>
          <a:lstStyle/>
          <a:p>
            <a:r>
              <a:rPr lang="de-DE"/>
              <a:t>Seite  </a:t>
            </a:r>
            <a:fld id="{3733AE7F-6935-469B-B7EA-A7DFC1F0D075}" type="slidenum">
              <a:rPr lang="de-DE" smtClean="0"/>
              <a:pPr/>
              <a:t>42</a:t>
            </a:fld>
            <a:endParaRPr lang="de-DE" dirty="0"/>
          </a:p>
        </p:txBody>
      </p:sp>
      <p:sp>
        <p:nvSpPr>
          <p:cNvPr id="5" name="Textfeld 4">
            <a:extLst>
              <a:ext uri="{FF2B5EF4-FFF2-40B4-BE49-F238E27FC236}">
                <a16:creationId xmlns:a16="http://schemas.microsoft.com/office/drawing/2014/main" id="{6BB31BEE-C19A-B023-853C-11EB701EA600}"/>
              </a:ext>
            </a:extLst>
          </p:cNvPr>
          <p:cNvSpPr txBox="1"/>
          <p:nvPr/>
        </p:nvSpPr>
        <p:spPr>
          <a:xfrm>
            <a:off x="2915816" y="5162707"/>
            <a:ext cx="564257" cy="276999"/>
          </a:xfrm>
          <a:prstGeom prst="rect">
            <a:avLst/>
          </a:prstGeom>
          <a:noFill/>
          <a:ln>
            <a:noFill/>
          </a:ln>
        </p:spPr>
        <p:txBody>
          <a:bodyPr wrap="none" lIns="0" tIns="0" rIns="0" bIns="0" rtlCol="0">
            <a:spAutoFit/>
          </a:bodyPr>
          <a:lstStyle/>
          <a:p>
            <a:r>
              <a:rPr lang="de-DE" b="0" dirty="0">
                <a:latin typeface="Arial" pitchFamily="34" charset="0"/>
                <a:cs typeface="Arial" pitchFamily="34" charset="0"/>
              </a:rPr>
              <a:t>Natur</a:t>
            </a:r>
          </a:p>
        </p:txBody>
      </p:sp>
      <p:sp>
        <p:nvSpPr>
          <p:cNvPr id="7" name="Textfeld 6">
            <a:extLst>
              <a:ext uri="{FF2B5EF4-FFF2-40B4-BE49-F238E27FC236}">
                <a16:creationId xmlns:a16="http://schemas.microsoft.com/office/drawing/2014/main" id="{8D6F3646-CC11-1E7A-C1A2-AA450B03BE02}"/>
              </a:ext>
            </a:extLst>
          </p:cNvPr>
          <p:cNvSpPr txBox="1"/>
          <p:nvPr/>
        </p:nvSpPr>
        <p:spPr>
          <a:xfrm>
            <a:off x="2950915" y="5794543"/>
            <a:ext cx="532606" cy="276999"/>
          </a:xfrm>
          <a:prstGeom prst="rect">
            <a:avLst/>
          </a:prstGeom>
          <a:noFill/>
          <a:ln>
            <a:noFill/>
          </a:ln>
        </p:spPr>
        <p:txBody>
          <a:bodyPr wrap="square" lIns="0" tIns="0" rIns="0" bIns="0" rtlCol="0">
            <a:spAutoFit/>
          </a:bodyPr>
          <a:lstStyle/>
          <a:p>
            <a:r>
              <a:rPr lang="de-DE" b="0" dirty="0">
                <a:latin typeface="Arial" pitchFamily="34" charset="0"/>
                <a:cs typeface="Arial" pitchFamily="34" charset="0"/>
              </a:rPr>
              <a:t>Frau</a:t>
            </a:r>
          </a:p>
        </p:txBody>
      </p:sp>
      <p:sp>
        <p:nvSpPr>
          <p:cNvPr id="9" name="Pfeil: nach oben und unten 8">
            <a:extLst>
              <a:ext uri="{FF2B5EF4-FFF2-40B4-BE49-F238E27FC236}">
                <a16:creationId xmlns:a16="http://schemas.microsoft.com/office/drawing/2014/main" id="{510EBFA1-5F83-7588-4548-2DACE97DB65C}"/>
              </a:ext>
            </a:extLst>
          </p:cNvPr>
          <p:cNvSpPr/>
          <p:nvPr/>
        </p:nvSpPr>
        <p:spPr bwMode="auto">
          <a:xfrm>
            <a:off x="3158988" y="5478625"/>
            <a:ext cx="77912" cy="276999"/>
          </a:xfrm>
          <a:prstGeom prst="up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1" name="Ellipse 10">
            <a:extLst>
              <a:ext uri="{FF2B5EF4-FFF2-40B4-BE49-F238E27FC236}">
                <a16:creationId xmlns:a16="http://schemas.microsoft.com/office/drawing/2014/main" id="{7CBB46C2-70B6-C562-0D94-91EA6EBEA418}"/>
              </a:ext>
            </a:extLst>
          </p:cNvPr>
          <p:cNvSpPr/>
          <p:nvPr/>
        </p:nvSpPr>
        <p:spPr bwMode="auto">
          <a:xfrm>
            <a:off x="2313502" y="5068227"/>
            <a:ext cx="1768884" cy="1130374"/>
          </a:xfrm>
          <a:prstGeom prst="ellipse">
            <a:avLst/>
          </a:prstGeom>
          <a:no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4" name="Textfeld 13">
            <a:extLst>
              <a:ext uri="{FF2B5EF4-FFF2-40B4-BE49-F238E27FC236}">
                <a16:creationId xmlns:a16="http://schemas.microsoft.com/office/drawing/2014/main" id="{16EE0126-F38A-7766-FD18-743B44E33C07}"/>
              </a:ext>
            </a:extLst>
          </p:cNvPr>
          <p:cNvSpPr txBox="1"/>
          <p:nvPr/>
        </p:nvSpPr>
        <p:spPr>
          <a:xfrm>
            <a:off x="2685784" y="4648198"/>
            <a:ext cx="1024319" cy="215444"/>
          </a:xfrm>
          <a:prstGeom prst="rect">
            <a:avLst/>
          </a:prstGeom>
          <a:noFill/>
          <a:ln>
            <a:noFill/>
          </a:ln>
        </p:spPr>
        <p:txBody>
          <a:bodyPr wrap="none" lIns="0" tIns="0" rIns="0" bIns="0" rtlCol="0">
            <a:spAutoFit/>
          </a:bodyPr>
          <a:lstStyle/>
          <a:p>
            <a:r>
              <a:rPr lang="de-DE" sz="1400" b="0" dirty="0">
                <a:latin typeface="Arial" pitchFamily="34" charset="0"/>
                <a:cs typeface="Arial" pitchFamily="34" charset="0"/>
              </a:rPr>
              <a:t>minderwertig</a:t>
            </a:r>
          </a:p>
        </p:txBody>
      </p:sp>
    </p:spTree>
    <p:extLst>
      <p:ext uri="{BB962C8B-B14F-4D97-AF65-F5344CB8AC3E}">
        <p14:creationId xmlns:p14="http://schemas.microsoft.com/office/powerpoint/2010/main" val="192145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C942E-34F7-1B4E-BB02-FA3650390F20}"/>
              </a:ext>
            </a:extLst>
          </p:cNvPr>
          <p:cNvSpPr>
            <a:spLocks noGrp="1"/>
          </p:cNvSpPr>
          <p:nvPr>
            <p:ph type="title"/>
          </p:nvPr>
        </p:nvSpPr>
        <p:spPr>
          <a:xfrm>
            <a:off x="561599" y="2141123"/>
            <a:ext cx="8173033" cy="671499"/>
          </a:xfrm>
        </p:spPr>
        <p:txBody>
          <a:bodyPr/>
          <a:lstStyle/>
          <a:p>
            <a:r>
              <a:rPr lang="de-DE" sz="2800" dirty="0"/>
              <a:t>Gutjahr, Julia (2015): Geschlecht. In: Ferrari, Arianna / Petrus, Klaus (Hrsg.): Lexikon der Mensch/Tier-Beziehungen, Bielefeld: </a:t>
            </a:r>
            <a:r>
              <a:rPr lang="de-DE" sz="2800" dirty="0" err="1"/>
              <a:t>Transcript</a:t>
            </a:r>
            <a:r>
              <a:rPr lang="de-DE" sz="2800" dirty="0"/>
              <a:t> Verlag</a:t>
            </a:r>
          </a:p>
        </p:txBody>
      </p:sp>
      <p:sp>
        <p:nvSpPr>
          <p:cNvPr id="3" name="Inhaltsplatzhalter 2">
            <a:extLst>
              <a:ext uri="{FF2B5EF4-FFF2-40B4-BE49-F238E27FC236}">
                <a16:creationId xmlns:a16="http://schemas.microsoft.com/office/drawing/2014/main" id="{4330A8E8-6B91-BDA7-E911-B29056E828F7}"/>
              </a:ext>
            </a:extLst>
          </p:cNvPr>
          <p:cNvSpPr>
            <a:spLocks noGrp="1"/>
          </p:cNvSpPr>
          <p:nvPr>
            <p:ph idx="1"/>
          </p:nvPr>
        </p:nvSpPr>
        <p:spPr>
          <a:xfrm>
            <a:off x="536869" y="3068960"/>
            <a:ext cx="8158163" cy="1224136"/>
          </a:xfrm>
        </p:spPr>
        <p:txBody>
          <a:bodyPr/>
          <a:lstStyle/>
          <a:p>
            <a:r>
              <a:rPr lang="de-DE" sz="2000" dirty="0"/>
              <a:t>„Historisch betrachtet zeigt sich, wie der Natur-Kultur-Dualismus bzw. die Mensch-Tier-Dichotomie auch innerhalb der Ordnung der Geschlechter als Folie für Höher- und Minderwertigkeitskonstruktionen fungiert hat.“ (130)</a:t>
            </a:r>
          </a:p>
        </p:txBody>
      </p:sp>
      <p:sp>
        <p:nvSpPr>
          <p:cNvPr id="4" name="Foliennummernplatzhalter 3">
            <a:extLst>
              <a:ext uri="{FF2B5EF4-FFF2-40B4-BE49-F238E27FC236}">
                <a16:creationId xmlns:a16="http://schemas.microsoft.com/office/drawing/2014/main" id="{0743102B-E987-C30F-9E7B-20F017544746}"/>
              </a:ext>
            </a:extLst>
          </p:cNvPr>
          <p:cNvSpPr>
            <a:spLocks noGrp="1"/>
          </p:cNvSpPr>
          <p:nvPr>
            <p:ph type="sldNum" sz="quarter" idx="11"/>
          </p:nvPr>
        </p:nvSpPr>
        <p:spPr/>
        <p:txBody>
          <a:bodyPr/>
          <a:lstStyle/>
          <a:p>
            <a:r>
              <a:rPr lang="de-DE"/>
              <a:t>Seite  </a:t>
            </a:r>
            <a:fld id="{3733AE7F-6935-469B-B7EA-A7DFC1F0D075}" type="slidenum">
              <a:rPr lang="de-DE" smtClean="0"/>
              <a:pPr/>
              <a:t>43</a:t>
            </a:fld>
            <a:endParaRPr lang="de-DE" dirty="0"/>
          </a:p>
        </p:txBody>
      </p:sp>
      <p:sp>
        <p:nvSpPr>
          <p:cNvPr id="5" name="Textfeld 4">
            <a:extLst>
              <a:ext uri="{FF2B5EF4-FFF2-40B4-BE49-F238E27FC236}">
                <a16:creationId xmlns:a16="http://schemas.microsoft.com/office/drawing/2014/main" id="{6BB31BEE-C19A-B023-853C-11EB701EA600}"/>
              </a:ext>
            </a:extLst>
          </p:cNvPr>
          <p:cNvSpPr txBox="1"/>
          <p:nvPr/>
        </p:nvSpPr>
        <p:spPr>
          <a:xfrm>
            <a:off x="2915816" y="5162707"/>
            <a:ext cx="564257" cy="276999"/>
          </a:xfrm>
          <a:prstGeom prst="rect">
            <a:avLst/>
          </a:prstGeom>
          <a:noFill/>
          <a:ln>
            <a:noFill/>
          </a:ln>
        </p:spPr>
        <p:txBody>
          <a:bodyPr wrap="none" lIns="0" tIns="0" rIns="0" bIns="0" rtlCol="0">
            <a:spAutoFit/>
          </a:bodyPr>
          <a:lstStyle/>
          <a:p>
            <a:r>
              <a:rPr lang="de-DE" b="0" dirty="0">
                <a:latin typeface="Arial" pitchFamily="34" charset="0"/>
                <a:cs typeface="Arial" pitchFamily="34" charset="0"/>
              </a:rPr>
              <a:t>Natur</a:t>
            </a:r>
          </a:p>
        </p:txBody>
      </p:sp>
      <p:sp>
        <p:nvSpPr>
          <p:cNvPr id="6" name="Textfeld 5">
            <a:extLst>
              <a:ext uri="{FF2B5EF4-FFF2-40B4-BE49-F238E27FC236}">
                <a16:creationId xmlns:a16="http://schemas.microsoft.com/office/drawing/2014/main" id="{53B50C4A-C057-1E9A-5B93-2D5BBDD0D5CD}"/>
              </a:ext>
            </a:extLst>
          </p:cNvPr>
          <p:cNvSpPr txBox="1"/>
          <p:nvPr/>
        </p:nvSpPr>
        <p:spPr>
          <a:xfrm>
            <a:off x="5482456" y="5162708"/>
            <a:ext cx="602729" cy="276999"/>
          </a:xfrm>
          <a:prstGeom prst="rect">
            <a:avLst/>
          </a:prstGeom>
          <a:noFill/>
          <a:ln>
            <a:noFill/>
          </a:ln>
        </p:spPr>
        <p:txBody>
          <a:bodyPr wrap="none" lIns="0" tIns="0" rIns="0" bIns="0" rtlCol="0">
            <a:spAutoFit/>
          </a:bodyPr>
          <a:lstStyle/>
          <a:p>
            <a:r>
              <a:rPr lang="de-DE" b="0" dirty="0">
                <a:latin typeface="Arial" pitchFamily="34" charset="0"/>
                <a:cs typeface="Arial" pitchFamily="34" charset="0"/>
              </a:rPr>
              <a:t>Kultur</a:t>
            </a:r>
          </a:p>
        </p:txBody>
      </p:sp>
      <p:sp>
        <p:nvSpPr>
          <p:cNvPr id="7" name="Textfeld 6">
            <a:extLst>
              <a:ext uri="{FF2B5EF4-FFF2-40B4-BE49-F238E27FC236}">
                <a16:creationId xmlns:a16="http://schemas.microsoft.com/office/drawing/2014/main" id="{8D6F3646-CC11-1E7A-C1A2-AA450B03BE02}"/>
              </a:ext>
            </a:extLst>
          </p:cNvPr>
          <p:cNvSpPr txBox="1"/>
          <p:nvPr/>
        </p:nvSpPr>
        <p:spPr>
          <a:xfrm>
            <a:off x="2950915" y="5794543"/>
            <a:ext cx="532606" cy="276999"/>
          </a:xfrm>
          <a:prstGeom prst="rect">
            <a:avLst/>
          </a:prstGeom>
          <a:noFill/>
          <a:ln>
            <a:noFill/>
          </a:ln>
        </p:spPr>
        <p:txBody>
          <a:bodyPr wrap="square" lIns="0" tIns="0" rIns="0" bIns="0" rtlCol="0">
            <a:spAutoFit/>
          </a:bodyPr>
          <a:lstStyle/>
          <a:p>
            <a:r>
              <a:rPr lang="de-DE" b="0" dirty="0">
                <a:latin typeface="Arial" pitchFamily="34" charset="0"/>
                <a:cs typeface="Arial" pitchFamily="34" charset="0"/>
              </a:rPr>
              <a:t>Frau</a:t>
            </a:r>
          </a:p>
        </p:txBody>
      </p:sp>
      <p:sp>
        <p:nvSpPr>
          <p:cNvPr id="8" name="Textfeld 7">
            <a:extLst>
              <a:ext uri="{FF2B5EF4-FFF2-40B4-BE49-F238E27FC236}">
                <a16:creationId xmlns:a16="http://schemas.microsoft.com/office/drawing/2014/main" id="{A5312762-7A36-4DD1-1665-F06782E6E312}"/>
              </a:ext>
            </a:extLst>
          </p:cNvPr>
          <p:cNvSpPr txBox="1"/>
          <p:nvPr/>
        </p:nvSpPr>
        <p:spPr>
          <a:xfrm>
            <a:off x="5508104" y="5816297"/>
            <a:ext cx="577081" cy="276999"/>
          </a:xfrm>
          <a:prstGeom prst="rect">
            <a:avLst/>
          </a:prstGeom>
          <a:noFill/>
          <a:ln>
            <a:noFill/>
          </a:ln>
        </p:spPr>
        <p:txBody>
          <a:bodyPr wrap="none" lIns="0" tIns="0" rIns="0" bIns="0" rtlCol="0">
            <a:spAutoFit/>
          </a:bodyPr>
          <a:lstStyle/>
          <a:p>
            <a:r>
              <a:rPr lang="de-DE" b="0" dirty="0">
                <a:latin typeface="Arial" pitchFamily="34" charset="0"/>
                <a:cs typeface="Arial" pitchFamily="34" charset="0"/>
              </a:rPr>
              <a:t>Mann</a:t>
            </a:r>
          </a:p>
        </p:txBody>
      </p:sp>
      <p:sp>
        <p:nvSpPr>
          <p:cNvPr id="9" name="Pfeil: nach oben und unten 8">
            <a:extLst>
              <a:ext uri="{FF2B5EF4-FFF2-40B4-BE49-F238E27FC236}">
                <a16:creationId xmlns:a16="http://schemas.microsoft.com/office/drawing/2014/main" id="{510EBFA1-5F83-7588-4548-2DACE97DB65C}"/>
              </a:ext>
            </a:extLst>
          </p:cNvPr>
          <p:cNvSpPr/>
          <p:nvPr/>
        </p:nvSpPr>
        <p:spPr bwMode="auto">
          <a:xfrm>
            <a:off x="3158988" y="5478625"/>
            <a:ext cx="77912" cy="276999"/>
          </a:xfrm>
          <a:prstGeom prst="up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0" name="Pfeil: nach oben und unten 9">
            <a:extLst>
              <a:ext uri="{FF2B5EF4-FFF2-40B4-BE49-F238E27FC236}">
                <a16:creationId xmlns:a16="http://schemas.microsoft.com/office/drawing/2014/main" id="{06700D33-C192-0E48-96D7-E79029511415}"/>
              </a:ext>
            </a:extLst>
          </p:cNvPr>
          <p:cNvSpPr/>
          <p:nvPr/>
        </p:nvSpPr>
        <p:spPr bwMode="auto">
          <a:xfrm>
            <a:off x="5718732" y="5450532"/>
            <a:ext cx="77912" cy="365765"/>
          </a:xfrm>
          <a:prstGeom prst="upDownArrow">
            <a:avLst/>
          </a:prstGeom>
          <a:solidFill>
            <a:schemeClr val="accent1"/>
          </a:solid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1" name="Ellipse 10">
            <a:extLst>
              <a:ext uri="{FF2B5EF4-FFF2-40B4-BE49-F238E27FC236}">
                <a16:creationId xmlns:a16="http://schemas.microsoft.com/office/drawing/2014/main" id="{7CBB46C2-70B6-C562-0D94-91EA6EBEA418}"/>
              </a:ext>
            </a:extLst>
          </p:cNvPr>
          <p:cNvSpPr/>
          <p:nvPr/>
        </p:nvSpPr>
        <p:spPr bwMode="auto">
          <a:xfrm>
            <a:off x="2313502" y="5068227"/>
            <a:ext cx="1768884" cy="1130374"/>
          </a:xfrm>
          <a:prstGeom prst="ellipse">
            <a:avLst/>
          </a:prstGeom>
          <a:no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2" name="Ellipse 11">
            <a:extLst>
              <a:ext uri="{FF2B5EF4-FFF2-40B4-BE49-F238E27FC236}">
                <a16:creationId xmlns:a16="http://schemas.microsoft.com/office/drawing/2014/main" id="{3DB0EF09-BD40-F028-A26D-497215AD48EB}"/>
              </a:ext>
            </a:extLst>
          </p:cNvPr>
          <p:cNvSpPr/>
          <p:nvPr/>
        </p:nvSpPr>
        <p:spPr bwMode="auto">
          <a:xfrm>
            <a:off x="4899378" y="5051937"/>
            <a:ext cx="1768884" cy="1130374"/>
          </a:xfrm>
          <a:prstGeom prst="ellipse">
            <a:avLst/>
          </a:prstGeom>
          <a:noFill/>
          <a:ln w="9525">
            <a:solidFill>
              <a:schemeClr val="accent1"/>
            </a:solidFill>
            <a:round/>
            <a:headEnd/>
            <a:tailEnd/>
          </a:ln>
        </p:spPr>
        <p:txBody>
          <a:bodyPr rtlCol="0" anchor="ctr"/>
          <a:lstStyle/>
          <a:p>
            <a:pPr algn="ctr"/>
            <a:endParaRPr lang="de-DE">
              <a:latin typeface="Arial" pitchFamily="34" charset="0"/>
              <a:cs typeface="Arial" pitchFamily="34" charset="0"/>
            </a:endParaRPr>
          </a:p>
        </p:txBody>
      </p:sp>
      <p:sp>
        <p:nvSpPr>
          <p:cNvPr id="13" name="Textfeld 12">
            <a:extLst>
              <a:ext uri="{FF2B5EF4-FFF2-40B4-BE49-F238E27FC236}">
                <a16:creationId xmlns:a16="http://schemas.microsoft.com/office/drawing/2014/main" id="{D2D241EE-9865-DA88-A278-E5583C10CB09}"/>
              </a:ext>
            </a:extLst>
          </p:cNvPr>
          <p:cNvSpPr txBox="1"/>
          <p:nvPr/>
        </p:nvSpPr>
        <p:spPr>
          <a:xfrm>
            <a:off x="5290412" y="4648198"/>
            <a:ext cx="934551" cy="215444"/>
          </a:xfrm>
          <a:prstGeom prst="rect">
            <a:avLst/>
          </a:prstGeom>
          <a:noFill/>
          <a:ln>
            <a:noFill/>
          </a:ln>
        </p:spPr>
        <p:txBody>
          <a:bodyPr wrap="none" lIns="0" tIns="0" rIns="0" bIns="0" rtlCol="0">
            <a:spAutoFit/>
          </a:bodyPr>
          <a:lstStyle/>
          <a:p>
            <a:r>
              <a:rPr lang="de-DE" sz="1400" b="0" dirty="0">
                <a:latin typeface="Arial" pitchFamily="34" charset="0"/>
                <a:cs typeface="Arial" pitchFamily="34" charset="0"/>
              </a:rPr>
              <a:t>höherwertig</a:t>
            </a:r>
          </a:p>
        </p:txBody>
      </p:sp>
      <p:sp>
        <p:nvSpPr>
          <p:cNvPr id="14" name="Textfeld 13">
            <a:extLst>
              <a:ext uri="{FF2B5EF4-FFF2-40B4-BE49-F238E27FC236}">
                <a16:creationId xmlns:a16="http://schemas.microsoft.com/office/drawing/2014/main" id="{16EE0126-F38A-7766-FD18-743B44E33C07}"/>
              </a:ext>
            </a:extLst>
          </p:cNvPr>
          <p:cNvSpPr txBox="1"/>
          <p:nvPr/>
        </p:nvSpPr>
        <p:spPr>
          <a:xfrm>
            <a:off x="2685784" y="4648198"/>
            <a:ext cx="1024319" cy="215444"/>
          </a:xfrm>
          <a:prstGeom prst="rect">
            <a:avLst/>
          </a:prstGeom>
          <a:noFill/>
          <a:ln>
            <a:noFill/>
          </a:ln>
        </p:spPr>
        <p:txBody>
          <a:bodyPr wrap="none" lIns="0" tIns="0" rIns="0" bIns="0" rtlCol="0">
            <a:spAutoFit/>
          </a:bodyPr>
          <a:lstStyle/>
          <a:p>
            <a:r>
              <a:rPr lang="de-DE" sz="1400" b="0" dirty="0">
                <a:latin typeface="Arial" pitchFamily="34" charset="0"/>
                <a:cs typeface="Arial" pitchFamily="34" charset="0"/>
              </a:rPr>
              <a:t>minderwertig</a:t>
            </a:r>
          </a:p>
        </p:txBody>
      </p:sp>
    </p:spTree>
    <p:extLst>
      <p:ext uri="{BB962C8B-B14F-4D97-AF65-F5344CB8AC3E}">
        <p14:creationId xmlns:p14="http://schemas.microsoft.com/office/powerpoint/2010/main" val="383466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C942E-34F7-1B4E-BB02-FA3650390F20}"/>
              </a:ext>
            </a:extLst>
          </p:cNvPr>
          <p:cNvSpPr>
            <a:spLocks noGrp="1"/>
          </p:cNvSpPr>
          <p:nvPr>
            <p:ph type="title"/>
          </p:nvPr>
        </p:nvSpPr>
        <p:spPr>
          <a:xfrm>
            <a:off x="576469" y="2348880"/>
            <a:ext cx="8173033" cy="671499"/>
          </a:xfrm>
        </p:spPr>
        <p:txBody>
          <a:bodyPr/>
          <a:lstStyle/>
          <a:p>
            <a:r>
              <a:rPr lang="de-DE" sz="2800" dirty="0"/>
              <a:t>Gutjahr, Julia (2015): Geschlecht. In: Ferrari, A./Petrus, K. (Hrsg.): Lexikon der Mensch/Tier-Beziehungen, Bielefeld: </a:t>
            </a:r>
            <a:r>
              <a:rPr lang="de-DE" sz="2800" dirty="0" err="1"/>
              <a:t>Transcript</a:t>
            </a:r>
            <a:r>
              <a:rPr lang="de-DE" sz="2800" dirty="0"/>
              <a:t> Verlag</a:t>
            </a:r>
          </a:p>
        </p:txBody>
      </p:sp>
      <p:sp>
        <p:nvSpPr>
          <p:cNvPr id="3" name="Inhaltsplatzhalter 2">
            <a:extLst>
              <a:ext uri="{FF2B5EF4-FFF2-40B4-BE49-F238E27FC236}">
                <a16:creationId xmlns:a16="http://schemas.microsoft.com/office/drawing/2014/main" id="{4330A8E8-6B91-BDA7-E911-B29056E828F7}"/>
              </a:ext>
            </a:extLst>
          </p:cNvPr>
          <p:cNvSpPr>
            <a:spLocks noGrp="1"/>
          </p:cNvSpPr>
          <p:nvPr>
            <p:ph idx="1"/>
          </p:nvPr>
        </p:nvSpPr>
        <p:spPr>
          <a:xfrm>
            <a:off x="576469" y="3459485"/>
            <a:ext cx="8158163" cy="4320902"/>
          </a:xfrm>
        </p:spPr>
        <p:txBody>
          <a:bodyPr/>
          <a:lstStyle/>
          <a:p>
            <a:r>
              <a:rPr lang="de-DE" sz="2000" dirty="0"/>
              <a:t>Welche Geschlechterunterschiede im Mensch-Tier-Verhältnis lassen sich empirisch nachweisen?</a:t>
            </a:r>
          </a:p>
          <a:p>
            <a:pPr marL="457200" indent="-457200">
              <a:buFont typeface="+mj-lt"/>
              <a:buAutoNum type="arabicPeriod"/>
            </a:pPr>
            <a:r>
              <a:rPr lang="de-DE" sz="2000" dirty="0"/>
              <a:t>Einstellungen zu Tieren und tierbezogenes Engagement</a:t>
            </a:r>
          </a:p>
          <a:p>
            <a:pPr marL="457200" indent="-457200">
              <a:buFont typeface="+mj-lt"/>
              <a:buAutoNum type="arabicPeriod"/>
            </a:pPr>
            <a:r>
              <a:rPr lang="de-DE" sz="2000" dirty="0"/>
              <a:t>Gewalt an Tieren</a:t>
            </a:r>
          </a:p>
          <a:p>
            <a:pPr marL="457200" indent="-457200">
              <a:buFont typeface="+mj-lt"/>
              <a:buAutoNum type="arabicPeriod"/>
            </a:pPr>
            <a:r>
              <a:rPr lang="de-DE" sz="2000" dirty="0"/>
              <a:t>Fleischkonsum</a:t>
            </a:r>
          </a:p>
          <a:p>
            <a:pPr marL="457200" indent="-457200">
              <a:buFont typeface="+mj-lt"/>
              <a:buAutoNum type="arabicPeriod"/>
            </a:pPr>
            <a:endParaRPr lang="de-DE" sz="2000" dirty="0"/>
          </a:p>
          <a:p>
            <a:r>
              <a:rPr lang="de-DE" sz="2000" dirty="0"/>
              <a:t>Gemeinsame Frage für alle: Welche weiteren Phänomene fallen Ihnen als Beleg für den jeweiligen Aspekt ein? </a:t>
            </a:r>
          </a:p>
        </p:txBody>
      </p:sp>
      <p:sp>
        <p:nvSpPr>
          <p:cNvPr id="4" name="Foliennummernplatzhalter 3">
            <a:extLst>
              <a:ext uri="{FF2B5EF4-FFF2-40B4-BE49-F238E27FC236}">
                <a16:creationId xmlns:a16="http://schemas.microsoft.com/office/drawing/2014/main" id="{0743102B-E987-C30F-9E7B-20F017544746}"/>
              </a:ext>
            </a:extLst>
          </p:cNvPr>
          <p:cNvSpPr>
            <a:spLocks noGrp="1"/>
          </p:cNvSpPr>
          <p:nvPr>
            <p:ph type="sldNum" sz="quarter" idx="11"/>
          </p:nvPr>
        </p:nvSpPr>
        <p:spPr/>
        <p:txBody>
          <a:bodyPr/>
          <a:lstStyle/>
          <a:p>
            <a:r>
              <a:rPr lang="de-DE"/>
              <a:t>Seite  </a:t>
            </a:r>
            <a:fld id="{3733AE7F-6935-469B-B7EA-A7DFC1F0D075}" type="slidenum">
              <a:rPr lang="de-DE" smtClean="0"/>
              <a:pPr/>
              <a:t>44</a:t>
            </a:fld>
            <a:endParaRPr lang="de-DE" dirty="0"/>
          </a:p>
        </p:txBody>
      </p:sp>
    </p:spTree>
    <p:extLst>
      <p:ext uri="{BB962C8B-B14F-4D97-AF65-F5344CB8AC3E}">
        <p14:creationId xmlns:p14="http://schemas.microsoft.com/office/powerpoint/2010/main" val="2433344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D98669FC-2188-46B7-AE25-2FA007E8A43F}"/>
              </a:ext>
            </a:extLst>
          </p:cNvPr>
          <p:cNvSpPr>
            <a:spLocks noGrp="1" noChangeArrowheads="1"/>
          </p:cNvSpPr>
          <p:nvPr>
            <p:ph type="title"/>
          </p:nvPr>
        </p:nvSpPr>
        <p:spPr>
          <a:xfrm>
            <a:off x="553342" y="1772816"/>
            <a:ext cx="8173033" cy="671499"/>
          </a:xfrm>
        </p:spPr>
        <p:txBody>
          <a:bodyPr/>
          <a:lstStyle/>
          <a:p>
            <a:r>
              <a:rPr lang="de-DE" altLang="de-DE" b="0" dirty="0"/>
              <a:t>Soziale Relevanz des Geschlechts der </a:t>
            </a:r>
            <a:r>
              <a:rPr lang="de-DE" altLang="de-DE" b="0" i="1" dirty="0"/>
              <a:t>Tiere</a:t>
            </a:r>
            <a:r>
              <a:rPr lang="de-DE" altLang="de-DE" dirty="0"/>
              <a:t> </a:t>
            </a:r>
          </a:p>
        </p:txBody>
      </p:sp>
      <p:sp>
        <p:nvSpPr>
          <p:cNvPr id="620547" name="Rectangle 3">
            <a:extLst>
              <a:ext uri="{FF2B5EF4-FFF2-40B4-BE49-F238E27FC236}">
                <a16:creationId xmlns:a16="http://schemas.microsoft.com/office/drawing/2014/main" id="{B91D69B4-8950-4901-97AC-5CBD1CF58099}"/>
              </a:ext>
            </a:extLst>
          </p:cNvPr>
          <p:cNvSpPr>
            <a:spLocks noGrp="1" noChangeArrowheads="1"/>
          </p:cNvSpPr>
          <p:nvPr>
            <p:ph type="body" idx="1"/>
          </p:nvPr>
        </p:nvSpPr>
        <p:spPr>
          <a:xfrm>
            <a:off x="553342" y="2829510"/>
            <a:ext cx="8158163" cy="3744416"/>
          </a:xfrm>
        </p:spPr>
        <p:txBody>
          <a:bodyPr/>
          <a:lstStyle/>
          <a:p>
            <a:pPr marL="342900" indent="-342900">
              <a:buFont typeface="Arial" panose="020B0604020202020204" pitchFamily="34" charset="0"/>
              <a:buChar char="•"/>
            </a:pPr>
            <a:r>
              <a:rPr lang="de-DE" altLang="de-DE" sz="2000" dirty="0"/>
              <a:t>sprachliche Geschlechterdifferenzierungen: z.B. Huhn/Hahn </a:t>
            </a:r>
          </a:p>
          <a:p>
            <a:pPr marL="342900" indent="-342900">
              <a:buFont typeface="Arial" panose="020B0604020202020204" pitchFamily="34" charset="0"/>
              <a:buChar char="•"/>
            </a:pPr>
            <a:r>
              <a:rPr lang="de-DE" altLang="de-DE" sz="2000" dirty="0">
                <a:sym typeface="Wingdings" panose="05000000000000000000" pitchFamily="2" charset="2"/>
              </a:rPr>
              <a:t>vergeschlechtliche </a:t>
            </a:r>
            <a:r>
              <a:rPr lang="de-DE" altLang="de-DE" sz="2000" dirty="0"/>
              <a:t>Namensgebung bei Heimtieren</a:t>
            </a:r>
          </a:p>
          <a:p>
            <a:pPr marL="342900" indent="-342900">
              <a:buFont typeface="Arial" panose="020B0604020202020204" pitchFamily="34" charset="0"/>
              <a:buChar char="•"/>
            </a:pPr>
            <a:r>
              <a:rPr lang="de-DE" altLang="de-DE" sz="2000" dirty="0"/>
              <a:t>geschlechtsbezogene Projektionen auf das Tier (z.B. Thema in Reittherapie)</a:t>
            </a:r>
          </a:p>
          <a:p>
            <a:pPr marL="342900" indent="-342900">
              <a:buFont typeface="Arial" panose="020B0604020202020204" pitchFamily="34" charset="0"/>
              <a:buChar char="•"/>
            </a:pPr>
            <a:r>
              <a:rPr lang="de-DE" altLang="de-DE" sz="2000" dirty="0"/>
              <a:t>Nutztiere: Geschlecht entscheidet über Züchtung, Nutzung, Lebens-möglichkeiten des Tieres</a:t>
            </a:r>
          </a:p>
          <a:p>
            <a:pPr marL="342900" indent="-342900">
              <a:buFont typeface="Arial" panose="020B0604020202020204" pitchFamily="34" charset="0"/>
              <a:buChar char="•"/>
            </a:pPr>
            <a:r>
              <a:rPr lang="de-DE" altLang="de-DE" sz="2000" dirty="0"/>
              <a:t>bei Heimtieren starke Regulation weiblicher Tiersexualität, relative Großzügigkeit beim männlichen Tier</a:t>
            </a:r>
          </a:p>
          <a:p>
            <a:pPr marL="342900" indent="-342900">
              <a:buFont typeface="Arial" panose="020B0604020202020204" pitchFamily="34" charset="0"/>
              <a:buChar char="•"/>
            </a:pPr>
            <a:endParaRPr lang="de-DE" altLang="de-D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0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0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0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0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64A42-0349-4804-9ABB-4E66C9150DBF}"/>
              </a:ext>
            </a:extLst>
          </p:cNvPr>
          <p:cNvSpPr>
            <a:spLocks noGrp="1"/>
          </p:cNvSpPr>
          <p:nvPr>
            <p:ph type="title"/>
          </p:nvPr>
        </p:nvSpPr>
        <p:spPr>
          <a:xfrm>
            <a:off x="529382" y="2420888"/>
            <a:ext cx="8173033" cy="1895635"/>
          </a:xfrm>
        </p:spPr>
        <p:txBody>
          <a:bodyPr/>
          <a:lstStyle/>
          <a:p>
            <a:r>
              <a:rPr lang="de-DE" dirty="0"/>
              <a:t>Welche Alltagsbeispiele fallen Ihnen noch ein für die Relevanz von Geschlechterdifferenzen in der Mensch-Tier-Beziehung? </a:t>
            </a:r>
          </a:p>
        </p:txBody>
      </p:sp>
      <p:sp>
        <p:nvSpPr>
          <p:cNvPr id="4" name="Foliennummernplatzhalter 3">
            <a:extLst>
              <a:ext uri="{FF2B5EF4-FFF2-40B4-BE49-F238E27FC236}">
                <a16:creationId xmlns:a16="http://schemas.microsoft.com/office/drawing/2014/main" id="{39021976-A32E-47E2-BD6C-966763E7A1FD}"/>
              </a:ext>
            </a:extLst>
          </p:cNvPr>
          <p:cNvSpPr>
            <a:spLocks noGrp="1"/>
          </p:cNvSpPr>
          <p:nvPr>
            <p:ph type="sldNum" sz="quarter" idx="11"/>
          </p:nvPr>
        </p:nvSpPr>
        <p:spPr/>
        <p:txBody>
          <a:bodyPr/>
          <a:lstStyle/>
          <a:p>
            <a:r>
              <a:rPr lang="de-DE"/>
              <a:t>Seite  </a:t>
            </a:r>
            <a:fld id="{3733AE7F-6935-469B-B7EA-A7DFC1F0D075}" type="slidenum">
              <a:rPr lang="de-DE" smtClean="0"/>
              <a:pPr/>
              <a:t>46</a:t>
            </a:fld>
            <a:endParaRPr lang="de-DE" dirty="0"/>
          </a:p>
        </p:txBody>
      </p:sp>
    </p:spTree>
    <p:extLst>
      <p:ext uri="{BB962C8B-B14F-4D97-AF65-F5344CB8AC3E}">
        <p14:creationId xmlns:p14="http://schemas.microsoft.com/office/powerpoint/2010/main" val="4289438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207D-7A2B-B40E-991F-3CBAECF071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56CD16-ED6C-0CC7-C251-A17AF510F440}"/>
              </a:ext>
            </a:extLst>
          </p:cNvPr>
          <p:cNvSpPr>
            <a:spLocks noGrp="1"/>
          </p:cNvSpPr>
          <p:nvPr>
            <p:ph type="title"/>
          </p:nvPr>
        </p:nvSpPr>
        <p:spPr>
          <a:xfrm>
            <a:off x="551739" y="2317345"/>
            <a:ext cx="8173033" cy="1391579"/>
          </a:xfrm>
        </p:spPr>
        <p:txBody>
          <a:bodyPr/>
          <a:lstStyle/>
          <a:p>
            <a:r>
              <a:rPr lang="de-DE" dirty="0"/>
              <a:t>Soziale Differenzen im Mensch-Tier-Verhältnis am Beispiel der… </a:t>
            </a:r>
          </a:p>
        </p:txBody>
      </p:sp>
      <p:sp>
        <p:nvSpPr>
          <p:cNvPr id="3" name="Inhaltsplatzhalter 2">
            <a:extLst>
              <a:ext uri="{FF2B5EF4-FFF2-40B4-BE49-F238E27FC236}">
                <a16:creationId xmlns:a16="http://schemas.microsoft.com/office/drawing/2014/main" id="{7C4CF086-AEBE-C500-D765-C9D7F6644E5E}"/>
              </a:ext>
            </a:extLst>
          </p:cNvPr>
          <p:cNvSpPr>
            <a:spLocks noGrp="1"/>
          </p:cNvSpPr>
          <p:nvPr>
            <p:ph idx="1"/>
          </p:nvPr>
        </p:nvSpPr>
        <p:spPr>
          <a:xfrm>
            <a:off x="551739" y="3844865"/>
            <a:ext cx="8158163" cy="4814452"/>
          </a:xfrm>
        </p:spPr>
        <p:txBody>
          <a:bodyPr/>
          <a:lstStyle/>
          <a:p>
            <a:endParaRPr lang="de-DE" sz="2000" dirty="0"/>
          </a:p>
          <a:p>
            <a:pPr marL="342900" indent="-342900">
              <a:buFont typeface="Arial" panose="020B0604020202020204" pitchFamily="34" charset="0"/>
              <a:buChar char="•"/>
            </a:pPr>
            <a:r>
              <a:rPr lang="de-DE" sz="2000" dirty="0"/>
              <a:t>Klassendifferenzen</a:t>
            </a:r>
          </a:p>
          <a:p>
            <a:pPr marL="342900" indent="-342900">
              <a:buFont typeface="Arial" panose="020B0604020202020204" pitchFamily="34" charset="0"/>
              <a:buChar char="•"/>
            </a:pPr>
            <a:r>
              <a:rPr lang="de-DE" sz="2000" dirty="0"/>
              <a:t>Geschlechterdifferenzen</a:t>
            </a:r>
          </a:p>
          <a:p>
            <a:pPr marL="342900" indent="-342900">
              <a:buFont typeface="Arial" panose="020B0604020202020204" pitchFamily="34" charset="0"/>
              <a:buChar char="•"/>
            </a:pPr>
            <a:r>
              <a:rPr lang="de-DE" sz="2000" dirty="0"/>
              <a:t>ethnisch-kulturelle Differenzen </a:t>
            </a:r>
          </a:p>
        </p:txBody>
      </p:sp>
      <p:sp>
        <p:nvSpPr>
          <p:cNvPr id="4" name="Foliennummernplatzhalter 3">
            <a:extLst>
              <a:ext uri="{FF2B5EF4-FFF2-40B4-BE49-F238E27FC236}">
                <a16:creationId xmlns:a16="http://schemas.microsoft.com/office/drawing/2014/main" id="{952BDF91-DDE6-A349-8938-12D1894DB218}"/>
              </a:ext>
            </a:extLst>
          </p:cNvPr>
          <p:cNvSpPr>
            <a:spLocks noGrp="1"/>
          </p:cNvSpPr>
          <p:nvPr>
            <p:ph type="sldNum" sz="quarter" idx="11"/>
          </p:nvPr>
        </p:nvSpPr>
        <p:spPr/>
        <p:txBody>
          <a:bodyPr/>
          <a:lstStyle/>
          <a:p>
            <a:r>
              <a:rPr lang="de-DE" dirty="0"/>
              <a:t>Seite  </a:t>
            </a:r>
            <a:fld id="{3733AE7F-6935-469B-B7EA-A7DFC1F0D075}" type="slidenum">
              <a:rPr lang="de-DE" smtClean="0"/>
              <a:pPr/>
              <a:t>47</a:t>
            </a:fld>
            <a:endParaRPr lang="de-DE" dirty="0"/>
          </a:p>
        </p:txBody>
      </p:sp>
      <p:sp>
        <p:nvSpPr>
          <p:cNvPr id="5" name="Ellipse 4">
            <a:extLst>
              <a:ext uri="{FF2B5EF4-FFF2-40B4-BE49-F238E27FC236}">
                <a16:creationId xmlns:a16="http://schemas.microsoft.com/office/drawing/2014/main" id="{D7F83728-EA2B-AF1B-4E30-F4A6792EEA75}"/>
              </a:ext>
            </a:extLst>
          </p:cNvPr>
          <p:cNvSpPr/>
          <p:nvPr/>
        </p:nvSpPr>
        <p:spPr bwMode="auto">
          <a:xfrm>
            <a:off x="466011" y="4797734"/>
            <a:ext cx="4042618" cy="576064"/>
          </a:xfrm>
          <a:prstGeom prst="ellipse">
            <a:avLst/>
          </a:prstGeom>
          <a:noFill/>
          <a:ln w="28575">
            <a:solidFill>
              <a:schemeClr val="accent1"/>
            </a:solidFill>
            <a:round/>
            <a:headEnd/>
            <a:tailEnd/>
          </a:ln>
        </p:spPr>
        <p:txBody>
          <a:bodyPr rtlCol="0" anchor="ctr"/>
          <a:lstStyle/>
          <a:p>
            <a:pPr algn="ctr"/>
            <a:endParaRPr lang="de-DE" dirty="0">
              <a:latin typeface="Arial" pitchFamily="34" charset="0"/>
              <a:cs typeface="Arial" pitchFamily="34" charset="0"/>
            </a:endParaRPr>
          </a:p>
        </p:txBody>
      </p:sp>
    </p:spTree>
    <p:extLst>
      <p:ext uri="{BB962C8B-B14F-4D97-AF65-F5344CB8AC3E}">
        <p14:creationId xmlns:p14="http://schemas.microsoft.com/office/powerpoint/2010/main" val="18486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AA5AD09-E563-DBC8-FE65-16FC7BCDF07D}"/>
              </a:ext>
            </a:extLst>
          </p:cNvPr>
          <p:cNvSpPr>
            <a:spLocks noGrp="1"/>
          </p:cNvSpPr>
          <p:nvPr>
            <p:ph type="title"/>
          </p:nvPr>
        </p:nvSpPr>
        <p:spPr>
          <a:xfrm>
            <a:off x="536710" y="1340769"/>
            <a:ext cx="8173033" cy="1837034"/>
          </a:xfrm>
        </p:spPr>
        <p:txBody>
          <a:bodyPr/>
          <a:lstStyle/>
          <a:p>
            <a:r>
              <a:rPr lang="de-DE" sz="2800" dirty="0" err="1"/>
              <a:t>Ndkonko</a:t>
            </a:r>
            <a:r>
              <a:rPr lang="de-DE" sz="2800" dirty="0"/>
              <a:t>, Flavien: Deutsche Hunde. Ein Beitrag zum Verstehen deutscher Menschen. In: J. Buchner-Fuhs/L. Rose (</a:t>
            </a:r>
            <a:r>
              <a:rPr lang="de-DE" sz="2800" dirty="0" err="1"/>
              <a:t>Hg</a:t>
            </a:r>
            <a:r>
              <a:rPr lang="de-DE" sz="2800" dirty="0"/>
              <a:t>.): Tierische Sozialarbeit. Wiesbaden 2012, 241 – 254</a:t>
            </a:r>
            <a:endParaRPr lang="de-DE" dirty="0"/>
          </a:p>
        </p:txBody>
      </p:sp>
      <p:sp>
        <p:nvSpPr>
          <p:cNvPr id="7" name="Inhaltsplatzhalter 6">
            <a:extLst>
              <a:ext uri="{FF2B5EF4-FFF2-40B4-BE49-F238E27FC236}">
                <a16:creationId xmlns:a16="http://schemas.microsoft.com/office/drawing/2014/main" id="{DE712D3D-2928-630A-D984-F6F8C63616E6}"/>
              </a:ext>
            </a:extLst>
          </p:cNvPr>
          <p:cNvSpPr>
            <a:spLocks noGrp="1"/>
          </p:cNvSpPr>
          <p:nvPr>
            <p:ph idx="1"/>
          </p:nvPr>
        </p:nvSpPr>
        <p:spPr>
          <a:xfrm>
            <a:off x="4865152" y="6165304"/>
            <a:ext cx="3666968" cy="288454"/>
          </a:xfrm>
        </p:spPr>
        <p:txBody>
          <a:bodyPr/>
          <a:lstStyle/>
          <a:p>
            <a:r>
              <a:rPr lang="de-DE" sz="1200" dirty="0"/>
              <a:t>https://www.youtube.com/watch?v=yI_y5QQ7QvM</a:t>
            </a:r>
          </a:p>
        </p:txBody>
      </p:sp>
      <p:pic>
        <p:nvPicPr>
          <p:cNvPr id="9" name="Grafik 8">
            <a:extLst>
              <a:ext uri="{FF2B5EF4-FFF2-40B4-BE49-F238E27FC236}">
                <a16:creationId xmlns:a16="http://schemas.microsoft.com/office/drawing/2014/main" id="{730F13D4-4CD9-09B9-022B-D2B22EBDE8EC}"/>
              </a:ext>
            </a:extLst>
          </p:cNvPr>
          <p:cNvPicPr>
            <a:picLocks noChangeAspect="1"/>
          </p:cNvPicPr>
          <p:nvPr/>
        </p:nvPicPr>
        <p:blipFill>
          <a:blip r:embed="rId2"/>
          <a:stretch>
            <a:fillRect/>
          </a:stretch>
        </p:blipFill>
        <p:spPr>
          <a:xfrm>
            <a:off x="4860032" y="3793371"/>
            <a:ext cx="3666968" cy="2197711"/>
          </a:xfrm>
          <a:prstGeom prst="rect">
            <a:avLst/>
          </a:prstGeom>
        </p:spPr>
      </p:pic>
      <p:sp>
        <p:nvSpPr>
          <p:cNvPr id="4" name="Textfeld 3">
            <a:extLst>
              <a:ext uri="{FF2B5EF4-FFF2-40B4-BE49-F238E27FC236}">
                <a16:creationId xmlns:a16="http://schemas.microsoft.com/office/drawing/2014/main" id="{55B8F0A6-B2F5-19E7-8613-7C38F4A1265B}"/>
              </a:ext>
            </a:extLst>
          </p:cNvPr>
          <p:cNvSpPr txBox="1"/>
          <p:nvPr/>
        </p:nvSpPr>
        <p:spPr>
          <a:xfrm>
            <a:off x="531856" y="3763612"/>
            <a:ext cx="4040144" cy="2585323"/>
          </a:xfrm>
          <a:prstGeom prst="rect">
            <a:avLst/>
          </a:prstGeom>
          <a:noFill/>
          <a:ln>
            <a:noFill/>
          </a:ln>
        </p:spPr>
        <p:txBody>
          <a:bodyPr wrap="square" lIns="0" tIns="0" rIns="0" bIns="0" rtlCol="0">
            <a:spAutoFit/>
          </a:bodyPr>
          <a:lstStyle/>
          <a:p>
            <a:pPr>
              <a:spcBef>
                <a:spcPts val="600"/>
              </a:spcBef>
            </a:pPr>
            <a:r>
              <a:rPr lang="de-DE" sz="2000" b="0" dirty="0">
                <a:latin typeface="Arial" pitchFamily="34" charset="0"/>
                <a:cs typeface="Arial" pitchFamily="34" charset="0"/>
              </a:rPr>
              <a:t>zum Autor</a:t>
            </a:r>
          </a:p>
          <a:p>
            <a:pPr marL="342900" indent="-342900">
              <a:spcBef>
                <a:spcPts val="600"/>
              </a:spcBef>
              <a:buFont typeface="Arial" panose="020B0604020202020204" pitchFamily="34" charset="0"/>
              <a:buChar char="•"/>
            </a:pPr>
            <a:r>
              <a:rPr lang="de-DE" sz="2000" dirty="0">
                <a:latin typeface="Arial" pitchFamily="34" charset="0"/>
                <a:cs typeface="Arial" pitchFamily="34" charset="0"/>
              </a:rPr>
              <a:t>Kulturanthropologe aus Kamerun</a:t>
            </a:r>
          </a:p>
          <a:p>
            <a:pPr marL="342900" indent="-342900">
              <a:spcBef>
                <a:spcPts val="600"/>
              </a:spcBef>
              <a:buFont typeface="Arial" panose="020B0604020202020204" pitchFamily="34" charset="0"/>
              <a:buChar char="•"/>
            </a:pPr>
            <a:r>
              <a:rPr lang="de-DE" sz="2000" b="0">
                <a:latin typeface="Arial" pitchFamily="34" charset="0"/>
                <a:cs typeface="Arial" pitchFamily="34" charset="0"/>
              </a:rPr>
              <a:t>Verschiedene Forschungs-aufenthalte </a:t>
            </a:r>
            <a:r>
              <a:rPr lang="de-DE" sz="2000" b="0" dirty="0">
                <a:latin typeface="Arial" pitchFamily="34" charset="0"/>
                <a:cs typeface="Arial" pitchFamily="34" charset="0"/>
              </a:rPr>
              <a:t>in Deutschland </a:t>
            </a:r>
          </a:p>
          <a:p>
            <a:endParaRPr lang="de-DE" sz="2000" dirty="0">
              <a:latin typeface="Arial" pitchFamily="34" charset="0"/>
              <a:cs typeface="Arial" pitchFamily="34" charset="0"/>
            </a:endParaRPr>
          </a:p>
          <a:p>
            <a:endParaRPr lang="de-DE" sz="2000" b="0" dirty="0">
              <a:latin typeface="Arial" pitchFamily="34" charset="0"/>
              <a:cs typeface="Arial" pitchFamily="34" charset="0"/>
            </a:endParaRPr>
          </a:p>
          <a:p>
            <a:endParaRPr lang="de-DE" b="0" dirty="0">
              <a:latin typeface="Arial" pitchFamily="34" charset="0"/>
              <a:cs typeface="Arial" pitchFamily="34" charset="0"/>
            </a:endParaRPr>
          </a:p>
        </p:txBody>
      </p:sp>
    </p:spTree>
    <p:extLst>
      <p:ext uri="{BB962C8B-B14F-4D97-AF65-F5344CB8AC3E}">
        <p14:creationId xmlns:p14="http://schemas.microsoft.com/office/powerpoint/2010/main" val="4094525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AA5AD09-E563-DBC8-FE65-16FC7BCDF07D}"/>
              </a:ext>
            </a:extLst>
          </p:cNvPr>
          <p:cNvSpPr>
            <a:spLocks noGrp="1"/>
          </p:cNvSpPr>
          <p:nvPr>
            <p:ph type="title"/>
          </p:nvPr>
        </p:nvSpPr>
        <p:spPr>
          <a:xfrm>
            <a:off x="575722" y="1124744"/>
            <a:ext cx="8334989" cy="2376264"/>
          </a:xfrm>
        </p:spPr>
        <p:txBody>
          <a:bodyPr/>
          <a:lstStyle/>
          <a:p>
            <a:r>
              <a:rPr lang="de-DE" dirty="0"/>
              <a:t>Der ‚fremden Blick‘ von außen auf deutsche Hundehaltung </a:t>
            </a:r>
          </a:p>
        </p:txBody>
      </p:sp>
      <p:sp>
        <p:nvSpPr>
          <p:cNvPr id="3" name="Textfeld 2">
            <a:extLst>
              <a:ext uri="{FF2B5EF4-FFF2-40B4-BE49-F238E27FC236}">
                <a16:creationId xmlns:a16="http://schemas.microsoft.com/office/drawing/2014/main" id="{8CAC3A2B-B3ED-1231-A601-D6F60A96C834}"/>
              </a:ext>
            </a:extLst>
          </p:cNvPr>
          <p:cNvSpPr txBox="1"/>
          <p:nvPr/>
        </p:nvSpPr>
        <p:spPr>
          <a:xfrm>
            <a:off x="683568" y="5188550"/>
            <a:ext cx="8244750" cy="369332"/>
          </a:xfrm>
          <a:prstGeom prst="rect">
            <a:avLst/>
          </a:prstGeom>
          <a:noFill/>
          <a:ln>
            <a:noFill/>
          </a:ln>
        </p:spPr>
        <p:txBody>
          <a:bodyPr wrap="square">
            <a:spAutoFit/>
          </a:bodyPr>
          <a:lstStyle/>
          <a:p>
            <a:endParaRPr lang="de-DE" dirty="0"/>
          </a:p>
        </p:txBody>
      </p:sp>
      <p:sp>
        <p:nvSpPr>
          <p:cNvPr id="2" name="Textfeld 1">
            <a:extLst>
              <a:ext uri="{FF2B5EF4-FFF2-40B4-BE49-F238E27FC236}">
                <a16:creationId xmlns:a16="http://schemas.microsoft.com/office/drawing/2014/main" id="{B5096E3C-77DD-5F61-E5F4-C584AA87AA8C}"/>
              </a:ext>
            </a:extLst>
          </p:cNvPr>
          <p:cNvSpPr txBox="1"/>
          <p:nvPr/>
        </p:nvSpPr>
        <p:spPr>
          <a:xfrm>
            <a:off x="575722" y="3790781"/>
            <a:ext cx="7956718" cy="1384995"/>
          </a:xfrm>
          <a:prstGeom prst="rect">
            <a:avLst/>
          </a:prstGeom>
          <a:noFill/>
          <a:ln>
            <a:noFill/>
          </a:ln>
        </p:spPr>
        <p:txBody>
          <a:bodyPr wrap="square" lIns="0" tIns="0" rIns="0" bIns="0" rtlCol="0">
            <a:spAutoFit/>
          </a:bodyPr>
          <a:lstStyle/>
          <a:p>
            <a:pPr marL="285750" indent="-285750">
              <a:buFont typeface="Arial" panose="020B0604020202020204" pitchFamily="34" charset="0"/>
              <a:buChar char="•"/>
            </a:pPr>
            <a:r>
              <a:rPr lang="de-DE" b="0" dirty="0">
                <a:latin typeface="Arial" pitchFamily="34" charset="0"/>
                <a:cs typeface="Arial" pitchFamily="34" charset="0"/>
              </a:rPr>
              <a:t>Was löst der Umgang mit Hunden in Deutschland bei dem Besucher aus Kamerun warum aus? </a:t>
            </a:r>
          </a:p>
          <a:p>
            <a:pPr marL="285750" indent="-285750">
              <a:buFont typeface="Arial" panose="020B0604020202020204" pitchFamily="34" charset="0"/>
              <a:buChar char="•"/>
            </a:pPr>
            <a:r>
              <a:rPr lang="de-DE" dirty="0">
                <a:latin typeface="Arial" pitchFamily="34" charset="0"/>
                <a:cs typeface="Arial" pitchFamily="34" charset="0"/>
              </a:rPr>
              <a:t>Was lässt sich auch seiner Schilderung lernen? </a:t>
            </a:r>
            <a:endParaRPr lang="de-DE" b="0" dirty="0">
              <a:latin typeface="Arial" pitchFamily="34" charset="0"/>
              <a:cs typeface="Arial" pitchFamily="34" charset="0"/>
            </a:endParaRPr>
          </a:p>
          <a:p>
            <a:r>
              <a:rPr lang="de-DE" b="0" dirty="0">
                <a:latin typeface="Arial" pitchFamily="34" charset="0"/>
                <a:cs typeface="Arial" pitchFamily="34" charset="0"/>
              </a:rPr>
              <a:t> </a:t>
            </a:r>
          </a:p>
          <a:p>
            <a:r>
              <a:rPr lang="de-DE" b="0" dirty="0">
                <a:latin typeface="Arial" pitchFamily="34" charset="0"/>
                <a:cs typeface="Arial" pitchFamily="34" charset="0"/>
              </a:rPr>
              <a:t> </a:t>
            </a:r>
          </a:p>
        </p:txBody>
      </p:sp>
    </p:spTree>
    <p:extLst>
      <p:ext uri="{BB962C8B-B14F-4D97-AF65-F5344CB8AC3E}">
        <p14:creationId xmlns:p14="http://schemas.microsoft.com/office/powerpoint/2010/main" val="163173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0BEE2-A1DD-8480-CF4D-803A8D781C67}"/>
              </a:ext>
            </a:extLst>
          </p:cNvPr>
          <p:cNvSpPr>
            <a:spLocks noGrp="1"/>
          </p:cNvSpPr>
          <p:nvPr>
            <p:ph type="title"/>
          </p:nvPr>
        </p:nvSpPr>
        <p:spPr>
          <a:xfrm>
            <a:off x="571530" y="1268760"/>
            <a:ext cx="8173033" cy="671499"/>
          </a:xfrm>
        </p:spPr>
        <p:txBody>
          <a:bodyPr/>
          <a:lstStyle/>
          <a:p>
            <a:r>
              <a:rPr lang="de-DE" dirty="0"/>
              <a:t>Rückgriff letzte Woche</a:t>
            </a:r>
          </a:p>
        </p:txBody>
      </p:sp>
      <p:sp>
        <p:nvSpPr>
          <p:cNvPr id="3" name="Inhaltsplatzhalter 2">
            <a:extLst>
              <a:ext uri="{FF2B5EF4-FFF2-40B4-BE49-F238E27FC236}">
                <a16:creationId xmlns:a16="http://schemas.microsoft.com/office/drawing/2014/main" id="{7AE856C5-C7E4-B2D0-7A5B-3EB879B28BED}"/>
              </a:ext>
            </a:extLst>
          </p:cNvPr>
          <p:cNvSpPr>
            <a:spLocks noGrp="1"/>
          </p:cNvSpPr>
          <p:nvPr>
            <p:ph idx="1"/>
          </p:nvPr>
        </p:nvSpPr>
        <p:spPr>
          <a:xfrm>
            <a:off x="571530" y="2250991"/>
            <a:ext cx="8158163" cy="4320902"/>
          </a:xfrm>
        </p:spPr>
        <p:txBody>
          <a:bodyPr/>
          <a:lstStyle/>
          <a:p>
            <a:endParaRPr lang="de-DE" sz="2000" dirty="0"/>
          </a:p>
          <a:p>
            <a:r>
              <a:rPr lang="de-DE" sz="2000" dirty="0"/>
              <a:t> </a:t>
            </a:r>
          </a:p>
        </p:txBody>
      </p:sp>
      <p:sp>
        <p:nvSpPr>
          <p:cNvPr id="4" name="Foliennummernplatzhalter 3">
            <a:extLst>
              <a:ext uri="{FF2B5EF4-FFF2-40B4-BE49-F238E27FC236}">
                <a16:creationId xmlns:a16="http://schemas.microsoft.com/office/drawing/2014/main" id="{D49B5776-6D92-B38F-DB15-6741CEB82432}"/>
              </a:ext>
            </a:extLst>
          </p:cNvPr>
          <p:cNvSpPr>
            <a:spLocks noGrp="1"/>
          </p:cNvSpPr>
          <p:nvPr>
            <p:ph type="sldNum" sz="quarter" idx="11"/>
          </p:nvPr>
        </p:nvSpPr>
        <p:spPr/>
        <p:txBody>
          <a:bodyPr/>
          <a:lstStyle/>
          <a:p>
            <a:r>
              <a:rPr lang="de-DE"/>
              <a:t>Seite  </a:t>
            </a:r>
            <a:fld id="{3733AE7F-6935-469B-B7EA-A7DFC1F0D075}" type="slidenum">
              <a:rPr lang="de-DE" smtClean="0"/>
              <a:pPr/>
              <a:t>5</a:t>
            </a:fld>
            <a:endParaRPr lang="de-DE" dirty="0"/>
          </a:p>
        </p:txBody>
      </p:sp>
      <p:pic>
        <p:nvPicPr>
          <p:cNvPr id="5" name="Grafik 4">
            <a:extLst>
              <a:ext uri="{FF2B5EF4-FFF2-40B4-BE49-F238E27FC236}">
                <a16:creationId xmlns:a16="http://schemas.microsoft.com/office/drawing/2014/main" id="{76850F37-69BE-CFD1-F26D-CBE35875A5C2}"/>
              </a:ext>
            </a:extLst>
          </p:cNvPr>
          <p:cNvPicPr>
            <a:picLocks noChangeAspect="1"/>
          </p:cNvPicPr>
          <p:nvPr/>
        </p:nvPicPr>
        <p:blipFill>
          <a:blip r:embed="rId2"/>
          <a:stretch>
            <a:fillRect/>
          </a:stretch>
        </p:blipFill>
        <p:spPr>
          <a:xfrm>
            <a:off x="564096" y="3095076"/>
            <a:ext cx="5160032" cy="3389433"/>
          </a:xfrm>
          <a:prstGeom prst="rect">
            <a:avLst/>
          </a:prstGeom>
        </p:spPr>
      </p:pic>
      <p:sp>
        <p:nvSpPr>
          <p:cNvPr id="8" name="Textfeld 7">
            <a:extLst>
              <a:ext uri="{FF2B5EF4-FFF2-40B4-BE49-F238E27FC236}">
                <a16:creationId xmlns:a16="http://schemas.microsoft.com/office/drawing/2014/main" id="{EFFF0419-3149-056F-8B2B-551EDD7F478A}"/>
              </a:ext>
            </a:extLst>
          </p:cNvPr>
          <p:cNvSpPr txBox="1"/>
          <p:nvPr/>
        </p:nvSpPr>
        <p:spPr>
          <a:xfrm>
            <a:off x="5744119" y="5468846"/>
            <a:ext cx="2741376" cy="1015663"/>
          </a:xfrm>
          <a:prstGeom prst="rect">
            <a:avLst/>
          </a:prstGeom>
          <a:noFill/>
          <a:ln>
            <a:noFill/>
          </a:ln>
        </p:spPr>
        <p:txBody>
          <a:bodyPr wrap="square">
            <a:spAutoFit/>
          </a:bodyPr>
          <a:lstStyle/>
          <a:p>
            <a:r>
              <a:rPr lang="de-DE" sz="1200" dirty="0"/>
              <a:t>Maren Möhring: Das Haustier: Vom Nutztier zum Familientier. In: Eibach, J./Schmidt-Voges, I. (</a:t>
            </a:r>
            <a:r>
              <a:rPr lang="de-DE" sz="1200" dirty="0" err="1"/>
              <a:t>Hg</a:t>
            </a:r>
            <a:r>
              <a:rPr lang="de-DE" sz="1200" dirty="0"/>
              <a:t>.): Das Haus in der Geschichte Europas. Berlin 2015 </a:t>
            </a:r>
          </a:p>
        </p:txBody>
      </p:sp>
      <p:sp>
        <p:nvSpPr>
          <p:cNvPr id="10" name="Textfeld 9">
            <a:extLst>
              <a:ext uri="{FF2B5EF4-FFF2-40B4-BE49-F238E27FC236}">
                <a16:creationId xmlns:a16="http://schemas.microsoft.com/office/drawing/2014/main" id="{75CD632A-2566-9456-D144-415E157077BA}"/>
              </a:ext>
            </a:extLst>
          </p:cNvPr>
          <p:cNvSpPr txBox="1"/>
          <p:nvPr/>
        </p:nvSpPr>
        <p:spPr>
          <a:xfrm>
            <a:off x="457130" y="2200746"/>
            <a:ext cx="8291090" cy="707886"/>
          </a:xfrm>
          <a:prstGeom prst="rect">
            <a:avLst/>
          </a:prstGeom>
          <a:noFill/>
          <a:ln>
            <a:noFill/>
          </a:ln>
        </p:spPr>
        <p:txBody>
          <a:bodyPr wrap="square">
            <a:spAutoFit/>
          </a:bodyPr>
          <a:lstStyle/>
          <a:p>
            <a:r>
              <a:rPr lang="de-DE" sz="2000" dirty="0"/>
              <a:t>Heimtierhaltung als distinktives Element der Herstellung und Inszenierung der (sozial überlegenen) bürgerlichen Familie </a:t>
            </a:r>
            <a:endParaRPr lang="de-DE" sz="2000" i="1" dirty="0"/>
          </a:p>
        </p:txBody>
      </p:sp>
    </p:spTree>
    <p:extLst>
      <p:ext uri="{BB962C8B-B14F-4D97-AF65-F5344CB8AC3E}">
        <p14:creationId xmlns:p14="http://schemas.microsoft.com/office/powerpoint/2010/main" val="3167315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933E5B-9109-4812-AAA3-0BD6FAC7EA62}"/>
              </a:ext>
            </a:extLst>
          </p:cNvPr>
          <p:cNvSpPr>
            <a:spLocks noGrp="1"/>
          </p:cNvSpPr>
          <p:nvPr>
            <p:ph type="title"/>
          </p:nvPr>
        </p:nvSpPr>
        <p:spPr>
          <a:xfrm>
            <a:off x="683568" y="1700808"/>
            <a:ext cx="8311212" cy="990600"/>
          </a:xfrm>
        </p:spPr>
        <p:txBody>
          <a:bodyPr/>
          <a:lstStyle/>
          <a:p>
            <a:r>
              <a:rPr lang="de-DE" dirty="0"/>
              <a:t>ethnisch-kulturelle Differenzen: Tiere als Lebensmittel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4294967295"/>
          </p:nvPr>
        </p:nvSpPr>
        <p:spPr>
          <a:xfrm>
            <a:off x="506413" y="6669360"/>
            <a:ext cx="506413" cy="138112"/>
          </a:xfrm>
        </p:spPr>
        <p:txBody>
          <a:bodyPr/>
          <a:lstStyle/>
          <a:p>
            <a:r>
              <a:rPr lang="de-DE" dirty="0"/>
              <a:t>Seite  </a:t>
            </a:r>
            <a:fld id="{3733AE7F-6935-469B-B7EA-A7DFC1F0D075}" type="slidenum">
              <a:rPr lang="de-DE" smtClean="0"/>
              <a:pPr/>
              <a:t>50</a:t>
            </a:fld>
            <a:endParaRPr lang="de-DE" dirty="0"/>
          </a:p>
        </p:txBody>
      </p:sp>
      <p:pic>
        <p:nvPicPr>
          <p:cNvPr id="11" name="Grafik 10">
            <a:extLst>
              <a:ext uri="{FF2B5EF4-FFF2-40B4-BE49-F238E27FC236}">
                <a16:creationId xmlns:a16="http://schemas.microsoft.com/office/drawing/2014/main" id="{000A6463-8C46-4665-9127-3E308D36FF70}"/>
              </a:ext>
            </a:extLst>
          </p:cNvPr>
          <p:cNvPicPr>
            <a:picLocks noChangeAspect="1"/>
          </p:cNvPicPr>
          <p:nvPr/>
        </p:nvPicPr>
        <p:blipFill>
          <a:blip r:embed="rId2"/>
          <a:stretch>
            <a:fillRect/>
          </a:stretch>
        </p:blipFill>
        <p:spPr>
          <a:xfrm>
            <a:off x="683498" y="3068960"/>
            <a:ext cx="3799806" cy="2534441"/>
          </a:xfrm>
          <a:prstGeom prst="rect">
            <a:avLst/>
          </a:prstGeom>
        </p:spPr>
      </p:pic>
      <p:pic>
        <p:nvPicPr>
          <p:cNvPr id="13" name="Grafik 12">
            <a:extLst>
              <a:ext uri="{FF2B5EF4-FFF2-40B4-BE49-F238E27FC236}">
                <a16:creationId xmlns:a16="http://schemas.microsoft.com/office/drawing/2014/main" id="{50CBC125-0C9D-441C-AB02-22CC63E64498}"/>
              </a:ext>
            </a:extLst>
          </p:cNvPr>
          <p:cNvPicPr>
            <a:picLocks noChangeAspect="1"/>
          </p:cNvPicPr>
          <p:nvPr/>
        </p:nvPicPr>
        <p:blipFill>
          <a:blip r:embed="rId3"/>
          <a:stretch>
            <a:fillRect/>
          </a:stretch>
        </p:blipFill>
        <p:spPr>
          <a:xfrm>
            <a:off x="4839174" y="3065066"/>
            <a:ext cx="3384446" cy="2538335"/>
          </a:xfrm>
          <a:prstGeom prst="rect">
            <a:avLst/>
          </a:prstGeom>
        </p:spPr>
      </p:pic>
    </p:spTree>
    <p:extLst>
      <p:ext uri="{BB962C8B-B14F-4D97-AF65-F5344CB8AC3E}">
        <p14:creationId xmlns:p14="http://schemas.microsoft.com/office/powerpoint/2010/main" val="42349973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933E5B-9109-4812-AAA3-0BD6FAC7EA62}"/>
              </a:ext>
            </a:extLst>
          </p:cNvPr>
          <p:cNvSpPr>
            <a:spLocks noGrp="1"/>
          </p:cNvSpPr>
          <p:nvPr>
            <p:ph type="title"/>
          </p:nvPr>
        </p:nvSpPr>
        <p:spPr>
          <a:xfrm>
            <a:off x="805454" y="1268760"/>
            <a:ext cx="7162800" cy="990600"/>
          </a:xfrm>
        </p:spPr>
        <p:txBody>
          <a:bodyPr anchor="b">
            <a:normAutofit/>
          </a:bodyPr>
          <a:lstStyle/>
          <a:p>
            <a:r>
              <a:rPr lang="de-DE" dirty="0"/>
              <a:t>ethnisch-kulturelle Differenzen: Tiere als Lebensmittel </a:t>
            </a:r>
          </a:p>
        </p:txBody>
      </p:sp>
      <p:pic>
        <p:nvPicPr>
          <p:cNvPr id="2" name="Grafik 1">
            <a:extLst>
              <a:ext uri="{FF2B5EF4-FFF2-40B4-BE49-F238E27FC236}">
                <a16:creationId xmlns:a16="http://schemas.microsoft.com/office/drawing/2014/main" id="{A7C7F15A-F770-4EF9-A989-4771D8091679}"/>
              </a:ext>
            </a:extLst>
          </p:cNvPr>
          <p:cNvPicPr>
            <a:picLocks noChangeAspect="1"/>
          </p:cNvPicPr>
          <p:nvPr/>
        </p:nvPicPr>
        <p:blipFill rotWithShape="1">
          <a:blip r:embed="rId2"/>
          <a:srcRect l="28648" r="32148"/>
          <a:stretch/>
        </p:blipFill>
        <p:spPr>
          <a:xfrm>
            <a:off x="3923928" y="2259360"/>
            <a:ext cx="2773878" cy="3979912"/>
          </a:xfrm>
          <a:prstGeom prst="rect">
            <a:avLst/>
          </a:prstGeom>
          <a:noFill/>
        </p:spPr>
      </p:pic>
      <p:sp>
        <p:nvSpPr>
          <p:cNvPr id="12" name="Date Placeholder 4">
            <a:extLst>
              <a:ext uri="{FF2B5EF4-FFF2-40B4-BE49-F238E27FC236}">
                <a16:creationId xmlns:a16="http://schemas.microsoft.com/office/drawing/2014/main" id="{CEB7F217-126A-4693-9D27-6B6408B60BFF}"/>
              </a:ext>
            </a:extLst>
          </p:cNvPr>
          <p:cNvSpPr>
            <a:spLocks noGrp="1"/>
          </p:cNvSpPr>
          <p:nvPr>
            <p:ph type="dt" sz="half" idx="10"/>
          </p:nvPr>
        </p:nvSpPr>
        <p:spPr>
          <a:xfrm>
            <a:off x="4572000" y="6553200"/>
            <a:ext cx="1828800" cy="304800"/>
          </a:xfrm>
        </p:spPr>
        <p:txBody>
          <a:bodyPr/>
          <a:lstStyle/>
          <a:p>
            <a:endParaRPr lang="de-DE" altLang="de-DE"/>
          </a:p>
        </p:txBody>
      </p:sp>
      <p:sp>
        <p:nvSpPr>
          <p:cNvPr id="4" name="Foliennummernplatzhalter 3" hidden="1">
            <a:extLst>
              <a:ext uri="{FF2B5EF4-FFF2-40B4-BE49-F238E27FC236}">
                <a16:creationId xmlns:a16="http://schemas.microsoft.com/office/drawing/2014/main" id="{E286D0E2-FE68-470D-AEF6-024F5C4F78F2}"/>
              </a:ext>
            </a:extLst>
          </p:cNvPr>
          <p:cNvSpPr>
            <a:spLocks noGrp="1"/>
          </p:cNvSpPr>
          <p:nvPr>
            <p:ph type="sldNum" sz="quarter" idx="4294967295"/>
          </p:nvPr>
        </p:nvSpPr>
        <p:spPr>
          <a:xfrm>
            <a:off x="506413" y="6669360"/>
            <a:ext cx="506413" cy="138112"/>
          </a:xfrm>
        </p:spPr>
        <p:txBody>
          <a:bodyPr/>
          <a:lstStyle/>
          <a:p>
            <a:pPr>
              <a:spcAft>
                <a:spcPts val="600"/>
              </a:spcAft>
            </a:pPr>
            <a:r>
              <a:rPr lang="de-DE" dirty="0"/>
              <a:t>Seite  </a:t>
            </a:r>
            <a:fld id="{3733AE7F-6935-469B-B7EA-A7DFC1F0D075}" type="slidenum">
              <a:rPr lang="de-DE" smtClean="0"/>
              <a:pPr>
                <a:spcAft>
                  <a:spcPts val="600"/>
                </a:spcAft>
              </a:pPr>
              <a:t>51</a:t>
            </a:fld>
            <a:endParaRPr lang="de-DE"/>
          </a:p>
        </p:txBody>
      </p:sp>
    </p:spTree>
    <p:extLst>
      <p:ext uri="{BB962C8B-B14F-4D97-AF65-F5344CB8AC3E}">
        <p14:creationId xmlns:p14="http://schemas.microsoft.com/office/powerpoint/2010/main" val="294752487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933E5B-9109-4812-AAA3-0BD6FAC7EA62}"/>
              </a:ext>
            </a:extLst>
          </p:cNvPr>
          <p:cNvSpPr>
            <a:spLocks noGrp="1"/>
          </p:cNvSpPr>
          <p:nvPr>
            <p:ph type="title"/>
          </p:nvPr>
        </p:nvSpPr>
        <p:spPr>
          <a:xfrm>
            <a:off x="649631" y="1844824"/>
            <a:ext cx="8311212" cy="990600"/>
          </a:xfrm>
        </p:spPr>
        <p:txBody>
          <a:bodyPr/>
          <a:lstStyle/>
          <a:p>
            <a:r>
              <a:rPr lang="de-DE" dirty="0"/>
              <a:t>ethnisch-kulturelle Differenzen: Kühe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4294967295"/>
          </p:nvPr>
        </p:nvSpPr>
        <p:spPr>
          <a:xfrm>
            <a:off x="0" y="6659563"/>
            <a:ext cx="506413" cy="138112"/>
          </a:xfrm>
        </p:spPr>
        <p:txBody>
          <a:bodyPr/>
          <a:lstStyle/>
          <a:p>
            <a:r>
              <a:rPr lang="de-DE"/>
              <a:t>Seite  </a:t>
            </a:r>
            <a:fld id="{3733AE7F-6935-469B-B7EA-A7DFC1F0D075}" type="slidenum">
              <a:rPr lang="de-DE" smtClean="0"/>
              <a:pPr/>
              <a:t>52</a:t>
            </a:fld>
            <a:endParaRPr lang="de-DE" dirty="0"/>
          </a:p>
        </p:txBody>
      </p:sp>
      <p:pic>
        <p:nvPicPr>
          <p:cNvPr id="2" name="Grafik 1">
            <a:extLst>
              <a:ext uri="{FF2B5EF4-FFF2-40B4-BE49-F238E27FC236}">
                <a16:creationId xmlns:a16="http://schemas.microsoft.com/office/drawing/2014/main" id="{A4C04B7B-652E-4FCF-979E-E683B39519F5}"/>
              </a:ext>
            </a:extLst>
          </p:cNvPr>
          <p:cNvPicPr>
            <a:picLocks noChangeAspect="1"/>
          </p:cNvPicPr>
          <p:nvPr/>
        </p:nvPicPr>
        <p:blipFill>
          <a:blip r:embed="rId2"/>
          <a:stretch>
            <a:fillRect/>
          </a:stretch>
        </p:blipFill>
        <p:spPr>
          <a:xfrm>
            <a:off x="649631" y="3429000"/>
            <a:ext cx="4118085" cy="2314824"/>
          </a:xfrm>
          <a:prstGeom prst="rect">
            <a:avLst/>
          </a:prstGeom>
        </p:spPr>
      </p:pic>
      <p:pic>
        <p:nvPicPr>
          <p:cNvPr id="3" name="Grafik 2">
            <a:extLst>
              <a:ext uri="{FF2B5EF4-FFF2-40B4-BE49-F238E27FC236}">
                <a16:creationId xmlns:a16="http://schemas.microsoft.com/office/drawing/2014/main" id="{174B42B0-0B39-441D-98CD-B4E265201597}"/>
              </a:ext>
            </a:extLst>
          </p:cNvPr>
          <p:cNvPicPr>
            <a:picLocks noChangeAspect="1"/>
          </p:cNvPicPr>
          <p:nvPr/>
        </p:nvPicPr>
        <p:blipFill>
          <a:blip r:embed="rId3"/>
          <a:stretch>
            <a:fillRect/>
          </a:stretch>
        </p:blipFill>
        <p:spPr>
          <a:xfrm>
            <a:off x="5004048" y="3429000"/>
            <a:ext cx="3490320" cy="2314824"/>
          </a:xfrm>
          <a:prstGeom prst="rect">
            <a:avLst/>
          </a:prstGeom>
        </p:spPr>
      </p:pic>
    </p:spTree>
    <p:extLst>
      <p:ext uri="{BB962C8B-B14F-4D97-AF65-F5344CB8AC3E}">
        <p14:creationId xmlns:p14="http://schemas.microsoft.com/office/powerpoint/2010/main" val="37671655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933E5B-9109-4812-AAA3-0BD6FAC7EA62}"/>
              </a:ext>
            </a:extLst>
          </p:cNvPr>
          <p:cNvSpPr>
            <a:spLocks noGrp="1"/>
          </p:cNvSpPr>
          <p:nvPr>
            <p:ph type="title"/>
          </p:nvPr>
        </p:nvSpPr>
        <p:spPr>
          <a:xfrm>
            <a:off x="5148064" y="3068960"/>
            <a:ext cx="3456384" cy="126504"/>
          </a:xfrm>
        </p:spPr>
        <p:txBody>
          <a:bodyPr/>
          <a:lstStyle/>
          <a:p>
            <a:r>
              <a:rPr lang="de-DE" dirty="0"/>
              <a:t>ethnisch-kulturelle Differenzen: Stadttiere </a:t>
            </a:r>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4294967295"/>
          </p:nvPr>
        </p:nvSpPr>
        <p:spPr>
          <a:xfrm>
            <a:off x="0" y="6659563"/>
            <a:ext cx="506413" cy="138112"/>
          </a:xfrm>
        </p:spPr>
        <p:txBody>
          <a:bodyPr/>
          <a:lstStyle/>
          <a:p>
            <a:r>
              <a:rPr lang="de-DE"/>
              <a:t>Seite  </a:t>
            </a:r>
            <a:fld id="{3733AE7F-6935-469B-B7EA-A7DFC1F0D075}" type="slidenum">
              <a:rPr lang="de-DE" smtClean="0"/>
              <a:pPr/>
              <a:t>53</a:t>
            </a:fld>
            <a:endParaRPr lang="de-DE" dirty="0"/>
          </a:p>
        </p:txBody>
      </p:sp>
      <p:pic>
        <p:nvPicPr>
          <p:cNvPr id="6" name="Grafik 5">
            <a:extLst>
              <a:ext uri="{FF2B5EF4-FFF2-40B4-BE49-F238E27FC236}">
                <a16:creationId xmlns:a16="http://schemas.microsoft.com/office/drawing/2014/main" id="{8DDE10B9-825B-4A91-8136-90DAF5173FFE}"/>
              </a:ext>
            </a:extLst>
          </p:cNvPr>
          <p:cNvPicPr>
            <a:picLocks noChangeAspect="1"/>
          </p:cNvPicPr>
          <p:nvPr/>
        </p:nvPicPr>
        <p:blipFill>
          <a:blip r:embed="rId2"/>
          <a:stretch>
            <a:fillRect/>
          </a:stretch>
        </p:blipFill>
        <p:spPr>
          <a:xfrm>
            <a:off x="827584" y="819106"/>
            <a:ext cx="3910508" cy="2875728"/>
          </a:xfrm>
          <a:prstGeom prst="rect">
            <a:avLst/>
          </a:prstGeom>
        </p:spPr>
      </p:pic>
      <p:pic>
        <p:nvPicPr>
          <p:cNvPr id="7" name="Grafik 6">
            <a:extLst>
              <a:ext uri="{FF2B5EF4-FFF2-40B4-BE49-F238E27FC236}">
                <a16:creationId xmlns:a16="http://schemas.microsoft.com/office/drawing/2014/main" id="{AA832AC8-C302-41F0-B153-CFE2E1569D90}"/>
              </a:ext>
            </a:extLst>
          </p:cNvPr>
          <p:cNvPicPr>
            <a:picLocks noChangeAspect="1"/>
          </p:cNvPicPr>
          <p:nvPr/>
        </p:nvPicPr>
        <p:blipFill>
          <a:blip r:embed="rId3"/>
          <a:stretch>
            <a:fillRect/>
          </a:stretch>
        </p:blipFill>
        <p:spPr>
          <a:xfrm>
            <a:off x="827583" y="3933056"/>
            <a:ext cx="3944283" cy="2592288"/>
          </a:xfrm>
          <a:prstGeom prst="rect">
            <a:avLst/>
          </a:prstGeom>
        </p:spPr>
      </p:pic>
    </p:spTree>
    <p:extLst>
      <p:ext uri="{BB962C8B-B14F-4D97-AF65-F5344CB8AC3E}">
        <p14:creationId xmlns:p14="http://schemas.microsoft.com/office/powerpoint/2010/main" val="14934785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6F2B02E-9C86-44AF-8E9B-F63746E607E9}"/>
              </a:ext>
            </a:extLst>
          </p:cNvPr>
          <p:cNvSpPr>
            <a:spLocks noGrp="1"/>
          </p:cNvSpPr>
          <p:nvPr>
            <p:ph type="title"/>
          </p:nvPr>
        </p:nvSpPr>
        <p:spPr>
          <a:xfrm>
            <a:off x="578379" y="2181437"/>
            <a:ext cx="8173033" cy="1247563"/>
          </a:xfrm>
        </p:spPr>
        <p:txBody>
          <a:bodyPr/>
          <a:lstStyle/>
          <a:p>
            <a:r>
              <a:rPr lang="de-DE" dirty="0"/>
              <a:t>ethnisch-kulturelle Differenzen im Mensch-Tier-Verhältnis: Konfliktstoff in multikultureller Migrationsgesellschaft</a:t>
            </a:r>
          </a:p>
        </p:txBody>
      </p:sp>
      <p:sp>
        <p:nvSpPr>
          <p:cNvPr id="7" name="Inhaltsplatzhalter 6">
            <a:extLst>
              <a:ext uri="{FF2B5EF4-FFF2-40B4-BE49-F238E27FC236}">
                <a16:creationId xmlns:a16="http://schemas.microsoft.com/office/drawing/2014/main" id="{19175262-6DCC-473E-B6E8-9F960437FDF9}"/>
              </a:ext>
            </a:extLst>
          </p:cNvPr>
          <p:cNvSpPr>
            <a:spLocks noGrp="1"/>
          </p:cNvSpPr>
          <p:nvPr>
            <p:ph idx="1"/>
          </p:nvPr>
        </p:nvSpPr>
        <p:spPr>
          <a:xfrm>
            <a:off x="593249" y="4005064"/>
            <a:ext cx="8158163" cy="4320902"/>
          </a:xfrm>
        </p:spPr>
        <p:txBody>
          <a:bodyPr/>
          <a:lstStyle/>
          <a:p>
            <a:r>
              <a:rPr lang="de-DE" sz="2000" dirty="0"/>
              <a:t>Brennpunkte</a:t>
            </a:r>
          </a:p>
          <a:p>
            <a:pPr marL="285750" indent="-285750">
              <a:buFont typeface="Arial" panose="020B0604020202020204" pitchFamily="34" charset="0"/>
              <a:buChar char="•"/>
            </a:pPr>
            <a:r>
              <a:rPr lang="de-DE" sz="2000" dirty="0"/>
              <a:t>Schächten</a:t>
            </a:r>
          </a:p>
          <a:p>
            <a:pPr marL="285750" indent="-285750">
              <a:buFont typeface="Arial" panose="020B0604020202020204" pitchFamily="34" charset="0"/>
              <a:buChar char="•"/>
            </a:pPr>
            <a:r>
              <a:rPr lang="de-DE" sz="2000" dirty="0"/>
              <a:t>Ernährungsweisen </a:t>
            </a:r>
          </a:p>
        </p:txBody>
      </p:sp>
    </p:spTree>
    <p:extLst>
      <p:ext uri="{BB962C8B-B14F-4D97-AF65-F5344CB8AC3E}">
        <p14:creationId xmlns:p14="http://schemas.microsoft.com/office/powerpoint/2010/main" val="2617639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42383-C682-4CBD-8DE1-9DAAF0C854F1}"/>
              </a:ext>
            </a:extLst>
          </p:cNvPr>
          <p:cNvSpPr>
            <a:spLocks noGrp="1"/>
          </p:cNvSpPr>
          <p:nvPr>
            <p:ph type="title"/>
          </p:nvPr>
        </p:nvSpPr>
        <p:spPr>
          <a:xfrm>
            <a:off x="611560" y="1412776"/>
            <a:ext cx="7162800" cy="990600"/>
          </a:xfrm>
        </p:spPr>
        <p:txBody>
          <a:bodyPr/>
          <a:lstStyle/>
          <a:p>
            <a:r>
              <a:rPr lang="de-DE" dirty="0"/>
              <a:t>Der Streit um Praktiken der Schlachtung </a:t>
            </a:r>
          </a:p>
        </p:txBody>
      </p:sp>
      <p:pic>
        <p:nvPicPr>
          <p:cNvPr id="6" name="Grafik 5">
            <a:extLst>
              <a:ext uri="{FF2B5EF4-FFF2-40B4-BE49-F238E27FC236}">
                <a16:creationId xmlns:a16="http://schemas.microsoft.com/office/drawing/2014/main" id="{099028A1-FB18-443B-A00F-5342CCE392B4}"/>
              </a:ext>
            </a:extLst>
          </p:cNvPr>
          <p:cNvPicPr>
            <a:picLocks noChangeAspect="1"/>
          </p:cNvPicPr>
          <p:nvPr/>
        </p:nvPicPr>
        <p:blipFill>
          <a:blip r:embed="rId2"/>
          <a:stretch>
            <a:fillRect/>
          </a:stretch>
        </p:blipFill>
        <p:spPr>
          <a:xfrm>
            <a:off x="611560" y="2780928"/>
            <a:ext cx="5940152" cy="3341336"/>
          </a:xfrm>
          <a:prstGeom prst="rect">
            <a:avLst/>
          </a:prstGeom>
          <a:ln>
            <a:solidFill>
              <a:schemeClr val="tx1"/>
            </a:solidFill>
          </a:ln>
        </p:spPr>
      </p:pic>
    </p:spTree>
    <p:extLst>
      <p:ext uri="{BB962C8B-B14F-4D97-AF65-F5344CB8AC3E}">
        <p14:creationId xmlns:p14="http://schemas.microsoft.com/office/powerpoint/2010/main" val="4935553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F32CD3E1-905D-4397-B0DE-79CEF3AA5434}"/>
              </a:ext>
            </a:extLst>
          </p:cNvPr>
          <p:cNvPicPr>
            <a:picLocks noGrp="1" noChangeAspect="1"/>
          </p:cNvPicPr>
          <p:nvPr>
            <p:ph idx="1"/>
          </p:nvPr>
        </p:nvPicPr>
        <p:blipFill>
          <a:blip r:embed="rId2"/>
          <a:stretch>
            <a:fillRect/>
          </a:stretch>
        </p:blipFill>
        <p:spPr>
          <a:xfrm>
            <a:off x="179512" y="2564904"/>
            <a:ext cx="7344816" cy="3803124"/>
          </a:xfrm>
          <a:prstGeom prst="rect">
            <a:avLst/>
          </a:prstGeom>
          <a:ln>
            <a:solidFill>
              <a:schemeClr val="bg1"/>
            </a:solidFill>
          </a:ln>
        </p:spPr>
      </p:pic>
      <p:sp>
        <p:nvSpPr>
          <p:cNvPr id="4" name="Foliennummernplatzhalter 3">
            <a:extLst>
              <a:ext uri="{FF2B5EF4-FFF2-40B4-BE49-F238E27FC236}">
                <a16:creationId xmlns:a16="http://schemas.microsoft.com/office/drawing/2014/main" id="{A7754203-778D-4CD7-AA39-04F148DB8ACB}"/>
              </a:ext>
            </a:extLst>
          </p:cNvPr>
          <p:cNvSpPr>
            <a:spLocks noGrp="1"/>
          </p:cNvSpPr>
          <p:nvPr>
            <p:ph type="sldNum" sz="quarter" idx="11"/>
          </p:nvPr>
        </p:nvSpPr>
        <p:spPr/>
        <p:txBody>
          <a:bodyPr/>
          <a:lstStyle/>
          <a:p>
            <a:r>
              <a:rPr lang="de-DE"/>
              <a:t>Seite  </a:t>
            </a:r>
            <a:fld id="{3733AE7F-6935-469B-B7EA-A7DFC1F0D075}" type="slidenum">
              <a:rPr lang="de-DE" smtClean="0"/>
              <a:pPr/>
              <a:t>56</a:t>
            </a:fld>
            <a:endParaRPr lang="de-DE" dirty="0"/>
          </a:p>
        </p:txBody>
      </p:sp>
      <p:sp>
        <p:nvSpPr>
          <p:cNvPr id="6" name="Textfeld 5">
            <a:extLst>
              <a:ext uri="{FF2B5EF4-FFF2-40B4-BE49-F238E27FC236}">
                <a16:creationId xmlns:a16="http://schemas.microsoft.com/office/drawing/2014/main" id="{5BE9A88D-B59A-F804-DE09-76CB996185E5}"/>
              </a:ext>
            </a:extLst>
          </p:cNvPr>
          <p:cNvSpPr txBox="1"/>
          <p:nvPr/>
        </p:nvSpPr>
        <p:spPr>
          <a:xfrm>
            <a:off x="529382" y="1340768"/>
            <a:ext cx="8173632" cy="584775"/>
          </a:xfrm>
          <a:prstGeom prst="rect">
            <a:avLst/>
          </a:prstGeom>
          <a:noFill/>
          <a:ln>
            <a:noFill/>
          </a:ln>
        </p:spPr>
        <p:txBody>
          <a:bodyPr wrap="square">
            <a:spAutoFit/>
          </a:bodyPr>
          <a:lstStyle/>
          <a:p>
            <a:r>
              <a:rPr kumimoji="0" lang="de-DE" sz="3200" b="0" i="0" u="none" strike="noStrike" kern="1200" cap="none" spc="0" normalizeH="0" baseline="0" noProof="0" dirty="0">
                <a:ln>
                  <a:noFill/>
                </a:ln>
                <a:solidFill>
                  <a:srgbClr val="2D89CC"/>
                </a:solidFill>
                <a:effectLst/>
                <a:uLnTx/>
                <a:uFillTx/>
                <a:latin typeface="Calibri"/>
                <a:ea typeface="+mj-ea"/>
                <a:cs typeface="Arial" pitchFamily="34" charset="0"/>
              </a:rPr>
              <a:t>Der Streit um die Gemeinschaftsverpflegung</a:t>
            </a:r>
            <a:endParaRPr lang="de-DE" dirty="0"/>
          </a:p>
        </p:txBody>
      </p:sp>
    </p:spTree>
    <p:extLst>
      <p:ext uri="{BB962C8B-B14F-4D97-AF65-F5344CB8AC3E}">
        <p14:creationId xmlns:p14="http://schemas.microsoft.com/office/powerpoint/2010/main" val="2305272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502CC-C860-4594-A9DF-C4EE1DDFE89C}"/>
              </a:ext>
            </a:extLst>
          </p:cNvPr>
          <p:cNvSpPr>
            <a:spLocks noGrp="1"/>
          </p:cNvSpPr>
          <p:nvPr>
            <p:ph type="title"/>
          </p:nvPr>
        </p:nvSpPr>
        <p:spPr>
          <a:xfrm>
            <a:off x="611560" y="1844824"/>
            <a:ext cx="8136904" cy="671499"/>
          </a:xfrm>
        </p:spPr>
        <p:txBody>
          <a:bodyPr/>
          <a:lstStyle/>
          <a:p>
            <a:r>
              <a:rPr lang="de-DE" dirty="0"/>
              <a:t>Arena rassistischer Abwertungen</a:t>
            </a:r>
          </a:p>
        </p:txBody>
      </p:sp>
      <p:sp>
        <p:nvSpPr>
          <p:cNvPr id="4" name="Foliennummernplatzhalter 3">
            <a:extLst>
              <a:ext uri="{FF2B5EF4-FFF2-40B4-BE49-F238E27FC236}">
                <a16:creationId xmlns:a16="http://schemas.microsoft.com/office/drawing/2014/main" id="{B02D95E0-F7E8-4A1E-A2B4-95B59269728B}"/>
              </a:ext>
            </a:extLst>
          </p:cNvPr>
          <p:cNvSpPr>
            <a:spLocks noGrp="1"/>
          </p:cNvSpPr>
          <p:nvPr>
            <p:ph type="sldNum" sz="quarter" idx="11"/>
          </p:nvPr>
        </p:nvSpPr>
        <p:spPr>
          <a:xfrm>
            <a:off x="611560" y="6597352"/>
            <a:ext cx="504946" cy="138499"/>
          </a:xfrm>
        </p:spPr>
        <p:txBody>
          <a:bodyPr/>
          <a:lstStyle/>
          <a:p>
            <a:r>
              <a:rPr lang="de-DE" dirty="0"/>
              <a:t>Seite  </a:t>
            </a:r>
            <a:fld id="{3733AE7F-6935-469B-B7EA-A7DFC1F0D075}" type="slidenum">
              <a:rPr lang="de-DE" smtClean="0"/>
              <a:pPr/>
              <a:t>57</a:t>
            </a:fld>
            <a:endParaRPr lang="de-DE" dirty="0"/>
          </a:p>
        </p:txBody>
      </p:sp>
      <p:pic>
        <p:nvPicPr>
          <p:cNvPr id="7" name="Inhaltsplatzhalter 6">
            <a:extLst>
              <a:ext uri="{FF2B5EF4-FFF2-40B4-BE49-F238E27FC236}">
                <a16:creationId xmlns:a16="http://schemas.microsoft.com/office/drawing/2014/main" id="{CF4D4949-50FA-435B-8852-BEB664D23B81}"/>
              </a:ext>
            </a:extLst>
          </p:cNvPr>
          <p:cNvPicPr>
            <a:picLocks noGrp="1" noChangeAspect="1"/>
          </p:cNvPicPr>
          <p:nvPr>
            <p:ph idx="1"/>
          </p:nvPr>
        </p:nvPicPr>
        <p:blipFill>
          <a:blip r:embed="rId2"/>
          <a:stretch>
            <a:fillRect/>
          </a:stretch>
        </p:blipFill>
        <p:spPr>
          <a:xfrm>
            <a:off x="611559" y="3429000"/>
            <a:ext cx="4525019" cy="2952328"/>
          </a:xfrm>
          <a:prstGeom prst="rect">
            <a:avLst/>
          </a:prstGeom>
          <a:ln>
            <a:solidFill>
              <a:schemeClr val="tx1"/>
            </a:solidFill>
          </a:ln>
        </p:spPr>
      </p:pic>
      <p:pic>
        <p:nvPicPr>
          <p:cNvPr id="5" name="Grafik 4">
            <a:extLst>
              <a:ext uri="{FF2B5EF4-FFF2-40B4-BE49-F238E27FC236}">
                <a16:creationId xmlns:a16="http://schemas.microsoft.com/office/drawing/2014/main" id="{DF74D528-6DAA-1DF3-2DDC-B8ED1BD92238}"/>
              </a:ext>
            </a:extLst>
          </p:cNvPr>
          <p:cNvPicPr>
            <a:picLocks noChangeAspect="1"/>
          </p:cNvPicPr>
          <p:nvPr/>
        </p:nvPicPr>
        <p:blipFill>
          <a:blip r:embed="rId3"/>
          <a:stretch>
            <a:fillRect/>
          </a:stretch>
        </p:blipFill>
        <p:spPr>
          <a:xfrm>
            <a:off x="5408503" y="3428999"/>
            <a:ext cx="3315512" cy="2952329"/>
          </a:xfrm>
          <a:prstGeom prst="rect">
            <a:avLst/>
          </a:prstGeom>
          <a:ln>
            <a:solidFill>
              <a:schemeClr val="tx1"/>
            </a:solidFill>
          </a:ln>
        </p:spPr>
      </p:pic>
    </p:spTree>
    <p:extLst>
      <p:ext uri="{BB962C8B-B14F-4D97-AF65-F5344CB8AC3E}">
        <p14:creationId xmlns:p14="http://schemas.microsoft.com/office/powerpoint/2010/main" val="3047255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DB4BE8D-3849-4F37-C638-6E9880DE12E3}"/>
              </a:ext>
            </a:extLst>
          </p:cNvPr>
          <p:cNvSpPr>
            <a:spLocks noGrp="1"/>
          </p:cNvSpPr>
          <p:nvPr>
            <p:ph idx="1"/>
          </p:nvPr>
        </p:nvSpPr>
        <p:spPr>
          <a:xfrm>
            <a:off x="536869" y="3212976"/>
            <a:ext cx="8158163" cy="4320902"/>
          </a:xfrm>
        </p:spPr>
        <p:txBody>
          <a:bodyPr/>
          <a:lstStyle/>
          <a:p>
            <a:r>
              <a:rPr lang="de-DE" dirty="0"/>
              <a:t>Haustierverbot für Juden</a:t>
            </a:r>
          </a:p>
        </p:txBody>
      </p:sp>
      <p:sp>
        <p:nvSpPr>
          <p:cNvPr id="4" name="Foliennummernplatzhalter 3">
            <a:extLst>
              <a:ext uri="{FF2B5EF4-FFF2-40B4-BE49-F238E27FC236}">
                <a16:creationId xmlns:a16="http://schemas.microsoft.com/office/drawing/2014/main" id="{8212B0F6-51EC-5408-20E3-6D19B0EE5CA2}"/>
              </a:ext>
            </a:extLst>
          </p:cNvPr>
          <p:cNvSpPr>
            <a:spLocks noGrp="1"/>
          </p:cNvSpPr>
          <p:nvPr>
            <p:ph type="sldNum" sz="quarter" idx="11"/>
          </p:nvPr>
        </p:nvSpPr>
        <p:spPr/>
        <p:txBody>
          <a:bodyPr/>
          <a:lstStyle/>
          <a:p>
            <a:r>
              <a:rPr lang="de-DE"/>
              <a:t>Seite  </a:t>
            </a:r>
            <a:fld id="{3733AE7F-6935-469B-B7EA-A7DFC1F0D075}" type="slidenum">
              <a:rPr lang="de-DE" smtClean="0"/>
              <a:pPr/>
              <a:t>58</a:t>
            </a:fld>
            <a:endParaRPr lang="de-DE" dirty="0"/>
          </a:p>
        </p:txBody>
      </p:sp>
      <p:pic>
        <p:nvPicPr>
          <p:cNvPr id="12" name="Grafik 11">
            <a:extLst>
              <a:ext uri="{FF2B5EF4-FFF2-40B4-BE49-F238E27FC236}">
                <a16:creationId xmlns:a16="http://schemas.microsoft.com/office/drawing/2014/main" id="{3D74BB43-CF9C-6D05-A271-9D6CE70764E0}"/>
              </a:ext>
            </a:extLst>
          </p:cNvPr>
          <p:cNvPicPr>
            <a:picLocks noChangeAspect="1"/>
          </p:cNvPicPr>
          <p:nvPr/>
        </p:nvPicPr>
        <p:blipFill>
          <a:blip r:embed="rId2"/>
          <a:stretch>
            <a:fillRect/>
          </a:stretch>
        </p:blipFill>
        <p:spPr>
          <a:xfrm>
            <a:off x="343669" y="1052736"/>
            <a:ext cx="4733925" cy="5400675"/>
          </a:xfrm>
          <a:prstGeom prst="rect">
            <a:avLst/>
          </a:prstGeom>
        </p:spPr>
      </p:pic>
      <p:pic>
        <p:nvPicPr>
          <p:cNvPr id="8" name="Grafik 7">
            <a:extLst>
              <a:ext uri="{FF2B5EF4-FFF2-40B4-BE49-F238E27FC236}">
                <a16:creationId xmlns:a16="http://schemas.microsoft.com/office/drawing/2014/main" id="{6BA03B8A-41E9-3277-4CC1-CB166AAF788C}"/>
              </a:ext>
            </a:extLst>
          </p:cNvPr>
          <p:cNvPicPr>
            <a:picLocks noChangeAspect="1"/>
          </p:cNvPicPr>
          <p:nvPr/>
        </p:nvPicPr>
        <p:blipFill>
          <a:blip r:embed="rId3"/>
          <a:stretch>
            <a:fillRect/>
          </a:stretch>
        </p:blipFill>
        <p:spPr>
          <a:xfrm>
            <a:off x="4094647" y="4198125"/>
            <a:ext cx="4572000" cy="2255286"/>
          </a:xfrm>
          <a:prstGeom prst="rect">
            <a:avLst/>
          </a:prstGeom>
          <a:ln>
            <a:solidFill>
              <a:schemeClr val="tx1"/>
            </a:solidFill>
          </a:ln>
        </p:spPr>
      </p:pic>
      <p:pic>
        <p:nvPicPr>
          <p:cNvPr id="9" name="Grafik 8">
            <a:extLst>
              <a:ext uri="{FF2B5EF4-FFF2-40B4-BE49-F238E27FC236}">
                <a16:creationId xmlns:a16="http://schemas.microsoft.com/office/drawing/2014/main" id="{E67FD9F5-C721-8CAE-DA79-662D7214826D}"/>
              </a:ext>
            </a:extLst>
          </p:cNvPr>
          <p:cNvPicPr>
            <a:picLocks noChangeAspect="1"/>
          </p:cNvPicPr>
          <p:nvPr/>
        </p:nvPicPr>
        <p:blipFill>
          <a:blip r:embed="rId4"/>
          <a:stretch>
            <a:fillRect/>
          </a:stretch>
        </p:blipFill>
        <p:spPr>
          <a:xfrm>
            <a:off x="5292080" y="695523"/>
            <a:ext cx="1478635" cy="2414796"/>
          </a:xfrm>
          <a:prstGeom prst="rect">
            <a:avLst/>
          </a:prstGeom>
        </p:spPr>
      </p:pic>
      <p:sp>
        <p:nvSpPr>
          <p:cNvPr id="2" name="Titel 1">
            <a:extLst>
              <a:ext uri="{FF2B5EF4-FFF2-40B4-BE49-F238E27FC236}">
                <a16:creationId xmlns:a16="http://schemas.microsoft.com/office/drawing/2014/main" id="{7D23EC6B-D218-EC5A-6E6F-BC9F2003F1D1}"/>
              </a:ext>
            </a:extLst>
          </p:cNvPr>
          <p:cNvSpPr>
            <a:spLocks noGrp="1"/>
          </p:cNvSpPr>
          <p:nvPr>
            <p:ph type="title"/>
          </p:nvPr>
        </p:nvSpPr>
        <p:spPr>
          <a:xfrm>
            <a:off x="4343701" y="2983388"/>
            <a:ext cx="4322946" cy="671499"/>
          </a:xfrm>
        </p:spPr>
        <p:txBody>
          <a:bodyPr/>
          <a:lstStyle/>
          <a:p>
            <a:r>
              <a:rPr lang="de-DE" dirty="0"/>
              <a:t>Antisemitismus und Tiere </a:t>
            </a:r>
          </a:p>
        </p:txBody>
      </p:sp>
    </p:spTree>
    <p:extLst>
      <p:ext uri="{BB962C8B-B14F-4D97-AF65-F5344CB8AC3E}">
        <p14:creationId xmlns:p14="http://schemas.microsoft.com/office/powerpoint/2010/main" val="18387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9B81B-6D34-C9E6-F398-81B0533BA9E3}"/>
              </a:ext>
            </a:extLst>
          </p:cNvPr>
          <p:cNvSpPr>
            <a:spLocks noGrp="1"/>
          </p:cNvSpPr>
          <p:nvPr>
            <p:ph type="title"/>
          </p:nvPr>
        </p:nvSpPr>
        <p:spPr>
          <a:xfrm>
            <a:off x="2195736" y="1412776"/>
            <a:ext cx="7162800" cy="990600"/>
          </a:xfrm>
        </p:spPr>
        <p:txBody>
          <a:bodyPr anchor="b">
            <a:normAutofit/>
          </a:bodyPr>
          <a:lstStyle/>
          <a:p>
            <a:r>
              <a:rPr lang="de-DE" dirty="0"/>
              <a:t>Ost-West-Differenzen in Deutschland</a:t>
            </a:r>
          </a:p>
        </p:txBody>
      </p:sp>
      <p:sp>
        <p:nvSpPr>
          <p:cNvPr id="12" name="Text Placeholder 2">
            <a:extLst>
              <a:ext uri="{FF2B5EF4-FFF2-40B4-BE49-F238E27FC236}">
                <a16:creationId xmlns:a16="http://schemas.microsoft.com/office/drawing/2014/main" id="{747B9E25-5C0A-7C1B-A8A6-1BB4DC8FF64F}"/>
              </a:ext>
            </a:extLst>
          </p:cNvPr>
          <p:cNvSpPr>
            <a:spLocks noGrp="1"/>
          </p:cNvSpPr>
          <p:nvPr>
            <p:ph type="body" sz="half" idx="1"/>
          </p:nvPr>
        </p:nvSpPr>
        <p:spPr>
          <a:xfrm>
            <a:off x="389712" y="3027948"/>
            <a:ext cx="8286744" cy="2971800"/>
          </a:xfrm>
        </p:spPr>
        <p:txBody>
          <a:bodyPr/>
          <a:lstStyle/>
          <a:p>
            <a:r>
              <a:rPr lang="en-US" dirty="0" err="1"/>
              <a:t>Gemeinsamkeiten</a:t>
            </a:r>
            <a:r>
              <a:rPr lang="en-US" dirty="0"/>
              <a:t> Ost-West: Aufbau der </a:t>
            </a:r>
            <a:r>
              <a:rPr lang="en-US" dirty="0" err="1"/>
              <a:t>industriellen</a:t>
            </a:r>
            <a:r>
              <a:rPr lang="en-US" dirty="0"/>
              <a:t> </a:t>
            </a:r>
            <a:r>
              <a:rPr lang="en-US" dirty="0" err="1"/>
              <a:t>Massentierhaltung</a:t>
            </a:r>
            <a:r>
              <a:rPr lang="en-US" dirty="0"/>
              <a:t> </a:t>
            </a:r>
          </a:p>
          <a:p>
            <a:endParaRPr lang="en-US" dirty="0"/>
          </a:p>
          <a:p>
            <a:r>
              <a:rPr lang="en-US" dirty="0" err="1"/>
              <a:t>Unterschiede</a:t>
            </a:r>
            <a:r>
              <a:rPr lang="en-US" dirty="0"/>
              <a:t>: </a:t>
            </a:r>
          </a:p>
          <a:p>
            <a:pPr marL="285750" indent="-285750">
              <a:buFont typeface="Arial" panose="020B0604020202020204" pitchFamily="34" charset="0"/>
              <a:buChar char="•"/>
            </a:pPr>
            <a:r>
              <a:rPr lang="en-US" dirty="0"/>
              <a:t>‘</a:t>
            </a:r>
            <a:r>
              <a:rPr lang="en-US" dirty="0" err="1"/>
              <a:t>Behinderung</a:t>
            </a:r>
            <a:r>
              <a:rPr lang="en-US" dirty="0"/>
              <a:t>’ der </a:t>
            </a:r>
            <a:r>
              <a:rPr lang="en-US" dirty="0" err="1"/>
              <a:t>Heimtierhaltung</a:t>
            </a:r>
            <a:r>
              <a:rPr lang="en-US" dirty="0"/>
              <a:t>: </a:t>
            </a:r>
            <a:r>
              <a:rPr lang="en-US" dirty="0" err="1"/>
              <a:t>passt</a:t>
            </a:r>
            <a:r>
              <a:rPr lang="en-US" dirty="0"/>
              <a:t> </a:t>
            </a:r>
            <a:r>
              <a:rPr lang="en-US" dirty="0" err="1"/>
              <a:t>als</a:t>
            </a:r>
            <a:r>
              <a:rPr lang="en-US" dirty="0"/>
              <a:t> Symbol der </a:t>
            </a:r>
            <a:r>
              <a:rPr lang="en-US" dirty="0" err="1"/>
              <a:t>bürgerlichen</a:t>
            </a:r>
            <a:r>
              <a:rPr lang="en-US" dirty="0"/>
              <a:t> Gesellschaft </a:t>
            </a:r>
            <a:r>
              <a:rPr lang="en-US" dirty="0" err="1"/>
              <a:t>nicht</a:t>
            </a:r>
            <a:r>
              <a:rPr lang="en-US" dirty="0"/>
              <a:t> in </a:t>
            </a:r>
            <a:r>
              <a:rPr lang="en-US" dirty="0" err="1"/>
              <a:t>sozialistische</a:t>
            </a:r>
            <a:r>
              <a:rPr lang="en-US" dirty="0"/>
              <a:t> Gesellschaft</a:t>
            </a:r>
          </a:p>
          <a:p>
            <a:pPr marL="285750" indent="-285750">
              <a:buFont typeface="Arial" panose="020B0604020202020204" pitchFamily="34" charset="0"/>
              <a:buChar char="•"/>
            </a:pPr>
            <a:r>
              <a:rPr lang="en-US" dirty="0"/>
              <a:t>1950er: </a:t>
            </a:r>
            <a:r>
              <a:rPr lang="en-US" dirty="0" err="1"/>
              <a:t>Hunde</a:t>
            </a:r>
            <a:r>
              <a:rPr lang="en-US" dirty="0"/>
              <a:t> und Katzen </a:t>
            </a:r>
            <a:r>
              <a:rPr lang="en-US" dirty="0" err="1"/>
              <a:t>genehmigungspflichtig</a:t>
            </a:r>
            <a:r>
              <a:rPr lang="en-US" dirty="0"/>
              <a:t>, </a:t>
            </a:r>
            <a:r>
              <a:rPr lang="en-US" dirty="0" err="1"/>
              <a:t>Genehmigung</a:t>
            </a:r>
            <a:r>
              <a:rPr lang="en-US" dirty="0"/>
              <a:t> </a:t>
            </a:r>
            <a:r>
              <a:rPr lang="en-US" dirty="0" err="1"/>
              <a:t>schwer</a:t>
            </a:r>
            <a:r>
              <a:rPr lang="en-US" dirty="0"/>
              <a:t> </a:t>
            </a:r>
            <a:r>
              <a:rPr lang="en-US" dirty="0" err="1"/>
              <a:t>zu</a:t>
            </a:r>
            <a:r>
              <a:rPr lang="en-US" dirty="0"/>
              <a:t> </a:t>
            </a:r>
            <a:r>
              <a:rPr lang="en-US" dirty="0" err="1"/>
              <a:t>erhalten</a:t>
            </a:r>
            <a:endParaRPr lang="en-US" dirty="0"/>
          </a:p>
          <a:p>
            <a:pPr marL="285750" indent="-285750">
              <a:buFont typeface="Arial" panose="020B0604020202020204" pitchFamily="34" charset="0"/>
              <a:buChar char="•"/>
            </a:pPr>
            <a:r>
              <a:rPr lang="en-US" dirty="0" err="1"/>
              <a:t>Ausnahme</a:t>
            </a:r>
            <a:r>
              <a:rPr lang="en-US" dirty="0"/>
              <a:t> </a:t>
            </a:r>
            <a:r>
              <a:rPr lang="en-US" dirty="0" err="1"/>
              <a:t>Katze</a:t>
            </a:r>
            <a:r>
              <a:rPr lang="en-US" dirty="0"/>
              <a:t> in </a:t>
            </a:r>
            <a:r>
              <a:rPr lang="en-US" dirty="0" err="1"/>
              <a:t>Landwirtschaft</a:t>
            </a:r>
            <a:endParaRPr lang="en-US" dirty="0"/>
          </a:p>
          <a:p>
            <a:pPr marL="285750" indent="-285750">
              <a:buFont typeface="Arial" panose="020B0604020202020204" pitchFamily="34" charset="0"/>
              <a:buChar char="•"/>
            </a:pPr>
            <a:r>
              <a:rPr lang="en-US" dirty="0" err="1"/>
              <a:t>genehmigungsfrei</a:t>
            </a:r>
            <a:r>
              <a:rPr lang="en-US" dirty="0"/>
              <a:t>: </a:t>
            </a:r>
            <a:r>
              <a:rPr lang="en-US" dirty="0" err="1"/>
              <a:t>pflanzenfressende</a:t>
            </a:r>
            <a:r>
              <a:rPr lang="en-US" dirty="0"/>
              <a:t> </a:t>
            </a:r>
            <a:r>
              <a:rPr lang="en-US" dirty="0" err="1"/>
              <a:t>Käfigtiere</a:t>
            </a:r>
            <a:r>
              <a:rPr lang="en-US" dirty="0"/>
              <a:t>  </a:t>
            </a:r>
          </a:p>
          <a:p>
            <a:pPr marL="285750" indent="-285750">
              <a:buFont typeface="Arial" panose="020B0604020202020204" pitchFamily="34" charset="0"/>
              <a:buChar char="•"/>
            </a:pPr>
            <a:r>
              <a:rPr lang="en-US" dirty="0"/>
              <a:t>1960er: </a:t>
            </a:r>
            <a:r>
              <a:rPr lang="en-US" dirty="0" err="1"/>
              <a:t>Zurücknahme</a:t>
            </a:r>
            <a:r>
              <a:rPr lang="en-US" dirty="0"/>
              <a:t> der </a:t>
            </a:r>
            <a:r>
              <a:rPr lang="en-US" dirty="0" err="1"/>
              <a:t>Genehmigungsauflage</a:t>
            </a:r>
            <a:r>
              <a:rPr lang="en-US" dirty="0"/>
              <a:t>, </a:t>
            </a:r>
            <a:r>
              <a:rPr lang="en-US" dirty="0" err="1"/>
              <a:t>weiterhin</a:t>
            </a:r>
            <a:r>
              <a:rPr lang="en-US" dirty="0"/>
              <a:t> </a:t>
            </a:r>
            <a:r>
              <a:rPr lang="en-US" dirty="0" err="1"/>
              <a:t>weniger</a:t>
            </a:r>
            <a:r>
              <a:rPr lang="en-US" dirty="0"/>
              <a:t> </a:t>
            </a:r>
            <a:r>
              <a:rPr lang="en-US" dirty="0" err="1"/>
              <a:t>Hunde</a:t>
            </a:r>
            <a:r>
              <a:rPr lang="en-US" dirty="0"/>
              <a:t> und Katzen </a:t>
            </a:r>
            <a:r>
              <a:rPr lang="en-US" dirty="0" err="1"/>
              <a:t>als</a:t>
            </a:r>
            <a:r>
              <a:rPr lang="en-US" dirty="0"/>
              <a:t> in </a:t>
            </a:r>
            <a:r>
              <a:rPr lang="en-US" dirty="0" err="1"/>
              <a:t>Westdeutschland</a:t>
            </a:r>
            <a:r>
              <a:rPr lang="en-US" dirty="0"/>
              <a:t> </a:t>
            </a:r>
          </a:p>
        </p:txBody>
      </p:sp>
      <p:pic>
        <p:nvPicPr>
          <p:cNvPr id="7" name="Inhaltsplatzhalter 6">
            <a:extLst>
              <a:ext uri="{FF2B5EF4-FFF2-40B4-BE49-F238E27FC236}">
                <a16:creationId xmlns:a16="http://schemas.microsoft.com/office/drawing/2014/main" id="{9FCCF44F-5F78-C606-03B9-1BBCAD9C44BB}"/>
              </a:ext>
            </a:extLst>
          </p:cNvPr>
          <p:cNvPicPr>
            <a:picLocks noGrp="1" noChangeAspect="1"/>
          </p:cNvPicPr>
          <p:nvPr>
            <p:ph sz="half" idx="2"/>
          </p:nvPr>
        </p:nvPicPr>
        <p:blipFill>
          <a:blip r:embed="rId2"/>
          <a:stretch>
            <a:fillRect/>
          </a:stretch>
        </p:blipFill>
        <p:spPr>
          <a:xfrm>
            <a:off x="395536" y="451284"/>
            <a:ext cx="1616372" cy="2467744"/>
          </a:xfrm>
          <a:prstGeom prst="rect">
            <a:avLst/>
          </a:prstGeom>
          <a:noFill/>
        </p:spPr>
      </p:pic>
      <p:sp>
        <p:nvSpPr>
          <p:cNvPr id="14" name="Date Placeholder 4">
            <a:extLst>
              <a:ext uri="{FF2B5EF4-FFF2-40B4-BE49-F238E27FC236}">
                <a16:creationId xmlns:a16="http://schemas.microsoft.com/office/drawing/2014/main" id="{4ED5E5ED-2066-3955-D97B-9866E6798BA4}"/>
              </a:ext>
            </a:extLst>
          </p:cNvPr>
          <p:cNvSpPr>
            <a:spLocks noGrp="1"/>
          </p:cNvSpPr>
          <p:nvPr>
            <p:ph type="dt" sz="half" idx="10"/>
          </p:nvPr>
        </p:nvSpPr>
        <p:spPr>
          <a:xfrm>
            <a:off x="4572000" y="6553200"/>
            <a:ext cx="1828800" cy="304800"/>
          </a:xfrm>
        </p:spPr>
        <p:txBody>
          <a:bodyPr/>
          <a:lstStyle/>
          <a:p>
            <a:endParaRPr lang="de-DE" altLang="de-DE"/>
          </a:p>
        </p:txBody>
      </p:sp>
      <p:sp>
        <p:nvSpPr>
          <p:cNvPr id="4" name="Foliennummernplatzhalter 3" hidden="1">
            <a:extLst>
              <a:ext uri="{FF2B5EF4-FFF2-40B4-BE49-F238E27FC236}">
                <a16:creationId xmlns:a16="http://schemas.microsoft.com/office/drawing/2014/main" id="{F12B9A58-7842-1A87-37D3-08A355848EBC}"/>
              </a:ext>
            </a:extLst>
          </p:cNvPr>
          <p:cNvSpPr>
            <a:spLocks noGrp="1"/>
          </p:cNvSpPr>
          <p:nvPr>
            <p:ph type="sldNum" sz="quarter" idx="4294967295"/>
          </p:nvPr>
        </p:nvSpPr>
        <p:spPr>
          <a:xfrm>
            <a:off x="529382" y="6659276"/>
            <a:ext cx="504946" cy="138499"/>
          </a:xfrm>
        </p:spPr>
        <p:txBody>
          <a:bodyPr/>
          <a:lstStyle/>
          <a:p>
            <a:pPr>
              <a:spcAft>
                <a:spcPts val="600"/>
              </a:spcAft>
            </a:pPr>
            <a:r>
              <a:rPr lang="de-DE"/>
              <a:t>Seite  </a:t>
            </a:r>
            <a:fld id="{3733AE7F-6935-469B-B7EA-A7DFC1F0D075}" type="slidenum">
              <a:rPr lang="de-DE" smtClean="0"/>
              <a:pPr>
                <a:spcAft>
                  <a:spcPts val="600"/>
                </a:spcAft>
              </a:pPr>
              <a:t>59</a:t>
            </a:fld>
            <a:endParaRPr lang="de-DE"/>
          </a:p>
        </p:txBody>
      </p:sp>
    </p:spTree>
    <p:extLst>
      <p:ext uri="{BB962C8B-B14F-4D97-AF65-F5344CB8AC3E}">
        <p14:creationId xmlns:p14="http://schemas.microsoft.com/office/powerpoint/2010/main" val="184935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53287-B070-1710-5719-3F8AF75B7E46}"/>
              </a:ext>
            </a:extLst>
          </p:cNvPr>
          <p:cNvSpPr>
            <a:spLocks noGrp="1"/>
          </p:cNvSpPr>
          <p:nvPr>
            <p:ph type="title"/>
          </p:nvPr>
        </p:nvSpPr>
        <p:spPr>
          <a:xfrm>
            <a:off x="492918" y="1772817"/>
            <a:ext cx="8173033" cy="1458070"/>
          </a:xfrm>
        </p:spPr>
        <p:txBody>
          <a:bodyPr/>
          <a:lstStyle/>
          <a:p>
            <a:r>
              <a:rPr lang="de-DE" dirty="0"/>
              <a:t>Untersuchung von Bildern zum Leben von Menschen mit Tieren</a:t>
            </a:r>
          </a:p>
        </p:txBody>
      </p:sp>
      <p:sp>
        <p:nvSpPr>
          <p:cNvPr id="3" name="Inhaltsplatzhalter 2">
            <a:extLst>
              <a:ext uri="{FF2B5EF4-FFF2-40B4-BE49-F238E27FC236}">
                <a16:creationId xmlns:a16="http://schemas.microsoft.com/office/drawing/2014/main" id="{7D966843-5359-F68D-60D7-152C3E7DE5BA}"/>
              </a:ext>
            </a:extLst>
          </p:cNvPr>
          <p:cNvSpPr>
            <a:spLocks noGrp="1"/>
          </p:cNvSpPr>
          <p:nvPr>
            <p:ph idx="1"/>
          </p:nvPr>
        </p:nvSpPr>
        <p:spPr>
          <a:xfrm>
            <a:off x="492918" y="3627114"/>
            <a:ext cx="8158163" cy="2237765"/>
          </a:xfrm>
        </p:spPr>
        <p:txBody>
          <a:bodyPr/>
          <a:lstStyle/>
          <a:p>
            <a:r>
              <a:rPr lang="de-DE" sz="2000" dirty="0"/>
              <a:t>Was kennzeichnet das Mensch-Tier-Verhältnis hier?</a:t>
            </a:r>
          </a:p>
          <a:p>
            <a:r>
              <a:rPr lang="de-DE" sz="2000" dirty="0"/>
              <a:t>Welche soziale Klasse ist hier erkennbar? </a:t>
            </a:r>
          </a:p>
          <a:p>
            <a:pPr marL="342900" indent="-342900">
              <a:buFont typeface="Arial" panose="020B0604020202020204" pitchFamily="34" charset="0"/>
              <a:buChar char="•"/>
            </a:pPr>
            <a:r>
              <a:rPr lang="de-DE" sz="2000" dirty="0"/>
              <a:t>reich vs. arm</a:t>
            </a:r>
          </a:p>
          <a:p>
            <a:pPr marL="342900" indent="-342900">
              <a:buFont typeface="Arial" panose="020B0604020202020204" pitchFamily="34" charset="0"/>
              <a:buChar char="•"/>
            </a:pPr>
            <a:r>
              <a:rPr lang="de-DE" sz="2000" dirty="0"/>
              <a:t>privilegiert vs. benachteiligt </a:t>
            </a:r>
          </a:p>
          <a:p>
            <a:pPr marL="342900" indent="-342900">
              <a:buFont typeface="Arial" panose="020B0604020202020204" pitchFamily="34" charset="0"/>
              <a:buChar char="•"/>
            </a:pPr>
            <a:r>
              <a:rPr lang="de-DE" sz="2000" dirty="0"/>
              <a:t>mächtig vs. machtlos</a:t>
            </a:r>
          </a:p>
        </p:txBody>
      </p:sp>
      <p:sp>
        <p:nvSpPr>
          <p:cNvPr id="4" name="Foliennummernplatzhalter 3">
            <a:extLst>
              <a:ext uri="{FF2B5EF4-FFF2-40B4-BE49-F238E27FC236}">
                <a16:creationId xmlns:a16="http://schemas.microsoft.com/office/drawing/2014/main" id="{34D89D45-90B4-FC66-FF54-4B21616AA585}"/>
              </a:ext>
            </a:extLst>
          </p:cNvPr>
          <p:cNvSpPr>
            <a:spLocks noGrp="1"/>
          </p:cNvSpPr>
          <p:nvPr>
            <p:ph type="sldNum" sz="quarter" idx="11"/>
          </p:nvPr>
        </p:nvSpPr>
        <p:spPr/>
        <p:txBody>
          <a:bodyPr/>
          <a:lstStyle/>
          <a:p>
            <a:r>
              <a:rPr lang="de-DE" dirty="0"/>
              <a:t>Seite  </a:t>
            </a:r>
            <a:fld id="{3733AE7F-6935-469B-B7EA-A7DFC1F0D075}" type="slidenum">
              <a:rPr lang="de-DE" smtClean="0"/>
              <a:pPr/>
              <a:t>6</a:t>
            </a:fld>
            <a:endParaRPr lang="de-DE" dirty="0"/>
          </a:p>
        </p:txBody>
      </p:sp>
    </p:spTree>
    <p:extLst>
      <p:ext uri="{BB962C8B-B14F-4D97-AF65-F5344CB8AC3E}">
        <p14:creationId xmlns:p14="http://schemas.microsoft.com/office/powerpoint/2010/main" val="1062302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5B83B-0044-0783-1371-098B09D3AC4A}"/>
              </a:ext>
            </a:extLst>
          </p:cNvPr>
          <p:cNvSpPr>
            <a:spLocks noGrp="1"/>
          </p:cNvSpPr>
          <p:nvPr>
            <p:ph type="title"/>
          </p:nvPr>
        </p:nvSpPr>
        <p:spPr>
          <a:xfrm>
            <a:off x="755576" y="1340768"/>
            <a:ext cx="7920880" cy="990600"/>
          </a:xfrm>
        </p:spPr>
        <p:txBody>
          <a:bodyPr/>
          <a:lstStyle/>
          <a:p>
            <a:r>
              <a:rPr lang="de-DE" dirty="0"/>
              <a:t>Der ‚Mauerhase‘: Symbol der Freiheit in DDR</a:t>
            </a:r>
          </a:p>
        </p:txBody>
      </p:sp>
      <p:pic>
        <p:nvPicPr>
          <p:cNvPr id="6" name="Grafik 5">
            <a:extLst>
              <a:ext uri="{FF2B5EF4-FFF2-40B4-BE49-F238E27FC236}">
                <a16:creationId xmlns:a16="http://schemas.microsoft.com/office/drawing/2014/main" id="{4869A1AE-75AD-3002-B5A6-09BF9160686F}"/>
              </a:ext>
            </a:extLst>
          </p:cNvPr>
          <p:cNvPicPr>
            <a:picLocks noChangeAspect="1"/>
          </p:cNvPicPr>
          <p:nvPr/>
        </p:nvPicPr>
        <p:blipFill>
          <a:blip r:embed="rId2"/>
          <a:stretch>
            <a:fillRect/>
          </a:stretch>
        </p:blipFill>
        <p:spPr>
          <a:xfrm>
            <a:off x="3727572" y="3284984"/>
            <a:ext cx="4444828" cy="2963218"/>
          </a:xfrm>
          <a:prstGeom prst="rect">
            <a:avLst/>
          </a:prstGeom>
        </p:spPr>
      </p:pic>
      <p:sp>
        <p:nvSpPr>
          <p:cNvPr id="4" name="Inhaltsplatzhalter 3">
            <a:extLst>
              <a:ext uri="{FF2B5EF4-FFF2-40B4-BE49-F238E27FC236}">
                <a16:creationId xmlns:a16="http://schemas.microsoft.com/office/drawing/2014/main" id="{687D1C32-5879-855A-798D-F5562DD0D6A7}"/>
              </a:ext>
            </a:extLst>
          </p:cNvPr>
          <p:cNvSpPr>
            <a:spLocks noGrp="1"/>
          </p:cNvSpPr>
          <p:nvPr>
            <p:ph sz="half" idx="2"/>
          </p:nvPr>
        </p:nvSpPr>
        <p:spPr>
          <a:xfrm>
            <a:off x="755576" y="2787973"/>
            <a:ext cx="7920880" cy="1282053"/>
          </a:xfrm>
        </p:spPr>
        <p:txBody>
          <a:bodyPr/>
          <a:lstStyle/>
          <a:p>
            <a:r>
              <a:rPr lang="de-DE" dirty="0"/>
              <a:t>ungestörtes Leben im Grenzstreifen zwischen Ost und West</a:t>
            </a:r>
          </a:p>
        </p:txBody>
      </p:sp>
      <p:pic>
        <p:nvPicPr>
          <p:cNvPr id="7" name="Grafik 6">
            <a:extLst>
              <a:ext uri="{FF2B5EF4-FFF2-40B4-BE49-F238E27FC236}">
                <a16:creationId xmlns:a16="http://schemas.microsoft.com/office/drawing/2014/main" id="{72185ED3-BA77-BA84-EE63-E81CFB2CAB9B}"/>
              </a:ext>
            </a:extLst>
          </p:cNvPr>
          <p:cNvPicPr>
            <a:picLocks noChangeAspect="1"/>
          </p:cNvPicPr>
          <p:nvPr/>
        </p:nvPicPr>
        <p:blipFill>
          <a:blip r:embed="rId3"/>
          <a:stretch>
            <a:fillRect/>
          </a:stretch>
        </p:blipFill>
        <p:spPr>
          <a:xfrm>
            <a:off x="755576" y="3284984"/>
            <a:ext cx="1990828" cy="2986242"/>
          </a:xfrm>
          <a:prstGeom prst="rect">
            <a:avLst/>
          </a:prstGeom>
        </p:spPr>
      </p:pic>
    </p:spTree>
    <p:extLst>
      <p:ext uri="{BB962C8B-B14F-4D97-AF65-F5344CB8AC3E}">
        <p14:creationId xmlns:p14="http://schemas.microsoft.com/office/powerpoint/2010/main" val="420664407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A6EDF-8B83-456C-AE22-A456B91C3A1E}"/>
              </a:ext>
            </a:extLst>
          </p:cNvPr>
          <p:cNvSpPr>
            <a:spLocks noGrp="1"/>
          </p:cNvSpPr>
          <p:nvPr>
            <p:ph type="title"/>
          </p:nvPr>
        </p:nvSpPr>
        <p:spPr>
          <a:xfrm>
            <a:off x="541958" y="3573016"/>
            <a:ext cx="8173033" cy="671499"/>
          </a:xfrm>
        </p:spPr>
        <p:txBody>
          <a:bodyPr/>
          <a:lstStyle/>
          <a:p>
            <a:r>
              <a:rPr lang="de-DE" dirty="0"/>
              <a:t>Fallen Ihnen weitere Alltagsbeispiele für die Relevanz ethnisch-kultureller Differenzen in der Mensch-Tier-Beziehung ein?  </a:t>
            </a:r>
          </a:p>
        </p:txBody>
      </p:sp>
      <p:sp>
        <p:nvSpPr>
          <p:cNvPr id="4" name="Foliennummernplatzhalter 3">
            <a:extLst>
              <a:ext uri="{FF2B5EF4-FFF2-40B4-BE49-F238E27FC236}">
                <a16:creationId xmlns:a16="http://schemas.microsoft.com/office/drawing/2014/main" id="{095F0A48-1658-44CE-9606-2C9DCA5EBA2B}"/>
              </a:ext>
            </a:extLst>
          </p:cNvPr>
          <p:cNvSpPr>
            <a:spLocks noGrp="1"/>
          </p:cNvSpPr>
          <p:nvPr>
            <p:ph type="sldNum" sz="quarter" idx="11"/>
          </p:nvPr>
        </p:nvSpPr>
        <p:spPr/>
        <p:txBody>
          <a:bodyPr/>
          <a:lstStyle/>
          <a:p>
            <a:r>
              <a:rPr lang="de-DE"/>
              <a:t>Seite  </a:t>
            </a:r>
            <a:fld id="{3733AE7F-6935-469B-B7EA-A7DFC1F0D075}" type="slidenum">
              <a:rPr lang="de-DE" smtClean="0"/>
              <a:pPr/>
              <a:t>61</a:t>
            </a:fld>
            <a:endParaRPr lang="de-DE" dirty="0"/>
          </a:p>
        </p:txBody>
      </p:sp>
      <p:sp>
        <p:nvSpPr>
          <p:cNvPr id="3" name="Textfeld 2">
            <a:extLst>
              <a:ext uri="{FF2B5EF4-FFF2-40B4-BE49-F238E27FC236}">
                <a16:creationId xmlns:a16="http://schemas.microsoft.com/office/drawing/2014/main" id="{0D692D9B-5D7F-0FD0-706F-17755CEFC464}"/>
              </a:ext>
            </a:extLst>
          </p:cNvPr>
          <p:cNvSpPr txBox="1"/>
          <p:nvPr/>
        </p:nvSpPr>
        <p:spPr>
          <a:xfrm>
            <a:off x="566433" y="4581128"/>
            <a:ext cx="5998693" cy="307777"/>
          </a:xfrm>
          <a:prstGeom prst="rect">
            <a:avLst/>
          </a:prstGeom>
          <a:noFill/>
          <a:ln>
            <a:noFill/>
          </a:ln>
        </p:spPr>
        <p:txBody>
          <a:bodyPr wrap="none" lIns="0" tIns="0" rIns="0" bIns="0" rtlCol="0">
            <a:spAutoFit/>
          </a:bodyPr>
          <a:lstStyle/>
          <a:p>
            <a:r>
              <a:rPr lang="de-DE" sz="2000" b="0" dirty="0">
                <a:latin typeface="Arial" pitchFamily="34" charset="0"/>
                <a:cs typeface="Arial" pitchFamily="34" charset="0"/>
              </a:rPr>
              <a:t>… und welche Bedeutung hat das für Soziale Arbeit?</a:t>
            </a:r>
          </a:p>
        </p:txBody>
      </p:sp>
    </p:spTree>
    <p:extLst>
      <p:ext uri="{BB962C8B-B14F-4D97-AF65-F5344CB8AC3E}">
        <p14:creationId xmlns:p14="http://schemas.microsoft.com/office/powerpoint/2010/main" val="679384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933E5B-9109-4812-AAA3-0BD6FAC7EA62}"/>
              </a:ext>
            </a:extLst>
          </p:cNvPr>
          <p:cNvSpPr>
            <a:spLocks noGrp="1"/>
          </p:cNvSpPr>
          <p:nvPr>
            <p:ph type="title"/>
          </p:nvPr>
        </p:nvSpPr>
        <p:spPr>
          <a:xfrm>
            <a:off x="535731" y="1727810"/>
            <a:ext cx="8311212" cy="990600"/>
          </a:xfrm>
        </p:spPr>
        <p:txBody>
          <a:bodyPr/>
          <a:lstStyle/>
          <a:p>
            <a:r>
              <a:rPr lang="de-DE" sz="2800" dirty="0" err="1"/>
              <a:t>Absolvent_innen</a:t>
            </a:r>
            <a:r>
              <a:rPr lang="de-DE" sz="2800" dirty="0"/>
              <a:t> einer Ausbildung zur tiergestützten Pädagogik auf der Homepage eines entsprechenden Ausbildungsträgers </a:t>
            </a:r>
          </a:p>
        </p:txBody>
      </p:sp>
      <p:sp>
        <p:nvSpPr>
          <p:cNvPr id="7" name="Inhaltsplatzhalter 6">
            <a:extLst>
              <a:ext uri="{FF2B5EF4-FFF2-40B4-BE49-F238E27FC236}">
                <a16:creationId xmlns:a16="http://schemas.microsoft.com/office/drawing/2014/main" id="{B5097A6E-8F02-48BA-9905-4C34CD2BF9E7}"/>
              </a:ext>
            </a:extLst>
          </p:cNvPr>
          <p:cNvSpPr>
            <a:spLocks noGrp="1"/>
          </p:cNvSpPr>
          <p:nvPr>
            <p:ph sz="half" idx="2"/>
          </p:nvPr>
        </p:nvSpPr>
        <p:spPr>
          <a:xfrm>
            <a:off x="654619" y="2686981"/>
            <a:ext cx="7949831" cy="5029200"/>
          </a:xfrm>
        </p:spPr>
        <p:txBody>
          <a:bodyPr/>
          <a:lstStyle/>
          <a:p>
            <a:endParaRPr lang="de-DE" sz="2000" dirty="0"/>
          </a:p>
          <a:p>
            <a:pPr marL="342900" indent="-342900">
              <a:buFont typeface="Arial" panose="020B0604020202020204" pitchFamily="34" charset="0"/>
              <a:buChar char="•"/>
            </a:pPr>
            <a:endParaRPr lang="de-DE" sz="2000" dirty="0"/>
          </a:p>
        </p:txBody>
      </p:sp>
      <p:sp>
        <p:nvSpPr>
          <p:cNvPr id="4" name="Foliennummernplatzhalter 3">
            <a:extLst>
              <a:ext uri="{FF2B5EF4-FFF2-40B4-BE49-F238E27FC236}">
                <a16:creationId xmlns:a16="http://schemas.microsoft.com/office/drawing/2014/main" id="{E286D0E2-FE68-470D-AEF6-024F5C4F78F2}"/>
              </a:ext>
            </a:extLst>
          </p:cNvPr>
          <p:cNvSpPr>
            <a:spLocks noGrp="1"/>
          </p:cNvSpPr>
          <p:nvPr>
            <p:ph type="sldNum" sz="quarter" idx="4294967295"/>
          </p:nvPr>
        </p:nvSpPr>
        <p:spPr>
          <a:xfrm>
            <a:off x="0" y="6659563"/>
            <a:ext cx="506413" cy="138112"/>
          </a:xfrm>
        </p:spPr>
        <p:txBody>
          <a:bodyPr/>
          <a:lstStyle/>
          <a:p>
            <a:r>
              <a:rPr lang="de-DE"/>
              <a:t>Seite  </a:t>
            </a:r>
            <a:fld id="{3733AE7F-6935-469B-B7EA-A7DFC1F0D075}" type="slidenum">
              <a:rPr lang="de-DE" smtClean="0"/>
              <a:pPr/>
              <a:t>62</a:t>
            </a:fld>
            <a:endParaRPr lang="de-DE" dirty="0"/>
          </a:p>
        </p:txBody>
      </p:sp>
      <p:pic>
        <p:nvPicPr>
          <p:cNvPr id="2" name="Grafik 1">
            <a:extLst>
              <a:ext uri="{FF2B5EF4-FFF2-40B4-BE49-F238E27FC236}">
                <a16:creationId xmlns:a16="http://schemas.microsoft.com/office/drawing/2014/main" id="{CD0D812C-D038-4861-AF0D-3523B7A0D8EA}"/>
              </a:ext>
            </a:extLst>
          </p:cNvPr>
          <p:cNvPicPr>
            <a:picLocks noChangeAspect="1"/>
          </p:cNvPicPr>
          <p:nvPr/>
        </p:nvPicPr>
        <p:blipFill>
          <a:blip r:embed="rId2"/>
          <a:stretch>
            <a:fillRect/>
          </a:stretch>
        </p:blipFill>
        <p:spPr>
          <a:xfrm>
            <a:off x="535731" y="2924944"/>
            <a:ext cx="6000042" cy="3562525"/>
          </a:xfrm>
          <a:prstGeom prst="rect">
            <a:avLst/>
          </a:prstGeom>
        </p:spPr>
      </p:pic>
      <p:sp>
        <p:nvSpPr>
          <p:cNvPr id="3" name="Sprechblase: oval 2">
            <a:extLst>
              <a:ext uri="{FF2B5EF4-FFF2-40B4-BE49-F238E27FC236}">
                <a16:creationId xmlns:a16="http://schemas.microsoft.com/office/drawing/2014/main" id="{EE323CC7-4934-B19E-97B3-44E451ECF05E}"/>
              </a:ext>
            </a:extLst>
          </p:cNvPr>
          <p:cNvSpPr/>
          <p:nvPr/>
        </p:nvSpPr>
        <p:spPr bwMode="auto">
          <a:xfrm>
            <a:off x="6084168" y="2564904"/>
            <a:ext cx="1872208" cy="990600"/>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Was hat das Bild mit den heutigen Themen zu tun?</a:t>
            </a:r>
          </a:p>
        </p:txBody>
      </p:sp>
    </p:spTree>
    <p:extLst>
      <p:ext uri="{BB962C8B-B14F-4D97-AF65-F5344CB8AC3E}">
        <p14:creationId xmlns:p14="http://schemas.microsoft.com/office/powerpoint/2010/main" val="5748969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DC363-5E4C-4B51-9EF1-1330FF3A8093}"/>
              </a:ext>
            </a:extLst>
          </p:cNvPr>
          <p:cNvSpPr>
            <a:spLocks noGrp="1"/>
          </p:cNvSpPr>
          <p:nvPr>
            <p:ph type="title"/>
          </p:nvPr>
        </p:nvSpPr>
        <p:spPr/>
        <p:txBody>
          <a:bodyPr/>
          <a:lstStyle/>
          <a:p>
            <a:endParaRPr lang="de-DE" dirty="0"/>
          </a:p>
        </p:txBody>
      </p:sp>
      <p:pic>
        <p:nvPicPr>
          <p:cNvPr id="7" name="Inhaltsplatzhalter 6">
            <a:extLst>
              <a:ext uri="{FF2B5EF4-FFF2-40B4-BE49-F238E27FC236}">
                <a16:creationId xmlns:a16="http://schemas.microsoft.com/office/drawing/2014/main" id="{6B33C4C1-5B66-4787-A236-669774148659}"/>
              </a:ext>
            </a:extLst>
          </p:cNvPr>
          <p:cNvPicPr>
            <a:picLocks noGrp="1" noChangeAspect="1"/>
          </p:cNvPicPr>
          <p:nvPr>
            <p:ph idx="1"/>
          </p:nvPr>
        </p:nvPicPr>
        <p:blipFill>
          <a:blip r:embed="rId2"/>
          <a:stretch>
            <a:fillRect/>
          </a:stretch>
        </p:blipFill>
        <p:spPr>
          <a:xfrm>
            <a:off x="2915816" y="1382712"/>
            <a:ext cx="3168352" cy="5132534"/>
          </a:xfrm>
          <a:prstGeom prst="rect">
            <a:avLst/>
          </a:prstGeom>
        </p:spPr>
      </p:pic>
      <p:sp>
        <p:nvSpPr>
          <p:cNvPr id="4" name="Foliennummernplatzhalter 3">
            <a:extLst>
              <a:ext uri="{FF2B5EF4-FFF2-40B4-BE49-F238E27FC236}">
                <a16:creationId xmlns:a16="http://schemas.microsoft.com/office/drawing/2014/main" id="{D397B7CC-4430-468B-ADBA-0765C1AB728A}"/>
              </a:ext>
            </a:extLst>
          </p:cNvPr>
          <p:cNvSpPr>
            <a:spLocks noGrp="1"/>
          </p:cNvSpPr>
          <p:nvPr>
            <p:ph type="sldNum" sz="quarter" idx="11"/>
          </p:nvPr>
        </p:nvSpPr>
        <p:spPr/>
        <p:txBody>
          <a:bodyPr/>
          <a:lstStyle/>
          <a:p>
            <a:r>
              <a:rPr lang="de-DE" dirty="0"/>
              <a:t>Seite  </a:t>
            </a:r>
            <a:fld id="{3733AE7F-6935-469B-B7EA-A7DFC1F0D075}" type="slidenum">
              <a:rPr lang="de-DE" smtClean="0"/>
              <a:pPr/>
              <a:t>7</a:t>
            </a:fld>
            <a:endParaRPr lang="de-DE" dirty="0"/>
          </a:p>
        </p:txBody>
      </p:sp>
    </p:spTree>
    <p:extLst>
      <p:ext uri="{BB962C8B-B14F-4D97-AF65-F5344CB8AC3E}">
        <p14:creationId xmlns:p14="http://schemas.microsoft.com/office/powerpoint/2010/main" val="4234916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86637-E521-4EA6-850B-0F7EE09A95AB}"/>
              </a:ext>
            </a:extLst>
          </p:cNvPr>
          <p:cNvSpPr>
            <a:spLocks noGrp="1"/>
          </p:cNvSpPr>
          <p:nvPr>
            <p:ph type="title"/>
          </p:nvPr>
        </p:nvSpPr>
        <p:spPr/>
        <p:txBody>
          <a:bodyPr/>
          <a:lstStyle/>
          <a:p>
            <a:endParaRPr lang="de-DE" dirty="0"/>
          </a:p>
        </p:txBody>
      </p:sp>
      <p:sp>
        <p:nvSpPr>
          <p:cNvPr id="4" name="Foliennummernplatzhalter 3">
            <a:extLst>
              <a:ext uri="{FF2B5EF4-FFF2-40B4-BE49-F238E27FC236}">
                <a16:creationId xmlns:a16="http://schemas.microsoft.com/office/drawing/2014/main" id="{88A95843-EF6D-445F-8E7F-6AE4FA770BB3}"/>
              </a:ext>
            </a:extLst>
          </p:cNvPr>
          <p:cNvSpPr>
            <a:spLocks noGrp="1"/>
          </p:cNvSpPr>
          <p:nvPr>
            <p:ph type="sldNum" sz="quarter" idx="11"/>
          </p:nvPr>
        </p:nvSpPr>
        <p:spPr/>
        <p:txBody>
          <a:bodyPr/>
          <a:lstStyle/>
          <a:p>
            <a:r>
              <a:rPr lang="de-DE" dirty="0"/>
              <a:t>Seite  </a:t>
            </a:r>
            <a:fld id="{3733AE7F-6935-469B-B7EA-A7DFC1F0D075}" type="slidenum">
              <a:rPr lang="de-DE" smtClean="0"/>
              <a:pPr/>
              <a:t>8</a:t>
            </a:fld>
            <a:endParaRPr lang="de-DE" dirty="0"/>
          </a:p>
        </p:txBody>
      </p:sp>
      <p:pic>
        <p:nvPicPr>
          <p:cNvPr id="3" name="Grafik 2">
            <a:extLst>
              <a:ext uri="{FF2B5EF4-FFF2-40B4-BE49-F238E27FC236}">
                <a16:creationId xmlns:a16="http://schemas.microsoft.com/office/drawing/2014/main" id="{09DDAC1F-C0C3-4F3C-AACE-722894A80600}"/>
              </a:ext>
            </a:extLst>
          </p:cNvPr>
          <p:cNvPicPr>
            <a:picLocks noChangeAspect="1"/>
          </p:cNvPicPr>
          <p:nvPr/>
        </p:nvPicPr>
        <p:blipFill>
          <a:blip r:embed="rId2"/>
          <a:stretch>
            <a:fillRect/>
          </a:stretch>
        </p:blipFill>
        <p:spPr>
          <a:xfrm>
            <a:off x="1061549" y="1412776"/>
            <a:ext cx="7093932" cy="4953929"/>
          </a:xfrm>
          <a:prstGeom prst="rect">
            <a:avLst/>
          </a:prstGeom>
        </p:spPr>
      </p:pic>
    </p:spTree>
    <p:extLst>
      <p:ext uri="{BB962C8B-B14F-4D97-AF65-F5344CB8AC3E}">
        <p14:creationId xmlns:p14="http://schemas.microsoft.com/office/powerpoint/2010/main" val="30865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C8417-B1A0-E073-883E-396ED8F214D2}"/>
              </a:ext>
            </a:extLst>
          </p:cNvPr>
          <p:cNvSpPr>
            <a:spLocks noGrp="1"/>
          </p:cNvSpPr>
          <p:nvPr>
            <p:ph type="title"/>
          </p:nvPr>
        </p:nvSpPr>
        <p:spPr/>
        <p:txBody>
          <a:bodyPr/>
          <a:lstStyle/>
          <a:p>
            <a:endParaRPr lang="de-DE" dirty="0"/>
          </a:p>
        </p:txBody>
      </p:sp>
      <p:pic>
        <p:nvPicPr>
          <p:cNvPr id="7" name="Inhaltsplatzhalter 6">
            <a:extLst>
              <a:ext uri="{FF2B5EF4-FFF2-40B4-BE49-F238E27FC236}">
                <a16:creationId xmlns:a16="http://schemas.microsoft.com/office/drawing/2014/main" id="{CD10E646-9B11-B546-8719-2815950E439C}"/>
              </a:ext>
            </a:extLst>
          </p:cNvPr>
          <p:cNvPicPr>
            <a:picLocks noGrp="1" noChangeAspect="1"/>
          </p:cNvPicPr>
          <p:nvPr>
            <p:ph idx="1"/>
          </p:nvPr>
        </p:nvPicPr>
        <p:blipFill>
          <a:blip r:embed="rId2"/>
          <a:stretch>
            <a:fillRect/>
          </a:stretch>
        </p:blipFill>
        <p:spPr>
          <a:xfrm>
            <a:off x="1477373" y="2060575"/>
            <a:ext cx="6276567" cy="4321175"/>
          </a:xfrm>
          <a:prstGeom prst="rect">
            <a:avLst/>
          </a:prstGeom>
        </p:spPr>
      </p:pic>
      <p:sp>
        <p:nvSpPr>
          <p:cNvPr id="4" name="Foliennummernplatzhalter 3">
            <a:extLst>
              <a:ext uri="{FF2B5EF4-FFF2-40B4-BE49-F238E27FC236}">
                <a16:creationId xmlns:a16="http://schemas.microsoft.com/office/drawing/2014/main" id="{732F0BAA-B61E-1B44-62E3-0A6EFF67A5AE}"/>
              </a:ext>
            </a:extLst>
          </p:cNvPr>
          <p:cNvSpPr>
            <a:spLocks noGrp="1"/>
          </p:cNvSpPr>
          <p:nvPr>
            <p:ph type="sldNum" sz="quarter" idx="11"/>
          </p:nvPr>
        </p:nvSpPr>
        <p:spPr/>
        <p:txBody>
          <a:bodyPr/>
          <a:lstStyle/>
          <a:p>
            <a:r>
              <a:rPr lang="de-DE" dirty="0"/>
              <a:t>Seite  </a:t>
            </a:r>
            <a:fld id="{3733AE7F-6935-469B-B7EA-A7DFC1F0D075}" type="slidenum">
              <a:rPr lang="de-DE" smtClean="0"/>
              <a:pPr/>
              <a:t>9</a:t>
            </a:fld>
            <a:endParaRPr lang="de-DE" dirty="0"/>
          </a:p>
        </p:txBody>
      </p:sp>
    </p:spTree>
    <p:extLst>
      <p:ext uri="{BB962C8B-B14F-4D97-AF65-F5344CB8AC3E}">
        <p14:creationId xmlns:p14="http://schemas.microsoft.com/office/powerpoint/2010/main" val="3650223887"/>
      </p:ext>
    </p:extLst>
  </p:cSld>
  <p:clrMapOvr>
    <a:masterClrMapping/>
  </p:clrMapOvr>
</p:sld>
</file>

<file path=ppt/theme/theme1.xml><?xml version="1.0" encoding="utf-8"?>
<a:theme xmlns:a="http://schemas.openxmlformats.org/drawingml/2006/main" name="FH_blau">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FH_blau - mehr Platz">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1794</Words>
  <Application>Microsoft Office PowerPoint</Application>
  <PresentationFormat>Bildschirmpräsentation (4:3)</PresentationFormat>
  <Paragraphs>254</Paragraphs>
  <Slides>62</Slides>
  <Notes>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62</vt:i4>
      </vt:variant>
    </vt:vector>
  </HeadingPairs>
  <TitlesOfParts>
    <vt:vector size="67" baseType="lpstr">
      <vt:lpstr>Arial</vt:lpstr>
      <vt:lpstr>Calibri</vt:lpstr>
      <vt:lpstr>Wingdings</vt:lpstr>
      <vt:lpstr>FH_blau</vt:lpstr>
      <vt:lpstr>FH_blau - mehr Platz</vt:lpstr>
      <vt:lpstr>Tiere und soziale Differenzen </vt:lpstr>
      <vt:lpstr>Gesellschaften sind durchzogen von sozialen Differenzen</vt:lpstr>
      <vt:lpstr>Mensch-Tier-Beziehung als ‚Bühne‘ der Darstellung sozialer Positionen und Abgrenzungen  </vt:lpstr>
      <vt:lpstr>Soziale Differenzen im Mensch-Tier-Verhältnis am Beispiel der… </vt:lpstr>
      <vt:lpstr>Rückgriff letzte Woche</vt:lpstr>
      <vt:lpstr>Untersuchung von Bildern zum Leben von Menschen mit Tieren</vt:lpstr>
      <vt:lpstr>PowerPoint-Präsentation</vt:lpstr>
      <vt:lpstr>PowerPoint-Präsentation</vt:lpstr>
      <vt:lpstr>PowerPoint-Präsentation</vt:lpstr>
      <vt:lpstr>PowerPoint-Präsentation</vt:lpstr>
      <vt:lpstr>PowerPoint-Präsentation</vt:lpstr>
      <vt:lpstr>Klassendifferenzen der Reittiere   </vt:lpstr>
      <vt:lpstr>Klassendifferenzen der Zugtiere </vt:lpstr>
      <vt:lpstr>PowerPoint-Präsentation</vt:lpstr>
      <vt:lpstr>Klassendifferenzen der Tierrassen </vt:lpstr>
      <vt:lpstr>Klassendifferenzen der Sporttiere</vt:lpstr>
      <vt:lpstr>Klassendifferenzen des Tierverzehrs </vt:lpstr>
      <vt:lpstr>Klassendifferenzen der Fleischtiertötung </vt:lpstr>
      <vt:lpstr>Klassendifferenzen des Ungeziefers </vt:lpstr>
      <vt:lpstr>Klassendifferenzen des Ungeziefers </vt:lpstr>
      <vt:lpstr>Tiere als Symbole von Klassendifferenzen </vt:lpstr>
      <vt:lpstr>PowerPoint-Präsentation</vt:lpstr>
      <vt:lpstr>Welche weiteren Alltagsbeispiele fallen Ihnen ein für die Relevanz von Klassendifferenzen in der Mensch-Tier-Beziehung? </vt:lpstr>
      <vt:lpstr>ökonomische Faktoren im Mensch-Tier-Verhältnis </vt:lpstr>
      <vt:lpstr>PowerPoint-Präsentation</vt:lpstr>
      <vt:lpstr>Kosten tierärztlicher Behandlung </vt:lpstr>
      <vt:lpstr>Kosten der  Mitgliedschaft in Reitverein </vt:lpstr>
      <vt:lpstr>Kosten der Mitgliedschaft in anderen Tiervereinen </vt:lpstr>
      <vt:lpstr>Kosten Tiertherapie </vt:lpstr>
      <vt:lpstr>Welche Bedeutung hat die Klassenfrage für die   Tierfrage in der Sozialen Arbeit?  </vt:lpstr>
      <vt:lpstr>Soziale Differenzen im Mensch-Tier-Verhältnis am Beispiel der… </vt:lpstr>
      <vt:lpstr>Rückgriff letzte Sitzung</vt:lpstr>
      <vt:lpstr>Sexualisierung der weiblichen Beziehung zu Tieren</vt:lpstr>
      <vt:lpstr>Beispiel: Karikatur von 1896 </vt:lpstr>
      <vt:lpstr>sexualisierende Witze</vt:lpstr>
      <vt:lpstr>Mythen zur sexuellen Mensch-Tier-Liebe </vt:lpstr>
      <vt:lpstr>Märchen zur Mensch-Tier-Liebe:  Verwandlungen von Menschen in Tiere </vt:lpstr>
      <vt:lpstr>(erotisierende) Bilder zu ‚Frauen und Tiere‘ </vt:lpstr>
      <vt:lpstr>Wie lässt sich das Phänomen der Sexualisierung der Beziehung von Frauen zu Tieren erklären?   </vt:lpstr>
      <vt:lpstr>Gutjahr, Julia (2015): Geschlecht. In: Ferrari, Arianna / Petrus, Klaus (Hrsg.): Lexikon der Mensch/Tier-Beziehungen, Bielefeld: Transcript Verlag</vt:lpstr>
      <vt:lpstr>Gutjahr, Julia (2015): Geschlecht. In: Ferrari, Arianna / Petrus, Klaus (Hrsg.): Lexikon der Mensch/Tier-Beziehungen, Bielefeld: Transcript Verlag</vt:lpstr>
      <vt:lpstr>Gutjahr, Julia (2015): Geschlecht. In: Ferrari, Arianna / Petrus, Klaus (Hrsg.): Lexikon der Mensch/Tier-Beziehungen, Bielefeld: Transcript Verlag</vt:lpstr>
      <vt:lpstr>Gutjahr, Julia (2015): Geschlecht. In: Ferrari, Arianna / Petrus, Klaus (Hrsg.): Lexikon der Mensch/Tier-Beziehungen, Bielefeld: Transcript Verlag</vt:lpstr>
      <vt:lpstr>Gutjahr, Julia (2015): Geschlecht. In: Ferrari, A./Petrus, K. (Hrsg.): Lexikon der Mensch/Tier-Beziehungen, Bielefeld: Transcript Verlag</vt:lpstr>
      <vt:lpstr>Soziale Relevanz des Geschlechts der Tiere </vt:lpstr>
      <vt:lpstr>Welche Alltagsbeispiele fallen Ihnen noch ein für die Relevanz von Geschlechterdifferenzen in der Mensch-Tier-Beziehung? </vt:lpstr>
      <vt:lpstr>Soziale Differenzen im Mensch-Tier-Verhältnis am Beispiel der… </vt:lpstr>
      <vt:lpstr>Ndkonko, Flavien: Deutsche Hunde. Ein Beitrag zum Verstehen deutscher Menschen. In: J. Buchner-Fuhs/L. Rose (Hg.): Tierische Sozialarbeit. Wiesbaden 2012, 241 – 254</vt:lpstr>
      <vt:lpstr>Der ‚fremden Blick‘ von außen auf deutsche Hundehaltung </vt:lpstr>
      <vt:lpstr>ethnisch-kulturelle Differenzen: Tiere als Lebensmittel </vt:lpstr>
      <vt:lpstr>ethnisch-kulturelle Differenzen: Tiere als Lebensmittel </vt:lpstr>
      <vt:lpstr>ethnisch-kulturelle Differenzen: Kühe </vt:lpstr>
      <vt:lpstr>ethnisch-kulturelle Differenzen: Stadttiere </vt:lpstr>
      <vt:lpstr>ethnisch-kulturelle Differenzen im Mensch-Tier-Verhältnis: Konfliktstoff in multikultureller Migrationsgesellschaft</vt:lpstr>
      <vt:lpstr>Der Streit um Praktiken der Schlachtung </vt:lpstr>
      <vt:lpstr>PowerPoint-Präsentation</vt:lpstr>
      <vt:lpstr>Arena rassistischer Abwertungen</vt:lpstr>
      <vt:lpstr>Antisemitismus und Tiere </vt:lpstr>
      <vt:lpstr>Ost-West-Differenzen in Deutschland</vt:lpstr>
      <vt:lpstr>Der ‚Mauerhase‘: Symbol der Freiheit in DDR</vt:lpstr>
      <vt:lpstr>Fallen Ihnen weitere Alltagsbeispiele für die Relevanz ethnisch-kultureller Differenzen in der Mensch-Tier-Beziehung ein?  </vt:lpstr>
      <vt:lpstr>Absolvent_innen einer Ausbildung zur tiergestützten Pädagogik auf der Homepage eines entsprechenden Ausbildungsträgers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Tiere und soziale Differenzen</dc:title>
  <dc:creator>Lotte Rose</dc:creator>
  <cp:lastModifiedBy>Rose, Lotte</cp:lastModifiedBy>
  <cp:revision>30</cp:revision>
  <dcterms:created xsi:type="dcterms:W3CDTF">2020-05-21T10:57:57Z</dcterms:created>
  <dcterms:modified xsi:type="dcterms:W3CDTF">2025-05-06T15:28:48Z</dcterms:modified>
</cp:coreProperties>
</file>