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7" r:id="rId4"/>
    <p:sldId id="258" r:id="rId5"/>
    <p:sldId id="304" r:id="rId6"/>
    <p:sldId id="305" r:id="rId7"/>
    <p:sldId id="300" r:id="rId8"/>
    <p:sldId id="301" r:id="rId9"/>
    <p:sldId id="302" r:id="rId10"/>
    <p:sldId id="259" r:id="rId11"/>
    <p:sldId id="260" r:id="rId12"/>
    <p:sldId id="261" r:id="rId13"/>
    <p:sldId id="262" r:id="rId14"/>
    <p:sldId id="263"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306" r:id="rId30"/>
    <p:sldId id="279" r:id="rId31"/>
    <p:sldId id="307" r:id="rId32"/>
    <p:sldId id="280" r:id="rId33"/>
    <p:sldId id="308" r:id="rId34"/>
    <p:sldId id="281" r:id="rId35"/>
    <p:sldId id="309" r:id="rId36"/>
    <p:sldId id="282" r:id="rId37"/>
    <p:sldId id="310" r:id="rId38"/>
    <p:sldId id="283" r:id="rId39"/>
    <p:sldId id="311" r:id="rId40"/>
    <p:sldId id="284" r:id="rId41"/>
    <p:sldId id="312" r:id="rId42"/>
    <p:sldId id="264" r:id="rId43"/>
    <p:sldId id="313" r:id="rId44"/>
    <p:sldId id="285" r:id="rId45"/>
    <p:sldId id="314" r:id="rId46"/>
    <p:sldId id="286" r:id="rId47"/>
    <p:sldId id="315" r:id="rId48"/>
    <p:sldId id="287" r:id="rId49"/>
    <p:sldId id="288" r:id="rId50"/>
    <p:sldId id="289" r:id="rId51"/>
    <p:sldId id="290" r:id="rId52"/>
    <p:sldId id="298" r:id="rId53"/>
    <p:sldId id="291" r:id="rId54"/>
    <p:sldId id="292" r:id="rId55"/>
    <p:sldId id="293" r:id="rId56"/>
    <p:sldId id="294" r:id="rId57"/>
    <p:sldId id="303" r:id="rId58"/>
    <p:sldId id="296" r:id="rId59"/>
    <p:sldId id="297"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75" d="100"/>
          <a:sy n="75" d="100"/>
        </p:scale>
        <p:origin x="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01EB7-3198-48E4-A006-DFBD54D7438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A27F788-8F45-4F1C-A02B-E16F8D2A9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37E52AF-9948-4A93-9379-DB08EE34E0E0}"/>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5" name="Fußzeilenplatzhalter 4">
            <a:extLst>
              <a:ext uri="{FF2B5EF4-FFF2-40B4-BE49-F238E27FC236}">
                <a16:creationId xmlns:a16="http://schemas.microsoft.com/office/drawing/2014/main" id="{A3E328BA-8F94-4334-8E60-DC7DB9B22E4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BA5604-4649-4CCE-A488-424C341232DF}"/>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426281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65509-F325-44E1-8DEC-DE6C229DF5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5E8281E-302F-480D-BE5D-1EBE11246A1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9F9ECB-D5F3-414D-88C6-B7F4EE403605}"/>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5" name="Fußzeilenplatzhalter 4">
            <a:extLst>
              <a:ext uri="{FF2B5EF4-FFF2-40B4-BE49-F238E27FC236}">
                <a16:creationId xmlns:a16="http://schemas.microsoft.com/office/drawing/2014/main" id="{6BA02F2E-4C4F-4462-AD52-230C77A3A8C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4ACEC4C-D836-4068-89AF-D93605605718}"/>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307793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84B0549-3B7B-473D-BBED-476186F0381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BDFA385-9539-4770-9B4F-5F95BE1ACBB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07997B-0E87-4F97-9FAE-65523F382AB0}"/>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5" name="Fußzeilenplatzhalter 4">
            <a:extLst>
              <a:ext uri="{FF2B5EF4-FFF2-40B4-BE49-F238E27FC236}">
                <a16:creationId xmlns:a16="http://schemas.microsoft.com/office/drawing/2014/main" id="{2FFA8A0D-8713-4AF2-BB4F-F7D238C900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F5057A-BFD8-4595-8DD0-F862596087C9}"/>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141337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79104-9C58-4D38-85FB-BF4D5FD4B71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25FD2A-6F9E-4DC0-9698-5575A338BDB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2AC3D3-B54E-48B1-BDC3-993FA142A800}"/>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5" name="Fußzeilenplatzhalter 4">
            <a:extLst>
              <a:ext uri="{FF2B5EF4-FFF2-40B4-BE49-F238E27FC236}">
                <a16:creationId xmlns:a16="http://schemas.microsoft.com/office/drawing/2014/main" id="{2E74F47A-F94F-4F30-BC38-5BDE92607F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0ECA34-6A27-429A-B881-A5C933640B0C}"/>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73154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9E76B-74E9-42FC-8AF4-F33A1530BED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2F150EC-08D4-47DB-8A04-3A0A83B3A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110A7CD-28B8-46D4-B01D-77EB6FBBB0D8}"/>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5" name="Fußzeilenplatzhalter 4">
            <a:extLst>
              <a:ext uri="{FF2B5EF4-FFF2-40B4-BE49-F238E27FC236}">
                <a16:creationId xmlns:a16="http://schemas.microsoft.com/office/drawing/2014/main" id="{47182854-FC12-4A0D-9858-78543D3719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E815E-0BAF-4259-90E9-EDCDDE376EA1}"/>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385801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279B3-A92B-4BD6-9E2A-7ABB43847B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6E6B0EE-5A68-4A16-8C34-8310303811C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458C1F1-1329-4EDB-8FE8-AFC6A382DAF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0657452-4CE5-4DE9-A36E-528F3369C5CE}"/>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6" name="Fußzeilenplatzhalter 5">
            <a:extLst>
              <a:ext uri="{FF2B5EF4-FFF2-40B4-BE49-F238E27FC236}">
                <a16:creationId xmlns:a16="http://schemas.microsoft.com/office/drawing/2014/main" id="{457CACFA-BACE-45B6-A51F-C6AE1FBC7C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535F7B0-94DE-4974-9948-C145D0EFFA84}"/>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74758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592A6-35E9-4D65-9E1A-D1DDFFA556D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CC825B2-B748-449B-A7D4-25C35DFED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D0AA8C4-B023-456D-8C53-032CECB28F1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5E8CF11-D1DF-4330-B698-0A1CBED65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FB3860A-6EB2-400E-ADF4-71CC24FC24F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CC2AF58-A3F8-4493-8DEE-EBCFB55AC5C8}"/>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8" name="Fußzeilenplatzhalter 7">
            <a:extLst>
              <a:ext uri="{FF2B5EF4-FFF2-40B4-BE49-F238E27FC236}">
                <a16:creationId xmlns:a16="http://schemas.microsoft.com/office/drawing/2014/main" id="{C6272A1B-F46B-4E4B-9770-C5BCE43701F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4A1D4BC-DC78-4B69-B624-C0BA70F5B99F}"/>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320626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B29BE-FA3F-4CA4-9989-E4B5CF84C3F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0CF9EB7-68B0-431C-B188-8D85529BDE18}"/>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4" name="Fußzeilenplatzhalter 3">
            <a:extLst>
              <a:ext uri="{FF2B5EF4-FFF2-40B4-BE49-F238E27FC236}">
                <a16:creationId xmlns:a16="http://schemas.microsoft.com/office/drawing/2014/main" id="{1EA0014D-D823-43E5-B46A-44BC0B91BD9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AB34D22-4DFC-4AEA-AECB-40F97EB6D772}"/>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212452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77A27D7-663B-44A5-8CE4-B97494509BA2}"/>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3" name="Fußzeilenplatzhalter 2">
            <a:extLst>
              <a:ext uri="{FF2B5EF4-FFF2-40B4-BE49-F238E27FC236}">
                <a16:creationId xmlns:a16="http://schemas.microsoft.com/office/drawing/2014/main" id="{8C0B681D-F543-49FA-A690-D28793F8918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073FC08-E148-4FEC-8408-9B1C594D77BD}"/>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255442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81707-EF42-45AA-8B4B-8D54AA2034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D7DEA80-9D96-40ED-9F53-6B4FEDD30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EE6C714-18AE-4C0C-8EBC-ED02712F8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D9CAB3A-1E07-4DFC-A7CE-88D27755CEB1}"/>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6" name="Fußzeilenplatzhalter 5">
            <a:extLst>
              <a:ext uri="{FF2B5EF4-FFF2-40B4-BE49-F238E27FC236}">
                <a16:creationId xmlns:a16="http://schemas.microsoft.com/office/drawing/2014/main" id="{D69C624B-8A35-41E7-A473-57F55481FC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DCA61D-6BFD-412C-893F-6122EEB5A6F7}"/>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372933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D43BC-E82F-4DF6-B562-17E3D171079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02FF9BF-7928-4B66-AFB3-7C894415A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FA848C3-0412-4C6B-A380-16911D273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3AF5514-374C-4A45-9D7D-71D8503A8B84}"/>
              </a:ext>
            </a:extLst>
          </p:cNvPr>
          <p:cNvSpPr>
            <a:spLocks noGrp="1"/>
          </p:cNvSpPr>
          <p:nvPr>
            <p:ph type="dt" sz="half" idx="10"/>
          </p:nvPr>
        </p:nvSpPr>
        <p:spPr/>
        <p:txBody>
          <a:bodyPr/>
          <a:lstStyle/>
          <a:p>
            <a:fld id="{C71E2F0F-6CF7-4B6E-A0C7-2F70068FA22C}" type="datetimeFigureOut">
              <a:rPr lang="de-DE" smtClean="0"/>
              <a:t>30.11.2023</a:t>
            </a:fld>
            <a:endParaRPr lang="de-DE"/>
          </a:p>
        </p:txBody>
      </p:sp>
      <p:sp>
        <p:nvSpPr>
          <p:cNvPr id="6" name="Fußzeilenplatzhalter 5">
            <a:extLst>
              <a:ext uri="{FF2B5EF4-FFF2-40B4-BE49-F238E27FC236}">
                <a16:creationId xmlns:a16="http://schemas.microsoft.com/office/drawing/2014/main" id="{62CD81E9-2AFB-4D73-B915-FFD7D7ADE4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E65A56-4154-4994-8C4D-460C87A59725}"/>
              </a:ext>
            </a:extLst>
          </p:cNvPr>
          <p:cNvSpPr>
            <a:spLocks noGrp="1"/>
          </p:cNvSpPr>
          <p:nvPr>
            <p:ph type="sldNum" sz="quarter" idx="12"/>
          </p:nvPr>
        </p:nvSpPr>
        <p:spPr/>
        <p:txBody>
          <a:bodyPr/>
          <a:lstStyle/>
          <a:p>
            <a:fld id="{6F89AE14-8D76-4134-B675-976F72DAE3F5}" type="slidenum">
              <a:rPr lang="de-DE" smtClean="0"/>
              <a:t>‹Nr.›</a:t>
            </a:fld>
            <a:endParaRPr lang="de-DE"/>
          </a:p>
        </p:txBody>
      </p:sp>
    </p:spTree>
    <p:extLst>
      <p:ext uri="{BB962C8B-B14F-4D97-AF65-F5344CB8AC3E}">
        <p14:creationId xmlns:p14="http://schemas.microsoft.com/office/powerpoint/2010/main" val="187463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1EF3282-41D4-40B0-AB84-AD7E1DA86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5C51D7A-849E-480C-A0B3-F44DC5247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B62971-0F35-46BB-B94C-BCCBBA3BA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E2F0F-6CF7-4B6E-A0C7-2F70068FA22C}" type="datetimeFigureOut">
              <a:rPr lang="de-DE" smtClean="0"/>
              <a:t>30.11.2023</a:t>
            </a:fld>
            <a:endParaRPr lang="de-DE"/>
          </a:p>
        </p:txBody>
      </p:sp>
      <p:sp>
        <p:nvSpPr>
          <p:cNvPr id="5" name="Fußzeilenplatzhalter 4">
            <a:extLst>
              <a:ext uri="{FF2B5EF4-FFF2-40B4-BE49-F238E27FC236}">
                <a16:creationId xmlns:a16="http://schemas.microsoft.com/office/drawing/2014/main" id="{63FABFFB-98EF-4192-933D-B50990787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E4F5DFF-BBBB-4EB6-BF05-D4F19034E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9AE14-8D76-4134-B675-976F72DAE3F5}" type="slidenum">
              <a:rPr lang="de-DE" smtClean="0"/>
              <a:t>‹Nr.›</a:t>
            </a:fld>
            <a:endParaRPr lang="de-DE"/>
          </a:p>
        </p:txBody>
      </p:sp>
    </p:spTree>
    <p:extLst>
      <p:ext uri="{BB962C8B-B14F-4D97-AF65-F5344CB8AC3E}">
        <p14:creationId xmlns:p14="http://schemas.microsoft.com/office/powerpoint/2010/main" val="137943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5B6E6-5BDC-48F6-B20B-7AB35B8863B6}"/>
              </a:ext>
            </a:extLst>
          </p:cNvPr>
          <p:cNvSpPr>
            <a:spLocks noGrp="1"/>
          </p:cNvSpPr>
          <p:nvPr>
            <p:ph type="ctrTitle"/>
          </p:nvPr>
        </p:nvSpPr>
        <p:spPr/>
        <p:txBody>
          <a:bodyPr>
            <a:normAutofit fontScale="90000"/>
          </a:bodyPr>
          <a:lstStyle/>
          <a:p>
            <a:r>
              <a:rPr lang="de-DE" dirty="0" err="1"/>
              <a:t>Presentations</a:t>
            </a:r>
            <a:r>
              <a:rPr lang="de-DE" dirty="0"/>
              <a:t> Skills Workshop: English </a:t>
            </a:r>
            <a:r>
              <a:rPr lang="de-DE" dirty="0" err="1"/>
              <a:t>for</a:t>
            </a:r>
            <a:r>
              <a:rPr lang="de-DE" dirty="0"/>
              <a:t> </a:t>
            </a:r>
            <a:r>
              <a:rPr lang="de-DE" dirty="0" err="1"/>
              <a:t>Presentations</a:t>
            </a:r>
            <a:endParaRPr lang="de-DE" dirty="0"/>
          </a:p>
        </p:txBody>
      </p:sp>
      <p:sp>
        <p:nvSpPr>
          <p:cNvPr id="3" name="Untertitel 2">
            <a:extLst>
              <a:ext uri="{FF2B5EF4-FFF2-40B4-BE49-F238E27FC236}">
                <a16:creationId xmlns:a16="http://schemas.microsoft.com/office/drawing/2014/main" id="{9E026A8D-C8C0-4B9C-A7B2-D4A4CF28A73C}"/>
              </a:ext>
            </a:extLst>
          </p:cNvPr>
          <p:cNvSpPr>
            <a:spLocks noGrp="1"/>
          </p:cNvSpPr>
          <p:nvPr>
            <p:ph type="subTitle" idx="1"/>
          </p:nvPr>
        </p:nvSpPr>
        <p:spPr/>
        <p:txBody>
          <a:bodyPr/>
          <a:lstStyle/>
          <a:p>
            <a:r>
              <a:rPr lang="de-DE" dirty="0"/>
              <a:t>Dr. James Slawney</a:t>
            </a:r>
          </a:p>
        </p:txBody>
      </p:sp>
    </p:spTree>
    <p:extLst>
      <p:ext uri="{BB962C8B-B14F-4D97-AF65-F5344CB8AC3E}">
        <p14:creationId xmlns:p14="http://schemas.microsoft.com/office/powerpoint/2010/main" val="184984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4013E-A773-4C45-8B5C-D9EA30510C0F}"/>
              </a:ext>
            </a:extLst>
          </p:cNvPr>
          <p:cNvSpPr>
            <a:spLocks noGrp="1"/>
          </p:cNvSpPr>
          <p:nvPr>
            <p:ph type="title"/>
          </p:nvPr>
        </p:nvSpPr>
        <p:spPr/>
        <p:txBody>
          <a:bodyPr/>
          <a:lstStyle/>
          <a:p>
            <a:r>
              <a:rPr lang="de-DE" dirty="0"/>
              <a:t>Master Plan Communities</a:t>
            </a:r>
          </a:p>
        </p:txBody>
      </p:sp>
      <p:sp>
        <p:nvSpPr>
          <p:cNvPr id="3" name="Inhaltsplatzhalter 2">
            <a:extLst>
              <a:ext uri="{FF2B5EF4-FFF2-40B4-BE49-F238E27FC236}">
                <a16:creationId xmlns:a16="http://schemas.microsoft.com/office/drawing/2014/main" id="{03C83A86-9E0C-4BB7-B666-662ED0B4E1F8}"/>
              </a:ext>
            </a:extLst>
          </p:cNvPr>
          <p:cNvSpPr>
            <a:spLocks noGrp="1"/>
          </p:cNvSpPr>
          <p:nvPr>
            <p:ph idx="1"/>
          </p:nvPr>
        </p:nvSpPr>
        <p:spPr/>
        <p:txBody>
          <a:bodyPr>
            <a:normAutofit/>
          </a:bodyPr>
          <a:lstStyle/>
          <a:p>
            <a:pPr marL="0" indent="0">
              <a:buNone/>
            </a:pPr>
            <a:r>
              <a:rPr lang="en-US" sz="3600" dirty="0"/>
              <a:t>Master-planned communities are carefully designed and organized residential developments that typically include a wide range of amenities, services, and infrastructure to create a comprehensive and well-balanced living environment. Here are some basic features commonly found in master-planned communities:</a:t>
            </a:r>
            <a:endParaRPr lang="de-DE" sz="3600" dirty="0"/>
          </a:p>
        </p:txBody>
      </p:sp>
    </p:spTree>
    <p:extLst>
      <p:ext uri="{BB962C8B-B14F-4D97-AF65-F5344CB8AC3E}">
        <p14:creationId xmlns:p14="http://schemas.microsoft.com/office/powerpoint/2010/main" val="97788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1FFAF-CA94-4971-A681-FFF225AC2945}"/>
              </a:ext>
            </a:extLst>
          </p:cNvPr>
          <p:cNvSpPr>
            <a:spLocks noGrp="1"/>
          </p:cNvSpPr>
          <p:nvPr>
            <p:ph type="title"/>
          </p:nvPr>
        </p:nvSpPr>
        <p:spPr/>
        <p:txBody>
          <a:bodyPr/>
          <a:lstStyle/>
          <a:p>
            <a:r>
              <a:rPr lang="de-DE" dirty="0"/>
              <a:t>1.)  Land Use </a:t>
            </a:r>
            <a:r>
              <a:rPr lang="de-DE" dirty="0" err="1"/>
              <a:t>Planning</a:t>
            </a:r>
            <a:endParaRPr lang="de-DE" dirty="0"/>
          </a:p>
        </p:txBody>
      </p:sp>
      <p:sp>
        <p:nvSpPr>
          <p:cNvPr id="3" name="Inhaltsplatzhalter 2">
            <a:extLst>
              <a:ext uri="{FF2B5EF4-FFF2-40B4-BE49-F238E27FC236}">
                <a16:creationId xmlns:a16="http://schemas.microsoft.com/office/drawing/2014/main" id="{A18B280E-E9B2-4D5A-97C9-D74FC20B699E}"/>
              </a:ext>
            </a:extLst>
          </p:cNvPr>
          <p:cNvSpPr>
            <a:spLocks noGrp="1"/>
          </p:cNvSpPr>
          <p:nvPr>
            <p:ph idx="1"/>
          </p:nvPr>
        </p:nvSpPr>
        <p:spPr/>
        <p:txBody>
          <a:bodyPr/>
          <a:lstStyle/>
          <a:p>
            <a:r>
              <a:rPr lang="en-US" dirty="0"/>
              <a:t>Thoughtful zoning and land allocation for residential, commercial, and recreational purposes.</a:t>
            </a:r>
          </a:p>
          <a:p>
            <a:r>
              <a:rPr lang="en-US" dirty="0"/>
              <a:t>Green spaces and parks integrated into the design.</a:t>
            </a:r>
          </a:p>
          <a:p>
            <a:pPr marL="0" indent="0">
              <a:buNone/>
            </a:pPr>
            <a:endParaRPr lang="de-DE" dirty="0"/>
          </a:p>
        </p:txBody>
      </p:sp>
    </p:spTree>
    <p:extLst>
      <p:ext uri="{BB962C8B-B14F-4D97-AF65-F5344CB8AC3E}">
        <p14:creationId xmlns:p14="http://schemas.microsoft.com/office/powerpoint/2010/main" val="86404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15B77-D036-4CE1-8CF1-9D272911A10A}"/>
              </a:ext>
            </a:extLst>
          </p:cNvPr>
          <p:cNvSpPr>
            <a:spLocks noGrp="1"/>
          </p:cNvSpPr>
          <p:nvPr>
            <p:ph type="title"/>
          </p:nvPr>
        </p:nvSpPr>
        <p:spPr/>
        <p:txBody>
          <a:bodyPr/>
          <a:lstStyle/>
          <a:p>
            <a:r>
              <a:rPr lang="de-DE" dirty="0"/>
              <a:t>2.) Mix </a:t>
            </a:r>
            <a:r>
              <a:rPr lang="de-DE" dirty="0" err="1"/>
              <a:t>of</a:t>
            </a:r>
            <a:r>
              <a:rPr lang="de-DE" dirty="0"/>
              <a:t> Housing </a:t>
            </a:r>
            <a:r>
              <a:rPr lang="de-DE" dirty="0" err="1"/>
              <a:t>Types</a:t>
            </a:r>
            <a:endParaRPr lang="de-DE" dirty="0"/>
          </a:p>
        </p:txBody>
      </p:sp>
      <p:sp>
        <p:nvSpPr>
          <p:cNvPr id="3" name="Inhaltsplatzhalter 2">
            <a:extLst>
              <a:ext uri="{FF2B5EF4-FFF2-40B4-BE49-F238E27FC236}">
                <a16:creationId xmlns:a16="http://schemas.microsoft.com/office/drawing/2014/main" id="{BA94C117-C1A5-457C-8078-FEBF25D83494}"/>
              </a:ext>
            </a:extLst>
          </p:cNvPr>
          <p:cNvSpPr>
            <a:spLocks noGrp="1"/>
          </p:cNvSpPr>
          <p:nvPr>
            <p:ph idx="1"/>
          </p:nvPr>
        </p:nvSpPr>
        <p:spPr/>
        <p:txBody>
          <a:bodyPr/>
          <a:lstStyle/>
          <a:p>
            <a:r>
              <a:rPr lang="en-US" dirty="0"/>
              <a:t>Diverse housing options, including single-family homes, townhouses, apartments, and sometimes senior living facilities.</a:t>
            </a:r>
            <a:endParaRPr lang="de-DE" dirty="0"/>
          </a:p>
        </p:txBody>
      </p:sp>
    </p:spTree>
    <p:extLst>
      <p:ext uri="{BB962C8B-B14F-4D97-AF65-F5344CB8AC3E}">
        <p14:creationId xmlns:p14="http://schemas.microsoft.com/office/powerpoint/2010/main" val="71755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AD8B4-44CF-4A8A-82E9-97B6D9358AC8}"/>
              </a:ext>
            </a:extLst>
          </p:cNvPr>
          <p:cNvSpPr>
            <a:spLocks noGrp="1"/>
          </p:cNvSpPr>
          <p:nvPr>
            <p:ph type="title"/>
          </p:nvPr>
        </p:nvSpPr>
        <p:spPr/>
        <p:txBody>
          <a:bodyPr/>
          <a:lstStyle/>
          <a:p>
            <a:r>
              <a:rPr lang="de-DE" dirty="0"/>
              <a:t>3.)  Infrastructure and Utilities</a:t>
            </a:r>
          </a:p>
        </p:txBody>
      </p:sp>
      <p:sp>
        <p:nvSpPr>
          <p:cNvPr id="3" name="Inhaltsplatzhalter 2">
            <a:extLst>
              <a:ext uri="{FF2B5EF4-FFF2-40B4-BE49-F238E27FC236}">
                <a16:creationId xmlns:a16="http://schemas.microsoft.com/office/drawing/2014/main" id="{EB62A0F9-8FD5-42C8-9FA8-9C5D9C1BD295}"/>
              </a:ext>
            </a:extLst>
          </p:cNvPr>
          <p:cNvSpPr>
            <a:spLocks noGrp="1"/>
          </p:cNvSpPr>
          <p:nvPr>
            <p:ph idx="1"/>
          </p:nvPr>
        </p:nvSpPr>
        <p:spPr/>
        <p:txBody>
          <a:bodyPr/>
          <a:lstStyle/>
          <a:p>
            <a:r>
              <a:rPr lang="en-US" dirty="0"/>
              <a:t>Well-planned roads and transportation networks.</a:t>
            </a:r>
          </a:p>
          <a:p>
            <a:r>
              <a:rPr lang="en-US" dirty="0"/>
              <a:t>Adequate water supply, sewage systems, and other utilities.</a:t>
            </a:r>
          </a:p>
          <a:p>
            <a:endParaRPr lang="de-DE" dirty="0"/>
          </a:p>
        </p:txBody>
      </p:sp>
    </p:spTree>
    <p:extLst>
      <p:ext uri="{BB962C8B-B14F-4D97-AF65-F5344CB8AC3E}">
        <p14:creationId xmlns:p14="http://schemas.microsoft.com/office/powerpoint/2010/main" val="373120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5DA4F-F70F-4584-B42E-9A7C4D4D060D}"/>
              </a:ext>
            </a:extLst>
          </p:cNvPr>
          <p:cNvSpPr>
            <a:spLocks noGrp="1"/>
          </p:cNvSpPr>
          <p:nvPr>
            <p:ph type="title"/>
          </p:nvPr>
        </p:nvSpPr>
        <p:spPr/>
        <p:txBody>
          <a:bodyPr/>
          <a:lstStyle/>
          <a:p>
            <a:r>
              <a:rPr lang="de-DE" dirty="0"/>
              <a:t>4.) </a:t>
            </a:r>
            <a:r>
              <a:rPr lang="de-DE" dirty="0" err="1"/>
              <a:t>Amenities</a:t>
            </a:r>
            <a:r>
              <a:rPr lang="de-DE" dirty="0"/>
              <a:t> and </a:t>
            </a:r>
            <a:r>
              <a:rPr lang="de-DE" dirty="0" err="1"/>
              <a:t>Recreation</a:t>
            </a:r>
            <a:endParaRPr lang="de-DE" dirty="0"/>
          </a:p>
        </p:txBody>
      </p:sp>
      <p:sp>
        <p:nvSpPr>
          <p:cNvPr id="3" name="Inhaltsplatzhalter 2">
            <a:extLst>
              <a:ext uri="{FF2B5EF4-FFF2-40B4-BE49-F238E27FC236}">
                <a16:creationId xmlns:a16="http://schemas.microsoft.com/office/drawing/2014/main" id="{35B4EB0A-4BD9-4079-86C7-A92893408672}"/>
              </a:ext>
            </a:extLst>
          </p:cNvPr>
          <p:cNvSpPr>
            <a:spLocks noGrp="1"/>
          </p:cNvSpPr>
          <p:nvPr>
            <p:ph idx="1"/>
          </p:nvPr>
        </p:nvSpPr>
        <p:spPr/>
        <p:txBody>
          <a:bodyPr/>
          <a:lstStyle/>
          <a:p>
            <a:r>
              <a:rPr lang="en-US" dirty="0"/>
              <a:t>Community centers and recreational facilities (pools, gyms, sports fields, etc.).</a:t>
            </a:r>
          </a:p>
          <a:p>
            <a:r>
              <a:rPr lang="en-US" dirty="0"/>
              <a:t>Walking and biking trails.</a:t>
            </a:r>
          </a:p>
          <a:p>
            <a:r>
              <a:rPr lang="en-US" dirty="0"/>
              <a:t>Playgrounds and green spaces.</a:t>
            </a:r>
          </a:p>
          <a:p>
            <a:endParaRPr lang="de-DE" dirty="0"/>
          </a:p>
        </p:txBody>
      </p:sp>
    </p:spTree>
    <p:extLst>
      <p:ext uri="{BB962C8B-B14F-4D97-AF65-F5344CB8AC3E}">
        <p14:creationId xmlns:p14="http://schemas.microsoft.com/office/powerpoint/2010/main" val="115927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A7B93-DA84-4B14-A543-B1166D8B7B89}"/>
              </a:ext>
            </a:extLst>
          </p:cNvPr>
          <p:cNvSpPr>
            <a:spLocks noGrp="1"/>
          </p:cNvSpPr>
          <p:nvPr>
            <p:ph type="title"/>
          </p:nvPr>
        </p:nvSpPr>
        <p:spPr/>
        <p:txBody>
          <a:bodyPr/>
          <a:lstStyle/>
          <a:p>
            <a:r>
              <a:rPr lang="de-DE" dirty="0"/>
              <a:t>5.)  Commercial and Retail Spaces</a:t>
            </a:r>
          </a:p>
        </p:txBody>
      </p:sp>
      <p:sp>
        <p:nvSpPr>
          <p:cNvPr id="3" name="Inhaltsplatzhalter 2">
            <a:extLst>
              <a:ext uri="{FF2B5EF4-FFF2-40B4-BE49-F238E27FC236}">
                <a16:creationId xmlns:a16="http://schemas.microsoft.com/office/drawing/2014/main" id="{B7758E9E-59F1-4A93-861E-242A6547851E}"/>
              </a:ext>
            </a:extLst>
          </p:cNvPr>
          <p:cNvSpPr>
            <a:spLocks noGrp="1"/>
          </p:cNvSpPr>
          <p:nvPr>
            <p:ph idx="1"/>
          </p:nvPr>
        </p:nvSpPr>
        <p:spPr/>
        <p:txBody>
          <a:bodyPr/>
          <a:lstStyle/>
          <a:p>
            <a:r>
              <a:rPr lang="en-US" dirty="0"/>
              <a:t>Shopping centers and retail districts.</a:t>
            </a:r>
          </a:p>
          <a:p>
            <a:r>
              <a:rPr lang="en-US" dirty="0"/>
              <a:t>Restaurants, cafes, and other commercial establishments.</a:t>
            </a:r>
          </a:p>
          <a:p>
            <a:endParaRPr lang="de-DE" dirty="0"/>
          </a:p>
        </p:txBody>
      </p:sp>
    </p:spTree>
    <p:extLst>
      <p:ext uri="{BB962C8B-B14F-4D97-AF65-F5344CB8AC3E}">
        <p14:creationId xmlns:p14="http://schemas.microsoft.com/office/powerpoint/2010/main" val="326944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84A88-5BBD-4C29-90EE-C4809B9FDC13}"/>
              </a:ext>
            </a:extLst>
          </p:cNvPr>
          <p:cNvSpPr>
            <a:spLocks noGrp="1"/>
          </p:cNvSpPr>
          <p:nvPr>
            <p:ph type="title"/>
          </p:nvPr>
        </p:nvSpPr>
        <p:spPr/>
        <p:txBody>
          <a:bodyPr/>
          <a:lstStyle/>
          <a:p>
            <a:r>
              <a:rPr lang="de-DE" dirty="0"/>
              <a:t>6.)  Educational </a:t>
            </a:r>
            <a:r>
              <a:rPr lang="de-DE" dirty="0" err="1"/>
              <a:t>Facilities</a:t>
            </a:r>
            <a:endParaRPr lang="de-DE" dirty="0"/>
          </a:p>
        </p:txBody>
      </p:sp>
      <p:sp>
        <p:nvSpPr>
          <p:cNvPr id="3" name="Inhaltsplatzhalter 2">
            <a:extLst>
              <a:ext uri="{FF2B5EF4-FFF2-40B4-BE49-F238E27FC236}">
                <a16:creationId xmlns:a16="http://schemas.microsoft.com/office/drawing/2014/main" id="{14E76651-C301-432D-B065-0362B484EC08}"/>
              </a:ext>
            </a:extLst>
          </p:cNvPr>
          <p:cNvSpPr>
            <a:spLocks noGrp="1"/>
          </p:cNvSpPr>
          <p:nvPr>
            <p:ph idx="1"/>
          </p:nvPr>
        </p:nvSpPr>
        <p:spPr/>
        <p:txBody>
          <a:bodyPr/>
          <a:lstStyle/>
          <a:p>
            <a:r>
              <a:rPr lang="en-US" dirty="0"/>
              <a:t>Schools and childcare facilities integrated into the community.</a:t>
            </a:r>
            <a:endParaRPr lang="de-DE" dirty="0"/>
          </a:p>
        </p:txBody>
      </p:sp>
    </p:spTree>
    <p:extLst>
      <p:ext uri="{BB962C8B-B14F-4D97-AF65-F5344CB8AC3E}">
        <p14:creationId xmlns:p14="http://schemas.microsoft.com/office/powerpoint/2010/main" val="403485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CC589-F717-4033-83BE-6EA811D31C98}"/>
              </a:ext>
            </a:extLst>
          </p:cNvPr>
          <p:cNvSpPr>
            <a:spLocks noGrp="1"/>
          </p:cNvSpPr>
          <p:nvPr>
            <p:ph type="title"/>
          </p:nvPr>
        </p:nvSpPr>
        <p:spPr/>
        <p:txBody>
          <a:bodyPr/>
          <a:lstStyle/>
          <a:p>
            <a:r>
              <a:rPr lang="de-DE" dirty="0"/>
              <a:t>7.) </a:t>
            </a:r>
            <a:r>
              <a:rPr lang="de-DE" dirty="0" err="1"/>
              <a:t>Healthcare</a:t>
            </a:r>
            <a:r>
              <a:rPr lang="de-DE" dirty="0"/>
              <a:t> </a:t>
            </a:r>
            <a:r>
              <a:rPr lang="de-DE" dirty="0" err="1"/>
              <a:t>Facilities</a:t>
            </a:r>
            <a:endParaRPr lang="de-DE" dirty="0"/>
          </a:p>
        </p:txBody>
      </p:sp>
      <p:sp>
        <p:nvSpPr>
          <p:cNvPr id="3" name="Inhaltsplatzhalter 2">
            <a:extLst>
              <a:ext uri="{FF2B5EF4-FFF2-40B4-BE49-F238E27FC236}">
                <a16:creationId xmlns:a16="http://schemas.microsoft.com/office/drawing/2014/main" id="{4CE30D8C-58B3-4BCD-8658-5E77C345C59C}"/>
              </a:ext>
            </a:extLst>
          </p:cNvPr>
          <p:cNvSpPr>
            <a:spLocks noGrp="1"/>
          </p:cNvSpPr>
          <p:nvPr>
            <p:ph idx="1"/>
          </p:nvPr>
        </p:nvSpPr>
        <p:spPr/>
        <p:txBody>
          <a:bodyPr/>
          <a:lstStyle/>
          <a:p>
            <a:r>
              <a:rPr lang="en-US" dirty="0"/>
              <a:t>Access to medical facilities and clinics.</a:t>
            </a:r>
            <a:endParaRPr lang="de-DE" dirty="0"/>
          </a:p>
        </p:txBody>
      </p:sp>
    </p:spTree>
    <p:extLst>
      <p:ext uri="{BB962C8B-B14F-4D97-AF65-F5344CB8AC3E}">
        <p14:creationId xmlns:p14="http://schemas.microsoft.com/office/powerpoint/2010/main" val="345354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BA9DF-E990-45F9-AFEF-97B167E39E75}"/>
              </a:ext>
            </a:extLst>
          </p:cNvPr>
          <p:cNvSpPr>
            <a:spLocks noGrp="1"/>
          </p:cNvSpPr>
          <p:nvPr>
            <p:ph type="title"/>
          </p:nvPr>
        </p:nvSpPr>
        <p:spPr/>
        <p:txBody>
          <a:bodyPr/>
          <a:lstStyle/>
          <a:p>
            <a:r>
              <a:rPr lang="de-DE" dirty="0"/>
              <a:t>8.)  Environmental </a:t>
            </a:r>
            <a:r>
              <a:rPr lang="de-DE" dirty="0" err="1"/>
              <a:t>Considerations</a:t>
            </a:r>
            <a:endParaRPr lang="de-DE" dirty="0"/>
          </a:p>
        </p:txBody>
      </p:sp>
      <p:sp>
        <p:nvSpPr>
          <p:cNvPr id="3" name="Inhaltsplatzhalter 2">
            <a:extLst>
              <a:ext uri="{FF2B5EF4-FFF2-40B4-BE49-F238E27FC236}">
                <a16:creationId xmlns:a16="http://schemas.microsoft.com/office/drawing/2014/main" id="{436FBB2E-7085-4D47-B43D-F500ECAD1129}"/>
              </a:ext>
            </a:extLst>
          </p:cNvPr>
          <p:cNvSpPr>
            <a:spLocks noGrp="1"/>
          </p:cNvSpPr>
          <p:nvPr>
            <p:ph idx="1"/>
          </p:nvPr>
        </p:nvSpPr>
        <p:spPr/>
        <p:txBody>
          <a:bodyPr/>
          <a:lstStyle/>
          <a:p>
            <a:r>
              <a:rPr lang="en-US" dirty="0"/>
              <a:t>Sustainable and eco-friendly design principles.</a:t>
            </a:r>
          </a:p>
          <a:p>
            <a:r>
              <a:rPr lang="en-US" dirty="0"/>
              <a:t>Preserving natural features and incorporating green building practices.</a:t>
            </a:r>
          </a:p>
          <a:p>
            <a:endParaRPr lang="de-DE" dirty="0"/>
          </a:p>
        </p:txBody>
      </p:sp>
    </p:spTree>
    <p:extLst>
      <p:ext uri="{BB962C8B-B14F-4D97-AF65-F5344CB8AC3E}">
        <p14:creationId xmlns:p14="http://schemas.microsoft.com/office/powerpoint/2010/main" val="342723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1F512-3E16-4528-A40B-EDF85144B0AF}"/>
              </a:ext>
            </a:extLst>
          </p:cNvPr>
          <p:cNvSpPr>
            <a:spLocks noGrp="1"/>
          </p:cNvSpPr>
          <p:nvPr>
            <p:ph type="title"/>
          </p:nvPr>
        </p:nvSpPr>
        <p:spPr/>
        <p:txBody>
          <a:bodyPr/>
          <a:lstStyle/>
          <a:p>
            <a:r>
              <a:rPr lang="de-DE" dirty="0"/>
              <a:t>9.)  </a:t>
            </a:r>
            <a:r>
              <a:rPr lang="de-DE" dirty="0" err="1"/>
              <a:t>Safety</a:t>
            </a:r>
            <a:r>
              <a:rPr lang="de-DE" dirty="0"/>
              <a:t> and Security</a:t>
            </a:r>
          </a:p>
        </p:txBody>
      </p:sp>
      <p:sp>
        <p:nvSpPr>
          <p:cNvPr id="3" name="Inhaltsplatzhalter 2">
            <a:extLst>
              <a:ext uri="{FF2B5EF4-FFF2-40B4-BE49-F238E27FC236}">
                <a16:creationId xmlns:a16="http://schemas.microsoft.com/office/drawing/2014/main" id="{847C2A79-E63F-4793-B0E6-8501F93D16A2}"/>
              </a:ext>
            </a:extLst>
          </p:cNvPr>
          <p:cNvSpPr>
            <a:spLocks noGrp="1"/>
          </p:cNvSpPr>
          <p:nvPr>
            <p:ph idx="1"/>
          </p:nvPr>
        </p:nvSpPr>
        <p:spPr/>
        <p:txBody>
          <a:bodyPr/>
          <a:lstStyle/>
          <a:p>
            <a:r>
              <a:rPr lang="en-US" dirty="0"/>
              <a:t>Well-lit streets, security patrols, and possibly gated entrances.</a:t>
            </a:r>
          </a:p>
          <a:p>
            <a:r>
              <a:rPr lang="en-US" dirty="0"/>
              <a:t>Emergency services and fire stations within close proximity.</a:t>
            </a:r>
          </a:p>
          <a:p>
            <a:endParaRPr lang="de-DE" dirty="0"/>
          </a:p>
        </p:txBody>
      </p:sp>
    </p:spTree>
    <p:extLst>
      <p:ext uri="{BB962C8B-B14F-4D97-AF65-F5344CB8AC3E}">
        <p14:creationId xmlns:p14="http://schemas.microsoft.com/office/powerpoint/2010/main" val="35833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D040D-B840-46DD-B4B1-29DB976C033D}"/>
              </a:ext>
            </a:extLst>
          </p:cNvPr>
          <p:cNvSpPr>
            <a:spLocks noGrp="1"/>
          </p:cNvSpPr>
          <p:nvPr>
            <p:ph type="title"/>
          </p:nvPr>
        </p:nvSpPr>
        <p:spPr/>
        <p:txBody>
          <a:bodyPr/>
          <a:lstStyle/>
          <a:p>
            <a:r>
              <a:rPr lang="de-DE" dirty="0" err="1"/>
              <a:t>Which</a:t>
            </a:r>
            <a:r>
              <a:rPr lang="de-DE" dirty="0"/>
              <a:t> </a:t>
            </a:r>
            <a:r>
              <a:rPr lang="de-DE" dirty="0" err="1"/>
              <a:t>Famous</a:t>
            </a:r>
            <a:r>
              <a:rPr lang="de-DE" dirty="0"/>
              <a:t> Hedge Fund Manager </a:t>
            </a:r>
            <a:r>
              <a:rPr lang="de-DE" dirty="0" err="1"/>
              <a:t>is</a:t>
            </a:r>
            <a:r>
              <a:rPr lang="de-DE" dirty="0"/>
              <a:t> This?</a:t>
            </a:r>
          </a:p>
        </p:txBody>
      </p:sp>
      <p:pic>
        <p:nvPicPr>
          <p:cNvPr id="5" name="Inhaltsplatzhalter 4">
            <a:extLst>
              <a:ext uri="{FF2B5EF4-FFF2-40B4-BE49-F238E27FC236}">
                <a16:creationId xmlns:a16="http://schemas.microsoft.com/office/drawing/2014/main" id="{7A2D304C-656E-4582-800C-742F26B9E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920" y="2110010"/>
            <a:ext cx="5852160" cy="3782568"/>
          </a:xfrm>
        </p:spPr>
      </p:pic>
    </p:spTree>
    <p:extLst>
      <p:ext uri="{BB962C8B-B14F-4D97-AF65-F5344CB8AC3E}">
        <p14:creationId xmlns:p14="http://schemas.microsoft.com/office/powerpoint/2010/main" val="341326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31B6B-AB80-40EA-82F7-AC53CCA2664B}"/>
              </a:ext>
            </a:extLst>
          </p:cNvPr>
          <p:cNvSpPr>
            <a:spLocks noGrp="1"/>
          </p:cNvSpPr>
          <p:nvPr>
            <p:ph type="title"/>
          </p:nvPr>
        </p:nvSpPr>
        <p:spPr/>
        <p:txBody>
          <a:bodyPr/>
          <a:lstStyle/>
          <a:p>
            <a:r>
              <a:rPr lang="de-DE" dirty="0"/>
              <a:t>10.)  Community </a:t>
            </a:r>
            <a:r>
              <a:rPr lang="de-DE" dirty="0" err="1"/>
              <a:t>Governances</a:t>
            </a:r>
            <a:endParaRPr lang="de-DE" dirty="0"/>
          </a:p>
        </p:txBody>
      </p:sp>
      <p:sp>
        <p:nvSpPr>
          <p:cNvPr id="3" name="Inhaltsplatzhalter 2">
            <a:extLst>
              <a:ext uri="{FF2B5EF4-FFF2-40B4-BE49-F238E27FC236}">
                <a16:creationId xmlns:a16="http://schemas.microsoft.com/office/drawing/2014/main" id="{6B144684-3438-4A9B-8DD8-0E4920C53D95}"/>
              </a:ext>
            </a:extLst>
          </p:cNvPr>
          <p:cNvSpPr>
            <a:spLocks noGrp="1"/>
          </p:cNvSpPr>
          <p:nvPr>
            <p:ph idx="1"/>
          </p:nvPr>
        </p:nvSpPr>
        <p:spPr/>
        <p:txBody>
          <a:bodyPr/>
          <a:lstStyle/>
          <a:p>
            <a:r>
              <a:rPr lang="en-US" dirty="0"/>
              <a:t>Homeowners' associations (HOAs) or similar governing bodies to maintain standards and resolve community issues.</a:t>
            </a:r>
            <a:endParaRPr lang="de-DE" dirty="0"/>
          </a:p>
        </p:txBody>
      </p:sp>
    </p:spTree>
    <p:extLst>
      <p:ext uri="{BB962C8B-B14F-4D97-AF65-F5344CB8AC3E}">
        <p14:creationId xmlns:p14="http://schemas.microsoft.com/office/powerpoint/2010/main" val="345333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1AC75-B5A2-4FA1-A414-5CDF83BB4DE0}"/>
              </a:ext>
            </a:extLst>
          </p:cNvPr>
          <p:cNvSpPr>
            <a:spLocks noGrp="1"/>
          </p:cNvSpPr>
          <p:nvPr>
            <p:ph type="title"/>
          </p:nvPr>
        </p:nvSpPr>
        <p:spPr/>
        <p:txBody>
          <a:bodyPr/>
          <a:lstStyle/>
          <a:p>
            <a:r>
              <a:rPr lang="de-DE" dirty="0"/>
              <a:t>11.) Cultural and </a:t>
            </a:r>
            <a:r>
              <a:rPr lang="de-DE" dirty="0" err="1"/>
              <a:t>Social</a:t>
            </a:r>
            <a:r>
              <a:rPr lang="de-DE" dirty="0"/>
              <a:t> Spaces</a:t>
            </a:r>
          </a:p>
        </p:txBody>
      </p:sp>
      <p:sp>
        <p:nvSpPr>
          <p:cNvPr id="3" name="Inhaltsplatzhalter 2">
            <a:extLst>
              <a:ext uri="{FF2B5EF4-FFF2-40B4-BE49-F238E27FC236}">
                <a16:creationId xmlns:a16="http://schemas.microsoft.com/office/drawing/2014/main" id="{E7718351-EA94-4490-A36E-8326969966D9}"/>
              </a:ext>
            </a:extLst>
          </p:cNvPr>
          <p:cNvSpPr>
            <a:spLocks noGrp="1"/>
          </p:cNvSpPr>
          <p:nvPr>
            <p:ph idx="1"/>
          </p:nvPr>
        </p:nvSpPr>
        <p:spPr/>
        <p:txBody>
          <a:bodyPr/>
          <a:lstStyle/>
          <a:p>
            <a:r>
              <a:rPr lang="en-US" dirty="0"/>
              <a:t>Community centers for events, gatherings, and cultural activities.</a:t>
            </a:r>
          </a:p>
          <a:p>
            <a:r>
              <a:rPr lang="en-US" dirty="0"/>
              <a:t>Spaces for local clubs, social groups, and community events.</a:t>
            </a:r>
          </a:p>
          <a:p>
            <a:endParaRPr lang="de-DE" dirty="0"/>
          </a:p>
        </p:txBody>
      </p:sp>
    </p:spTree>
    <p:extLst>
      <p:ext uri="{BB962C8B-B14F-4D97-AF65-F5344CB8AC3E}">
        <p14:creationId xmlns:p14="http://schemas.microsoft.com/office/powerpoint/2010/main" val="126759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7E8C0-4043-4376-BF3A-551BF32347B7}"/>
              </a:ext>
            </a:extLst>
          </p:cNvPr>
          <p:cNvSpPr>
            <a:spLocks noGrp="1"/>
          </p:cNvSpPr>
          <p:nvPr>
            <p:ph type="title"/>
          </p:nvPr>
        </p:nvSpPr>
        <p:spPr/>
        <p:txBody>
          <a:bodyPr/>
          <a:lstStyle/>
          <a:p>
            <a:r>
              <a:rPr lang="de-DE" dirty="0"/>
              <a:t>12.)  Smart Infrastructure</a:t>
            </a:r>
          </a:p>
        </p:txBody>
      </p:sp>
      <p:sp>
        <p:nvSpPr>
          <p:cNvPr id="3" name="Inhaltsplatzhalter 2">
            <a:extLst>
              <a:ext uri="{FF2B5EF4-FFF2-40B4-BE49-F238E27FC236}">
                <a16:creationId xmlns:a16="http://schemas.microsoft.com/office/drawing/2014/main" id="{D46798BC-19CB-48DF-AEA9-82B3941C2955}"/>
              </a:ext>
            </a:extLst>
          </p:cNvPr>
          <p:cNvSpPr>
            <a:spLocks noGrp="1"/>
          </p:cNvSpPr>
          <p:nvPr>
            <p:ph idx="1"/>
          </p:nvPr>
        </p:nvSpPr>
        <p:spPr/>
        <p:txBody>
          <a:bodyPr/>
          <a:lstStyle/>
          <a:p>
            <a:r>
              <a:rPr lang="en-US" dirty="0"/>
              <a:t>Integration of technology for efficient services, such as smart lighting, waste management, and security systems.</a:t>
            </a:r>
            <a:endParaRPr lang="de-DE" dirty="0"/>
          </a:p>
        </p:txBody>
      </p:sp>
    </p:spTree>
    <p:extLst>
      <p:ext uri="{BB962C8B-B14F-4D97-AF65-F5344CB8AC3E}">
        <p14:creationId xmlns:p14="http://schemas.microsoft.com/office/powerpoint/2010/main" val="213383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472FD-8C33-42E3-94B4-F8AA3CB8E8AC}"/>
              </a:ext>
            </a:extLst>
          </p:cNvPr>
          <p:cNvSpPr>
            <a:spLocks noGrp="1"/>
          </p:cNvSpPr>
          <p:nvPr>
            <p:ph type="title"/>
          </p:nvPr>
        </p:nvSpPr>
        <p:spPr/>
        <p:txBody>
          <a:bodyPr/>
          <a:lstStyle/>
          <a:p>
            <a:r>
              <a:rPr lang="de-DE" dirty="0"/>
              <a:t>13.)  </a:t>
            </a:r>
            <a:r>
              <a:rPr lang="de-DE" dirty="0" err="1"/>
              <a:t>Landscaping</a:t>
            </a:r>
            <a:r>
              <a:rPr lang="de-DE" dirty="0"/>
              <a:t> and Design </a:t>
            </a:r>
            <a:r>
              <a:rPr lang="de-DE" dirty="0" err="1"/>
              <a:t>Aesthetics</a:t>
            </a:r>
            <a:endParaRPr lang="de-DE" dirty="0"/>
          </a:p>
        </p:txBody>
      </p:sp>
      <p:sp>
        <p:nvSpPr>
          <p:cNvPr id="3" name="Inhaltsplatzhalter 2">
            <a:extLst>
              <a:ext uri="{FF2B5EF4-FFF2-40B4-BE49-F238E27FC236}">
                <a16:creationId xmlns:a16="http://schemas.microsoft.com/office/drawing/2014/main" id="{66379B69-592A-415D-94D7-A9C4D0661B2F}"/>
              </a:ext>
            </a:extLst>
          </p:cNvPr>
          <p:cNvSpPr>
            <a:spLocks noGrp="1"/>
          </p:cNvSpPr>
          <p:nvPr>
            <p:ph idx="1"/>
          </p:nvPr>
        </p:nvSpPr>
        <p:spPr/>
        <p:txBody>
          <a:bodyPr/>
          <a:lstStyle/>
          <a:p>
            <a:r>
              <a:rPr lang="en-US" dirty="0"/>
              <a:t>Thoughtful landscaping and architectural guidelines to maintain a cohesive visual appeal.</a:t>
            </a:r>
            <a:endParaRPr lang="de-DE" dirty="0"/>
          </a:p>
        </p:txBody>
      </p:sp>
    </p:spTree>
    <p:extLst>
      <p:ext uri="{BB962C8B-B14F-4D97-AF65-F5344CB8AC3E}">
        <p14:creationId xmlns:p14="http://schemas.microsoft.com/office/powerpoint/2010/main" val="16135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F334E-E550-40BC-A879-17B0B4CDF557}"/>
              </a:ext>
            </a:extLst>
          </p:cNvPr>
          <p:cNvSpPr>
            <a:spLocks noGrp="1"/>
          </p:cNvSpPr>
          <p:nvPr>
            <p:ph type="title"/>
          </p:nvPr>
        </p:nvSpPr>
        <p:spPr/>
        <p:txBody>
          <a:bodyPr/>
          <a:lstStyle/>
          <a:p>
            <a:r>
              <a:rPr lang="de-DE" dirty="0"/>
              <a:t>14.)  Transportation </a:t>
            </a:r>
            <a:r>
              <a:rPr lang="de-DE" dirty="0" err="1"/>
              <a:t>Planning</a:t>
            </a:r>
            <a:endParaRPr lang="de-DE" dirty="0"/>
          </a:p>
        </p:txBody>
      </p:sp>
      <p:sp>
        <p:nvSpPr>
          <p:cNvPr id="3" name="Inhaltsplatzhalter 2">
            <a:extLst>
              <a:ext uri="{FF2B5EF4-FFF2-40B4-BE49-F238E27FC236}">
                <a16:creationId xmlns:a16="http://schemas.microsoft.com/office/drawing/2014/main" id="{D28CCCC2-D249-428D-85A6-E61251729FA2}"/>
              </a:ext>
            </a:extLst>
          </p:cNvPr>
          <p:cNvSpPr>
            <a:spLocks noGrp="1"/>
          </p:cNvSpPr>
          <p:nvPr>
            <p:ph idx="1"/>
          </p:nvPr>
        </p:nvSpPr>
        <p:spPr/>
        <p:txBody>
          <a:bodyPr/>
          <a:lstStyle/>
          <a:p>
            <a:r>
              <a:rPr lang="en-US" dirty="0"/>
              <a:t>Accessible public transportation options and well-designed road networks.</a:t>
            </a:r>
            <a:endParaRPr lang="de-DE" dirty="0"/>
          </a:p>
        </p:txBody>
      </p:sp>
    </p:spTree>
    <p:extLst>
      <p:ext uri="{BB962C8B-B14F-4D97-AF65-F5344CB8AC3E}">
        <p14:creationId xmlns:p14="http://schemas.microsoft.com/office/powerpoint/2010/main" val="773356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DC7F1-7994-4097-BDE8-383227082BE5}"/>
              </a:ext>
            </a:extLst>
          </p:cNvPr>
          <p:cNvSpPr>
            <a:spLocks noGrp="1"/>
          </p:cNvSpPr>
          <p:nvPr>
            <p:ph type="title"/>
          </p:nvPr>
        </p:nvSpPr>
        <p:spPr/>
        <p:txBody>
          <a:bodyPr/>
          <a:lstStyle/>
          <a:p>
            <a:r>
              <a:rPr lang="de-DE" dirty="0"/>
              <a:t>15.)  Future Expansion </a:t>
            </a:r>
            <a:r>
              <a:rPr lang="de-DE" dirty="0" err="1"/>
              <a:t>Considerations</a:t>
            </a:r>
            <a:endParaRPr lang="de-DE" dirty="0"/>
          </a:p>
        </p:txBody>
      </p:sp>
      <p:sp>
        <p:nvSpPr>
          <p:cNvPr id="3" name="Inhaltsplatzhalter 2">
            <a:extLst>
              <a:ext uri="{FF2B5EF4-FFF2-40B4-BE49-F238E27FC236}">
                <a16:creationId xmlns:a16="http://schemas.microsoft.com/office/drawing/2014/main" id="{F466A3F9-F27C-4055-8F32-771D76CB06D0}"/>
              </a:ext>
            </a:extLst>
          </p:cNvPr>
          <p:cNvSpPr>
            <a:spLocks noGrp="1"/>
          </p:cNvSpPr>
          <p:nvPr>
            <p:ph idx="1"/>
          </p:nvPr>
        </p:nvSpPr>
        <p:spPr/>
        <p:txBody>
          <a:bodyPr/>
          <a:lstStyle/>
          <a:p>
            <a:r>
              <a:rPr lang="en-US" dirty="0"/>
              <a:t>Provisions for future growth and development, with flexibility in the master plan.</a:t>
            </a:r>
            <a:endParaRPr lang="de-DE" dirty="0"/>
          </a:p>
        </p:txBody>
      </p:sp>
    </p:spTree>
    <p:extLst>
      <p:ext uri="{BB962C8B-B14F-4D97-AF65-F5344CB8AC3E}">
        <p14:creationId xmlns:p14="http://schemas.microsoft.com/office/powerpoint/2010/main" val="103681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76B4A-F340-41CA-A197-73A8AB82B23E}"/>
              </a:ext>
            </a:extLst>
          </p:cNvPr>
          <p:cNvSpPr>
            <a:spLocks noGrp="1"/>
          </p:cNvSpPr>
          <p:nvPr>
            <p:ph type="title"/>
          </p:nvPr>
        </p:nvSpPr>
        <p:spPr/>
        <p:txBody>
          <a:bodyPr/>
          <a:lstStyle/>
          <a:p>
            <a:r>
              <a:rPr lang="de-DE" dirty="0"/>
              <a:t>In Summary: </a:t>
            </a:r>
            <a:r>
              <a:rPr lang="de-DE" dirty="0" err="1"/>
              <a:t>the</a:t>
            </a:r>
            <a:r>
              <a:rPr lang="de-DE" dirty="0"/>
              <a:t> Goal </a:t>
            </a:r>
            <a:r>
              <a:rPr lang="de-DE" dirty="0" err="1"/>
              <a:t>of</a:t>
            </a:r>
            <a:r>
              <a:rPr lang="de-DE" dirty="0"/>
              <a:t> MPCs</a:t>
            </a:r>
          </a:p>
        </p:txBody>
      </p:sp>
      <p:sp>
        <p:nvSpPr>
          <p:cNvPr id="3" name="Inhaltsplatzhalter 2">
            <a:extLst>
              <a:ext uri="{FF2B5EF4-FFF2-40B4-BE49-F238E27FC236}">
                <a16:creationId xmlns:a16="http://schemas.microsoft.com/office/drawing/2014/main" id="{3D396F55-192F-4DD1-8471-FD49508CFB09}"/>
              </a:ext>
            </a:extLst>
          </p:cNvPr>
          <p:cNvSpPr>
            <a:spLocks noGrp="1"/>
          </p:cNvSpPr>
          <p:nvPr>
            <p:ph idx="1"/>
          </p:nvPr>
        </p:nvSpPr>
        <p:spPr/>
        <p:txBody>
          <a:bodyPr/>
          <a:lstStyle/>
          <a:p>
            <a:r>
              <a:rPr lang="en-US" dirty="0"/>
              <a:t>Master-planned communities aim to create a holistic and sustainable living experience, focusing on both the present and future needs of residents. Each community may have variations in its features based on the specific goals and vision of the developers and the preferences of the target demographic.</a:t>
            </a:r>
            <a:endParaRPr lang="de-DE" dirty="0"/>
          </a:p>
        </p:txBody>
      </p:sp>
    </p:spTree>
    <p:extLst>
      <p:ext uri="{BB962C8B-B14F-4D97-AF65-F5344CB8AC3E}">
        <p14:creationId xmlns:p14="http://schemas.microsoft.com/office/powerpoint/2010/main" val="46379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EBE2E-A4B4-4B68-A87F-15F0D8E37944}"/>
              </a:ext>
            </a:extLst>
          </p:cNvPr>
          <p:cNvSpPr>
            <a:spLocks noGrp="1"/>
          </p:cNvSpPr>
          <p:nvPr>
            <p:ph type="title"/>
          </p:nvPr>
        </p:nvSpPr>
        <p:spPr/>
        <p:txBody>
          <a:bodyPr/>
          <a:lstStyle/>
          <a:p>
            <a:r>
              <a:rPr lang="de-DE" dirty="0" err="1"/>
              <a:t>Examples</a:t>
            </a:r>
            <a:r>
              <a:rPr lang="de-DE" dirty="0"/>
              <a:t> </a:t>
            </a:r>
            <a:r>
              <a:rPr lang="de-DE" dirty="0" err="1"/>
              <a:t>of</a:t>
            </a:r>
            <a:r>
              <a:rPr lang="de-DE" dirty="0"/>
              <a:t> MPCs</a:t>
            </a:r>
          </a:p>
        </p:txBody>
      </p:sp>
      <p:sp>
        <p:nvSpPr>
          <p:cNvPr id="3" name="Inhaltsplatzhalter 2">
            <a:extLst>
              <a:ext uri="{FF2B5EF4-FFF2-40B4-BE49-F238E27FC236}">
                <a16:creationId xmlns:a16="http://schemas.microsoft.com/office/drawing/2014/main" id="{436640DF-FF5F-486A-8977-5FDA02324FBC}"/>
              </a:ext>
            </a:extLst>
          </p:cNvPr>
          <p:cNvSpPr>
            <a:spLocks noGrp="1"/>
          </p:cNvSpPr>
          <p:nvPr>
            <p:ph idx="1"/>
          </p:nvPr>
        </p:nvSpPr>
        <p:spPr/>
        <p:txBody>
          <a:bodyPr/>
          <a:lstStyle/>
          <a:p>
            <a:pPr marL="0" indent="0">
              <a:buNone/>
            </a:pPr>
            <a:r>
              <a:rPr lang="en-US" dirty="0"/>
              <a:t>The following examples showcase the diversity in master-planned communities, ranging from suburban neighborhoods with a focus on family living to eco-friendly cities designed for sustainable practices. Each of these developments reflects specific goals and visions set by planners and developers.</a:t>
            </a:r>
            <a:endParaRPr lang="de-DE" dirty="0"/>
          </a:p>
        </p:txBody>
      </p:sp>
    </p:spTree>
    <p:extLst>
      <p:ext uri="{BB962C8B-B14F-4D97-AF65-F5344CB8AC3E}">
        <p14:creationId xmlns:p14="http://schemas.microsoft.com/office/powerpoint/2010/main" val="959129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BDB2F-3A23-4B25-AEB6-470823DB62ED}"/>
              </a:ext>
            </a:extLst>
          </p:cNvPr>
          <p:cNvSpPr>
            <a:spLocks noGrp="1"/>
          </p:cNvSpPr>
          <p:nvPr>
            <p:ph type="title"/>
          </p:nvPr>
        </p:nvSpPr>
        <p:spPr/>
        <p:txBody>
          <a:bodyPr/>
          <a:lstStyle/>
          <a:p>
            <a:r>
              <a:rPr lang="de-DE" dirty="0"/>
              <a:t>1.)  The Woodlands, Texas, USA</a:t>
            </a:r>
          </a:p>
        </p:txBody>
      </p:sp>
      <p:sp>
        <p:nvSpPr>
          <p:cNvPr id="3" name="Inhaltsplatzhalter 2">
            <a:extLst>
              <a:ext uri="{FF2B5EF4-FFF2-40B4-BE49-F238E27FC236}">
                <a16:creationId xmlns:a16="http://schemas.microsoft.com/office/drawing/2014/main" id="{7D55402E-4AD2-471B-8FF7-0B8132C626B1}"/>
              </a:ext>
            </a:extLst>
          </p:cNvPr>
          <p:cNvSpPr>
            <a:spLocks noGrp="1"/>
          </p:cNvSpPr>
          <p:nvPr>
            <p:ph idx="1"/>
          </p:nvPr>
        </p:nvSpPr>
        <p:spPr/>
        <p:txBody>
          <a:bodyPr/>
          <a:lstStyle/>
          <a:p>
            <a:r>
              <a:rPr lang="en-US" b="1" dirty="0"/>
              <a:t>The Woodlands, Texas, USA:</a:t>
            </a:r>
            <a:r>
              <a:rPr lang="en-US" dirty="0"/>
              <a:t> Developed by The Woodlands Development Company, this community is known for its extensive green spaces, parks, and a variety of residential options. It includes a town center, schools, and a focus on environmental sustainability.</a:t>
            </a:r>
            <a:endParaRPr lang="de-DE" dirty="0"/>
          </a:p>
        </p:txBody>
      </p:sp>
    </p:spTree>
    <p:extLst>
      <p:ext uri="{BB962C8B-B14F-4D97-AF65-F5344CB8AC3E}">
        <p14:creationId xmlns:p14="http://schemas.microsoft.com/office/powerpoint/2010/main" val="43468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21799-802D-4104-A3D4-4640573CCDFE}"/>
              </a:ext>
            </a:extLst>
          </p:cNvPr>
          <p:cNvSpPr>
            <a:spLocks noGrp="1"/>
          </p:cNvSpPr>
          <p:nvPr>
            <p:ph type="title"/>
          </p:nvPr>
        </p:nvSpPr>
        <p:spPr/>
        <p:txBody>
          <a:bodyPr/>
          <a:lstStyle/>
          <a:p>
            <a:r>
              <a:rPr lang="de-DE" dirty="0"/>
              <a:t>The Woodlands</a:t>
            </a:r>
          </a:p>
        </p:txBody>
      </p:sp>
      <p:pic>
        <p:nvPicPr>
          <p:cNvPr id="5" name="Inhaltsplatzhalter 4">
            <a:extLst>
              <a:ext uri="{FF2B5EF4-FFF2-40B4-BE49-F238E27FC236}">
                <a16:creationId xmlns:a16="http://schemas.microsoft.com/office/drawing/2014/main" id="{7BF8D4F0-3EC3-4D29-B532-144A91D3C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4703" y="1825625"/>
            <a:ext cx="7742594" cy="4351338"/>
          </a:xfrm>
        </p:spPr>
      </p:pic>
    </p:spTree>
    <p:extLst>
      <p:ext uri="{BB962C8B-B14F-4D97-AF65-F5344CB8AC3E}">
        <p14:creationId xmlns:p14="http://schemas.microsoft.com/office/powerpoint/2010/main" val="56097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90236-E1B9-48C2-B589-02D9E8223B9E}"/>
              </a:ext>
            </a:extLst>
          </p:cNvPr>
          <p:cNvSpPr>
            <a:spLocks noGrp="1"/>
          </p:cNvSpPr>
          <p:nvPr>
            <p:ph type="title"/>
          </p:nvPr>
        </p:nvSpPr>
        <p:spPr/>
        <p:txBody>
          <a:bodyPr>
            <a:normAutofit fontScale="90000"/>
          </a:bodyPr>
          <a:lstStyle/>
          <a:p>
            <a:r>
              <a:rPr lang="de-DE" dirty="0"/>
              <a:t>Bill </a:t>
            </a:r>
            <a:r>
              <a:rPr lang="de-DE" dirty="0" err="1"/>
              <a:t>Ackman</a:t>
            </a:r>
            <a:r>
              <a:rPr lang="de-DE" dirty="0"/>
              <a:t>: 2017 Sohn Investment Conference, „Master Plan Communities“ </a:t>
            </a:r>
            <a:r>
              <a:rPr lang="de-DE" dirty="0" err="1"/>
              <a:t>Presentation</a:t>
            </a:r>
            <a:endParaRPr lang="de-DE" dirty="0"/>
          </a:p>
        </p:txBody>
      </p:sp>
      <p:sp>
        <p:nvSpPr>
          <p:cNvPr id="3" name="Inhaltsplatzhalter 2">
            <a:extLst>
              <a:ext uri="{FF2B5EF4-FFF2-40B4-BE49-F238E27FC236}">
                <a16:creationId xmlns:a16="http://schemas.microsoft.com/office/drawing/2014/main" id="{A35F3C0B-F2F3-4419-8EE7-F1A0D4B34BED}"/>
              </a:ext>
            </a:extLst>
          </p:cNvPr>
          <p:cNvSpPr>
            <a:spLocks noGrp="1"/>
          </p:cNvSpPr>
          <p:nvPr>
            <p:ph idx="1"/>
          </p:nvPr>
        </p:nvSpPr>
        <p:spPr/>
        <p:txBody>
          <a:bodyPr/>
          <a:lstStyle/>
          <a:p>
            <a:pPr marL="0" indent="0">
              <a:buNone/>
            </a:pPr>
            <a:r>
              <a:rPr lang="de-DE" dirty="0" err="1"/>
              <a:t>We</a:t>
            </a:r>
            <a:r>
              <a:rPr lang="de-DE" dirty="0"/>
              <a:t> will </a:t>
            </a:r>
            <a:r>
              <a:rPr lang="de-DE" dirty="0" err="1"/>
              <a:t>be</a:t>
            </a:r>
            <a:r>
              <a:rPr lang="de-DE" dirty="0"/>
              <a:t> </a:t>
            </a:r>
            <a:r>
              <a:rPr lang="de-DE" dirty="0" err="1"/>
              <a:t>watching</a:t>
            </a:r>
            <a:r>
              <a:rPr lang="de-DE" dirty="0"/>
              <a:t> a </a:t>
            </a:r>
            <a:r>
              <a:rPr lang="de-DE" dirty="0" err="1"/>
              <a:t>video</a:t>
            </a:r>
            <a:r>
              <a:rPr lang="de-DE" dirty="0"/>
              <a:t> </a:t>
            </a:r>
            <a:r>
              <a:rPr lang="de-DE" dirty="0" err="1"/>
              <a:t>of</a:t>
            </a:r>
            <a:r>
              <a:rPr lang="de-DE" dirty="0"/>
              <a:t> a </a:t>
            </a:r>
            <a:r>
              <a:rPr lang="de-DE" dirty="0" err="1"/>
              <a:t>presentation</a:t>
            </a:r>
            <a:r>
              <a:rPr lang="de-DE" dirty="0"/>
              <a:t> </a:t>
            </a:r>
            <a:r>
              <a:rPr lang="de-DE" dirty="0" err="1"/>
              <a:t>by</a:t>
            </a:r>
            <a:r>
              <a:rPr lang="de-DE" dirty="0"/>
              <a:t> </a:t>
            </a:r>
            <a:r>
              <a:rPr lang="de-DE" dirty="0" err="1"/>
              <a:t>hedge</a:t>
            </a:r>
            <a:r>
              <a:rPr lang="de-DE" dirty="0"/>
              <a:t> </a:t>
            </a:r>
            <a:r>
              <a:rPr lang="de-DE" dirty="0" err="1"/>
              <a:t>fund</a:t>
            </a:r>
            <a:r>
              <a:rPr lang="de-DE" dirty="0"/>
              <a:t> </a:t>
            </a:r>
            <a:r>
              <a:rPr lang="de-DE" dirty="0" err="1"/>
              <a:t>manager</a:t>
            </a:r>
            <a:r>
              <a:rPr lang="de-DE" dirty="0"/>
              <a:t> Bill </a:t>
            </a:r>
            <a:r>
              <a:rPr lang="de-DE" dirty="0" err="1"/>
              <a:t>Ackman</a:t>
            </a:r>
            <a:r>
              <a:rPr lang="de-DE" dirty="0"/>
              <a:t> </a:t>
            </a:r>
            <a:r>
              <a:rPr lang="de-DE" dirty="0" err="1"/>
              <a:t>to</a:t>
            </a:r>
            <a:r>
              <a:rPr lang="de-DE" dirty="0"/>
              <a:t> </a:t>
            </a:r>
            <a:r>
              <a:rPr lang="de-DE" dirty="0" err="1"/>
              <a:t>gain</a:t>
            </a:r>
            <a:r>
              <a:rPr lang="de-DE" dirty="0"/>
              <a:t> an </a:t>
            </a:r>
            <a:r>
              <a:rPr lang="de-DE" dirty="0" err="1"/>
              <a:t>understanding</a:t>
            </a:r>
            <a:r>
              <a:rPr lang="de-DE" dirty="0"/>
              <a:t> </a:t>
            </a:r>
            <a:r>
              <a:rPr lang="de-DE" dirty="0" err="1"/>
              <a:t>of</a:t>
            </a:r>
            <a:r>
              <a:rPr lang="de-DE" dirty="0"/>
              <a:t> </a:t>
            </a:r>
            <a:r>
              <a:rPr lang="de-DE" dirty="0" err="1"/>
              <a:t>the</a:t>
            </a:r>
            <a:r>
              <a:rPr lang="de-DE" dirty="0"/>
              <a:t> </a:t>
            </a:r>
            <a:r>
              <a:rPr lang="de-DE" dirty="0" err="1"/>
              <a:t>techniques</a:t>
            </a:r>
            <a:r>
              <a:rPr lang="de-DE" dirty="0"/>
              <a:t> </a:t>
            </a:r>
            <a:r>
              <a:rPr lang="de-DE" dirty="0" err="1"/>
              <a:t>used</a:t>
            </a:r>
            <a:r>
              <a:rPr lang="de-DE" dirty="0"/>
              <a:t> </a:t>
            </a:r>
            <a:r>
              <a:rPr lang="de-DE" dirty="0" err="1"/>
              <a:t>during</a:t>
            </a:r>
            <a:r>
              <a:rPr lang="de-DE" dirty="0"/>
              <a:t> a </a:t>
            </a:r>
            <a:r>
              <a:rPr lang="de-DE" dirty="0" err="1"/>
              <a:t>typical</a:t>
            </a:r>
            <a:r>
              <a:rPr lang="de-DE" dirty="0"/>
              <a:t> </a:t>
            </a:r>
            <a:r>
              <a:rPr lang="de-DE" dirty="0" err="1"/>
              <a:t>presentation</a:t>
            </a:r>
            <a:r>
              <a:rPr lang="de-DE" dirty="0"/>
              <a:t> </a:t>
            </a:r>
            <a:r>
              <a:rPr lang="de-DE" dirty="0" err="1"/>
              <a:t>about</a:t>
            </a:r>
            <a:r>
              <a:rPr lang="de-DE" dirty="0"/>
              <a:t> </a:t>
            </a:r>
            <a:r>
              <a:rPr lang="de-DE" dirty="0" err="1"/>
              <a:t>finance</a:t>
            </a:r>
            <a:r>
              <a:rPr lang="de-DE" dirty="0"/>
              <a:t> in </a:t>
            </a:r>
            <a:r>
              <a:rPr lang="de-DE" dirty="0" err="1"/>
              <a:t>the</a:t>
            </a:r>
            <a:r>
              <a:rPr lang="de-DE" dirty="0"/>
              <a:t> professional </a:t>
            </a:r>
            <a:r>
              <a:rPr lang="de-DE" dirty="0" err="1"/>
              <a:t>world</a:t>
            </a:r>
            <a:r>
              <a:rPr lang="de-DE" dirty="0"/>
              <a:t>.</a:t>
            </a:r>
          </a:p>
          <a:p>
            <a:pPr marL="0" indent="0">
              <a:buNone/>
            </a:pPr>
            <a:r>
              <a:rPr lang="de-DE" dirty="0" err="1"/>
              <a:t>There</a:t>
            </a:r>
            <a:r>
              <a:rPr lang="de-DE" dirty="0"/>
              <a:t> </a:t>
            </a:r>
            <a:r>
              <a:rPr lang="de-DE" dirty="0" err="1"/>
              <a:t>is</a:t>
            </a:r>
            <a:r>
              <a:rPr lang="de-DE" dirty="0"/>
              <a:t> a </a:t>
            </a:r>
            <a:r>
              <a:rPr lang="de-DE" dirty="0" err="1"/>
              <a:t>worksheet</a:t>
            </a:r>
            <a:r>
              <a:rPr lang="de-DE" dirty="0"/>
              <a:t> </a:t>
            </a:r>
            <a:r>
              <a:rPr lang="de-DE" dirty="0" err="1"/>
              <a:t>with</a:t>
            </a:r>
            <a:r>
              <a:rPr lang="de-DE" dirty="0"/>
              <a:t> </a:t>
            </a:r>
            <a:r>
              <a:rPr lang="de-DE" dirty="0" err="1"/>
              <a:t>questions</a:t>
            </a:r>
            <a:r>
              <a:rPr lang="de-DE" dirty="0"/>
              <a:t> </a:t>
            </a:r>
            <a:r>
              <a:rPr lang="de-DE" dirty="0" err="1"/>
              <a:t>for</a:t>
            </a:r>
            <a:r>
              <a:rPr lang="de-DE" dirty="0"/>
              <a:t> </a:t>
            </a:r>
            <a:r>
              <a:rPr lang="de-DE" dirty="0" err="1"/>
              <a:t>you</a:t>
            </a:r>
            <a:r>
              <a:rPr lang="de-DE" dirty="0"/>
              <a:t> </a:t>
            </a:r>
            <a:r>
              <a:rPr lang="de-DE" dirty="0" err="1"/>
              <a:t>to</a:t>
            </a:r>
            <a:r>
              <a:rPr lang="de-DE" dirty="0"/>
              <a:t> </a:t>
            </a:r>
            <a:r>
              <a:rPr lang="de-DE" dirty="0" err="1"/>
              <a:t>answer</a:t>
            </a:r>
            <a:r>
              <a:rPr lang="de-DE" dirty="0"/>
              <a:t> </a:t>
            </a:r>
            <a:r>
              <a:rPr lang="de-DE" dirty="0" err="1"/>
              <a:t>while</a:t>
            </a:r>
            <a:r>
              <a:rPr lang="de-DE" dirty="0"/>
              <a:t> </a:t>
            </a:r>
            <a:r>
              <a:rPr lang="de-DE" dirty="0" err="1"/>
              <a:t>watching</a:t>
            </a:r>
            <a:r>
              <a:rPr lang="de-DE" dirty="0"/>
              <a:t> </a:t>
            </a:r>
            <a:r>
              <a:rPr lang="de-DE" dirty="0" err="1"/>
              <a:t>the</a:t>
            </a:r>
            <a:r>
              <a:rPr lang="de-DE" dirty="0"/>
              <a:t> </a:t>
            </a:r>
            <a:r>
              <a:rPr lang="de-DE" dirty="0" err="1"/>
              <a:t>video</a:t>
            </a:r>
            <a:r>
              <a:rPr lang="de-DE" dirty="0"/>
              <a:t>.</a:t>
            </a:r>
          </a:p>
          <a:p>
            <a:pPr marL="0" indent="0">
              <a:buNone/>
            </a:pPr>
            <a:r>
              <a:rPr lang="de-DE" dirty="0" err="1"/>
              <a:t>Before</a:t>
            </a:r>
            <a:r>
              <a:rPr lang="de-DE" dirty="0"/>
              <a:t> </a:t>
            </a:r>
            <a:r>
              <a:rPr lang="de-DE" dirty="0" err="1"/>
              <a:t>we</a:t>
            </a:r>
            <a:r>
              <a:rPr lang="de-DE" dirty="0"/>
              <a:t> </a:t>
            </a:r>
            <a:r>
              <a:rPr lang="de-DE" dirty="0" err="1"/>
              <a:t>get</a:t>
            </a:r>
            <a:r>
              <a:rPr lang="de-DE" dirty="0"/>
              <a:t> </a:t>
            </a:r>
            <a:r>
              <a:rPr lang="de-DE" dirty="0" err="1"/>
              <a:t>to</a:t>
            </a:r>
            <a:r>
              <a:rPr lang="de-DE" dirty="0"/>
              <a:t> </a:t>
            </a:r>
            <a:r>
              <a:rPr lang="de-DE" dirty="0" err="1"/>
              <a:t>the</a:t>
            </a:r>
            <a:r>
              <a:rPr lang="de-DE" dirty="0"/>
              <a:t> </a:t>
            </a:r>
            <a:r>
              <a:rPr lang="de-DE" dirty="0" err="1"/>
              <a:t>worksheet</a:t>
            </a:r>
            <a:r>
              <a:rPr lang="de-DE" dirty="0"/>
              <a:t>, I </a:t>
            </a:r>
            <a:r>
              <a:rPr lang="de-DE" dirty="0" err="1"/>
              <a:t>would</a:t>
            </a:r>
            <a:r>
              <a:rPr lang="de-DE" dirty="0"/>
              <a:t> like </a:t>
            </a:r>
            <a:r>
              <a:rPr lang="de-DE" dirty="0" err="1"/>
              <a:t>to</a:t>
            </a:r>
            <a:r>
              <a:rPr lang="de-DE" dirty="0"/>
              <a:t> </a:t>
            </a:r>
            <a:r>
              <a:rPr lang="de-DE" dirty="0" err="1"/>
              <a:t>ask</a:t>
            </a:r>
            <a:r>
              <a:rPr lang="de-DE" dirty="0"/>
              <a:t> </a:t>
            </a:r>
            <a:r>
              <a:rPr lang="de-DE" dirty="0" err="1"/>
              <a:t>the</a:t>
            </a:r>
            <a:r>
              <a:rPr lang="de-DE" dirty="0"/>
              <a:t> </a:t>
            </a:r>
            <a:r>
              <a:rPr lang="de-DE" dirty="0" err="1"/>
              <a:t>following</a:t>
            </a:r>
            <a:r>
              <a:rPr lang="de-DE" dirty="0"/>
              <a:t> </a:t>
            </a:r>
            <a:r>
              <a:rPr lang="de-DE" dirty="0" err="1"/>
              <a:t>opening</a:t>
            </a:r>
            <a:r>
              <a:rPr lang="de-DE" dirty="0"/>
              <a:t> </a:t>
            </a:r>
            <a:r>
              <a:rPr lang="de-DE" dirty="0" err="1"/>
              <a:t>question</a:t>
            </a:r>
            <a:r>
              <a:rPr lang="de-DE" dirty="0"/>
              <a:t>:</a:t>
            </a:r>
          </a:p>
          <a:p>
            <a:pPr marL="0" indent="0">
              <a:buNone/>
            </a:pPr>
            <a:r>
              <a:rPr lang="de-DE" b="1" dirty="0" err="1"/>
              <a:t>What</a:t>
            </a:r>
            <a:r>
              <a:rPr lang="de-DE" b="1" dirty="0"/>
              <a:t> </a:t>
            </a:r>
            <a:r>
              <a:rPr lang="de-DE" b="1" dirty="0" err="1"/>
              <a:t>is</a:t>
            </a:r>
            <a:r>
              <a:rPr lang="de-DE" b="1" dirty="0"/>
              <a:t> a </a:t>
            </a:r>
            <a:r>
              <a:rPr lang="de-DE" b="1" dirty="0" err="1"/>
              <a:t>master</a:t>
            </a:r>
            <a:r>
              <a:rPr lang="de-DE" b="1" dirty="0"/>
              <a:t> plan </a:t>
            </a:r>
            <a:r>
              <a:rPr lang="de-DE" b="1" dirty="0" err="1"/>
              <a:t>community</a:t>
            </a:r>
            <a:r>
              <a:rPr lang="de-DE" b="1" dirty="0"/>
              <a:t>?  </a:t>
            </a:r>
            <a:r>
              <a:rPr lang="de-DE" b="1" dirty="0" err="1"/>
              <a:t>What</a:t>
            </a:r>
            <a:r>
              <a:rPr lang="de-DE" b="1" dirty="0"/>
              <a:t> </a:t>
            </a:r>
            <a:r>
              <a:rPr lang="de-DE" b="1" dirty="0" err="1"/>
              <a:t>are</a:t>
            </a:r>
            <a:r>
              <a:rPr lang="de-DE" b="1" dirty="0"/>
              <a:t> </a:t>
            </a:r>
            <a:r>
              <a:rPr lang="de-DE" b="1" dirty="0" err="1"/>
              <a:t>their</a:t>
            </a:r>
            <a:r>
              <a:rPr lang="de-DE" b="1" dirty="0"/>
              <a:t> </a:t>
            </a:r>
            <a:r>
              <a:rPr lang="de-DE" b="1" dirty="0" err="1"/>
              <a:t>features</a:t>
            </a:r>
            <a:r>
              <a:rPr lang="de-DE" b="1" dirty="0"/>
              <a:t>?</a:t>
            </a:r>
          </a:p>
          <a:p>
            <a:pPr marL="0" indent="0">
              <a:buNone/>
            </a:pPr>
            <a:r>
              <a:rPr lang="de-DE" dirty="0"/>
              <a:t>And </a:t>
            </a:r>
            <a:r>
              <a:rPr lang="de-DE" dirty="0" err="1"/>
              <a:t>go</a:t>
            </a:r>
            <a:r>
              <a:rPr lang="de-DE" dirty="0"/>
              <a:t> </a:t>
            </a:r>
            <a:r>
              <a:rPr lang="de-DE" dirty="0" err="1"/>
              <a:t>through</a:t>
            </a:r>
            <a:r>
              <a:rPr lang="de-DE" dirty="0"/>
              <a:t> </a:t>
            </a:r>
            <a:r>
              <a:rPr lang="de-DE" dirty="0" err="1"/>
              <a:t>some</a:t>
            </a:r>
            <a:r>
              <a:rPr lang="de-DE" dirty="0"/>
              <a:t> </a:t>
            </a:r>
            <a:r>
              <a:rPr lang="de-DE" dirty="0" err="1"/>
              <a:t>slides</a:t>
            </a:r>
            <a:r>
              <a:rPr lang="de-DE" dirty="0"/>
              <a:t> </a:t>
            </a:r>
            <a:r>
              <a:rPr lang="de-DE" dirty="0" err="1"/>
              <a:t>for</a:t>
            </a:r>
            <a:r>
              <a:rPr lang="de-DE" dirty="0"/>
              <a:t> </a:t>
            </a:r>
            <a:r>
              <a:rPr lang="de-DE" dirty="0" err="1"/>
              <a:t>background</a:t>
            </a:r>
            <a:r>
              <a:rPr lang="de-DE" dirty="0"/>
              <a:t>.</a:t>
            </a:r>
          </a:p>
        </p:txBody>
      </p:sp>
    </p:spTree>
    <p:extLst>
      <p:ext uri="{BB962C8B-B14F-4D97-AF65-F5344CB8AC3E}">
        <p14:creationId xmlns:p14="http://schemas.microsoft.com/office/powerpoint/2010/main" val="3579131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C4BEA-D3A6-43E9-B371-473B69505D72}"/>
              </a:ext>
            </a:extLst>
          </p:cNvPr>
          <p:cNvSpPr>
            <a:spLocks noGrp="1"/>
          </p:cNvSpPr>
          <p:nvPr>
            <p:ph type="title"/>
          </p:nvPr>
        </p:nvSpPr>
        <p:spPr/>
        <p:txBody>
          <a:bodyPr/>
          <a:lstStyle/>
          <a:p>
            <a:r>
              <a:rPr lang="de-DE" dirty="0"/>
              <a:t>2.)  </a:t>
            </a:r>
            <a:r>
              <a:rPr lang="de-DE" dirty="0" err="1"/>
              <a:t>Celebration</a:t>
            </a:r>
            <a:r>
              <a:rPr lang="de-DE" dirty="0"/>
              <a:t>, Florida, USA</a:t>
            </a:r>
          </a:p>
        </p:txBody>
      </p:sp>
      <p:sp>
        <p:nvSpPr>
          <p:cNvPr id="3" name="Inhaltsplatzhalter 2">
            <a:extLst>
              <a:ext uri="{FF2B5EF4-FFF2-40B4-BE49-F238E27FC236}">
                <a16:creationId xmlns:a16="http://schemas.microsoft.com/office/drawing/2014/main" id="{09B4074B-088E-4F75-962E-53C474448422}"/>
              </a:ext>
            </a:extLst>
          </p:cNvPr>
          <p:cNvSpPr>
            <a:spLocks noGrp="1"/>
          </p:cNvSpPr>
          <p:nvPr>
            <p:ph idx="1"/>
          </p:nvPr>
        </p:nvSpPr>
        <p:spPr/>
        <p:txBody>
          <a:bodyPr/>
          <a:lstStyle/>
          <a:p>
            <a:r>
              <a:rPr lang="en-US" dirty="0"/>
              <a:t>Developed by The Walt Disney Company, Celebration is a town designed with a nostalgic, small-town feel. It has a mix of residential, commercial, and recreational spaces, with an emphasis on community events and social engagement.</a:t>
            </a:r>
            <a:endParaRPr lang="de-DE" dirty="0"/>
          </a:p>
        </p:txBody>
      </p:sp>
    </p:spTree>
    <p:extLst>
      <p:ext uri="{BB962C8B-B14F-4D97-AF65-F5344CB8AC3E}">
        <p14:creationId xmlns:p14="http://schemas.microsoft.com/office/powerpoint/2010/main" val="1375228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4B7D5-371A-4C15-8025-0C2B686D7151}"/>
              </a:ext>
            </a:extLst>
          </p:cNvPr>
          <p:cNvSpPr>
            <a:spLocks noGrp="1"/>
          </p:cNvSpPr>
          <p:nvPr>
            <p:ph type="title"/>
          </p:nvPr>
        </p:nvSpPr>
        <p:spPr/>
        <p:txBody>
          <a:bodyPr/>
          <a:lstStyle/>
          <a:p>
            <a:r>
              <a:rPr lang="de-DE" dirty="0" err="1"/>
              <a:t>Celebration</a:t>
            </a:r>
            <a:r>
              <a:rPr lang="de-DE" dirty="0"/>
              <a:t>, Florida</a:t>
            </a:r>
          </a:p>
        </p:txBody>
      </p:sp>
      <p:pic>
        <p:nvPicPr>
          <p:cNvPr id="5" name="Inhaltsplatzhalter 4">
            <a:extLst>
              <a:ext uri="{FF2B5EF4-FFF2-40B4-BE49-F238E27FC236}">
                <a16:creationId xmlns:a16="http://schemas.microsoft.com/office/drawing/2014/main" id="{684EFC2F-7952-4F46-B2B1-4E6C78258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0" y="1950244"/>
            <a:ext cx="6350000" cy="4102100"/>
          </a:xfrm>
        </p:spPr>
      </p:pic>
    </p:spTree>
    <p:extLst>
      <p:ext uri="{BB962C8B-B14F-4D97-AF65-F5344CB8AC3E}">
        <p14:creationId xmlns:p14="http://schemas.microsoft.com/office/powerpoint/2010/main" val="85562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801D6-E632-483A-A846-19EE724AA796}"/>
              </a:ext>
            </a:extLst>
          </p:cNvPr>
          <p:cNvSpPr>
            <a:spLocks noGrp="1"/>
          </p:cNvSpPr>
          <p:nvPr>
            <p:ph type="title"/>
          </p:nvPr>
        </p:nvSpPr>
        <p:spPr/>
        <p:txBody>
          <a:bodyPr/>
          <a:lstStyle/>
          <a:p>
            <a:r>
              <a:rPr lang="de-DE" dirty="0"/>
              <a:t>3.)  The </a:t>
            </a:r>
            <a:r>
              <a:rPr lang="de-DE" dirty="0" err="1"/>
              <a:t>Ladera</a:t>
            </a:r>
            <a:r>
              <a:rPr lang="de-DE" dirty="0"/>
              <a:t> Ranch, California, USA</a:t>
            </a:r>
          </a:p>
        </p:txBody>
      </p:sp>
      <p:sp>
        <p:nvSpPr>
          <p:cNvPr id="3" name="Inhaltsplatzhalter 2">
            <a:extLst>
              <a:ext uri="{FF2B5EF4-FFF2-40B4-BE49-F238E27FC236}">
                <a16:creationId xmlns:a16="http://schemas.microsoft.com/office/drawing/2014/main" id="{DF3CAF70-690D-4CA4-AB50-03868B50F332}"/>
              </a:ext>
            </a:extLst>
          </p:cNvPr>
          <p:cNvSpPr>
            <a:spLocks noGrp="1"/>
          </p:cNvSpPr>
          <p:nvPr>
            <p:ph idx="1"/>
          </p:nvPr>
        </p:nvSpPr>
        <p:spPr/>
        <p:txBody>
          <a:bodyPr/>
          <a:lstStyle/>
          <a:p>
            <a:r>
              <a:rPr lang="en-US" dirty="0"/>
              <a:t>Located in Orange County, </a:t>
            </a:r>
            <a:r>
              <a:rPr lang="en-US" dirty="0" err="1"/>
              <a:t>Ladera</a:t>
            </a:r>
            <a:r>
              <a:rPr lang="en-US" dirty="0"/>
              <a:t> Ranch is a master-planned community with diverse housing options, schools, parks, and recreational facilities. It incorporates a range of architectural styles and has a strong sense of community.</a:t>
            </a:r>
            <a:endParaRPr lang="de-DE" dirty="0"/>
          </a:p>
        </p:txBody>
      </p:sp>
    </p:spTree>
    <p:extLst>
      <p:ext uri="{BB962C8B-B14F-4D97-AF65-F5344CB8AC3E}">
        <p14:creationId xmlns:p14="http://schemas.microsoft.com/office/powerpoint/2010/main" val="197426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43335-F117-4CA5-9774-DB2D0DF9AAC9}"/>
              </a:ext>
            </a:extLst>
          </p:cNvPr>
          <p:cNvSpPr>
            <a:spLocks noGrp="1"/>
          </p:cNvSpPr>
          <p:nvPr>
            <p:ph type="title"/>
          </p:nvPr>
        </p:nvSpPr>
        <p:spPr/>
        <p:txBody>
          <a:bodyPr/>
          <a:lstStyle/>
          <a:p>
            <a:r>
              <a:rPr lang="de-DE" dirty="0" err="1"/>
              <a:t>Ladera</a:t>
            </a:r>
            <a:r>
              <a:rPr lang="de-DE" dirty="0"/>
              <a:t> Ranch</a:t>
            </a:r>
          </a:p>
        </p:txBody>
      </p:sp>
      <p:pic>
        <p:nvPicPr>
          <p:cNvPr id="5" name="Inhaltsplatzhalter 4">
            <a:extLst>
              <a:ext uri="{FF2B5EF4-FFF2-40B4-BE49-F238E27FC236}">
                <a16:creationId xmlns:a16="http://schemas.microsoft.com/office/drawing/2014/main" id="{F0B71CB2-E765-4CFF-A15A-4FB792A9CC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7100" y="2601119"/>
            <a:ext cx="5257800" cy="2800350"/>
          </a:xfrm>
        </p:spPr>
      </p:pic>
    </p:spTree>
    <p:extLst>
      <p:ext uri="{BB962C8B-B14F-4D97-AF65-F5344CB8AC3E}">
        <p14:creationId xmlns:p14="http://schemas.microsoft.com/office/powerpoint/2010/main" val="116504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5583B-11EF-4B2C-80ED-2DA7B3B81937}"/>
              </a:ext>
            </a:extLst>
          </p:cNvPr>
          <p:cNvSpPr>
            <a:spLocks noGrp="1"/>
          </p:cNvSpPr>
          <p:nvPr>
            <p:ph type="title"/>
          </p:nvPr>
        </p:nvSpPr>
        <p:spPr/>
        <p:txBody>
          <a:bodyPr/>
          <a:lstStyle/>
          <a:p>
            <a:r>
              <a:rPr lang="de-DE" dirty="0"/>
              <a:t>4.)  Dubai Sports City, UAE</a:t>
            </a:r>
          </a:p>
        </p:txBody>
      </p:sp>
      <p:sp>
        <p:nvSpPr>
          <p:cNvPr id="3" name="Inhaltsplatzhalter 2">
            <a:extLst>
              <a:ext uri="{FF2B5EF4-FFF2-40B4-BE49-F238E27FC236}">
                <a16:creationId xmlns:a16="http://schemas.microsoft.com/office/drawing/2014/main" id="{9F514DB3-5DF3-4006-9A55-5134AC64F18A}"/>
              </a:ext>
            </a:extLst>
          </p:cNvPr>
          <p:cNvSpPr>
            <a:spLocks noGrp="1"/>
          </p:cNvSpPr>
          <p:nvPr>
            <p:ph idx="1"/>
          </p:nvPr>
        </p:nvSpPr>
        <p:spPr/>
        <p:txBody>
          <a:bodyPr/>
          <a:lstStyle/>
          <a:p>
            <a:r>
              <a:rPr lang="en-US" dirty="0"/>
              <a:t>This development in Dubai focuses on providing a sports-themed living experience. It includes sports facilities, residential areas, and commercial spaces, all designed to promote an active and healthy lifestyle.</a:t>
            </a:r>
            <a:endParaRPr lang="de-DE" dirty="0"/>
          </a:p>
        </p:txBody>
      </p:sp>
    </p:spTree>
    <p:extLst>
      <p:ext uri="{BB962C8B-B14F-4D97-AF65-F5344CB8AC3E}">
        <p14:creationId xmlns:p14="http://schemas.microsoft.com/office/powerpoint/2010/main" val="3415645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E5324-7635-4D12-BC25-1D5458B16BF1}"/>
              </a:ext>
            </a:extLst>
          </p:cNvPr>
          <p:cNvSpPr>
            <a:spLocks noGrp="1"/>
          </p:cNvSpPr>
          <p:nvPr>
            <p:ph type="title"/>
          </p:nvPr>
        </p:nvSpPr>
        <p:spPr/>
        <p:txBody>
          <a:bodyPr/>
          <a:lstStyle/>
          <a:p>
            <a:r>
              <a:rPr lang="de-DE" dirty="0"/>
              <a:t>Dubai Sports City</a:t>
            </a:r>
          </a:p>
        </p:txBody>
      </p:sp>
      <p:pic>
        <p:nvPicPr>
          <p:cNvPr id="5" name="Inhaltsplatzhalter 4">
            <a:extLst>
              <a:ext uri="{FF2B5EF4-FFF2-40B4-BE49-F238E27FC236}">
                <a16:creationId xmlns:a16="http://schemas.microsoft.com/office/drawing/2014/main" id="{E1D10C05-4379-4993-8EA3-AD8E80D600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664404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34D45-B7DB-4ABE-88D1-0A6AB0AE9EB6}"/>
              </a:ext>
            </a:extLst>
          </p:cNvPr>
          <p:cNvSpPr>
            <a:spLocks noGrp="1"/>
          </p:cNvSpPr>
          <p:nvPr>
            <p:ph type="title"/>
          </p:nvPr>
        </p:nvSpPr>
        <p:spPr/>
        <p:txBody>
          <a:bodyPr/>
          <a:lstStyle/>
          <a:p>
            <a:r>
              <a:rPr lang="de-DE" dirty="0"/>
              <a:t>5.)  Tianjin Eco-City, China</a:t>
            </a:r>
          </a:p>
        </p:txBody>
      </p:sp>
      <p:sp>
        <p:nvSpPr>
          <p:cNvPr id="3" name="Inhaltsplatzhalter 2">
            <a:extLst>
              <a:ext uri="{FF2B5EF4-FFF2-40B4-BE49-F238E27FC236}">
                <a16:creationId xmlns:a16="http://schemas.microsoft.com/office/drawing/2014/main" id="{B8851B27-0D40-4592-8713-E792A8875BB1}"/>
              </a:ext>
            </a:extLst>
          </p:cNvPr>
          <p:cNvSpPr>
            <a:spLocks noGrp="1"/>
          </p:cNvSpPr>
          <p:nvPr>
            <p:ph idx="1"/>
          </p:nvPr>
        </p:nvSpPr>
        <p:spPr/>
        <p:txBody>
          <a:bodyPr/>
          <a:lstStyle/>
          <a:p>
            <a:r>
              <a:rPr lang="en-US" dirty="0"/>
              <a:t>Jointly developed by China and Singapore, this eco-friendly city aims to be a model for sustainable urban living. It incorporates green building practices, energy-efficient technologies, and extensive green spaces.</a:t>
            </a:r>
            <a:endParaRPr lang="de-DE" dirty="0"/>
          </a:p>
        </p:txBody>
      </p:sp>
    </p:spTree>
    <p:extLst>
      <p:ext uri="{BB962C8B-B14F-4D97-AF65-F5344CB8AC3E}">
        <p14:creationId xmlns:p14="http://schemas.microsoft.com/office/powerpoint/2010/main" val="922293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4726A-B248-4351-ACFB-0F0FDA5FC775}"/>
              </a:ext>
            </a:extLst>
          </p:cNvPr>
          <p:cNvSpPr>
            <a:spLocks noGrp="1"/>
          </p:cNvSpPr>
          <p:nvPr>
            <p:ph type="title"/>
          </p:nvPr>
        </p:nvSpPr>
        <p:spPr/>
        <p:txBody>
          <a:bodyPr/>
          <a:lstStyle/>
          <a:p>
            <a:r>
              <a:rPr lang="de-DE" dirty="0"/>
              <a:t>Tianjin Eco-City</a:t>
            </a:r>
          </a:p>
        </p:txBody>
      </p:sp>
      <p:pic>
        <p:nvPicPr>
          <p:cNvPr id="7" name="Inhaltsplatzhalter 6">
            <a:extLst>
              <a:ext uri="{FF2B5EF4-FFF2-40B4-BE49-F238E27FC236}">
                <a16:creationId xmlns:a16="http://schemas.microsoft.com/office/drawing/2014/main" id="{625A0E43-970C-42D7-B70C-44A34F2BB9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878" y="1825625"/>
            <a:ext cx="7738243" cy="4351338"/>
          </a:xfrm>
        </p:spPr>
      </p:pic>
    </p:spTree>
    <p:extLst>
      <p:ext uri="{BB962C8B-B14F-4D97-AF65-F5344CB8AC3E}">
        <p14:creationId xmlns:p14="http://schemas.microsoft.com/office/powerpoint/2010/main" val="212622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958FF-CE03-4AF3-A6CB-115AB6CB3756}"/>
              </a:ext>
            </a:extLst>
          </p:cNvPr>
          <p:cNvSpPr>
            <a:spLocks noGrp="1"/>
          </p:cNvSpPr>
          <p:nvPr>
            <p:ph type="title"/>
          </p:nvPr>
        </p:nvSpPr>
        <p:spPr/>
        <p:txBody>
          <a:bodyPr/>
          <a:lstStyle/>
          <a:p>
            <a:r>
              <a:rPr lang="de-DE" dirty="0"/>
              <a:t>6.)  Reston, Virginia, USA</a:t>
            </a:r>
          </a:p>
        </p:txBody>
      </p:sp>
      <p:sp>
        <p:nvSpPr>
          <p:cNvPr id="3" name="Inhaltsplatzhalter 2">
            <a:extLst>
              <a:ext uri="{FF2B5EF4-FFF2-40B4-BE49-F238E27FC236}">
                <a16:creationId xmlns:a16="http://schemas.microsoft.com/office/drawing/2014/main" id="{EB891D9C-D5E2-48EC-AC48-99852CE26BD2}"/>
              </a:ext>
            </a:extLst>
          </p:cNvPr>
          <p:cNvSpPr>
            <a:spLocks noGrp="1"/>
          </p:cNvSpPr>
          <p:nvPr>
            <p:ph idx="1"/>
          </p:nvPr>
        </p:nvSpPr>
        <p:spPr/>
        <p:txBody>
          <a:bodyPr/>
          <a:lstStyle/>
          <a:p>
            <a:r>
              <a:rPr lang="en-US" dirty="0"/>
              <a:t>Planned by Robert E. Simon, Reston is a well-known planned community that emphasizes a mix of residential, commercial, and recreational spaces. It includes lakes, parks, and a town center.</a:t>
            </a:r>
            <a:endParaRPr lang="de-DE" dirty="0"/>
          </a:p>
        </p:txBody>
      </p:sp>
    </p:spTree>
    <p:extLst>
      <p:ext uri="{BB962C8B-B14F-4D97-AF65-F5344CB8AC3E}">
        <p14:creationId xmlns:p14="http://schemas.microsoft.com/office/powerpoint/2010/main" val="929226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F196F-DD1F-4B97-BE8E-916E8CA4C5CA}"/>
              </a:ext>
            </a:extLst>
          </p:cNvPr>
          <p:cNvSpPr>
            <a:spLocks noGrp="1"/>
          </p:cNvSpPr>
          <p:nvPr>
            <p:ph type="title"/>
          </p:nvPr>
        </p:nvSpPr>
        <p:spPr/>
        <p:txBody>
          <a:bodyPr/>
          <a:lstStyle/>
          <a:p>
            <a:r>
              <a:rPr lang="de-DE" dirty="0"/>
              <a:t>Reston Virginia</a:t>
            </a:r>
          </a:p>
        </p:txBody>
      </p:sp>
      <p:pic>
        <p:nvPicPr>
          <p:cNvPr id="5" name="Inhaltsplatzhalter 4">
            <a:extLst>
              <a:ext uri="{FF2B5EF4-FFF2-40B4-BE49-F238E27FC236}">
                <a16:creationId xmlns:a16="http://schemas.microsoft.com/office/drawing/2014/main" id="{1C32945A-6A07-48AE-9D44-ED583AC7E8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533" y="1449235"/>
            <a:ext cx="6214534" cy="4613820"/>
          </a:xfrm>
        </p:spPr>
      </p:pic>
    </p:spTree>
    <p:extLst>
      <p:ext uri="{BB962C8B-B14F-4D97-AF65-F5344CB8AC3E}">
        <p14:creationId xmlns:p14="http://schemas.microsoft.com/office/powerpoint/2010/main" val="346809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09A46-1E4A-4C7D-A1EE-58F9141FC5C8}"/>
              </a:ext>
            </a:extLst>
          </p:cNvPr>
          <p:cNvSpPr>
            <a:spLocks noGrp="1"/>
          </p:cNvSpPr>
          <p:nvPr>
            <p:ph type="title"/>
          </p:nvPr>
        </p:nvSpPr>
        <p:spPr/>
        <p:txBody>
          <a:bodyPr/>
          <a:lstStyle/>
          <a:p>
            <a:r>
              <a:rPr lang="de-DE" dirty="0"/>
              <a:t>Question:</a:t>
            </a:r>
          </a:p>
        </p:txBody>
      </p:sp>
      <p:sp>
        <p:nvSpPr>
          <p:cNvPr id="3" name="Inhaltsplatzhalter 2">
            <a:extLst>
              <a:ext uri="{FF2B5EF4-FFF2-40B4-BE49-F238E27FC236}">
                <a16:creationId xmlns:a16="http://schemas.microsoft.com/office/drawing/2014/main" id="{EF9DE157-AE0B-441A-9F14-7D66D502C1BD}"/>
              </a:ext>
            </a:extLst>
          </p:cNvPr>
          <p:cNvSpPr>
            <a:spLocks noGrp="1"/>
          </p:cNvSpPr>
          <p:nvPr>
            <p:ph idx="1"/>
          </p:nvPr>
        </p:nvSpPr>
        <p:spPr/>
        <p:txBody>
          <a:bodyPr>
            <a:normAutofit/>
          </a:bodyPr>
          <a:lstStyle/>
          <a:p>
            <a:pPr marL="0" indent="0">
              <a:buNone/>
            </a:pPr>
            <a:r>
              <a:rPr lang="de-DE" sz="7200" b="1" dirty="0" err="1"/>
              <a:t>What</a:t>
            </a:r>
            <a:r>
              <a:rPr lang="de-DE" sz="7200" b="1" dirty="0"/>
              <a:t> </a:t>
            </a:r>
            <a:r>
              <a:rPr lang="de-DE" sz="7200" b="1" dirty="0" err="1"/>
              <a:t>is</a:t>
            </a:r>
            <a:r>
              <a:rPr lang="de-DE" sz="7200" b="1" dirty="0"/>
              <a:t> a </a:t>
            </a:r>
            <a:r>
              <a:rPr lang="de-DE" sz="7200" b="1" dirty="0" err="1"/>
              <a:t>master</a:t>
            </a:r>
            <a:r>
              <a:rPr lang="de-DE" sz="7200" b="1" dirty="0"/>
              <a:t> plan </a:t>
            </a:r>
            <a:r>
              <a:rPr lang="de-DE" sz="7200" b="1" dirty="0" err="1"/>
              <a:t>community</a:t>
            </a:r>
            <a:r>
              <a:rPr lang="de-DE" sz="7200" b="1" dirty="0"/>
              <a:t>?</a:t>
            </a:r>
            <a:endParaRPr lang="de-DE" sz="7200" dirty="0"/>
          </a:p>
        </p:txBody>
      </p:sp>
    </p:spTree>
    <p:extLst>
      <p:ext uri="{BB962C8B-B14F-4D97-AF65-F5344CB8AC3E}">
        <p14:creationId xmlns:p14="http://schemas.microsoft.com/office/powerpoint/2010/main" val="2019328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BBBBE-E317-4FF7-9E32-36A563ADA404}"/>
              </a:ext>
            </a:extLst>
          </p:cNvPr>
          <p:cNvSpPr>
            <a:spLocks noGrp="1"/>
          </p:cNvSpPr>
          <p:nvPr>
            <p:ph type="title"/>
          </p:nvPr>
        </p:nvSpPr>
        <p:spPr/>
        <p:txBody>
          <a:bodyPr/>
          <a:lstStyle/>
          <a:p>
            <a:r>
              <a:rPr lang="de-DE" dirty="0"/>
              <a:t>7.)  Seaside, Florida, USA</a:t>
            </a:r>
          </a:p>
        </p:txBody>
      </p:sp>
      <p:sp>
        <p:nvSpPr>
          <p:cNvPr id="3" name="Inhaltsplatzhalter 2">
            <a:extLst>
              <a:ext uri="{FF2B5EF4-FFF2-40B4-BE49-F238E27FC236}">
                <a16:creationId xmlns:a16="http://schemas.microsoft.com/office/drawing/2014/main" id="{DEB5990C-DB11-4910-AE6D-05304213D1DF}"/>
              </a:ext>
            </a:extLst>
          </p:cNvPr>
          <p:cNvSpPr>
            <a:spLocks noGrp="1"/>
          </p:cNvSpPr>
          <p:nvPr>
            <p:ph idx="1"/>
          </p:nvPr>
        </p:nvSpPr>
        <p:spPr/>
        <p:txBody>
          <a:bodyPr/>
          <a:lstStyle/>
          <a:p>
            <a:r>
              <a:rPr lang="en-US" dirty="0"/>
              <a:t>Recognized for its unique architecture and urban design, Seaside is a beachfront community that became famous for its role in the movie "The Truman Show." It emphasizes walkability, traditional neighborhood design, and a vibrant town center.</a:t>
            </a:r>
            <a:endParaRPr lang="de-DE" dirty="0"/>
          </a:p>
        </p:txBody>
      </p:sp>
    </p:spTree>
    <p:extLst>
      <p:ext uri="{BB962C8B-B14F-4D97-AF65-F5344CB8AC3E}">
        <p14:creationId xmlns:p14="http://schemas.microsoft.com/office/powerpoint/2010/main" val="4005176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883F8-8F58-4377-A148-F46AC56FB9CE}"/>
              </a:ext>
            </a:extLst>
          </p:cNvPr>
          <p:cNvSpPr>
            <a:spLocks noGrp="1"/>
          </p:cNvSpPr>
          <p:nvPr>
            <p:ph type="title"/>
          </p:nvPr>
        </p:nvSpPr>
        <p:spPr/>
        <p:txBody>
          <a:bodyPr/>
          <a:lstStyle/>
          <a:p>
            <a:r>
              <a:rPr lang="de-DE" dirty="0"/>
              <a:t>Seaside</a:t>
            </a:r>
          </a:p>
        </p:txBody>
      </p:sp>
      <p:pic>
        <p:nvPicPr>
          <p:cNvPr id="5" name="Inhaltsplatzhalter 4">
            <a:extLst>
              <a:ext uri="{FF2B5EF4-FFF2-40B4-BE49-F238E27FC236}">
                <a16:creationId xmlns:a16="http://schemas.microsoft.com/office/drawing/2014/main" id="{ED21894D-9CDF-4877-9E16-1DADD5A7E8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012" y="2096294"/>
            <a:ext cx="10467975" cy="3810000"/>
          </a:xfrm>
        </p:spPr>
      </p:pic>
    </p:spTree>
    <p:extLst>
      <p:ext uri="{BB962C8B-B14F-4D97-AF65-F5344CB8AC3E}">
        <p14:creationId xmlns:p14="http://schemas.microsoft.com/office/powerpoint/2010/main" val="1243377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ACE33-B51E-47AF-A05C-479F19559438}"/>
              </a:ext>
            </a:extLst>
          </p:cNvPr>
          <p:cNvSpPr>
            <a:spLocks noGrp="1"/>
          </p:cNvSpPr>
          <p:nvPr>
            <p:ph type="title"/>
          </p:nvPr>
        </p:nvSpPr>
        <p:spPr/>
        <p:txBody>
          <a:bodyPr/>
          <a:lstStyle/>
          <a:p>
            <a:r>
              <a:rPr lang="de-DE" dirty="0"/>
              <a:t>8.)  </a:t>
            </a:r>
            <a:r>
              <a:rPr lang="de-DE" dirty="0" err="1"/>
              <a:t>Masdar</a:t>
            </a:r>
            <a:r>
              <a:rPr lang="de-DE" dirty="0"/>
              <a:t> City, Abu Dhabi, UAE</a:t>
            </a:r>
          </a:p>
        </p:txBody>
      </p:sp>
      <p:sp>
        <p:nvSpPr>
          <p:cNvPr id="3" name="Inhaltsplatzhalter 2">
            <a:extLst>
              <a:ext uri="{FF2B5EF4-FFF2-40B4-BE49-F238E27FC236}">
                <a16:creationId xmlns:a16="http://schemas.microsoft.com/office/drawing/2014/main" id="{DCB6EF4A-99FC-42F3-B92F-A70040213188}"/>
              </a:ext>
            </a:extLst>
          </p:cNvPr>
          <p:cNvSpPr>
            <a:spLocks noGrp="1"/>
          </p:cNvSpPr>
          <p:nvPr>
            <p:ph idx="1"/>
          </p:nvPr>
        </p:nvSpPr>
        <p:spPr/>
        <p:txBody>
          <a:bodyPr/>
          <a:lstStyle/>
          <a:p>
            <a:r>
              <a:rPr lang="en-US" dirty="0"/>
              <a:t>Focused on sustainable living, Masdar City is designed to be a carbon-neutral and zero-waste community. It incorporates renewable energy sources, green building practices, and efficient public transportation.</a:t>
            </a:r>
            <a:endParaRPr lang="de-DE" dirty="0"/>
          </a:p>
        </p:txBody>
      </p:sp>
    </p:spTree>
    <p:extLst>
      <p:ext uri="{BB962C8B-B14F-4D97-AF65-F5344CB8AC3E}">
        <p14:creationId xmlns:p14="http://schemas.microsoft.com/office/powerpoint/2010/main" val="3429584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F8459-369E-48DB-98BC-41007B260939}"/>
              </a:ext>
            </a:extLst>
          </p:cNvPr>
          <p:cNvSpPr>
            <a:spLocks noGrp="1"/>
          </p:cNvSpPr>
          <p:nvPr>
            <p:ph type="title"/>
          </p:nvPr>
        </p:nvSpPr>
        <p:spPr/>
        <p:txBody>
          <a:bodyPr/>
          <a:lstStyle/>
          <a:p>
            <a:r>
              <a:rPr lang="de-DE" dirty="0" err="1"/>
              <a:t>Masdar</a:t>
            </a:r>
            <a:r>
              <a:rPr lang="de-DE" dirty="0"/>
              <a:t> City</a:t>
            </a:r>
          </a:p>
        </p:txBody>
      </p:sp>
      <p:pic>
        <p:nvPicPr>
          <p:cNvPr id="5" name="Inhaltsplatzhalter 4">
            <a:extLst>
              <a:ext uri="{FF2B5EF4-FFF2-40B4-BE49-F238E27FC236}">
                <a16:creationId xmlns:a16="http://schemas.microsoft.com/office/drawing/2014/main" id="{E7BEDB7D-0DE3-4CBF-8131-B4459F25C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6628" y="1825625"/>
            <a:ext cx="5858744" cy="4351338"/>
          </a:xfrm>
        </p:spPr>
      </p:pic>
    </p:spTree>
    <p:extLst>
      <p:ext uri="{BB962C8B-B14F-4D97-AF65-F5344CB8AC3E}">
        <p14:creationId xmlns:p14="http://schemas.microsoft.com/office/powerpoint/2010/main" val="1480156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25824-B50E-4223-B5B3-B682A4826C0B}"/>
              </a:ext>
            </a:extLst>
          </p:cNvPr>
          <p:cNvSpPr>
            <a:spLocks noGrp="1"/>
          </p:cNvSpPr>
          <p:nvPr>
            <p:ph type="title"/>
          </p:nvPr>
        </p:nvSpPr>
        <p:spPr/>
        <p:txBody>
          <a:bodyPr/>
          <a:lstStyle/>
          <a:p>
            <a:r>
              <a:rPr lang="de-DE" dirty="0"/>
              <a:t>9.) King Abdullah </a:t>
            </a:r>
            <a:r>
              <a:rPr lang="de-DE" dirty="0" err="1"/>
              <a:t>Economic</a:t>
            </a:r>
            <a:r>
              <a:rPr lang="de-DE" dirty="0"/>
              <a:t> City, Saudi Arabia</a:t>
            </a:r>
          </a:p>
        </p:txBody>
      </p:sp>
      <p:sp>
        <p:nvSpPr>
          <p:cNvPr id="3" name="Inhaltsplatzhalter 2">
            <a:extLst>
              <a:ext uri="{FF2B5EF4-FFF2-40B4-BE49-F238E27FC236}">
                <a16:creationId xmlns:a16="http://schemas.microsoft.com/office/drawing/2014/main" id="{96163DD9-A36E-4FC9-ACB8-5271BF753BB7}"/>
              </a:ext>
            </a:extLst>
          </p:cNvPr>
          <p:cNvSpPr>
            <a:spLocks noGrp="1"/>
          </p:cNvSpPr>
          <p:nvPr>
            <p:ph idx="1"/>
          </p:nvPr>
        </p:nvSpPr>
        <p:spPr/>
        <p:txBody>
          <a:bodyPr/>
          <a:lstStyle/>
          <a:p>
            <a:r>
              <a:rPr lang="en-US" dirty="0"/>
              <a:t>This mega-development includes residential areas, a port, an industrial zone, and a business district. It aims to promote economic growth and diversification in the region.</a:t>
            </a:r>
            <a:endParaRPr lang="de-DE" dirty="0"/>
          </a:p>
        </p:txBody>
      </p:sp>
    </p:spTree>
    <p:extLst>
      <p:ext uri="{BB962C8B-B14F-4D97-AF65-F5344CB8AC3E}">
        <p14:creationId xmlns:p14="http://schemas.microsoft.com/office/powerpoint/2010/main" val="3527963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6E425-D494-4CAA-9F2C-F6859FAA5ECF}"/>
              </a:ext>
            </a:extLst>
          </p:cNvPr>
          <p:cNvSpPr>
            <a:spLocks noGrp="1"/>
          </p:cNvSpPr>
          <p:nvPr>
            <p:ph type="title"/>
          </p:nvPr>
        </p:nvSpPr>
        <p:spPr/>
        <p:txBody>
          <a:bodyPr/>
          <a:lstStyle/>
          <a:p>
            <a:r>
              <a:rPr lang="de-DE" dirty="0"/>
              <a:t>King Abdullah </a:t>
            </a:r>
            <a:r>
              <a:rPr lang="de-DE" dirty="0" err="1"/>
              <a:t>Economic</a:t>
            </a:r>
            <a:r>
              <a:rPr lang="de-DE" dirty="0"/>
              <a:t> City</a:t>
            </a:r>
          </a:p>
        </p:txBody>
      </p:sp>
      <p:pic>
        <p:nvPicPr>
          <p:cNvPr id="5" name="Inhaltsplatzhalter 4">
            <a:extLst>
              <a:ext uri="{FF2B5EF4-FFF2-40B4-BE49-F238E27FC236}">
                <a16:creationId xmlns:a16="http://schemas.microsoft.com/office/drawing/2014/main" id="{699B298F-81A9-4D46-B78D-B9C9E30E4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202394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921D1-1D78-4F4F-B5DE-9E5783AB7A9E}"/>
              </a:ext>
            </a:extLst>
          </p:cNvPr>
          <p:cNvSpPr>
            <a:spLocks noGrp="1"/>
          </p:cNvSpPr>
          <p:nvPr>
            <p:ph type="title"/>
          </p:nvPr>
        </p:nvSpPr>
        <p:spPr/>
        <p:txBody>
          <a:bodyPr/>
          <a:lstStyle/>
          <a:p>
            <a:r>
              <a:rPr lang="de-DE" dirty="0"/>
              <a:t>10.)  </a:t>
            </a:r>
            <a:r>
              <a:rPr lang="de-DE" dirty="0" err="1"/>
              <a:t>Nocatee</a:t>
            </a:r>
            <a:r>
              <a:rPr lang="de-DE" dirty="0"/>
              <a:t>, Florida, USA</a:t>
            </a:r>
          </a:p>
        </p:txBody>
      </p:sp>
      <p:sp>
        <p:nvSpPr>
          <p:cNvPr id="3" name="Inhaltsplatzhalter 2">
            <a:extLst>
              <a:ext uri="{FF2B5EF4-FFF2-40B4-BE49-F238E27FC236}">
                <a16:creationId xmlns:a16="http://schemas.microsoft.com/office/drawing/2014/main" id="{5FA60EFD-4C7B-42C6-9166-48EDE6FD151C}"/>
              </a:ext>
            </a:extLst>
          </p:cNvPr>
          <p:cNvSpPr>
            <a:spLocks noGrp="1"/>
          </p:cNvSpPr>
          <p:nvPr>
            <p:ph idx="1"/>
          </p:nvPr>
        </p:nvSpPr>
        <p:spPr/>
        <p:txBody>
          <a:bodyPr/>
          <a:lstStyle/>
          <a:p>
            <a:r>
              <a:rPr lang="en-US" dirty="0"/>
              <a:t>Situated in northeast Florida, Nocatee is one of the fastest-growing master-planned communities in the United States. It offers a variety of housing options, parks, schools, and recreational amenities.</a:t>
            </a:r>
            <a:endParaRPr lang="de-DE" dirty="0"/>
          </a:p>
        </p:txBody>
      </p:sp>
    </p:spTree>
    <p:extLst>
      <p:ext uri="{BB962C8B-B14F-4D97-AF65-F5344CB8AC3E}">
        <p14:creationId xmlns:p14="http://schemas.microsoft.com/office/powerpoint/2010/main" val="3796702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FA734-1B9A-4DC2-B675-F9F887D66FE9}"/>
              </a:ext>
            </a:extLst>
          </p:cNvPr>
          <p:cNvSpPr>
            <a:spLocks noGrp="1"/>
          </p:cNvSpPr>
          <p:nvPr>
            <p:ph type="title"/>
          </p:nvPr>
        </p:nvSpPr>
        <p:spPr/>
        <p:txBody>
          <a:bodyPr/>
          <a:lstStyle/>
          <a:p>
            <a:r>
              <a:rPr lang="de-DE" dirty="0" err="1"/>
              <a:t>Nocatee</a:t>
            </a:r>
            <a:r>
              <a:rPr lang="de-DE" dirty="0"/>
              <a:t>, Florida</a:t>
            </a:r>
          </a:p>
        </p:txBody>
      </p:sp>
      <p:pic>
        <p:nvPicPr>
          <p:cNvPr id="5" name="Inhaltsplatzhalter 4">
            <a:extLst>
              <a:ext uri="{FF2B5EF4-FFF2-40B4-BE49-F238E27FC236}">
                <a16:creationId xmlns:a16="http://schemas.microsoft.com/office/drawing/2014/main" id="{828AF610-C0BE-4450-8F75-1A83A49B9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380" y="1825625"/>
            <a:ext cx="7937239" cy="4351338"/>
          </a:xfrm>
        </p:spPr>
      </p:pic>
    </p:spTree>
    <p:extLst>
      <p:ext uri="{BB962C8B-B14F-4D97-AF65-F5344CB8AC3E}">
        <p14:creationId xmlns:p14="http://schemas.microsoft.com/office/powerpoint/2010/main" val="2605659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83C8D-3560-4CE8-927A-4CEF9395277E}"/>
              </a:ext>
            </a:extLst>
          </p:cNvPr>
          <p:cNvSpPr>
            <a:spLocks noGrp="1"/>
          </p:cNvSpPr>
          <p:nvPr>
            <p:ph type="title"/>
          </p:nvPr>
        </p:nvSpPr>
        <p:spPr/>
        <p:txBody>
          <a:bodyPr/>
          <a:lstStyle/>
          <a:p>
            <a:r>
              <a:rPr lang="de-DE" dirty="0"/>
              <a:t>Summary</a:t>
            </a:r>
          </a:p>
        </p:txBody>
      </p:sp>
      <p:sp>
        <p:nvSpPr>
          <p:cNvPr id="3" name="Inhaltsplatzhalter 2">
            <a:extLst>
              <a:ext uri="{FF2B5EF4-FFF2-40B4-BE49-F238E27FC236}">
                <a16:creationId xmlns:a16="http://schemas.microsoft.com/office/drawing/2014/main" id="{80C8E256-9292-446D-BBCB-7A0A0F107D9C}"/>
              </a:ext>
            </a:extLst>
          </p:cNvPr>
          <p:cNvSpPr>
            <a:spLocks noGrp="1"/>
          </p:cNvSpPr>
          <p:nvPr>
            <p:ph idx="1"/>
          </p:nvPr>
        </p:nvSpPr>
        <p:spPr/>
        <p:txBody>
          <a:bodyPr/>
          <a:lstStyle/>
          <a:p>
            <a:r>
              <a:rPr lang="en-US" dirty="0"/>
              <a:t>These examples showcase the diversity in master-planned communities, ranging from suburban neighborhoods with a focus on family living to eco-friendly cities designed for sustainable practices. Each of these developments reflects specific goals and visions set by planners and developers.</a:t>
            </a:r>
            <a:endParaRPr lang="de-DE" dirty="0"/>
          </a:p>
        </p:txBody>
      </p:sp>
    </p:spTree>
    <p:extLst>
      <p:ext uri="{BB962C8B-B14F-4D97-AF65-F5344CB8AC3E}">
        <p14:creationId xmlns:p14="http://schemas.microsoft.com/office/powerpoint/2010/main" val="1953521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EBF94-0372-40D8-A9AC-DD78E9EED0BA}"/>
              </a:ext>
            </a:extLst>
          </p:cNvPr>
          <p:cNvSpPr>
            <a:spLocks noGrp="1"/>
          </p:cNvSpPr>
          <p:nvPr>
            <p:ph type="title"/>
          </p:nvPr>
        </p:nvSpPr>
        <p:spPr/>
        <p:txBody>
          <a:bodyPr>
            <a:normAutofit fontScale="90000"/>
          </a:bodyPr>
          <a:lstStyle/>
          <a:p>
            <a:r>
              <a:rPr lang="de-DE" dirty="0"/>
              <a:t>Bill </a:t>
            </a:r>
            <a:r>
              <a:rPr lang="de-DE" dirty="0" err="1"/>
              <a:t>Ackman</a:t>
            </a:r>
            <a:r>
              <a:rPr lang="de-DE" dirty="0"/>
              <a:t>: 2017 Sohn Investment Conference, „Master Plan Communities“ </a:t>
            </a:r>
            <a:r>
              <a:rPr lang="de-DE" dirty="0" err="1"/>
              <a:t>Presentation</a:t>
            </a:r>
            <a:endParaRPr lang="de-DE" dirty="0"/>
          </a:p>
        </p:txBody>
      </p:sp>
      <p:sp>
        <p:nvSpPr>
          <p:cNvPr id="3" name="Inhaltsplatzhalter 2">
            <a:extLst>
              <a:ext uri="{FF2B5EF4-FFF2-40B4-BE49-F238E27FC236}">
                <a16:creationId xmlns:a16="http://schemas.microsoft.com/office/drawing/2014/main" id="{65071329-7AEB-4525-B03A-BF2AE5A382C6}"/>
              </a:ext>
            </a:extLst>
          </p:cNvPr>
          <p:cNvSpPr>
            <a:spLocks noGrp="1"/>
          </p:cNvSpPr>
          <p:nvPr>
            <p:ph idx="1"/>
          </p:nvPr>
        </p:nvSpPr>
        <p:spPr/>
        <p:txBody>
          <a:bodyPr/>
          <a:lstStyle/>
          <a:p>
            <a:pPr marL="0" indent="0">
              <a:buNone/>
            </a:pPr>
            <a:r>
              <a:rPr lang="de-DE" dirty="0"/>
              <a:t>Questions </a:t>
            </a:r>
            <a:r>
              <a:rPr lang="de-DE" dirty="0" err="1"/>
              <a:t>while</a:t>
            </a:r>
            <a:r>
              <a:rPr lang="de-DE" dirty="0"/>
              <a:t> </a:t>
            </a:r>
            <a:r>
              <a:rPr lang="de-DE" dirty="0" err="1"/>
              <a:t>viewing</a:t>
            </a:r>
            <a:r>
              <a:rPr lang="de-DE" dirty="0"/>
              <a:t>:</a:t>
            </a:r>
          </a:p>
          <a:p>
            <a:pPr marL="0" indent="0">
              <a:buNone/>
            </a:pPr>
            <a:r>
              <a:rPr lang="de-DE" dirty="0"/>
              <a:t>1.)  </a:t>
            </a:r>
            <a:r>
              <a:rPr lang="de-DE" dirty="0" err="1"/>
              <a:t>What</a:t>
            </a:r>
            <a:r>
              <a:rPr lang="de-DE" dirty="0"/>
              <a:t> </a:t>
            </a:r>
            <a:r>
              <a:rPr lang="de-DE" dirty="0" err="1"/>
              <a:t>makes</a:t>
            </a:r>
            <a:r>
              <a:rPr lang="de-DE" dirty="0"/>
              <a:t> </a:t>
            </a:r>
            <a:r>
              <a:rPr lang="de-DE" dirty="0" err="1"/>
              <a:t>the</a:t>
            </a:r>
            <a:r>
              <a:rPr lang="de-DE" dirty="0"/>
              <a:t> </a:t>
            </a:r>
            <a:r>
              <a:rPr lang="de-DE" dirty="0" err="1"/>
              <a:t>land</a:t>
            </a:r>
            <a:r>
              <a:rPr lang="de-DE" dirty="0"/>
              <a:t> </a:t>
            </a:r>
            <a:r>
              <a:rPr lang="de-DE" dirty="0" err="1"/>
              <a:t>development</a:t>
            </a:r>
            <a:r>
              <a:rPr lang="de-DE" dirty="0"/>
              <a:t> </a:t>
            </a:r>
            <a:r>
              <a:rPr lang="de-DE" dirty="0" err="1"/>
              <a:t>business</a:t>
            </a:r>
            <a:r>
              <a:rPr lang="de-DE" dirty="0"/>
              <a:t> so </a:t>
            </a:r>
            <a:r>
              <a:rPr lang="de-DE" dirty="0" err="1"/>
              <a:t>risky</a:t>
            </a:r>
            <a:r>
              <a:rPr lang="de-DE" dirty="0"/>
              <a:t>?</a:t>
            </a:r>
          </a:p>
          <a:p>
            <a:pPr marL="0" indent="0">
              <a:buNone/>
            </a:pPr>
            <a:r>
              <a:rPr lang="de-DE" dirty="0"/>
              <a:t>2.) </a:t>
            </a:r>
            <a:r>
              <a:rPr lang="de-DE" dirty="0" err="1"/>
              <a:t>What</a:t>
            </a:r>
            <a:r>
              <a:rPr lang="de-DE" dirty="0"/>
              <a:t> </a:t>
            </a:r>
            <a:r>
              <a:rPr lang="de-DE" dirty="0" err="1"/>
              <a:t>aspects</a:t>
            </a:r>
            <a:r>
              <a:rPr lang="de-DE" dirty="0"/>
              <a:t> </a:t>
            </a:r>
            <a:r>
              <a:rPr lang="de-DE" dirty="0" err="1"/>
              <a:t>of</a:t>
            </a:r>
            <a:r>
              <a:rPr lang="de-DE" dirty="0"/>
              <a:t> Donald </a:t>
            </a:r>
            <a:r>
              <a:rPr lang="de-DE" dirty="0" err="1"/>
              <a:t>Bren‘s</a:t>
            </a:r>
            <a:r>
              <a:rPr lang="de-DE" dirty="0"/>
              <a:t> </a:t>
            </a:r>
            <a:r>
              <a:rPr lang="de-DE" dirty="0" err="1"/>
              <a:t>success</a:t>
            </a:r>
            <a:r>
              <a:rPr lang="de-DE" dirty="0"/>
              <a:t> </a:t>
            </a:r>
            <a:r>
              <a:rPr lang="de-DE" dirty="0" err="1"/>
              <a:t>does</a:t>
            </a:r>
            <a:r>
              <a:rPr lang="de-DE" dirty="0"/>
              <a:t> Bill Ackmann highlight?</a:t>
            </a:r>
          </a:p>
          <a:p>
            <a:pPr marL="0" indent="0">
              <a:buNone/>
            </a:pPr>
            <a:r>
              <a:rPr lang="de-DE" dirty="0"/>
              <a:t>3.)  </a:t>
            </a:r>
            <a:r>
              <a:rPr lang="de-DE" dirty="0" err="1"/>
              <a:t>How</a:t>
            </a:r>
            <a:r>
              <a:rPr lang="de-DE" dirty="0"/>
              <a:t> </a:t>
            </a:r>
            <a:r>
              <a:rPr lang="de-DE" dirty="0" err="1"/>
              <a:t>can</a:t>
            </a:r>
            <a:r>
              <a:rPr lang="de-DE" dirty="0"/>
              <a:t> </a:t>
            </a:r>
            <a:r>
              <a:rPr lang="de-DE" dirty="0" err="1"/>
              <a:t>one</a:t>
            </a:r>
            <a:r>
              <a:rPr lang="de-DE" dirty="0"/>
              <a:t> </a:t>
            </a:r>
            <a:r>
              <a:rPr lang="de-DE" dirty="0" err="1"/>
              <a:t>best</a:t>
            </a:r>
            <a:r>
              <a:rPr lang="de-DE" dirty="0"/>
              <a:t> </a:t>
            </a:r>
            <a:r>
              <a:rPr lang="de-DE" dirty="0" err="1"/>
              <a:t>make</a:t>
            </a:r>
            <a:r>
              <a:rPr lang="de-DE" dirty="0"/>
              <a:t> </a:t>
            </a:r>
            <a:r>
              <a:rPr lang="de-DE" dirty="0" err="1"/>
              <a:t>money</a:t>
            </a:r>
            <a:r>
              <a:rPr lang="de-DE" dirty="0"/>
              <a:t> </a:t>
            </a:r>
            <a:r>
              <a:rPr lang="de-DE" dirty="0" err="1"/>
              <a:t>from</a:t>
            </a:r>
            <a:r>
              <a:rPr lang="de-DE" dirty="0"/>
              <a:t> </a:t>
            </a:r>
            <a:r>
              <a:rPr lang="de-DE" dirty="0" err="1"/>
              <a:t>master</a:t>
            </a:r>
            <a:r>
              <a:rPr lang="de-DE" dirty="0"/>
              <a:t> plan </a:t>
            </a:r>
            <a:r>
              <a:rPr lang="de-DE" dirty="0" err="1"/>
              <a:t>communities</a:t>
            </a:r>
            <a:r>
              <a:rPr lang="de-DE" dirty="0"/>
              <a:t>?  </a:t>
            </a:r>
            <a:r>
              <a:rPr lang="de-DE" dirty="0" err="1"/>
              <a:t>What</a:t>
            </a:r>
            <a:r>
              <a:rPr lang="de-DE" dirty="0"/>
              <a:t> </a:t>
            </a:r>
            <a:r>
              <a:rPr lang="de-DE" dirty="0" err="1"/>
              <a:t>are</a:t>
            </a:r>
            <a:r>
              <a:rPr lang="de-DE" dirty="0"/>
              <a:t> </a:t>
            </a:r>
            <a:r>
              <a:rPr lang="de-DE" dirty="0" err="1"/>
              <a:t>the</a:t>
            </a:r>
            <a:r>
              <a:rPr lang="de-DE" dirty="0"/>
              <a:t> </a:t>
            </a:r>
            <a:r>
              <a:rPr lang="de-DE" dirty="0" err="1"/>
              <a:t>principles</a:t>
            </a:r>
            <a:r>
              <a:rPr lang="de-DE" dirty="0"/>
              <a:t> </a:t>
            </a:r>
            <a:r>
              <a:rPr lang="de-DE" dirty="0" err="1"/>
              <a:t>used</a:t>
            </a:r>
            <a:r>
              <a:rPr lang="de-DE" dirty="0"/>
              <a:t> in </a:t>
            </a:r>
            <a:r>
              <a:rPr lang="de-DE" dirty="0" err="1"/>
              <a:t>making</a:t>
            </a:r>
            <a:r>
              <a:rPr lang="de-DE" dirty="0"/>
              <a:t> </a:t>
            </a:r>
            <a:r>
              <a:rPr lang="de-DE" dirty="0" err="1"/>
              <a:t>money</a:t>
            </a:r>
            <a:r>
              <a:rPr lang="de-DE" dirty="0"/>
              <a:t> </a:t>
            </a:r>
            <a:r>
              <a:rPr lang="de-DE" dirty="0" err="1"/>
              <a:t>from</a:t>
            </a:r>
            <a:r>
              <a:rPr lang="de-DE" dirty="0"/>
              <a:t> </a:t>
            </a:r>
            <a:r>
              <a:rPr lang="de-DE" dirty="0" err="1"/>
              <a:t>the</a:t>
            </a:r>
            <a:r>
              <a:rPr lang="de-DE" dirty="0"/>
              <a:t> Irvine Ranch?</a:t>
            </a:r>
          </a:p>
          <a:p>
            <a:pPr marL="0" indent="0">
              <a:buNone/>
            </a:pPr>
            <a:r>
              <a:rPr lang="de-DE" dirty="0"/>
              <a:t>4.)  </a:t>
            </a:r>
            <a:r>
              <a:rPr lang="de-DE" dirty="0" err="1"/>
              <a:t>How</a:t>
            </a:r>
            <a:r>
              <a:rPr lang="de-DE" dirty="0"/>
              <a:t> </a:t>
            </a:r>
            <a:r>
              <a:rPr lang="de-DE" dirty="0" err="1"/>
              <a:t>does</a:t>
            </a:r>
            <a:r>
              <a:rPr lang="de-DE" dirty="0"/>
              <a:t> </a:t>
            </a:r>
            <a:r>
              <a:rPr lang="de-DE" dirty="0" err="1"/>
              <a:t>the</a:t>
            </a:r>
            <a:r>
              <a:rPr lang="de-DE" dirty="0"/>
              <a:t> Howard Hughes Corporation (HHC) </a:t>
            </a:r>
            <a:r>
              <a:rPr lang="de-DE" dirty="0" err="1"/>
              <a:t>offer</a:t>
            </a:r>
            <a:r>
              <a:rPr lang="de-DE" dirty="0"/>
              <a:t> </a:t>
            </a:r>
            <a:r>
              <a:rPr lang="de-DE" dirty="0" err="1"/>
              <a:t>the</a:t>
            </a:r>
            <a:r>
              <a:rPr lang="de-DE" dirty="0"/>
              <a:t> </a:t>
            </a:r>
            <a:r>
              <a:rPr lang="de-DE" dirty="0" err="1"/>
              <a:t>public</a:t>
            </a:r>
            <a:r>
              <a:rPr lang="de-DE" dirty="0"/>
              <a:t> </a:t>
            </a:r>
            <a:r>
              <a:rPr lang="de-DE" dirty="0" err="1"/>
              <a:t>exposure</a:t>
            </a:r>
            <a:r>
              <a:rPr lang="de-DE" dirty="0"/>
              <a:t> </a:t>
            </a:r>
            <a:r>
              <a:rPr lang="de-DE" dirty="0" err="1"/>
              <a:t>to</a:t>
            </a:r>
            <a:r>
              <a:rPr lang="de-DE" dirty="0"/>
              <a:t> </a:t>
            </a:r>
            <a:r>
              <a:rPr lang="de-DE" dirty="0" err="1"/>
              <a:t>land</a:t>
            </a:r>
            <a:r>
              <a:rPr lang="de-DE" dirty="0"/>
              <a:t> </a:t>
            </a:r>
            <a:r>
              <a:rPr lang="de-DE" dirty="0" err="1"/>
              <a:t>development</a:t>
            </a:r>
            <a:r>
              <a:rPr lang="de-DE" dirty="0"/>
              <a:t> </a:t>
            </a:r>
            <a:r>
              <a:rPr lang="de-DE" dirty="0" err="1"/>
              <a:t>investment</a:t>
            </a:r>
            <a:r>
              <a:rPr lang="de-DE" dirty="0"/>
              <a:t>?  </a:t>
            </a:r>
            <a:r>
              <a:rPr lang="de-DE" dirty="0" err="1"/>
              <a:t>What</a:t>
            </a:r>
            <a:r>
              <a:rPr lang="de-DE" dirty="0"/>
              <a:t> </a:t>
            </a:r>
            <a:r>
              <a:rPr lang="de-DE" dirty="0" err="1"/>
              <a:t>kinds</a:t>
            </a:r>
            <a:r>
              <a:rPr lang="de-DE" dirty="0"/>
              <a:t> </a:t>
            </a:r>
            <a:r>
              <a:rPr lang="de-DE" dirty="0" err="1"/>
              <a:t>of</a:t>
            </a:r>
            <a:r>
              <a:rPr lang="de-DE" dirty="0"/>
              <a:t> </a:t>
            </a:r>
            <a:r>
              <a:rPr lang="de-DE" dirty="0" err="1"/>
              <a:t>returns</a:t>
            </a:r>
            <a:r>
              <a:rPr lang="de-DE" dirty="0"/>
              <a:t> </a:t>
            </a:r>
            <a:r>
              <a:rPr lang="de-DE" dirty="0" err="1"/>
              <a:t>has</a:t>
            </a:r>
            <a:r>
              <a:rPr lang="de-DE" dirty="0"/>
              <a:t> HHC </a:t>
            </a:r>
            <a:r>
              <a:rPr lang="de-DE" dirty="0" err="1"/>
              <a:t>offered</a:t>
            </a:r>
            <a:r>
              <a:rPr lang="de-DE" dirty="0"/>
              <a:t> </a:t>
            </a:r>
            <a:r>
              <a:rPr lang="de-DE" dirty="0" err="1"/>
              <a:t>investors</a:t>
            </a:r>
            <a:r>
              <a:rPr lang="de-DE" dirty="0"/>
              <a:t>?</a:t>
            </a:r>
          </a:p>
        </p:txBody>
      </p:sp>
    </p:spTree>
    <p:extLst>
      <p:ext uri="{BB962C8B-B14F-4D97-AF65-F5344CB8AC3E}">
        <p14:creationId xmlns:p14="http://schemas.microsoft.com/office/powerpoint/2010/main" val="73992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072A1-2DD9-48F8-BD69-1EC1EAFF617B}"/>
              </a:ext>
            </a:extLst>
          </p:cNvPr>
          <p:cNvSpPr>
            <a:spLocks noGrp="1"/>
          </p:cNvSpPr>
          <p:nvPr>
            <p:ph type="title"/>
          </p:nvPr>
        </p:nvSpPr>
        <p:spPr/>
        <p:txBody>
          <a:bodyPr/>
          <a:lstStyle/>
          <a:p>
            <a:r>
              <a:rPr lang="de-DE" dirty="0"/>
              <a:t>Irvine Ranch</a:t>
            </a:r>
          </a:p>
        </p:txBody>
      </p:sp>
      <p:pic>
        <p:nvPicPr>
          <p:cNvPr id="5" name="Inhaltsplatzhalter 4">
            <a:extLst>
              <a:ext uri="{FF2B5EF4-FFF2-40B4-BE49-F238E27FC236}">
                <a16:creationId xmlns:a16="http://schemas.microsoft.com/office/drawing/2014/main" id="{9A057642-8398-45BA-AAA0-9481B8B92A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081" y="1825625"/>
            <a:ext cx="7337838" cy="4351338"/>
          </a:xfrm>
        </p:spPr>
      </p:pic>
    </p:spTree>
    <p:extLst>
      <p:ext uri="{BB962C8B-B14F-4D97-AF65-F5344CB8AC3E}">
        <p14:creationId xmlns:p14="http://schemas.microsoft.com/office/powerpoint/2010/main" val="2946787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FCFC3-81BC-4AC4-B0C4-1B7F2BC229AD}"/>
              </a:ext>
            </a:extLst>
          </p:cNvPr>
          <p:cNvSpPr>
            <a:spLocks noGrp="1"/>
          </p:cNvSpPr>
          <p:nvPr>
            <p:ph type="title"/>
          </p:nvPr>
        </p:nvSpPr>
        <p:spPr/>
        <p:txBody>
          <a:bodyPr>
            <a:normAutofit/>
          </a:bodyPr>
          <a:lstStyle/>
          <a:p>
            <a:r>
              <a:rPr lang="de-DE" dirty="0"/>
              <a:t>1.)  </a:t>
            </a:r>
            <a:r>
              <a:rPr lang="de-DE" dirty="0" err="1"/>
              <a:t>What</a:t>
            </a:r>
            <a:r>
              <a:rPr lang="de-DE" dirty="0"/>
              <a:t> </a:t>
            </a:r>
            <a:r>
              <a:rPr lang="de-DE" dirty="0" err="1"/>
              <a:t>makes</a:t>
            </a:r>
            <a:r>
              <a:rPr lang="de-DE" dirty="0"/>
              <a:t> </a:t>
            </a:r>
            <a:r>
              <a:rPr lang="de-DE" dirty="0" err="1"/>
              <a:t>the</a:t>
            </a:r>
            <a:r>
              <a:rPr lang="de-DE" dirty="0"/>
              <a:t> </a:t>
            </a:r>
            <a:r>
              <a:rPr lang="de-DE" dirty="0" err="1"/>
              <a:t>land</a:t>
            </a:r>
            <a:r>
              <a:rPr lang="de-DE" dirty="0"/>
              <a:t> </a:t>
            </a:r>
            <a:r>
              <a:rPr lang="de-DE" dirty="0" err="1"/>
              <a:t>development</a:t>
            </a:r>
            <a:r>
              <a:rPr lang="de-DE" dirty="0"/>
              <a:t> </a:t>
            </a:r>
            <a:r>
              <a:rPr lang="de-DE" dirty="0" err="1"/>
              <a:t>business</a:t>
            </a:r>
            <a:r>
              <a:rPr lang="de-DE" dirty="0"/>
              <a:t> so </a:t>
            </a:r>
            <a:r>
              <a:rPr lang="de-DE" dirty="0" err="1"/>
              <a:t>risky</a:t>
            </a:r>
            <a:r>
              <a:rPr lang="de-DE" dirty="0"/>
              <a:t>?</a:t>
            </a:r>
          </a:p>
        </p:txBody>
      </p:sp>
      <p:sp>
        <p:nvSpPr>
          <p:cNvPr id="3" name="Inhaltsplatzhalter 2">
            <a:extLst>
              <a:ext uri="{FF2B5EF4-FFF2-40B4-BE49-F238E27FC236}">
                <a16:creationId xmlns:a16="http://schemas.microsoft.com/office/drawing/2014/main" id="{70CFD636-7251-446E-B81A-9E16338C254F}"/>
              </a:ext>
            </a:extLst>
          </p:cNvPr>
          <p:cNvSpPr>
            <a:spLocks noGrp="1"/>
          </p:cNvSpPr>
          <p:nvPr>
            <p:ph idx="1"/>
          </p:nvPr>
        </p:nvSpPr>
        <p:spPr/>
        <p:txBody>
          <a:bodyPr/>
          <a:lstStyle/>
          <a:p>
            <a:pPr marL="0" indent="0">
              <a:buNone/>
            </a:pPr>
            <a:r>
              <a:rPr lang="de-DE" dirty="0" err="1"/>
              <a:t>Risks</a:t>
            </a:r>
            <a:r>
              <a:rPr lang="de-DE" dirty="0"/>
              <a:t> Bill Ackmann </a:t>
            </a:r>
            <a:r>
              <a:rPr lang="de-DE" dirty="0" err="1"/>
              <a:t>mentions</a:t>
            </a:r>
            <a:r>
              <a:rPr lang="de-DE" dirty="0"/>
              <a:t>:</a:t>
            </a:r>
          </a:p>
          <a:p>
            <a:pPr marL="0" indent="0">
              <a:buNone/>
            </a:pPr>
            <a:r>
              <a:rPr lang="de-DE" dirty="0"/>
              <a:t>1 </a:t>
            </a:r>
            <a:r>
              <a:rPr lang="de-DE" dirty="0" err="1"/>
              <a:t>capital</a:t>
            </a:r>
            <a:r>
              <a:rPr lang="de-DE" dirty="0"/>
              <a:t> intensive</a:t>
            </a:r>
          </a:p>
          <a:p>
            <a:pPr marL="0" indent="0">
              <a:buNone/>
            </a:pPr>
            <a:r>
              <a:rPr lang="de-DE" dirty="0"/>
              <a:t>2 large </a:t>
            </a:r>
            <a:r>
              <a:rPr lang="de-DE" dirty="0" err="1"/>
              <a:t>upfront</a:t>
            </a:r>
            <a:r>
              <a:rPr lang="de-DE" dirty="0"/>
              <a:t> </a:t>
            </a:r>
            <a:r>
              <a:rPr lang="de-DE" dirty="0" err="1"/>
              <a:t>investment</a:t>
            </a:r>
            <a:endParaRPr lang="de-DE" dirty="0"/>
          </a:p>
          <a:p>
            <a:pPr marL="0" indent="0">
              <a:buNone/>
            </a:pPr>
            <a:r>
              <a:rPr lang="de-DE" dirty="0"/>
              <a:t>3 large </a:t>
            </a:r>
            <a:r>
              <a:rPr lang="de-DE" dirty="0" err="1"/>
              <a:t>interest</a:t>
            </a:r>
            <a:r>
              <a:rPr lang="de-DE" dirty="0"/>
              <a:t> </a:t>
            </a:r>
            <a:r>
              <a:rPr lang="de-DE" dirty="0" err="1"/>
              <a:t>payment</a:t>
            </a:r>
            <a:r>
              <a:rPr lang="de-DE" dirty="0"/>
              <a:t> on </a:t>
            </a:r>
            <a:r>
              <a:rPr lang="de-DE" dirty="0" err="1"/>
              <a:t>loans</a:t>
            </a:r>
            <a:endParaRPr lang="de-DE" dirty="0"/>
          </a:p>
          <a:p>
            <a:pPr marL="0" indent="0">
              <a:buNone/>
            </a:pPr>
            <a:r>
              <a:rPr lang="de-DE" dirty="0"/>
              <a:t>4 </a:t>
            </a:r>
            <a:r>
              <a:rPr lang="de-DE" dirty="0" err="1"/>
              <a:t>competition</a:t>
            </a:r>
            <a:r>
              <a:rPr lang="de-DE" dirty="0"/>
              <a:t>: </a:t>
            </a:r>
            <a:r>
              <a:rPr lang="de-DE" dirty="0" err="1"/>
              <a:t>customers</a:t>
            </a:r>
            <a:r>
              <a:rPr lang="de-DE" dirty="0"/>
              <a:t> </a:t>
            </a:r>
            <a:r>
              <a:rPr lang="de-DE" dirty="0" err="1"/>
              <a:t>who</a:t>
            </a:r>
            <a:r>
              <a:rPr lang="de-DE" dirty="0"/>
              <a:t> </a:t>
            </a:r>
            <a:r>
              <a:rPr lang="de-DE" dirty="0" err="1"/>
              <a:t>flee</a:t>
            </a:r>
            <a:r>
              <a:rPr lang="de-DE" dirty="0"/>
              <a:t> </a:t>
            </a:r>
            <a:r>
              <a:rPr lang="de-DE" dirty="0" err="1"/>
              <a:t>to</a:t>
            </a:r>
            <a:r>
              <a:rPr lang="de-DE" dirty="0"/>
              <a:t> </a:t>
            </a:r>
            <a:r>
              <a:rPr lang="de-DE" dirty="0" err="1"/>
              <a:t>other</a:t>
            </a:r>
            <a:r>
              <a:rPr lang="de-DE" dirty="0"/>
              <a:t> MPCs</a:t>
            </a:r>
          </a:p>
        </p:txBody>
      </p:sp>
    </p:spTree>
    <p:extLst>
      <p:ext uri="{BB962C8B-B14F-4D97-AF65-F5344CB8AC3E}">
        <p14:creationId xmlns:p14="http://schemas.microsoft.com/office/powerpoint/2010/main" val="3045063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05F1E-E0F1-4739-820E-A5CAE103CBD2}"/>
              </a:ext>
            </a:extLst>
          </p:cNvPr>
          <p:cNvSpPr>
            <a:spLocks noGrp="1"/>
          </p:cNvSpPr>
          <p:nvPr>
            <p:ph type="title"/>
          </p:nvPr>
        </p:nvSpPr>
        <p:spPr/>
        <p:txBody>
          <a:bodyPr>
            <a:normAutofit/>
          </a:bodyPr>
          <a:lstStyle/>
          <a:p>
            <a:r>
              <a:rPr lang="de-DE" dirty="0" err="1"/>
              <a:t>What</a:t>
            </a:r>
            <a:r>
              <a:rPr lang="de-DE" dirty="0"/>
              <a:t> </a:t>
            </a:r>
            <a:r>
              <a:rPr lang="de-DE" dirty="0" err="1"/>
              <a:t>aspects</a:t>
            </a:r>
            <a:r>
              <a:rPr lang="de-DE" dirty="0"/>
              <a:t> </a:t>
            </a:r>
            <a:r>
              <a:rPr lang="de-DE" dirty="0" err="1"/>
              <a:t>of</a:t>
            </a:r>
            <a:r>
              <a:rPr lang="de-DE" dirty="0"/>
              <a:t> Donald </a:t>
            </a:r>
            <a:r>
              <a:rPr lang="de-DE" dirty="0" err="1"/>
              <a:t>Bren‘s</a:t>
            </a:r>
            <a:r>
              <a:rPr lang="de-DE" dirty="0"/>
              <a:t> </a:t>
            </a:r>
            <a:r>
              <a:rPr lang="de-DE" dirty="0" err="1"/>
              <a:t>success</a:t>
            </a:r>
            <a:r>
              <a:rPr lang="de-DE" dirty="0"/>
              <a:t> </a:t>
            </a:r>
            <a:r>
              <a:rPr lang="de-DE" dirty="0" err="1"/>
              <a:t>does</a:t>
            </a:r>
            <a:r>
              <a:rPr lang="de-DE" dirty="0"/>
              <a:t> Bill Ackmann highlight?</a:t>
            </a:r>
          </a:p>
        </p:txBody>
      </p:sp>
      <p:sp>
        <p:nvSpPr>
          <p:cNvPr id="3" name="Inhaltsplatzhalter 2">
            <a:extLst>
              <a:ext uri="{FF2B5EF4-FFF2-40B4-BE49-F238E27FC236}">
                <a16:creationId xmlns:a16="http://schemas.microsoft.com/office/drawing/2014/main" id="{F1853786-FF84-416B-A1BB-058A9C2FB09E}"/>
              </a:ext>
            </a:extLst>
          </p:cNvPr>
          <p:cNvSpPr>
            <a:spLocks noGrp="1"/>
          </p:cNvSpPr>
          <p:nvPr>
            <p:ph idx="1"/>
          </p:nvPr>
        </p:nvSpPr>
        <p:spPr/>
        <p:txBody>
          <a:bodyPr/>
          <a:lstStyle/>
          <a:p>
            <a:pPr marL="0" indent="0">
              <a:buNone/>
            </a:pPr>
            <a:r>
              <a:rPr lang="de-DE" dirty="0" err="1"/>
              <a:t>Aspects</a:t>
            </a:r>
            <a:r>
              <a:rPr lang="de-DE" dirty="0"/>
              <a:t> </a:t>
            </a:r>
            <a:r>
              <a:rPr lang="de-DE" dirty="0" err="1"/>
              <a:t>of</a:t>
            </a:r>
            <a:r>
              <a:rPr lang="de-DE" dirty="0"/>
              <a:t> </a:t>
            </a:r>
            <a:r>
              <a:rPr lang="de-DE" dirty="0" err="1"/>
              <a:t>Bren‘s</a:t>
            </a:r>
            <a:r>
              <a:rPr lang="de-DE" dirty="0"/>
              <a:t> </a:t>
            </a:r>
            <a:r>
              <a:rPr lang="de-DE" dirty="0" err="1"/>
              <a:t>success</a:t>
            </a:r>
            <a:r>
              <a:rPr lang="de-DE" dirty="0"/>
              <a:t>:</a:t>
            </a:r>
          </a:p>
          <a:p>
            <a:pPr marL="0" indent="0">
              <a:buNone/>
            </a:pPr>
            <a:endParaRPr lang="de-DE" dirty="0"/>
          </a:p>
        </p:txBody>
      </p:sp>
    </p:spTree>
    <p:extLst>
      <p:ext uri="{BB962C8B-B14F-4D97-AF65-F5344CB8AC3E}">
        <p14:creationId xmlns:p14="http://schemas.microsoft.com/office/powerpoint/2010/main" val="79518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8F770-554C-4C79-80FB-433F343A5F31}"/>
              </a:ext>
            </a:extLst>
          </p:cNvPr>
          <p:cNvSpPr>
            <a:spLocks noGrp="1"/>
          </p:cNvSpPr>
          <p:nvPr>
            <p:ph type="title"/>
          </p:nvPr>
        </p:nvSpPr>
        <p:spPr/>
        <p:txBody>
          <a:bodyPr/>
          <a:lstStyle/>
          <a:p>
            <a:r>
              <a:rPr lang="de-DE" dirty="0"/>
              <a:t>Donald Bren</a:t>
            </a:r>
          </a:p>
        </p:txBody>
      </p:sp>
      <p:pic>
        <p:nvPicPr>
          <p:cNvPr id="5" name="Inhaltsplatzhalter 4">
            <a:extLst>
              <a:ext uri="{FF2B5EF4-FFF2-40B4-BE49-F238E27FC236}">
                <a16:creationId xmlns:a16="http://schemas.microsoft.com/office/drawing/2014/main" id="{715303E3-1955-431D-8311-0D9D90BB1A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901" y="1825625"/>
            <a:ext cx="6216197" cy="4351338"/>
          </a:xfrm>
        </p:spPr>
      </p:pic>
    </p:spTree>
    <p:extLst>
      <p:ext uri="{BB962C8B-B14F-4D97-AF65-F5344CB8AC3E}">
        <p14:creationId xmlns:p14="http://schemas.microsoft.com/office/powerpoint/2010/main" val="1532002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CF8F2-D7BC-4D30-8D7B-0C6597D88A88}"/>
              </a:ext>
            </a:extLst>
          </p:cNvPr>
          <p:cNvSpPr>
            <a:spLocks noGrp="1"/>
          </p:cNvSpPr>
          <p:nvPr>
            <p:ph type="title"/>
          </p:nvPr>
        </p:nvSpPr>
        <p:spPr/>
        <p:txBody>
          <a:bodyPr/>
          <a:lstStyle/>
          <a:p>
            <a:r>
              <a:rPr lang="de-DE" dirty="0" err="1"/>
              <a:t>How</a:t>
            </a:r>
            <a:r>
              <a:rPr lang="de-DE" dirty="0"/>
              <a:t> </a:t>
            </a:r>
            <a:r>
              <a:rPr lang="de-DE" dirty="0" err="1"/>
              <a:t>to</a:t>
            </a:r>
            <a:r>
              <a:rPr lang="de-DE" dirty="0"/>
              <a:t> </a:t>
            </a:r>
            <a:r>
              <a:rPr lang="de-DE" dirty="0" err="1"/>
              <a:t>make</a:t>
            </a:r>
            <a:r>
              <a:rPr lang="de-DE" dirty="0"/>
              <a:t> </a:t>
            </a:r>
            <a:r>
              <a:rPr lang="de-DE" dirty="0" err="1"/>
              <a:t>money</a:t>
            </a:r>
            <a:r>
              <a:rPr lang="de-DE" dirty="0"/>
              <a:t> </a:t>
            </a:r>
            <a:r>
              <a:rPr lang="de-DE" dirty="0" err="1"/>
              <a:t>from</a:t>
            </a:r>
            <a:r>
              <a:rPr lang="de-DE" dirty="0"/>
              <a:t> MPCs?</a:t>
            </a:r>
          </a:p>
        </p:txBody>
      </p:sp>
      <p:sp>
        <p:nvSpPr>
          <p:cNvPr id="3" name="Inhaltsplatzhalter 2">
            <a:extLst>
              <a:ext uri="{FF2B5EF4-FFF2-40B4-BE49-F238E27FC236}">
                <a16:creationId xmlns:a16="http://schemas.microsoft.com/office/drawing/2014/main" id="{C090AAA7-EFBC-4F8B-B9E9-3EB2D103C95D}"/>
              </a:ext>
            </a:extLst>
          </p:cNvPr>
          <p:cNvSpPr>
            <a:spLocks noGrp="1"/>
          </p:cNvSpPr>
          <p:nvPr>
            <p:ph idx="1"/>
          </p:nvPr>
        </p:nvSpPr>
        <p:spPr/>
        <p:txBody>
          <a:bodyPr/>
          <a:lstStyle/>
          <a:p>
            <a:pPr marL="0" indent="0">
              <a:buNone/>
            </a:pPr>
            <a:r>
              <a:rPr lang="de-DE" dirty="0"/>
              <a:t>1.</a:t>
            </a:r>
          </a:p>
          <a:p>
            <a:pPr marL="0" indent="0">
              <a:buNone/>
            </a:pPr>
            <a:r>
              <a:rPr lang="de-DE" dirty="0"/>
              <a:t>2.</a:t>
            </a:r>
          </a:p>
          <a:p>
            <a:pPr marL="0" indent="0">
              <a:buNone/>
            </a:pPr>
            <a:r>
              <a:rPr lang="de-DE" dirty="0"/>
              <a:t>3.</a:t>
            </a:r>
          </a:p>
          <a:p>
            <a:pPr marL="0" indent="0">
              <a:buNone/>
            </a:pPr>
            <a:r>
              <a:rPr lang="de-DE" dirty="0"/>
              <a:t>4.</a:t>
            </a:r>
          </a:p>
          <a:p>
            <a:pPr marL="0" indent="0">
              <a:buNone/>
            </a:pPr>
            <a:endParaRPr lang="de-DE" dirty="0"/>
          </a:p>
        </p:txBody>
      </p:sp>
    </p:spTree>
    <p:extLst>
      <p:ext uri="{BB962C8B-B14F-4D97-AF65-F5344CB8AC3E}">
        <p14:creationId xmlns:p14="http://schemas.microsoft.com/office/powerpoint/2010/main" val="3576862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575BD-082C-4858-BEB2-8D3E28A1AA69}"/>
              </a:ext>
            </a:extLst>
          </p:cNvPr>
          <p:cNvSpPr>
            <a:spLocks noGrp="1"/>
          </p:cNvSpPr>
          <p:nvPr>
            <p:ph type="title"/>
          </p:nvPr>
        </p:nvSpPr>
        <p:spPr/>
        <p:txBody>
          <a:bodyPr/>
          <a:lstStyle/>
          <a:p>
            <a:r>
              <a:rPr lang="de-DE" dirty="0"/>
              <a:t>Returns </a:t>
            </a:r>
            <a:r>
              <a:rPr lang="de-DE" dirty="0" err="1"/>
              <a:t>of</a:t>
            </a:r>
            <a:r>
              <a:rPr lang="de-DE" dirty="0"/>
              <a:t> HHC</a:t>
            </a:r>
          </a:p>
        </p:txBody>
      </p:sp>
      <p:sp>
        <p:nvSpPr>
          <p:cNvPr id="3" name="Inhaltsplatzhalter 2">
            <a:extLst>
              <a:ext uri="{FF2B5EF4-FFF2-40B4-BE49-F238E27FC236}">
                <a16:creationId xmlns:a16="http://schemas.microsoft.com/office/drawing/2014/main" id="{BA46CC2E-8D46-4DA0-A23B-52E05EA1E5B1}"/>
              </a:ext>
            </a:extLst>
          </p:cNvPr>
          <p:cNvSpPr>
            <a:spLocks noGrp="1"/>
          </p:cNvSpPr>
          <p:nvPr>
            <p:ph idx="1"/>
          </p:nvPr>
        </p:nvSpPr>
        <p:spPr/>
        <p:txBody>
          <a:bodyPr/>
          <a:lstStyle/>
          <a:p>
            <a:pPr marL="0" indent="0">
              <a:buNone/>
            </a:pPr>
            <a:r>
              <a:rPr lang="de-DE" dirty="0"/>
              <a:t>Can </a:t>
            </a:r>
            <a:r>
              <a:rPr lang="de-DE" dirty="0" err="1"/>
              <a:t>you</a:t>
            </a:r>
            <a:r>
              <a:rPr lang="de-DE" dirty="0"/>
              <a:t> </a:t>
            </a:r>
            <a:r>
              <a:rPr lang="de-DE" dirty="0" err="1"/>
              <a:t>say</a:t>
            </a:r>
            <a:r>
              <a:rPr lang="de-DE" dirty="0"/>
              <a:t> </a:t>
            </a:r>
            <a:r>
              <a:rPr lang="de-DE" dirty="0" err="1"/>
              <a:t>if</a:t>
            </a:r>
            <a:r>
              <a:rPr lang="de-DE" dirty="0"/>
              <a:t> </a:t>
            </a:r>
            <a:r>
              <a:rPr lang="de-DE" dirty="0" err="1"/>
              <a:t>investors</a:t>
            </a:r>
            <a:r>
              <a:rPr lang="de-DE" dirty="0"/>
              <a:t> </a:t>
            </a:r>
            <a:r>
              <a:rPr lang="de-DE" dirty="0" err="1"/>
              <a:t>who</a:t>
            </a:r>
            <a:r>
              <a:rPr lang="de-DE" dirty="0"/>
              <a:t> </a:t>
            </a:r>
            <a:r>
              <a:rPr lang="de-DE" dirty="0" err="1"/>
              <a:t>bought</a:t>
            </a:r>
            <a:r>
              <a:rPr lang="de-DE" dirty="0"/>
              <a:t> HHC </a:t>
            </a:r>
            <a:r>
              <a:rPr lang="de-DE" dirty="0" err="1"/>
              <a:t>during</a:t>
            </a:r>
            <a:r>
              <a:rPr lang="de-DE" dirty="0"/>
              <a:t> Bill </a:t>
            </a:r>
            <a:r>
              <a:rPr lang="de-DE" dirty="0" err="1"/>
              <a:t>Ackman‘s</a:t>
            </a:r>
            <a:r>
              <a:rPr lang="de-DE" dirty="0"/>
              <a:t> </a:t>
            </a:r>
            <a:r>
              <a:rPr lang="de-DE" dirty="0" err="1"/>
              <a:t>presentaiton</a:t>
            </a:r>
            <a:r>
              <a:rPr lang="de-DE" dirty="0"/>
              <a:t> </a:t>
            </a:r>
            <a:r>
              <a:rPr lang="de-DE" dirty="0" err="1"/>
              <a:t>are</a:t>
            </a:r>
            <a:r>
              <a:rPr lang="de-DE" dirty="0"/>
              <a:t> happy </a:t>
            </a:r>
            <a:r>
              <a:rPr lang="de-DE" dirty="0" err="1"/>
              <a:t>today</a:t>
            </a:r>
            <a:r>
              <a:rPr lang="de-DE" dirty="0"/>
              <a:t>?</a:t>
            </a:r>
          </a:p>
        </p:txBody>
      </p:sp>
    </p:spTree>
    <p:extLst>
      <p:ext uri="{BB962C8B-B14F-4D97-AF65-F5344CB8AC3E}">
        <p14:creationId xmlns:p14="http://schemas.microsoft.com/office/powerpoint/2010/main" val="2478321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61AAA-A254-4C22-9642-36A695469DC8}"/>
              </a:ext>
            </a:extLst>
          </p:cNvPr>
          <p:cNvSpPr>
            <a:spLocks noGrp="1"/>
          </p:cNvSpPr>
          <p:nvPr>
            <p:ph type="title"/>
          </p:nvPr>
        </p:nvSpPr>
        <p:spPr/>
        <p:txBody>
          <a:bodyPr/>
          <a:lstStyle/>
          <a:p>
            <a:r>
              <a:rPr lang="de-DE" dirty="0"/>
              <a:t>HHC Stock Chart</a:t>
            </a:r>
          </a:p>
        </p:txBody>
      </p:sp>
      <p:pic>
        <p:nvPicPr>
          <p:cNvPr id="5" name="Inhaltsplatzhalter 4">
            <a:extLst>
              <a:ext uri="{FF2B5EF4-FFF2-40B4-BE49-F238E27FC236}">
                <a16:creationId xmlns:a16="http://schemas.microsoft.com/office/drawing/2014/main" id="{E07F8F9B-F561-481F-9F62-627C661D4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9425" y="2015331"/>
            <a:ext cx="6153150" cy="3971925"/>
          </a:xfrm>
        </p:spPr>
      </p:pic>
    </p:spTree>
    <p:extLst>
      <p:ext uri="{BB962C8B-B14F-4D97-AF65-F5344CB8AC3E}">
        <p14:creationId xmlns:p14="http://schemas.microsoft.com/office/powerpoint/2010/main" val="744467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734CA-C572-4824-B9DD-53B8AE1FBCF5}"/>
              </a:ext>
            </a:extLst>
          </p:cNvPr>
          <p:cNvSpPr>
            <a:spLocks noGrp="1"/>
          </p:cNvSpPr>
          <p:nvPr>
            <p:ph type="title"/>
          </p:nvPr>
        </p:nvSpPr>
        <p:spPr/>
        <p:txBody>
          <a:bodyPr/>
          <a:lstStyle/>
          <a:p>
            <a:r>
              <a:rPr lang="de-DE" dirty="0"/>
              <a:t>Analysis </a:t>
            </a:r>
            <a:r>
              <a:rPr lang="de-DE" dirty="0" err="1"/>
              <a:t>of</a:t>
            </a:r>
            <a:r>
              <a:rPr lang="de-DE" dirty="0"/>
              <a:t> HHC</a:t>
            </a:r>
          </a:p>
        </p:txBody>
      </p:sp>
      <p:sp>
        <p:nvSpPr>
          <p:cNvPr id="3" name="Inhaltsplatzhalter 2">
            <a:extLst>
              <a:ext uri="{FF2B5EF4-FFF2-40B4-BE49-F238E27FC236}">
                <a16:creationId xmlns:a16="http://schemas.microsoft.com/office/drawing/2014/main" id="{2A341DB4-C06D-403C-B153-84240ADD9901}"/>
              </a:ext>
            </a:extLst>
          </p:cNvPr>
          <p:cNvSpPr>
            <a:spLocks noGrp="1"/>
          </p:cNvSpPr>
          <p:nvPr>
            <p:ph idx="1"/>
          </p:nvPr>
        </p:nvSpPr>
        <p:spPr/>
        <p:txBody>
          <a:bodyPr>
            <a:normAutofit fontScale="77500" lnSpcReduction="20000"/>
          </a:bodyPr>
          <a:lstStyle/>
          <a:p>
            <a:r>
              <a:rPr lang="en-US" dirty="0"/>
              <a:t>When the </a:t>
            </a:r>
            <a:r>
              <a:rPr lang="en-US" b="1" dirty="0"/>
              <a:t>Howard Hughes Corporation (HHC) </a:t>
            </a:r>
            <a:r>
              <a:rPr lang="en-US" dirty="0"/>
              <a:t>was spun off from General Growth Properties during its bankruptcy process in late 2010 it was an underfollowed, relatively unknown collection of unrelated real estate assets mostly located within a few master planned communities in Hawaii, Maryland, Nevada, and Texas. The communities were vibrant residential and commercial hubs in their respective local markets and HHC owned thousands of acres of vacant land that would allow for decades of future development, either by the company itself or by third parties who would buy the land or partner with HHC. </a:t>
            </a:r>
          </a:p>
          <a:p>
            <a:r>
              <a:rPr lang="en-US" dirty="0"/>
              <a:t>The investment thesis was very compelling for long-term investors willing to wait 5, 10, or even 20 years; HHC will sell vacant land to homebuilders and use the proceeds to build and lease office buildings, retail shopping centers with ample restaurants, multi-family residential buildings, hotels, etc. to make the area even more desirable. The population growth would lead to ever-increasing land prices and the process could be repeated until there was no land left to build on, creating plenty of value for shareholders. </a:t>
            </a:r>
            <a:endParaRPr lang="de-DE" dirty="0"/>
          </a:p>
          <a:p>
            <a:r>
              <a:rPr lang="de-DE" dirty="0"/>
              <a:t>https://www.peridotcapital.com/blogposts/2020/01/reevaluating-the-bullish-investment-thesis-on-the-howard-hughes-corporation</a:t>
            </a:r>
          </a:p>
        </p:txBody>
      </p:sp>
    </p:spTree>
    <p:extLst>
      <p:ext uri="{BB962C8B-B14F-4D97-AF65-F5344CB8AC3E}">
        <p14:creationId xmlns:p14="http://schemas.microsoft.com/office/powerpoint/2010/main" val="1030733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CF9B4-84D7-4EA3-9A1C-01ED117D5BFA}"/>
              </a:ext>
            </a:extLst>
          </p:cNvPr>
          <p:cNvSpPr>
            <a:spLocks noGrp="1"/>
          </p:cNvSpPr>
          <p:nvPr>
            <p:ph type="title"/>
          </p:nvPr>
        </p:nvSpPr>
        <p:spPr/>
        <p:txBody>
          <a:bodyPr/>
          <a:lstStyle/>
          <a:p>
            <a:r>
              <a:rPr lang="de-DE" dirty="0"/>
              <a:t>Analysis </a:t>
            </a:r>
            <a:r>
              <a:rPr lang="de-DE" dirty="0" err="1"/>
              <a:t>of</a:t>
            </a:r>
            <a:r>
              <a:rPr lang="de-DE" dirty="0"/>
              <a:t> HHC (</a:t>
            </a:r>
            <a:r>
              <a:rPr lang="de-DE" dirty="0" err="1"/>
              <a:t>contd</a:t>
            </a:r>
            <a:r>
              <a:rPr lang="de-DE" dirty="0"/>
              <a:t>.)</a:t>
            </a:r>
          </a:p>
        </p:txBody>
      </p:sp>
      <p:sp>
        <p:nvSpPr>
          <p:cNvPr id="3" name="Inhaltsplatzhalter 2">
            <a:extLst>
              <a:ext uri="{FF2B5EF4-FFF2-40B4-BE49-F238E27FC236}">
                <a16:creationId xmlns:a16="http://schemas.microsoft.com/office/drawing/2014/main" id="{47C3CD06-45BD-441D-9AAD-7D9181B26BD0}"/>
              </a:ext>
            </a:extLst>
          </p:cNvPr>
          <p:cNvSpPr>
            <a:spLocks noGrp="1"/>
          </p:cNvSpPr>
          <p:nvPr>
            <p:ph idx="1"/>
          </p:nvPr>
        </p:nvSpPr>
        <p:spPr/>
        <p:txBody>
          <a:bodyPr>
            <a:normAutofit fontScale="85000" lnSpcReduction="20000"/>
          </a:bodyPr>
          <a:lstStyle/>
          <a:p>
            <a:r>
              <a:rPr lang="en-US" dirty="0"/>
              <a:t>The key aspect that set HHC apart from other real estate developers was that they owned the vacant land already, enough for 2 or 3 decades of construction activity, which meant they could fund commercial construction projects with cash generated from land sales, not by borrowing from banks and racking up debt like most of their peers. That strategy would allow for less leverage and more value would accrete to equity holders rather than creditors.</a:t>
            </a:r>
          </a:p>
          <a:p>
            <a:r>
              <a:rPr lang="en-US" dirty="0"/>
              <a:t>The success of HHC stock in the eyes of their investors over the last decade varies greatly depending on when each of us got in (as one should expect). Most of my clients have made money in the name, but I also bought some when sentiment was high and it was fully priced in the near-term (the idea was that for a such a long-term investment, the entry point was a little less important than in other situations) and those blocks are flattish at best and slightly down at worst. </a:t>
            </a:r>
          </a:p>
          <a:p>
            <a:r>
              <a:rPr lang="de-DE" dirty="0"/>
              <a:t>https://www.peridotcapital.com/blogposts/2020/01/reevaluating-the-bullish-investment-thesis-on-the-howard-hughes-corporation</a:t>
            </a:r>
          </a:p>
          <a:p>
            <a:pPr marL="0" indent="0">
              <a:buNone/>
            </a:pPr>
            <a:endParaRPr lang="en-US" dirty="0"/>
          </a:p>
          <a:p>
            <a:endParaRPr lang="de-DE" dirty="0"/>
          </a:p>
        </p:txBody>
      </p:sp>
    </p:spTree>
    <p:extLst>
      <p:ext uri="{BB962C8B-B14F-4D97-AF65-F5344CB8AC3E}">
        <p14:creationId xmlns:p14="http://schemas.microsoft.com/office/powerpoint/2010/main" val="2176176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C05C4-DDD6-46CB-B4B5-98CCBD05F116}"/>
              </a:ext>
            </a:extLst>
          </p:cNvPr>
          <p:cNvSpPr>
            <a:spLocks noGrp="1"/>
          </p:cNvSpPr>
          <p:nvPr>
            <p:ph type="title"/>
          </p:nvPr>
        </p:nvSpPr>
        <p:spPr/>
        <p:txBody>
          <a:bodyPr/>
          <a:lstStyle/>
          <a:p>
            <a:r>
              <a:rPr lang="de-DE" dirty="0" err="1"/>
              <a:t>Assignment</a:t>
            </a:r>
            <a:r>
              <a:rPr lang="de-DE" dirty="0"/>
              <a:t>: </a:t>
            </a:r>
            <a:r>
              <a:rPr lang="de-DE" dirty="0" err="1"/>
              <a:t>Present</a:t>
            </a:r>
            <a:r>
              <a:rPr lang="de-DE" dirty="0"/>
              <a:t> a MPC</a:t>
            </a:r>
          </a:p>
        </p:txBody>
      </p:sp>
      <p:sp>
        <p:nvSpPr>
          <p:cNvPr id="3" name="Inhaltsplatzhalter 2">
            <a:extLst>
              <a:ext uri="{FF2B5EF4-FFF2-40B4-BE49-F238E27FC236}">
                <a16:creationId xmlns:a16="http://schemas.microsoft.com/office/drawing/2014/main" id="{C041B9A6-8D03-4589-8B65-C4589BF3E9DB}"/>
              </a:ext>
            </a:extLst>
          </p:cNvPr>
          <p:cNvSpPr>
            <a:spLocks noGrp="1"/>
          </p:cNvSpPr>
          <p:nvPr>
            <p:ph idx="1"/>
          </p:nvPr>
        </p:nvSpPr>
        <p:spPr/>
        <p:txBody>
          <a:bodyPr>
            <a:normAutofit fontScale="55000" lnSpcReduction="20000"/>
          </a:bodyPr>
          <a:lstStyle/>
          <a:p>
            <a:pPr marL="0" indent="0">
              <a:buNone/>
            </a:pPr>
            <a:r>
              <a:rPr lang="de-DE" dirty="0"/>
              <a:t>30-45 </a:t>
            </a:r>
            <a:r>
              <a:rPr lang="de-DE" dirty="0" err="1"/>
              <a:t>Minutes</a:t>
            </a:r>
            <a:endParaRPr lang="de-DE" dirty="0"/>
          </a:p>
          <a:p>
            <a:pPr marL="0" indent="0">
              <a:buNone/>
            </a:pPr>
            <a:r>
              <a:rPr lang="de-DE" dirty="0" err="1"/>
              <a:t>Prepare</a:t>
            </a:r>
            <a:r>
              <a:rPr lang="de-DE" dirty="0"/>
              <a:t> a </a:t>
            </a:r>
            <a:r>
              <a:rPr lang="de-DE" dirty="0" err="1"/>
              <a:t>presentation</a:t>
            </a:r>
            <a:r>
              <a:rPr lang="de-DE" dirty="0"/>
              <a:t> </a:t>
            </a:r>
            <a:r>
              <a:rPr lang="de-DE" dirty="0" err="1"/>
              <a:t>to</a:t>
            </a:r>
            <a:r>
              <a:rPr lang="de-DE" dirty="0"/>
              <a:t> </a:t>
            </a:r>
            <a:r>
              <a:rPr lang="de-DE" dirty="0" err="1"/>
              <a:t>investors</a:t>
            </a:r>
            <a:r>
              <a:rPr lang="de-DE" dirty="0"/>
              <a:t> </a:t>
            </a:r>
            <a:r>
              <a:rPr lang="de-DE" dirty="0" err="1"/>
              <a:t>to</a:t>
            </a:r>
            <a:r>
              <a:rPr lang="de-DE" dirty="0"/>
              <a:t> </a:t>
            </a:r>
            <a:r>
              <a:rPr lang="de-DE" dirty="0" err="1"/>
              <a:t>encourage</a:t>
            </a:r>
            <a:r>
              <a:rPr lang="de-DE" dirty="0"/>
              <a:t> </a:t>
            </a:r>
            <a:r>
              <a:rPr lang="de-DE" dirty="0" err="1"/>
              <a:t>them</a:t>
            </a:r>
            <a:r>
              <a:rPr lang="de-DE" dirty="0"/>
              <a:t> </a:t>
            </a:r>
            <a:r>
              <a:rPr lang="de-DE" dirty="0" err="1"/>
              <a:t>to</a:t>
            </a:r>
            <a:r>
              <a:rPr lang="de-DE" dirty="0"/>
              <a:t> </a:t>
            </a:r>
            <a:r>
              <a:rPr lang="de-DE" dirty="0" err="1"/>
              <a:t>invest</a:t>
            </a:r>
            <a:r>
              <a:rPr lang="de-DE" dirty="0"/>
              <a:t> in </a:t>
            </a:r>
            <a:r>
              <a:rPr lang="de-DE" dirty="0" err="1"/>
              <a:t>your</a:t>
            </a:r>
            <a:r>
              <a:rPr lang="de-DE" dirty="0"/>
              <a:t> </a:t>
            </a:r>
            <a:r>
              <a:rPr lang="de-DE" dirty="0" err="1"/>
              <a:t>master</a:t>
            </a:r>
            <a:r>
              <a:rPr lang="de-DE" dirty="0"/>
              <a:t> plan </a:t>
            </a:r>
            <a:r>
              <a:rPr lang="de-DE" dirty="0" err="1"/>
              <a:t>community</a:t>
            </a:r>
            <a:r>
              <a:rPr lang="de-DE" dirty="0"/>
              <a:t>.  Use PP </a:t>
            </a:r>
            <a:r>
              <a:rPr lang="de-DE" dirty="0" err="1"/>
              <a:t>for</a:t>
            </a:r>
            <a:r>
              <a:rPr lang="de-DE" dirty="0"/>
              <a:t> </a:t>
            </a:r>
            <a:r>
              <a:rPr lang="de-DE" dirty="0" err="1"/>
              <a:t>creating</a:t>
            </a:r>
            <a:r>
              <a:rPr lang="de-DE" dirty="0"/>
              <a:t> </a:t>
            </a:r>
            <a:r>
              <a:rPr lang="de-DE" dirty="0" err="1"/>
              <a:t>the</a:t>
            </a:r>
            <a:r>
              <a:rPr lang="de-DE" dirty="0"/>
              <a:t> </a:t>
            </a:r>
            <a:r>
              <a:rPr lang="de-DE" dirty="0" err="1"/>
              <a:t>slides</a:t>
            </a:r>
            <a:r>
              <a:rPr lang="de-DE" dirty="0"/>
              <a:t> </a:t>
            </a:r>
            <a:r>
              <a:rPr lang="de-DE" dirty="0" err="1"/>
              <a:t>you</a:t>
            </a:r>
            <a:r>
              <a:rPr lang="de-DE" dirty="0"/>
              <a:t> will </a:t>
            </a:r>
            <a:r>
              <a:rPr lang="de-DE" dirty="0" err="1"/>
              <a:t>show</a:t>
            </a:r>
            <a:r>
              <a:rPr lang="de-DE" dirty="0"/>
              <a:t> </a:t>
            </a:r>
            <a:r>
              <a:rPr lang="de-DE" dirty="0" err="1"/>
              <a:t>to</a:t>
            </a:r>
            <a:r>
              <a:rPr lang="de-DE" dirty="0"/>
              <a:t> </a:t>
            </a:r>
            <a:r>
              <a:rPr lang="de-DE" dirty="0" err="1"/>
              <a:t>class</a:t>
            </a:r>
            <a:r>
              <a:rPr lang="de-DE" dirty="0"/>
              <a:t> after a 30-45 Minute </a:t>
            </a:r>
            <a:r>
              <a:rPr lang="de-DE" dirty="0" err="1"/>
              <a:t>preparation</a:t>
            </a:r>
            <a:r>
              <a:rPr lang="de-DE" dirty="0"/>
              <a:t> </a:t>
            </a:r>
            <a:r>
              <a:rPr lang="de-DE" dirty="0" err="1"/>
              <a:t>period</a:t>
            </a:r>
            <a:r>
              <a:rPr lang="de-DE" dirty="0"/>
              <a:t>.  Cover </a:t>
            </a:r>
            <a:r>
              <a:rPr lang="de-DE" dirty="0" err="1"/>
              <a:t>the</a:t>
            </a:r>
            <a:r>
              <a:rPr lang="de-DE" dirty="0"/>
              <a:t> </a:t>
            </a:r>
            <a:r>
              <a:rPr lang="de-DE" dirty="0" err="1"/>
              <a:t>features</a:t>
            </a:r>
            <a:r>
              <a:rPr lang="de-DE" dirty="0"/>
              <a:t> </a:t>
            </a:r>
            <a:r>
              <a:rPr lang="de-DE" dirty="0" err="1"/>
              <a:t>that</a:t>
            </a:r>
            <a:r>
              <a:rPr lang="de-DE" dirty="0"/>
              <a:t> </a:t>
            </a:r>
            <a:r>
              <a:rPr lang="de-DE" dirty="0" err="1"/>
              <a:t>make</a:t>
            </a:r>
            <a:r>
              <a:rPr lang="de-DE" dirty="0"/>
              <a:t> </a:t>
            </a:r>
            <a:r>
              <a:rPr lang="de-DE" dirty="0" err="1"/>
              <a:t>the</a:t>
            </a:r>
            <a:r>
              <a:rPr lang="de-DE" dirty="0"/>
              <a:t> MPC an </a:t>
            </a:r>
            <a:r>
              <a:rPr lang="de-DE" dirty="0" err="1"/>
              <a:t>attractive</a:t>
            </a:r>
            <a:r>
              <a:rPr lang="de-DE" dirty="0"/>
              <a:t> </a:t>
            </a:r>
            <a:r>
              <a:rPr lang="de-DE" dirty="0" err="1"/>
              <a:t>long</a:t>
            </a:r>
            <a:r>
              <a:rPr lang="de-DE" dirty="0"/>
              <a:t>-term </a:t>
            </a:r>
            <a:r>
              <a:rPr lang="de-DE" dirty="0" err="1"/>
              <a:t>investment</a:t>
            </a:r>
            <a:r>
              <a:rPr lang="de-DE" dirty="0"/>
              <a:t> </a:t>
            </a:r>
            <a:r>
              <a:rPr lang="de-DE" dirty="0" err="1"/>
              <a:t>opportunity</a:t>
            </a:r>
            <a:endParaRPr lang="de-DE" dirty="0"/>
          </a:p>
          <a:p>
            <a:pPr marL="0" indent="0">
              <a:buNone/>
            </a:pPr>
            <a:r>
              <a:rPr lang="de-DE" dirty="0" err="1"/>
              <a:t>Choose</a:t>
            </a:r>
            <a:r>
              <a:rPr lang="de-DE" dirty="0"/>
              <a:t> </a:t>
            </a:r>
            <a:r>
              <a:rPr lang="de-DE" dirty="0" err="1"/>
              <a:t>from</a:t>
            </a:r>
            <a:r>
              <a:rPr lang="de-DE" dirty="0"/>
              <a:t> </a:t>
            </a:r>
            <a:r>
              <a:rPr lang="de-DE" dirty="0" err="1"/>
              <a:t>these</a:t>
            </a:r>
            <a:r>
              <a:rPr lang="de-DE" dirty="0"/>
              <a:t> MPCs:</a:t>
            </a:r>
          </a:p>
          <a:p>
            <a:pPr marL="0" indent="0">
              <a:buNone/>
            </a:pPr>
            <a:r>
              <a:rPr lang="de-DE" dirty="0"/>
              <a:t>1  The Woodlands, Texas, USA </a:t>
            </a:r>
          </a:p>
          <a:p>
            <a:pPr marL="0" indent="0">
              <a:buNone/>
            </a:pPr>
            <a:r>
              <a:rPr lang="de-DE" dirty="0"/>
              <a:t>2  </a:t>
            </a:r>
            <a:r>
              <a:rPr lang="de-DE" dirty="0" err="1"/>
              <a:t>Celebration</a:t>
            </a:r>
            <a:r>
              <a:rPr lang="de-DE" dirty="0"/>
              <a:t>, Florida, USA</a:t>
            </a:r>
          </a:p>
          <a:p>
            <a:pPr marL="0" indent="0">
              <a:buNone/>
            </a:pPr>
            <a:r>
              <a:rPr lang="de-DE" dirty="0"/>
              <a:t>3  Seaside, Florida, USA</a:t>
            </a:r>
          </a:p>
          <a:p>
            <a:pPr marL="0" indent="0">
              <a:buNone/>
            </a:pPr>
            <a:r>
              <a:rPr lang="de-DE" dirty="0"/>
              <a:t>4  </a:t>
            </a:r>
            <a:r>
              <a:rPr lang="de-DE" dirty="0" err="1"/>
              <a:t>Ladera</a:t>
            </a:r>
            <a:r>
              <a:rPr lang="de-DE" dirty="0"/>
              <a:t> Ranch, California, USA</a:t>
            </a:r>
          </a:p>
          <a:p>
            <a:pPr marL="0" indent="0">
              <a:buNone/>
            </a:pPr>
            <a:r>
              <a:rPr lang="de-DE" dirty="0"/>
              <a:t>5  </a:t>
            </a:r>
            <a:r>
              <a:rPr lang="de-DE" dirty="0" err="1"/>
              <a:t>Masdar</a:t>
            </a:r>
            <a:r>
              <a:rPr lang="de-DE" dirty="0"/>
              <a:t> City, Abu Dhabi, UAE</a:t>
            </a:r>
          </a:p>
          <a:p>
            <a:pPr marL="0" indent="0">
              <a:buNone/>
            </a:pPr>
            <a:r>
              <a:rPr lang="de-DE" dirty="0"/>
              <a:t>6  </a:t>
            </a:r>
            <a:r>
              <a:rPr lang="de-DE" dirty="0" err="1"/>
              <a:t>Songdo</a:t>
            </a:r>
            <a:r>
              <a:rPr lang="de-DE" dirty="0"/>
              <a:t> International Business </a:t>
            </a:r>
            <a:r>
              <a:rPr lang="de-DE" dirty="0" err="1"/>
              <a:t>Distruct</a:t>
            </a:r>
            <a:r>
              <a:rPr lang="de-DE" dirty="0"/>
              <a:t>, South Korea</a:t>
            </a:r>
          </a:p>
          <a:p>
            <a:pPr marL="0" indent="0">
              <a:buNone/>
            </a:pPr>
            <a:r>
              <a:rPr lang="de-DE" dirty="0"/>
              <a:t>7  </a:t>
            </a:r>
            <a:r>
              <a:rPr lang="de-DE" dirty="0" err="1"/>
              <a:t>Nocatee</a:t>
            </a:r>
            <a:r>
              <a:rPr lang="de-DE" dirty="0"/>
              <a:t>, Florida, USA</a:t>
            </a:r>
          </a:p>
          <a:p>
            <a:pPr marL="0" indent="0">
              <a:buNone/>
            </a:pPr>
            <a:r>
              <a:rPr lang="de-DE" dirty="0"/>
              <a:t>8  Almere, </a:t>
            </a:r>
            <a:r>
              <a:rPr lang="de-DE" dirty="0" err="1"/>
              <a:t>Netherlans</a:t>
            </a:r>
            <a:endParaRPr lang="de-DE" dirty="0"/>
          </a:p>
          <a:p>
            <a:pPr marL="0" indent="0">
              <a:buNone/>
            </a:pPr>
            <a:r>
              <a:rPr lang="de-DE" dirty="0"/>
              <a:t>9  </a:t>
            </a:r>
            <a:r>
              <a:rPr lang="de-DE" dirty="0" err="1"/>
              <a:t>Kingwood</a:t>
            </a:r>
            <a:r>
              <a:rPr lang="de-DE" dirty="0"/>
              <a:t>, Texas, USA</a:t>
            </a:r>
          </a:p>
          <a:p>
            <a:pPr marL="514350" indent="-514350">
              <a:buAutoNum type="arabicPlain" startAt="10"/>
            </a:pPr>
            <a:r>
              <a:rPr lang="de-DE" dirty="0"/>
              <a:t>Forest City, Malaysia</a:t>
            </a:r>
          </a:p>
          <a:p>
            <a:pPr marL="514350" indent="-514350">
              <a:buAutoNum type="arabicPlain" startAt="10"/>
            </a:pPr>
            <a:r>
              <a:rPr lang="de-DE" dirty="0"/>
              <a:t>(</a:t>
            </a:r>
            <a:r>
              <a:rPr lang="de-DE" dirty="0" err="1"/>
              <a:t>Your</a:t>
            </a:r>
            <a:r>
              <a:rPr lang="de-DE" dirty="0"/>
              <a:t> </a:t>
            </a:r>
            <a:r>
              <a:rPr lang="de-DE" dirty="0" err="1"/>
              <a:t>choice</a:t>
            </a:r>
            <a:r>
              <a:rPr lang="de-DE" dirty="0"/>
              <a:t>)</a:t>
            </a:r>
          </a:p>
          <a:p>
            <a:pPr marL="0" indent="0">
              <a:buNone/>
            </a:pPr>
            <a:endParaRPr lang="de-DE" dirty="0"/>
          </a:p>
        </p:txBody>
      </p:sp>
    </p:spTree>
    <p:extLst>
      <p:ext uri="{BB962C8B-B14F-4D97-AF65-F5344CB8AC3E}">
        <p14:creationId xmlns:p14="http://schemas.microsoft.com/office/powerpoint/2010/main" val="3699517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F3BEB-F023-4C1F-AA5C-B611C026299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B667481-8618-46AA-A204-8F5B02B7BAA7}"/>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54353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88CAA-53FE-4A80-83DB-1381DB880390}"/>
              </a:ext>
            </a:extLst>
          </p:cNvPr>
          <p:cNvSpPr>
            <a:spLocks noGrp="1"/>
          </p:cNvSpPr>
          <p:nvPr>
            <p:ph type="title"/>
          </p:nvPr>
        </p:nvSpPr>
        <p:spPr/>
        <p:txBody>
          <a:bodyPr/>
          <a:lstStyle/>
          <a:p>
            <a:r>
              <a:rPr lang="de-DE" dirty="0"/>
              <a:t>Irvine Ranch</a:t>
            </a:r>
          </a:p>
        </p:txBody>
      </p:sp>
      <p:pic>
        <p:nvPicPr>
          <p:cNvPr id="5" name="Inhaltsplatzhalter 4">
            <a:extLst>
              <a:ext uri="{FF2B5EF4-FFF2-40B4-BE49-F238E27FC236}">
                <a16:creationId xmlns:a16="http://schemas.microsoft.com/office/drawing/2014/main" id="{9C4EA001-520F-4780-92A5-4127301EE9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2833" y="1825625"/>
            <a:ext cx="3066333" cy="4351338"/>
          </a:xfrm>
        </p:spPr>
      </p:pic>
    </p:spTree>
    <p:extLst>
      <p:ext uri="{BB962C8B-B14F-4D97-AF65-F5344CB8AC3E}">
        <p14:creationId xmlns:p14="http://schemas.microsoft.com/office/powerpoint/2010/main" val="11899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A3C7A-FBB8-4A47-90E9-5E91C399C550}"/>
              </a:ext>
            </a:extLst>
          </p:cNvPr>
          <p:cNvSpPr>
            <a:spLocks noGrp="1"/>
          </p:cNvSpPr>
          <p:nvPr>
            <p:ph type="title"/>
          </p:nvPr>
        </p:nvSpPr>
        <p:spPr/>
        <p:txBody>
          <a:bodyPr/>
          <a:lstStyle/>
          <a:p>
            <a:r>
              <a:rPr lang="de-DE" dirty="0"/>
              <a:t>Irvine Ranch</a:t>
            </a:r>
          </a:p>
        </p:txBody>
      </p:sp>
      <p:pic>
        <p:nvPicPr>
          <p:cNvPr id="5" name="Inhaltsplatzhalter 4">
            <a:extLst>
              <a:ext uri="{FF2B5EF4-FFF2-40B4-BE49-F238E27FC236}">
                <a16:creationId xmlns:a16="http://schemas.microsoft.com/office/drawing/2014/main" id="{147BCA5D-A605-4E8A-B6AF-A0F57B6808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4801" y="1825625"/>
            <a:ext cx="3362397" cy="4351338"/>
          </a:xfrm>
        </p:spPr>
      </p:pic>
    </p:spTree>
    <p:extLst>
      <p:ext uri="{BB962C8B-B14F-4D97-AF65-F5344CB8AC3E}">
        <p14:creationId xmlns:p14="http://schemas.microsoft.com/office/powerpoint/2010/main" val="275926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8619C-D5DC-47BB-A80A-ABE734E9721B}"/>
              </a:ext>
            </a:extLst>
          </p:cNvPr>
          <p:cNvSpPr>
            <a:spLocks noGrp="1"/>
          </p:cNvSpPr>
          <p:nvPr>
            <p:ph type="title"/>
          </p:nvPr>
        </p:nvSpPr>
        <p:spPr/>
        <p:txBody>
          <a:bodyPr/>
          <a:lstStyle/>
          <a:p>
            <a:r>
              <a:rPr lang="de-DE" dirty="0"/>
              <a:t>Irvine Ranch Canyon </a:t>
            </a:r>
          </a:p>
        </p:txBody>
      </p:sp>
      <p:pic>
        <p:nvPicPr>
          <p:cNvPr id="5" name="Inhaltsplatzhalter 4">
            <a:extLst>
              <a:ext uri="{FF2B5EF4-FFF2-40B4-BE49-F238E27FC236}">
                <a16:creationId xmlns:a16="http://schemas.microsoft.com/office/drawing/2014/main" id="{A87F8571-C2D3-43F6-9DEE-C49DAE326F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10916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C14A-B2DC-48D9-AA93-43A163A62442}"/>
              </a:ext>
            </a:extLst>
          </p:cNvPr>
          <p:cNvSpPr>
            <a:spLocks noGrp="1"/>
          </p:cNvSpPr>
          <p:nvPr>
            <p:ph type="title"/>
          </p:nvPr>
        </p:nvSpPr>
        <p:spPr/>
        <p:txBody>
          <a:bodyPr/>
          <a:lstStyle/>
          <a:p>
            <a:r>
              <a:rPr lang="de-DE" dirty="0"/>
              <a:t>Irvine Ranch House</a:t>
            </a:r>
          </a:p>
        </p:txBody>
      </p:sp>
      <p:pic>
        <p:nvPicPr>
          <p:cNvPr id="5" name="Inhaltsplatzhalter 4">
            <a:extLst>
              <a:ext uri="{FF2B5EF4-FFF2-40B4-BE49-F238E27FC236}">
                <a16:creationId xmlns:a16="http://schemas.microsoft.com/office/drawing/2014/main" id="{914C9FEC-65AE-457B-955A-665498AD9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2545347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1850</Words>
  <Application>Microsoft Office PowerPoint</Application>
  <PresentationFormat>Breitbild</PresentationFormat>
  <Paragraphs>138</Paragraphs>
  <Slides>59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59</vt:i4>
      </vt:variant>
    </vt:vector>
  </HeadingPairs>
  <TitlesOfParts>
    <vt:vector size="63" baseType="lpstr">
      <vt:lpstr>Arial</vt:lpstr>
      <vt:lpstr>Calibri</vt:lpstr>
      <vt:lpstr>Calibri Light</vt:lpstr>
      <vt:lpstr>Office</vt:lpstr>
      <vt:lpstr>Presentations Skills Workshop: English for Presentations</vt:lpstr>
      <vt:lpstr>Which Famous Hedge Fund Manager is This?</vt:lpstr>
      <vt:lpstr>Bill Ackman: 2017 Sohn Investment Conference, „Master Plan Communities“ Presentation</vt:lpstr>
      <vt:lpstr>Question:</vt:lpstr>
      <vt:lpstr>Irvine Ranch</vt:lpstr>
      <vt:lpstr>Irvine Ranch</vt:lpstr>
      <vt:lpstr>Irvine Ranch</vt:lpstr>
      <vt:lpstr>Irvine Ranch Canyon </vt:lpstr>
      <vt:lpstr>Irvine Ranch House</vt:lpstr>
      <vt:lpstr>Master Plan Communities</vt:lpstr>
      <vt:lpstr>1.)  Land Use Planning</vt:lpstr>
      <vt:lpstr>2.) Mix of Housing Types</vt:lpstr>
      <vt:lpstr>3.)  Infrastructure and Utilities</vt:lpstr>
      <vt:lpstr>4.) Amenities and Recreation</vt:lpstr>
      <vt:lpstr>5.)  Commercial and Retail Spaces</vt:lpstr>
      <vt:lpstr>6.)  Educational Facilities</vt:lpstr>
      <vt:lpstr>7.) Healthcare Facilities</vt:lpstr>
      <vt:lpstr>8.)  Environmental Considerations</vt:lpstr>
      <vt:lpstr>9.)  Safety and Security</vt:lpstr>
      <vt:lpstr>10.)  Community Governances</vt:lpstr>
      <vt:lpstr>11.) Cultural and Social Spaces</vt:lpstr>
      <vt:lpstr>12.)  Smart Infrastructure</vt:lpstr>
      <vt:lpstr>13.)  Landscaping and Design Aesthetics</vt:lpstr>
      <vt:lpstr>14.)  Transportation Planning</vt:lpstr>
      <vt:lpstr>15.)  Future Expansion Considerations</vt:lpstr>
      <vt:lpstr>In Summary: the Goal of MPCs</vt:lpstr>
      <vt:lpstr>Examples of MPCs</vt:lpstr>
      <vt:lpstr>1.)  The Woodlands, Texas, USA</vt:lpstr>
      <vt:lpstr>The Woodlands</vt:lpstr>
      <vt:lpstr>2.)  Celebration, Florida, USA</vt:lpstr>
      <vt:lpstr>Celebration, Florida</vt:lpstr>
      <vt:lpstr>3.)  The Ladera Ranch, California, USA</vt:lpstr>
      <vt:lpstr>Ladera Ranch</vt:lpstr>
      <vt:lpstr>4.)  Dubai Sports City, UAE</vt:lpstr>
      <vt:lpstr>Dubai Sports City</vt:lpstr>
      <vt:lpstr>5.)  Tianjin Eco-City, China</vt:lpstr>
      <vt:lpstr>Tianjin Eco-City</vt:lpstr>
      <vt:lpstr>6.)  Reston, Virginia, USA</vt:lpstr>
      <vt:lpstr>Reston Virginia</vt:lpstr>
      <vt:lpstr>7.)  Seaside, Florida, USA</vt:lpstr>
      <vt:lpstr>Seaside</vt:lpstr>
      <vt:lpstr>8.)  Masdar City, Abu Dhabi, UAE</vt:lpstr>
      <vt:lpstr>Masdar City</vt:lpstr>
      <vt:lpstr>9.) King Abdullah Economic City, Saudi Arabia</vt:lpstr>
      <vt:lpstr>King Abdullah Economic City</vt:lpstr>
      <vt:lpstr>10.)  Nocatee, Florida, USA</vt:lpstr>
      <vt:lpstr>Nocatee, Florida</vt:lpstr>
      <vt:lpstr>Summary</vt:lpstr>
      <vt:lpstr>Bill Ackman: 2017 Sohn Investment Conference, „Master Plan Communities“ Presentation</vt:lpstr>
      <vt:lpstr>1.)  What makes the land development business so risky?</vt:lpstr>
      <vt:lpstr>What aspects of Donald Bren‘s success does Bill Ackmann highlight?</vt:lpstr>
      <vt:lpstr>Donald Bren</vt:lpstr>
      <vt:lpstr>How to make money from MPCs?</vt:lpstr>
      <vt:lpstr>Returns of HHC</vt:lpstr>
      <vt:lpstr>HHC Stock Chart</vt:lpstr>
      <vt:lpstr>Analysis of HHC</vt:lpstr>
      <vt:lpstr>Analysis of HHC (contd.)</vt:lpstr>
      <vt:lpstr>Assignment: Present a MPC</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Skills Workshop: English for Presentations</dc:title>
  <dc:creator>Slawney, James</dc:creator>
  <cp:lastModifiedBy>Slawney, James</cp:lastModifiedBy>
  <cp:revision>12</cp:revision>
  <dcterms:created xsi:type="dcterms:W3CDTF">2023-11-30T10:48:52Z</dcterms:created>
  <dcterms:modified xsi:type="dcterms:W3CDTF">2023-11-30T15:59:03Z</dcterms:modified>
</cp:coreProperties>
</file>