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3" r:id="rId3"/>
    <p:sldId id="300" r:id="rId4"/>
    <p:sldId id="289" r:id="rId5"/>
    <p:sldId id="282" r:id="rId6"/>
    <p:sldId id="302" r:id="rId7"/>
    <p:sldId id="301" r:id="rId8"/>
    <p:sldId id="303" r:id="rId9"/>
    <p:sldId id="304" r:id="rId10"/>
    <p:sldId id="305" r:id="rId11"/>
    <p:sldId id="306" r:id="rId12"/>
    <p:sldId id="285" r:id="rId13"/>
    <p:sldId id="314" r:id="rId14"/>
    <p:sldId id="268" r:id="rId15"/>
    <p:sldId id="316" r:id="rId16"/>
    <p:sldId id="317" r:id="rId17"/>
    <p:sldId id="315" r:id="rId18"/>
    <p:sldId id="290" r:id="rId19"/>
    <p:sldId id="327" r:id="rId20"/>
    <p:sldId id="328" r:id="rId21"/>
    <p:sldId id="329" r:id="rId22"/>
    <p:sldId id="334" r:id="rId23"/>
    <p:sldId id="330" r:id="rId24"/>
    <p:sldId id="331" r:id="rId25"/>
    <p:sldId id="332" r:id="rId26"/>
    <p:sldId id="333"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1" r:id="rId43"/>
    <p:sldId id="352" r:id="rId44"/>
    <p:sldId id="321" r:id="rId45"/>
    <p:sldId id="294" r:id="rId46"/>
    <p:sldId id="297" r:id="rId47"/>
    <p:sldId id="261" r:id="rId48"/>
    <p:sldId id="322" r:id="rId49"/>
    <p:sldId id="323" r:id="rId50"/>
    <p:sldId id="312" r:id="rId51"/>
    <p:sldId id="269" r:id="rId52"/>
    <p:sldId id="270" r:id="rId53"/>
    <p:sldId id="271" r:id="rId54"/>
    <p:sldId id="272" r:id="rId55"/>
    <p:sldId id="326" r:id="rId56"/>
    <p:sldId id="324" r:id="rId57"/>
    <p:sldId id="279" r:id="rId58"/>
    <p:sldId id="295" r:id="rId59"/>
    <p:sldId id="280" r:id="rId60"/>
    <p:sldId id="320" r:id="rId61"/>
    <p:sldId id="299" r:id="rId62"/>
  </p:sldIdLst>
  <p:sldSz cx="9144000" cy="6858000" type="screen4x3"/>
  <p:notesSz cx="68199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94" autoAdjust="0"/>
  </p:normalViewPr>
  <p:slideViewPr>
    <p:cSldViewPr>
      <p:cViewPr varScale="1">
        <p:scale>
          <a:sx n="58" d="100"/>
          <a:sy n="58" d="100"/>
        </p:scale>
        <p:origin x="1740" y="72"/>
      </p:cViewPr>
      <p:guideLst>
        <p:guide orient="horz" pos="2160"/>
        <p:guide pos="2880"/>
      </p:guideLst>
    </p:cSldViewPr>
  </p:slideViewPr>
  <p:outlineViewPr>
    <p:cViewPr>
      <p:scale>
        <a:sx n="33" d="100"/>
        <a:sy n="33" d="100"/>
      </p:scale>
      <p:origin x="36" y="60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262147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372732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232938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nhalt ohne Farbe">
    <p:spTree>
      <p:nvGrpSpPr>
        <p:cNvPr id="1" name=""/>
        <p:cNvGrpSpPr/>
        <p:nvPr/>
      </p:nvGrpSpPr>
      <p:grpSpPr>
        <a:xfrm>
          <a:off x="0" y="0"/>
          <a:ext cx="0" cy="0"/>
          <a:chOff x="0" y="0"/>
          <a:chExt cx="0" cy="0"/>
        </a:xfrm>
      </p:grpSpPr>
      <p:sp>
        <p:nvSpPr>
          <p:cNvPr id="24" name="Body Level One…"/>
          <p:cNvSpPr txBox="1">
            <a:spLocks noGrp="1"/>
          </p:cNvSpPr>
          <p:nvPr>
            <p:ph type="body" idx="1" hasCustomPrompt="1"/>
          </p:nvPr>
        </p:nvSpPr>
        <p:spPr>
          <a:prstGeom prst="rect">
            <a:avLst/>
          </a:prstGeom>
        </p:spPr>
        <p:txBody>
          <a:bodyPr/>
          <a:lstStyle/>
          <a:p>
            <a:r>
              <a:t>Weiterführende Informationen</a:t>
            </a:r>
          </a:p>
          <a:p>
            <a:pPr lvl="1"/>
            <a:endParaRPr/>
          </a:p>
          <a:p>
            <a:pPr lvl="2"/>
            <a:endParaRPr/>
          </a:p>
          <a:p>
            <a:pPr lvl="3"/>
            <a:endParaRPr/>
          </a:p>
          <a:p>
            <a:pPr lvl="4"/>
            <a:endParaRPr/>
          </a:p>
        </p:txBody>
      </p:sp>
      <p:sp>
        <p:nvSpPr>
          <p:cNvPr id="25" name="Textplatzhalter 17"/>
          <p:cNvSpPr>
            <a:spLocks noGrp="1"/>
          </p:cNvSpPr>
          <p:nvPr>
            <p:ph type="body" sz="quarter" idx="21" hasCustomPrompt="1"/>
          </p:nvPr>
        </p:nvSpPr>
        <p:spPr>
          <a:xfrm>
            <a:off x="414337" y="421317"/>
            <a:ext cx="6988458" cy="207332"/>
          </a:xfrm>
          <a:prstGeom prst="rect">
            <a:avLst/>
          </a:prstGeom>
        </p:spPr>
        <p:txBody>
          <a:bodyPr/>
          <a:lstStyle>
            <a:lvl1pPr marL="0" indent="0">
              <a:lnSpc>
                <a:spcPct val="90000"/>
              </a:lnSpc>
              <a:buSzTx/>
              <a:buFontTx/>
              <a:buNone/>
              <a:defRPr sz="900">
                <a:latin typeface="Space Grotesk Medium"/>
                <a:ea typeface="Space Grotesk Medium"/>
                <a:cs typeface="Space Grotesk Medium"/>
                <a:sym typeface="Space Grotesk Medium"/>
              </a:defRPr>
            </a:lvl1pPr>
          </a:lstStyle>
          <a:p>
            <a:r>
              <a:t>Overhead</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27" name="Headline einfügen"/>
          <p:cNvSpPr txBox="1">
            <a:spLocks noGrp="1"/>
          </p:cNvSpPr>
          <p:nvPr>
            <p:ph type="title" hasCustomPrompt="1"/>
          </p:nvPr>
        </p:nvSpPr>
        <p:spPr>
          <a:prstGeom prst="rect">
            <a:avLst/>
          </a:prstGeom>
        </p:spPr>
        <p:txBody>
          <a:bodyPr/>
          <a:lstStyle/>
          <a:p>
            <a:r>
              <a:t>Headline einfügen</a:t>
            </a:r>
          </a:p>
        </p:txBody>
      </p:sp>
    </p:spTree>
    <p:extLst>
      <p:ext uri="{BB962C8B-B14F-4D97-AF65-F5344CB8AC3E}">
        <p14:creationId xmlns:p14="http://schemas.microsoft.com/office/powerpoint/2010/main" val="19657915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11608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337072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167660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122612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2395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79963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135101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669C3F3-2B43-48C4-AED2-A8346283BF3A}" type="datetimeFigureOut">
              <a:rPr lang="de-DE" smtClean="0"/>
              <a:pPr/>
              <a:t>16.04.2026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2A693C-6E38-4BCE-A151-C579FE74FCE3}" type="slidenum">
              <a:rPr lang="de-DE" smtClean="0"/>
              <a:pPr/>
              <a:t>‹Nr.›</a:t>
            </a:fld>
            <a:endParaRPr lang="de-DE"/>
          </a:p>
        </p:txBody>
      </p:sp>
    </p:spTree>
    <p:extLst>
      <p:ext uri="{BB962C8B-B14F-4D97-AF65-F5344CB8AC3E}">
        <p14:creationId xmlns:p14="http://schemas.microsoft.com/office/powerpoint/2010/main" val="284435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9C3F3-2B43-48C4-AED2-A8346283BF3A}" type="datetimeFigureOut">
              <a:rPr lang="de-DE" smtClean="0"/>
              <a:pPr/>
              <a:t>16.04.2026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A693C-6E38-4BCE-A151-C579FE74FCE3}" type="slidenum">
              <a:rPr lang="de-DE" smtClean="0"/>
              <a:pPr/>
              <a:t>‹Nr.›</a:t>
            </a:fld>
            <a:endParaRPr lang="de-DE"/>
          </a:p>
        </p:txBody>
      </p:sp>
    </p:spTree>
    <p:extLst>
      <p:ext uri="{BB962C8B-B14F-4D97-AF65-F5344CB8AC3E}">
        <p14:creationId xmlns:p14="http://schemas.microsoft.com/office/powerpoint/2010/main" val="51288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fset.org/english-score/cefr/b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aad.de/de/im-ausland-studieren-forschen-lehren/sprachen-lernen-sommerkurse-im-ausland/sprachtests-und-zertifikat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2.daad.de/medien/ausland/dokumente/daad-sprachnachweis_deutsch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mailto:jslawney@fsz.fra-uas.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nglishscale.co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fset.org/english-score/cef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normAutofit fontScale="90000"/>
          </a:bodyPr>
          <a:lstStyle/>
          <a:p>
            <a:pPr eaLnBrk="1" hangingPunct="1"/>
            <a:r>
              <a:rPr lang="de-DE" altLang="de-DE" sz="4000" dirty="0"/>
              <a:t>International Finance</a:t>
            </a:r>
            <a:br>
              <a:rPr lang="de-DE" altLang="de-DE" sz="4000" dirty="0"/>
            </a:br>
            <a:r>
              <a:rPr lang="de-DE" altLang="de-DE" sz="4000" dirty="0"/>
              <a:t>„English </a:t>
            </a:r>
            <a:r>
              <a:rPr lang="de-DE" altLang="de-DE" sz="4000" dirty="0" err="1"/>
              <a:t>For</a:t>
            </a:r>
            <a:r>
              <a:rPr lang="de-DE" altLang="de-DE" sz="4000" dirty="0"/>
              <a:t> </a:t>
            </a:r>
            <a:r>
              <a:rPr lang="de-DE" altLang="de-DE" sz="4000" dirty="0" err="1"/>
              <a:t>Presentations</a:t>
            </a:r>
            <a:r>
              <a:rPr lang="de-DE" altLang="de-DE" sz="4000" dirty="0"/>
              <a:t>“</a:t>
            </a:r>
            <a:br>
              <a:rPr lang="de-DE" altLang="de-DE" sz="4000" dirty="0"/>
            </a:br>
            <a:br>
              <a:rPr lang="de-DE" altLang="de-DE" sz="4000" dirty="0"/>
            </a:br>
            <a:endParaRPr lang="de-DE" altLang="de-DE" sz="4000" dirty="0"/>
          </a:p>
        </p:txBody>
      </p:sp>
      <p:sp>
        <p:nvSpPr>
          <p:cNvPr id="9219" name="Rectangle 3"/>
          <p:cNvSpPr>
            <a:spLocks noGrp="1" noChangeArrowheads="1"/>
          </p:cNvSpPr>
          <p:nvPr>
            <p:ph type="subTitle" idx="1"/>
          </p:nvPr>
        </p:nvSpPr>
        <p:spPr/>
        <p:txBody>
          <a:bodyPr/>
          <a:lstStyle/>
          <a:p>
            <a:pPr eaLnBrk="1" hangingPunct="1"/>
            <a:r>
              <a:rPr lang="de-DE" altLang="de-DE" dirty="0"/>
              <a:t>English </a:t>
            </a:r>
            <a:r>
              <a:rPr lang="de-DE" altLang="de-DE" dirty="0" err="1"/>
              <a:t>Program</a:t>
            </a:r>
            <a:endParaRPr lang="de-DE" altLang="de-DE" dirty="0"/>
          </a:p>
          <a:p>
            <a:pPr eaLnBrk="1" hangingPunct="1"/>
            <a:r>
              <a:rPr lang="de-DE" altLang="de-DE" dirty="0"/>
              <a:t>General Information</a:t>
            </a:r>
          </a:p>
          <a:p>
            <a:pPr eaLnBrk="1" hangingPunct="1"/>
            <a:r>
              <a:rPr lang="de-DE" altLang="de-DE" dirty="0"/>
              <a:t>SS 26</a:t>
            </a:r>
          </a:p>
        </p:txBody>
      </p:sp>
    </p:spTree>
    <p:extLst>
      <p:ext uri="{BB962C8B-B14F-4D97-AF65-F5344CB8AC3E}">
        <p14:creationId xmlns:p14="http://schemas.microsoft.com/office/powerpoint/2010/main" val="124651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What</a:t>
            </a:r>
            <a:r>
              <a:rPr lang="de-DE" dirty="0"/>
              <a:t> Can </a:t>
            </a:r>
            <a:r>
              <a:rPr lang="de-DE" dirty="0" err="1"/>
              <a:t>You</a:t>
            </a:r>
            <a:r>
              <a:rPr lang="de-DE" dirty="0"/>
              <a:t> Do </a:t>
            </a:r>
            <a:r>
              <a:rPr lang="de-DE" dirty="0" err="1"/>
              <a:t>With</a:t>
            </a:r>
            <a:r>
              <a:rPr lang="de-DE" dirty="0"/>
              <a:t> a C1 Level?</a:t>
            </a:r>
          </a:p>
        </p:txBody>
      </p:sp>
      <p:sp>
        <p:nvSpPr>
          <p:cNvPr id="3" name="Inhaltsplatzhalter 2"/>
          <p:cNvSpPr>
            <a:spLocks noGrp="1"/>
          </p:cNvSpPr>
          <p:nvPr>
            <p:ph idx="1"/>
          </p:nvPr>
        </p:nvSpPr>
        <p:spPr/>
        <p:txBody>
          <a:bodyPr>
            <a:normAutofit fontScale="70000" lnSpcReduction="20000"/>
          </a:bodyPr>
          <a:lstStyle/>
          <a:p>
            <a:pPr marL="0" indent="0">
              <a:buNone/>
            </a:pPr>
            <a:r>
              <a:rPr lang="en-US" dirty="0"/>
              <a:t>A C1 level of English allows for a full range of functionality at work or in an academic setting. The C1 level would allow for full autonomy in a native English-speaking country.</a:t>
            </a:r>
          </a:p>
          <a:p>
            <a:pPr marL="0" indent="0">
              <a:buNone/>
            </a:pPr>
            <a:r>
              <a:rPr lang="en-US" dirty="0"/>
              <a:t>According to the official CEFR guidelines, someone at the C1 level in English:</a:t>
            </a:r>
          </a:p>
          <a:p>
            <a:r>
              <a:rPr lang="en-US" dirty="0"/>
              <a:t>Can understand a wide range of demanding, longer texts, and recognize implicit meaning.</a:t>
            </a:r>
          </a:p>
          <a:p>
            <a:r>
              <a:rPr lang="en-US" dirty="0"/>
              <a:t>Can express ideas fluently and spontaneously without much obvious searching for expressions.</a:t>
            </a:r>
          </a:p>
          <a:p>
            <a:r>
              <a:rPr lang="en-US" dirty="0"/>
              <a:t>Can use language flexibly and effectively for social, academic and professional purposes.</a:t>
            </a:r>
          </a:p>
          <a:p>
            <a:r>
              <a:rPr lang="en-US" dirty="0"/>
              <a:t>Can produce clear, well-structured, detailed text on complex subjects, showing controlled use of organizational patterns, connectors and cohesive devices.</a:t>
            </a:r>
          </a:p>
          <a:p>
            <a:pPr marL="0" indent="0">
              <a:buNone/>
            </a:pPr>
            <a:endParaRPr lang="de-DE" dirty="0"/>
          </a:p>
        </p:txBody>
      </p:sp>
    </p:spTree>
    <p:extLst>
      <p:ext uri="{BB962C8B-B14F-4D97-AF65-F5344CB8AC3E}">
        <p14:creationId xmlns:p14="http://schemas.microsoft.com/office/powerpoint/2010/main" val="367000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C1 English Skills in Detail</a:t>
            </a:r>
          </a:p>
        </p:txBody>
      </p:sp>
      <p:sp>
        <p:nvSpPr>
          <p:cNvPr id="3" name="Inhaltsplatzhalter 2"/>
          <p:cNvSpPr>
            <a:spLocks noGrp="1"/>
          </p:cNvSpPr>
          <p:nvPr>
            <p:ph idx="1"/>
          </p:nvPr>
        </p:nvSpPr>
        <p:spPr/>
        <p:txBody>
          <a:bodyPr>
            <a:normAutofit fontScale="47500" lnSpcReduction="20000"/>
          </a:bodyPr>
          <a:lstStyle/>
          <a:p>
            <a:pPr marL="0" indent="0">
              <a:buNone/>
            </a:pPr>
            <a:r>
              <a:rPr lang="en-US" sz="3400" dirty="0"/>
              <a:t>The official can-do statements are broken down into smaller chunks for teaching purposes. This more detailed skill breakdown can help you assess your own English level, or help a teacher assess a student’s level. For example, a student at the C1 level in English will be able to do all the things that a student in </a:t>
            </a:r>
            <a:r>
              <a:rPr lang="en-US" sz="3400" dirty="0">
                <a:hlinkClick r:id="rId2"/>
              </a:rPr>
              <a:t>level B2</a:t>
            </a:r>
            <a:r>
              <a:rPr lang="en-US" sz="3400" dirty="0"/>
              <a:t> can do, and in addition he will be able to:</a:t>
            </a:r>
          </a:p>
          <a:p>
            <a:r>
              <a:rPr lang="en-US" sz="3400" dirty="0"/>
              <a:t>discuss in detail issues related to success, including building a motivated, successful team.</a:t>
            </a:r>
          </a:p>
          <a:p>
            <a:r>
              <a:rPr lang="en-US" sz="3400" dirty="0"/>
              <a:t>discuss societal problems, possible solutions for problems and what role corporations can play.</a:t>
            </a:r>
          </a:p>
          <a:p>
            <a:r>
              <a:rPr lang="en-US" sz="3400" dirty="0"/>
              <a:t>participate in discussions about conservation, sustainability and habitat protection.</a:t>
            </a:r>
          </a:p>
          <a:p>
            <a:r>
              <a:rPr lang="en-US" sz="3400" dirty="0"/>
              <a:t>talk about events and issues in the news and how they affect people and companies.</a:t>
            </a:r>
          </a:p>
          <a:p>
            <a:r>
              <a:rPr lang="en-US" sz="3400" dirty="0"/>
              <a:t>talk about risks in life, including changing jobs.</a:t>
            </a:r>
          </a:p>
          <a:p>
            <a:r>
              <a:rPr lang="en-US" sz="3400" dirty="0"/>
              <a:t>compare and contrast various forms of education and individual schools.</a:t>
            </a:r>
          </a:p>
          <a:p>
            <a:r>
              <a:rPr lang="en-US" sz="3400" dirty="0"/>
              <a:t>discuss various types of humor, including subtle forms like sarcasm.</a:t>
            </a:r>
          </a:p>
          <a:p>
            <a:r>
              <a:rPr lang="en-US" sz="3400" dirty="0"/>
              <a:t>understand various communication styles, including direct, indirect, formal and informal.</a:t>
            </a:r>
          </a:p>
          <a:p>
            <a:r>
              <a:rPr lang="en-US" sz="3400" dirty="0"/>
              <a:t>discuss issues related to your quality of life, including work-life balance and home environment.</a:t>
            </a:r>
          </a:p>
          <a:p>
            <a:r>
              <a:rPr lang="en-US" sz="3400" dirty="0"/>
              <a:t>understand and discuss issues related to ethics, like civil disobedience.</a:t>
            </a:r>
          </a:p>
          <a:p>
            <a:endParaRPr lang="en-US" sz="3400" dirty="0"/>
          </a:p>
          <a:p>
            <a:pPr marL="0" indent="0">
              <a:buNone/>
            </a:pPr>
            <a:r>
              <a:rPr lang="en-US" sz="3400" dirty="0">
                <a:solidFill>
                  <a:srgbClr val="FF0000"/>
                </a:solidFill>
              </a:rPr>
              <a:t>Although progress will depend on the type of course and the individual student, students can expect to reach the C1 level in English with 800 hours of cumulative instruction</a:t>
            </a:r>
            <a:r>
              <a:rPr lang="en-US" sz="3400" dirty="0"/>
              <a:t>.</a:t>
            </a:r>
          </a:p>
          <a:p>
            <a:pPr marL="0" indent="0">
              <a:buNone/>
            </a:pPr>
            <a:endParaRPr lang="de-DE" dirty="0"/>
          </a:p>
        </p:txBody>
      </p:sp>
    </p:spTree>
    <p:extLst>
      <p:ext uri="{BB962C8B-B14F-4D97-AF65-F5344CB8AC3E}">
        <p14:creationId xmlns:p14="http://schemas.microsoft.com/office/powerpoint/2010/main" val="309381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CampUAS</a:t>
            </a:r>
            <a:r>
              <a:rPr lang="de-DE" dirty="0"/>
              <a:t> Courses</a:t>
            </a:r>
          </a:p>
        </p:txBody>
      </p:sp>
      <p:sp>
        <p:nvSpPr>
          <p:cNvPr id="3" name="Inhaltsplatzhalter 2"/>
          <p:cNvSpPr>
            <a:spLocks noGrp="1"/>
          </p:cNvSpPr>
          <p:nvPr>
            <p:ph idx="1"/>
          </p:nvPr>
        </p:nvSpPr>
        <p:spPr/>
        <p:txBody>
          <a:bodyPr/>
          <a:lstStyle/>
          <a:p>
            <a:pPr marL="0" indent="0">
              <a:buNone/>
            </a:pPr>
            <a:r>
              <a:rPr lang="de-DE" b="1" dirty="0"/>
              <a:t>„English </a:t>
            </a:r>
            <a:r>
              <a:rPr lang="de-DE" b="1" dirty="0" err="1"/>
              <a:t>for</a:t>
            </a:r>
            <a:r>
              <a:rPr lang="de-DE" b="1" dirty="0"/>
              <a:t> </a:t>
            </a:r>
            <a:r>
              <a:rPr lang="de-DE" b="1" dirty="0" err="1"/>
              <a:t>Presentations</a:t>
            </a:r>
            <a:r>
              <a:rPr lang="de-DE" b="1" dirty="0"/>
              <a:t>“</a:t>
            </a:r>
            <a:r>
              <a:rPr lang="de-DE" dirty="0"/>
              <a:t>:</a:t>
            </a:r>
          </a:p>
          <a:p>
            <a:pPr marL="0" indent="0">
              <a:buNone/>
            </a:pPr>
            <a:r>
              <a:rPr lang="de-DE" dirty="0"/>
              <a:t>Slawney: English </a:t>
            </a:r>
            <a:r>
              <a:rPr lang="de-DE" dirty="0" err="1"/>
              <a:t>for</a:t>
            </a:r>
            <a:r>
              <a:rPr lang="de-DE" dirty="0"/>
              <a:t> </a:t>
            </a:r>
            <a:r>
              <a:rPr lang="de-DE" dirty="0" err="1"/>
              <a:t>Presentations</a:t>
            </a:r>
            <a:r>
              <a:rPr lang="de-DE" dirty="0"/>
              <a:t> (C1) (semesterübergreifend)</a:t>
            </a:r>
          </a:p>
          <a:p>
            <a:pPr marL="0" indent="0">
              <a:buNone/>
            </a:pPr>
            <a:r>
              <a:rPr lang="de-DE" b="1" dirty="0"/>
              <a:t>Password: </a:t>
            </a:r>
            <a:r>
              <a:rPr lang="de-DE" b="1" dirty="0" err="1">
                <a:solidFill>
                  <a:srgbClr val="FF0000"/>
                </a:solidFill>
              </a:rPr>
              <a:t>presentations</a:t>
            </a:r>
            <a:endParaRPr lang="de-DE" b="1" dirty="0">
              <a:solidFill>
                <a:srgbClr val="FF0000"/>
              </a:solidFill>
            </a:endParaRPr>
          </a:p>
        </p:txBody>
      </p:sp>
    </p:spTree>
    <p:extLst>
      <p:ext uri="{BB962C8B-B14F-4D97-AF65-F5344CB8AC3E}">
        <p14:creationId xmlns:p14="http://schemas.microsoft.com/office/powerpoint/2010/main" val="259413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C7A8E-C57F-4D15-B2D0-A42A4F956F57}"/>
              </a:ext>
            </a:extLst>
          </p:cNvPr>
          <p:cNvSpPr>
            <a:spLocks noGrp="1"/>
          </p:cNvSpPr>
          <p:nvPr>
            <p:ph type="title"/>
          </p:nvPr>
        </p:nvSpPr>
        <p:spPr/>
        <p:txBody>
          <a:bodyPr/>
          <a:lstStyle/>
          <a:p>
            <a:r>
              <a:rPr lang="de-DE" dirty="0"/>
              <a:t>DAAD C1 Sprachzeugnis</a:t>
            </a:r>
          </a:p>
        </p:txBody>
      </p:sp>
      <p:sp>
        <p:nvSpPr>
          <p:cNvPr id="3" name="Inhaltsplatzhalter 2">
            <a:extLst>
              <a:ext uri="{FF2B5EF4-FFF2-40B4-BE49-F238E27FC236}">
                <a16:creationId xmlns:a16="http://schemas.microsoft.com/office/drawing/2014/main" id="{4502A726-082E-4DF7-AA1D-15B8CFCE2766}"/>
              </a:ext>
            </a:extLst>
          </p:cNvPr>
          <p:cNvSpPr>
            <a:spLocks noGrp="1"/>
          </p:cNvSpPr>
          <p:nvPr>
            <p:ph idx="1"/>
          </p:nvPr>
        </p:nvSpPr>
        <p:spPr>
          <a:xfrm>
            <a:off x="457200" y="1628800"/>
            <a:ext cx="8229600" cy="4525963"/>
          </a:xfrm>
        </p:spPr>
        <p:txBody>
          <a:bodyPr>
            <a:normAutofit fontScale="62500" lnSpcReduction="20000"/>
          </a:bodyPr>
          <a:lstStyle/>
          <a:p>
            <a:pPr marL="0" indent="0">
              <a:buNone/>
            </a:pPr>
            <a:r>
              <a:rPr lang="en-US" dirty="0">
                <a:solidFill>
                  <a:srgbClr val="FF0000"/>
                </a:solidFill>
              </a:rPr>
              <a:t>Successful completion of a C1 English course allows you to get a Language Certificate (DAAD “</a:t>
            </a:r>
            <a:r>
              <a:rPr lang="en-US" dirty="0" err="1">
                <a:solidFill>
                  <a:srgbClr val="FF0000"/>
                </a:solidFill>
              </a:rPr>
              <a:t>Sprachzeugnis</a:t>
            </a:r>
            <a:r>
              <a:rPr lang="en-US" dirty="0">
                <a:solidFill>
                  <a:srgbClr val="FF0000"/>
                </a:solidFill>
              </a:rPr>
              <a:t>”) that certifies your language level at C1 level and provides </a:t>
            </a:r>
            <a:r>
              <a:rPr lang="en-US" u="sng" dirty="0">
                <a:solidFill>
                  <a:srgbClr val="FF0000"/>
                </a:solidFill>
              </a:rPr>
              <a:t>a valuable and required qualification for overseas study</a:t>
            </a:r>
            <a:r>
              <a:rPr lang="en-US" dirty="0">
                <a:solidFill>
                  <a:srgbClr val="FF0000"/>
                </a:solidFill>
              </a:rPr>
              <a:t>.   </a:t>
            </a:r>
          </a:p>
          <a:p>
            <a:pPr marL="0" indent="0">
              <a:buNone/>
            </a:pPr>
            <a:r>
              <a:rPr lang="en-US" dirty="0"/>
              <a:t>Without the successful completion of an English course you will need to take a written and oral exam for a fee before you can receive a “Language Certificate” or register for a TOEFL or other language test for a fee before you can study abroad.</a:t>
            </a:r>
          </a:p>
          <a:p>
            <a:pPr marL="0" indent="0">
              <a:buNone/>
            </a:pPr>
            <a:r>
              <a:rPr lang="en-US" dirty="0"/>
              <a:t>Because these IF English courses are effectively C1 CEFR qualification courses, the exam, assignments and also the grading will be made with an eye towards your ability to use English at C1 level</a:t>
            </a:r>
            <a:r>
              <a:rPr lang="en-US" dirty="0">
                <a:solidFill>
                  <a:srgbClr val="FF0000"/>
                </a:solidFill>
              </a:rPr>
              <a:t>.   If your submitted course work is not at the C1 level then you cannot pass the course. </a:t>
            </a:r>
          </a:p>
          <a:p>
            <a:pPr marL="0" indent="0">
              <a:buNone/>
            </a:pPr>
            <a:r>
              <a:rPr lang="en-US" dirty="0">
                <a:solidFill>
                  <a:srgbClr val="FF0000"/>
                </a:solidFill>
              </a:rPr>
              <a:t>The DAAD C1 Language certificate is normally transmitted to the students following the application procedure outlined on the University Language Center (</a:t>
            </a:r>
            <a:r>
              <a:rPr lang="en-US" dirty="0" err="1">
                <a:solidFill>
                  <a:srgbClr val="FF0000"/>
                </a:solidFill>
              </a:rPr>
              <a:t>Fachsprachenzentrum</a:t>
            </a:r>
            <a:r>
              <a:rPr lang="en-US" dirty="0">
                <a:solidFill>
                  <a:srgbClr val="FF0000"/>
                </a:solidFill>
              </a:rPr>
              <a:t>) homepage after successful completion of one of the English classes in the International Finance program.</a:t>
            </a:r>
          </a:p>
          <a:p>
            <a:pPr marL="0" indent="0">
              <a:buNone/>
            </a:pPr>
            <a:endParaRPr lang="de-DE" dirty="0"/>
          </a:p>
        </p:txBody>
      </p:sp>
    </p:spTree>
    <p:extLst>
      <p:ext uri="{BB962C8B-B14F-4D97-AF65-F5344CB8AC3E}">
        <p14:creationId xmlns:p14="http://schemas.microsoft.com/office/powerpoint/2010/main" val="1172784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58"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59"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160"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161"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Semester abroad? Daad Sprachnachweis</a:t>
            </a:r>
          </a:p>
        </p:txBody>
      </p:sp>
      <p:pic>
        <p:nvPicPr>
          <p:cNvPr id="162" name="Grafik 8" descr="Grafik 8"/>
          <p:cNvPicPr>
            <a:picLocks noChangeAspect="1"/>
          </p:cNvPicPr>
          <p:nvPr/>
        </p:nvPicPr>
        <p:blipFill>
          <a:blip r:embed="rId2"/>
          <a:stretch>
            <a:fillRect/>
          </a:stretch>
        </p:blipFill>
        <p:spPr>
          <a:xfrm>
            <a:off x="178679" y="2282879"/>
            <a:ext cx="5269622" cy="3295962"/>
          </a:xfrm>
          <a:prstGeom prst="rect">
            <a:avLst/>
          </a:prstGeom>
          <a:ln w="12700">
            <a:miter lim="400000"/>
          </a:ln>
        </p:spPr>
      </p:pic>
      <p:pic>
        <p:nvPicPr>
          <p:cNvPr id="163" name="Grafik 9" descr="Grafik 9"/>
          <p:cNvPicPr>
            <a:picLocks noChangeAspect="1"/>
          </p:cNvPicPr>
          <p:nvPr/>
        </p:nvPicPr>
        <p:blipFill>
          <a:blip r:embed="rId3"/>
          <a:stretch>
            <a:fillRect/>
          </a:stretch>
        </p:blipFill>
        <p:spPr>
          <a:xfrm>
            <a:off x="5762221" y="2282880"/>
            <a:ext cx="3301907" cy="3301907"/>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47C26-637E-488A-873E-18B2B5CE6400}"/>
              </a:ext>
            </a:extLst>
          </p:cNvPr>
          <p:cNvSpPr>
            <a:spLocks noGrp="1"/>
          </p:cNvSpPr>
          <p:nvPr>
            <p:ph type="title"/>
          </p:nvPr>
        </p:nvSpPr>
        <p:spPr/>
        <p:txBody>
          <a:bodyPr>
            <a:normAutofit fontScale="90000"/>
          </a:bodyPr>
          <a:lstStyle/>
          <a:p>
            <a:r>
              <a:rPr lang="de-DE" dirty="0"/>
              <a:t>DAAD Information </a:t>
            </a:r>
            <a:r>
              <a:rPr lang="de-DE" dirty="0" err="1"/>
              <a:t>about</a:t>
            </a:r>
            <a:r>
              <a:rPr lang="de-DE" dirty="0"/>
              <a:t> Language </a:t>
            </a:r>
            <a:r>
              <a:rPr lang="de-DE" dirty="0" err="1"/>
              <a:t>Ceritificate</a:t>
            </a:r>
            <a:endParaRPr lang="de-DE" dirty="0"/>
          </a:p>
        </p:txBody>
      </p:sp>
      <p:sp>
        <p:nvSpPr>
          <p:cNvPr id="3" name="Inhaltsplatzhalter 2">
            <a:extLst>
              <a:ext uri="{FF2B5EF4-FFF2-40B4-BE49-F238E27FC236}">
                <a16:creationId xmlns:a16="http://schemas.microsoft.com/office/drawing/2014/main" id="{3F54BB3C-5228-4154-A8A0-610E1B9BCF94}"/>
              </a:ext>
            </a:extLst>
          </p:cNvPr>
          <p:cNvSpPr>
            <a:spLocks noGrp="1"/>
          </p:cNvSpPr>
          <p:nvPr>
            <p:ph idx="1"/>
          </p:nvPr>
        </p:nvSpPr>
        <p:spPr/>
        <p:txBody>
          <a:bodyPr/>
          <a:lstStyle/>
          <a:p>
            <a:pPr marL="0" indent="0">
              <a:buNone/>
            </a:pPr>
            <a:r>
              <a:rPr lang="de-DE" dirty="0">
                <a:hlinkClick r:id="rId2"/>
              </a:rPr>
              <a:t>https://www.daad.de/de/im-ausland-studieren-forschen-lehren/sprachen-lernen-sommerkurse-im-ausland/sprachtests-und-zertifikate/</a:t>
            </a:r>
            <a:endParaRPr lang="de-DE" dirty="0"/>
          </a:p>
          <a:p>
            <a:pPr marL="0" indent="0">
              <a:buNone/>
            </a:pPr>
            <a:endParaRPr lang="de-DE" dirty="0"/>
          </a:p>
        </p:txBody>
      </p:sp>
    </p:spTree>
    <p:extLst>
      <p:ext uri="{BB962C8B-B14F-4D97-AF65-F5344CB8AC3E}">
        <p14:creationId xmlns:p14="http://schemas.microsoft.com/office/powerpoint/2010/main" val="236170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4AB89-9297-4697-A546-63D5D95EE09E}"/>
              </a:ext>
            </a:extLst>
          </p:cNvPr>
          <p:cNvSpPr>
            <a:spLocks noGrp="1"/>
          </p:cNvSpPr>
          <p:nvPr>
            <p:ph type="title"/>
          </p:nvPr>
        </p:nvSpPr>
        <p:spPr/>
        <p:txBody>
          <a:bodyPr/>
          <a:lstStyle/>
          <a:p>
            <a:r>
              <a:rPr lang="de-DE" dirty="0"/>
              <a:t>Link </a:t>
            </a:r>
            <a:r>
              <a:rPr lang="de-DE" dirty="0" err="1"/>
              <a:t>to</a:t>
            </a:r>
            <a:r>
              <a:rPr lang="de-DE" dirty="0"/>
              <a:t> DAAD Sprachzertifikat Form</a:t>
            </a:r>
          </a:p>
        </p:txBody>
      </p:sp>
      <p:sp>
        <p:nvSpPr>
          <p:cNvPr id="3" name="Inhaltsplatzhalter 2">
            <a:extLst>
              <a:ext uri="{FF2B5EF4-FFF2-40B4-BE49-F238E27FC236}">
                <a16:creationId xmlns:a16="http://schemas.microsoft.com/office/drawing/2014/main" id="{13B631D6-F0C1-43B6-AA41-096168F6D4B8}"/>
              </a:ext>
            </a:extLst>
          </p:cNvPr>
          <p:cNvSpPr>
            <a:spLocks noGrp="1"/>
          </p:cNvSpPr>
          <p:nvPr>
            <p:ph idx="1"/>
          </p:nvPr>
        </p:nvSpPr>
        <p:spPr/>
        <p:txBody>
          <a:bodyPr/>
          <a:lstStyle/>
          <a:p>
            <a:pPr marL="0" indent="0">
              <a:buNone/>
            </a:pPr>
            <a:r>
              <a:rPr lang="de-DE" dirty="0">
                <a:hlinkClick r:id="rId2"/>
              </a:rPr>
              <a:t>https://www2.daad.de/medien/ausland/dokumente/daad-sprachnachweis_deutsche.pdf</a:t>
            </a:r>
            <a:endParaRPr lang="de-DE" dirty="0"/>
          </a:p>
          <a:p>
            <a:pPr marL="0" indent="0">
              <a:buNone/>
            </a:pPr>
            <a:endParaRPr lang="de-DE" dirty="0"/>
          </a:p>
        </p:txBody>
      </p:sp>
    </p:spTree>
    <p:extLst>
      <p:ext uri="{BB962C8B-B14F-4D97-AF65-F5344CB8AC3E}">
        <p14:creationId xmlns:p14="http://schemas.microsoft.com/office/powerpoint/2010/main" val="879154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EF65C-2C58-4DD3-A857-C99A162B5D5E}"/>
              </a:ext>
            </a:extLst>
          </p:cNvPr>
          <p:cNvSpPr>
            <a:spLocks noGrp="1"/>
          </p:cNvSpPr>
          <p:nvPr>
            <p:ph type="title"/>
          </p:nvPr>
        </p:nvSpPr>
        <p:spPr/>
        <p:txBody>
          <a:bodyPr/>
          <a:lstStyle/>
          <a:p>
            <a:r>
              <a:rPr lang="de-DE" dirty="0"/>
              <a:t>Course </a:t>
            </a:r>
            <a:r>
              <a:rPr lang="de-DE" dirty="0" err="1"/>
              <a:t>Programs</a:t>
            </a:r>
            <a:r>
              <a:rPr lang="de-DE" dirty="0"/>
              <a:t> and </a:t>
            </a:r>
            <a:r>
              <a:rPr lang="de-DE" dirty="0" err="1"/>
              <a:t>Assignments</a:t>
            </a:r>
            <a:endParaRPr lang="de-DE" dirty="0"/>
          </a:p>
        </p:txBody>
      </p:sp>
      <p:sp>
        <p:nvSpPr>
          <p:cNvPr id="3" name="Inhaltsplatzhalter 2">
            <a:extLst>
              <a:ext uri="{FF2B5EF4-FFF2-40B4-BE49-F238E27FC236}">
                <a16:creationId xmlns:a16="http://schemas.microsoft.com/office/drawing/2014/main" id="{2979D4E3-1436-4700-A98F-0DF3FA1CCA65}"/>
              </a:ext>
            </a:extLst>
          </p:cNvPr>
          <p:cNvSpPr>
            <a:spLocks noGrp="1"/>
          </p:cNvSpPr>
          <p:nvPr>
            <p:ph idx="1"/>
          </p:nvPr>
        </p:nvSpPr>
        <p:spPr/>
        <p:txBody>
          <a:bodyPr/>
          <a:lstStyle/>
          <a:p>
            <a:pPr marL="0" indent="0">
              <a:buNone/>
            </a:pPr>
            <a:r>
              <a:rPr lang="de-DE" dirty="0" err="1"/>
              <a:t>What</a:t>
            </a:r>
            <a:r>
              <a:rPr lang="de-DE" dirty="0"/>
              <a:t> </a:t>
            </a:r>
            <a:r>
              <a:rPr lang="de-DE" dirty="0" err="1"/>
              <a:t>follows</a:t>
            </a:r>
            <a:r>
              <a:rPr lang="de-DE" dirty="0"/>
              <a:t> </a:t>
            </a:r>
            <a:r>
              <a:rPr lang="de-DE" dirty="0" err="1"/>
              <a:t>is</a:t>
            </a:r>
            <a:r>
              <a:rPr lang="de-DE" dirty="0"/>
              <a:t> a breakdown </a:t>
            </a:r>
            <a:r>
              <a:rPr lang="de-DE" dirty="0" err="1"/>
              <a:t>of</a:t>
            </a:r>
            <a:r>
              <a:rPr lang="de-DE" dirty="0"/>
              <a:t> </a:t>
            </a:r>
            <a:r>
              <a:rPr lang="de-DE" dirty="0" err="1"/>
              <a:t>the</a:t>
            </a:r>
            <a:r>
              <a:rPr lang="de-DE" dirty="0"/>
              <a:t> </a:t>
            </a:r>
            <a:r>
              <a:rPr lang="de-DE" dirty="0" err="1"/>
              <a:t>course</a:t>
            </a:r>
            <a:r>
              <a:rPr lang="de-DE" dirty="0"/>
              <a:t> </a:t>
            </a:r>
            <a:r>
              <a:rPr lang="de-DE" dirty="0" err="1"/>
              <a:t>program</a:t>
            </a:r>
            <a:r>
              <a:rPr lang="de-DE" dirty="0"/>
              <a:t> </a:t>
            </a:r>
            <a:r>
              <a:rPr lang="de-DE" dirty="0" err="1"/>
              <a:t>for</a:t>
            </a:r>
            <a:r>
              <a:rPr lang="de-DE" dirty="0"/>
              <a:t> „English </a:t>
            </a:r>
            <a:r>
              <a:rPr lang="de-DE" dirty="0" err="1"/>
              <a:t>for</a:t>
            </a:r>
            <a:r>
              <a:rPr lang="de-DE" dirty="0"/>
              <a:t> </a:t>
            </a:r>
            <a:r>
              <a:rPr lang="de-DE" dirty="0" err="1"/>
              <a:t>Presentations</a:t>
            </a:r>
            <a:r>
              <a:rPr lang="de-DE" dirty="0"/>
              <a:t>“ </a:t>
            </a:r>
            <a:r>
              <a:rPr lang="de-DE" dirty="0" err="1"/>
              <a:t>with</a:t>
            </a:r>
            <a:r>
              <a:rPr lang="de-DE" dirty="0"/>
              <a:t> </a:t>
            </a:r>
            <a:r>
              <a:rPr lang="de-DE" dirty="0" err="1"/>
              <a:t>approximate</a:t>
            </a:r>
            <a:r>
              <a:rPr lang="de-DE" dirty="0"/>
              <a:t> </a:t>
            </a:r>
            <a:r>
              <a:rPr lang="de-DE" dirty="0" err="1"/>
              <a:t>assignment</a:t>
            </a:r>
            <a:r>
              <a:rPr lang="de-DE" dirty="0"/>
              <a:t> </a:t>
            </a:r>
            <a:r>
              <a:rPr lang="de-DE" dirty="0" err="1"/>
              <a:t>schedules</a:t>
            </a:r>
            <a:r>
              <a:rPr lang="de-DE" dirty="0"/>
              <a:t> </a:t>
            </a:r>
            <a:r>
              <a:rPr lang="de-DE" dirty="0" err="1"/>
              <a:t>for</a:t>
            </a:r>
            <a:r>
              <a:rPr lang="de-DE" dirty="0"/>
              <a:t> SS 26</a:t>
            </a:r>
          </a:p>
        </p:txBody>
      </p:sp>
    </p:spTree>
    <p:extLst>
      <p:ext uri="{BB962C8B-B14F-4D97-AF65-F5344CB8AC3E}">
        <p14:creationId xmlns:p14="http://schemas.microsoft.com/office/powerpoint/2010/main" val="351251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a:t>IF „English </a:t>
            </a:r>
            <a:r>
              <a:rPr lang="de-DE" altLang="de-DE" dirty="0" err="1"/>
              <a:t>for</a:t>
            </a:r>
            <a:r>
              <a:rPr lang="de-DE" altLang="de-DE" dirty="0"/>
              <a:t> </a:t>
            </a:r>
            <a:r>
              <a:rPr lang="de-DE" altLang="de-DE" dirty="0" err="1"/>
              <a:t>Presentations</a:t>
            </a:r>
            <a:r>
              <a:rPr lang="de-DE" altLang="de-DE" dirty="0"/>
              <a:t>“: Summary</a:t>
            </a:r>
            <a:endParaRPr lang="de-DE" dirty="0"/>
          </a:p>
        </p:txBody>
      </p:sp>
      <p:sp>
        <p:nvSpPr>
          <p:cNvPr id="3" name="Inhaltsplatzhalter 2"/>
          <p:cNvSpPr>
            <a:spLocks noGrp="1"/>
          </p:cNvSpPr>
          <p:nvPr>
            <p:ph idx="1"/>
          </p:nvPr>
        </p:nvSpPr>
        <p:spPr/>
        <p:txBody>
          <a:bodyPr>
            <a:noAutofit/>
          </a:bodyPr>
          <a:lstStyle/>
          <a:p>
            <a:pPr>
              <a:buFont typeface="Arial" charset="0"/>
              <a:buChar char="•"/>
            </a:pPr>
            <a:r>
              <a:rPr lang="de-DE" altLang="de-DE" sz="2000" b="1" u="sng" dirty="0"/>
              <a:t>English </a:t>
            </a:r>
            <a:r>
              <a:rPr lang="de-DE" altLang="de-DE" sz="2000" b="1" u="sng" dirty="0" err="1"/>
              <a:t>for</a:t>
            </a:r>
            <a:r>
              <a:rPr lang="de-DE" altLang="de-DE" sz="2000" b="1" u="sng" dirty="0"/>
              <a:t> </a:t>
            </a:r>
            <a:r>
              <a:rPr lang="de-DE" altLang="de-DE" sz="2000" b="1" u="sng" dirty="0" err="1"/>
              <a:t>Presentations</a:t>
            </a:r>
            <a:r>
              <a:rPr lang="de-DE" altLang="de-DE" sz="2000" b="1" dirty="0"/>
              <a:t>: 2nd Course / 3rd Semester </a:t>
            </a:r>
            <a:r>
              <a:rPr lang="de-DE" altLang="de-DE" sz="2000" dirty="0"/>
              <a:t>(4 SWS)</a:t>
            </a:r>
          </a:p>
          <a:p>
            <a:pPr marL="0" indent="0">
              <a:buNone/>
            </a:pPr>
            <a:r>
              <a:rPr lang="de-DE" altLang="de-DE" sz="2000" dirty="0"/>
              <a:t>	</a:t>
            </a:r>
            <a:r>
              <a:rPr lang="de-DE" altLang="de-DE" sz="2000" i="1" dirty="0"/>
              <a:t>PORTFOLIO EXAM</a:t>
            </a:r>
          </a:p>
          <a:p>
            <a:pPr marL="0" indent="0">
              <a:buNone/>
            </a:pPr>
            <a:r>
              <a:rPr lang="de-DE" altLang="de-DE" sz="2000" dirty="0"/>
              <a:t>	Project </a:t>
            </a:r>
            <a:r>
              <a:rPr lang="de-DE" altLang="de-DE" sz="2000" dirty="0" err="1"/>
              <a:t>work</a:t>
            </a:r>
            <a:r>
              <a:rPr lang="de-DE" altLang="de-DE" sz="2000" dirty="0"/>
              <a:t> </a:t>
            </a:r>
            <a:r>
              <a:rPr lang="de-DE" altLang="de-DE" sz="2000" dirty="0" err="1"/>
              <a:t>that</a:t>
            </a:r>
            <a:r>
              <a:rPr lang="de-DE" altLang="de-DE" sz="2000" dirty="0"/>
              <a:t> </a:t>
            </a:r>
            <a:r>
              <a:rPr lang="de-DE" altLang="de-DE" sz="2000" dirty="0" err="1"/>
              <a:t>concludes</a:t>
            </a:r>
            <a:r>
              <a:rPr lang="de-DE" altLang="de-DE" sz="2000" dirty="0"/>
              <a:t> in a </a:t>
            </a:r>
            <a:r>
              <a:rPr lang="de-DE" altLang="de-DE" sz="2000" dirty="0" err="1"/>
              <a:t>written</a:t>
            </a:r>
            <a:r>
              <a:rPr lang="de-DE" altLang="de-DE" sz="2000" dirty="0"/>
              <a:t> report (</a:t>
            </a:r>
            <a:r>
              <a:rPr lang="de-DE" altLang="de-DE" sz="2000" dirty="0" err="1"/>
              <a:t>of</a:t>
            </a:r>
            <a:r>
              <a:rPr lang="de-DE" altLang="de-DE" sz="2000" dirty="0"/>
              <a:t> 6-8 </a:t>
            </a:r>
            <a:r>
              <a:rPr lang="de-DE" altLang="de-DE" sz="2000" dirty="0" err="1"/>
              <a:t>pages</a:t>
            </a:r>
            <a:r>
              <a:rPr lang="de-DE" altLang="de-DE" sz="2000" dirty="0"/>
              <a:t>, 6 </a:t>
            </a:r>
            <a:r>
              <a:rPr lang="de-DE" altLang="de-DE" sz="2000" dirty="0" err="1"/>
              <a:t>weeks</a:t>
            </a:r>
            <a:r>
              <a:rPr lang="de-DE" altLang="de-DE" sz="2000" dirty="0"/>
              <a:t> </a:t>
            </a:r>
            <a:r>
              <a:rPr lang="de-DE" altLang="de-DE" sz="2000" dirty="0" err="1"/>
              <a:t>preparation</a:t>
            </a:r>
            <a:r>
              <a:rPr lang="de-DE" altLang="de-DE" sz="2000" dirty="0"/>
              <a:t> time), and a </a:t>
            </a:r>
            <a:r>
              <a:rPr lang="de-DE" altLang="de-DE" sz="2000" dirty="0" err="1"/>
              <a:t>presentation</a:t>
            </a:r>
            <a:r>
              <a:rPr lang="de-DE" altLang="de-DE" sz="2000" dirty="0"/>
              <a:t> (</a:t>
            </a:r>
            <a:r>
              <a:rPr lang="de-DE" altLang="de-DE" sz="2000" dirty="0" err="1"/>
              <a:t>of</a:t>
            </a:r>
            <a:r>
              <a:rPr lang="de-DE" altLang="de-DE" sz="2000" dirty="0"/>
              <a:t> </a:t>
            </a:r>
            <a:r>
              <a:rPr lang="de-DE" altLang="de-DE" sz="2000" dirty="0" err="1"/>
              <a:t>approx</a:t>
            </a:r>
            <a:r>
              <a:rPr lang="de-DE" altLang="de-DE" sz="2000" dirty="0"/>
              <a:t>. 10 </a:t>
            </a:r>
            <a:r>
              <a:rPr lang="de-DE" altLang="de-DE" sz="2000" dirty="0" err="1"/>
              <a:t>Minutes</a:t>
            </a:r>
            <a:r>
              <a:rPr lang="de-DE" altLang="de-DE" sz="2000" dirty="0"/>
              <a:t> / </a:t>
            </a:r>
            <a:r>
              <a:rPr lang="de-DE" altLang="de-DE" sz="2000" dirty="0" err="1"/>
              <a:t>group</a:t>
            </a:r>
            <a:r>
              <a:rPr lang="de-DE" altLang="de-DE" sz="2000" dirty="0"/>
              <a:t> </a:t>
            </a:r>
            <a:r>
              <a:rPr lang="de-DE" altLang="de-DE" sz="2000" dirty="0" err="1"/>
              <a:t>member</a:t>
            </a:r>
            <a:r>
              <a:rPr lang="de-DE" altLang="de-DE" sz="2000" dirty="0"/>
              <a:t>) (2 </a:t>
            </a:r>
            <a:r>
              <a:rPr lang="de-DE" altLang="de-DE" sz="2000" dirty="0" err="1"/>
              <a:t>weeks</a:t>
            </a:r>
            <a:r>
              <a:rPr lang="de-DE" altLang="de-DE" sz="2000" dirty="0"/>
              <a:t> </a:t>
            </a:r>
            <a:r>
              <a:rPr lang="de-DE" altLang="de-DE" sz="2000" dirty="0" err="1"/>
              <a:t>preparation</a:t>
            </a:r>
            <a:r>
              <a:rPr lang="de-DE" altLang="de-DE" sz="2000" dirty="0"/>
              <a:t> time) (</a:t>
            </a:r>
            <a:r>
              <a:rPr lang="de-DE" altLang="de-DE" sz="2000" dirty="0" err="1"/>
              <a:t>these</a:t>
            </a:r>
            <a:r>
              <a:rPr lang="de-DE" altLang="de-DE" sz="2000" dirty="0"/>
              <a:t> </a:t>
            </a:r>
            <a:r>
              <a:rPr lang="de-DE" altLang="de-DE" sz="2000" dirty="0" err="1"/>
              <a:t>two</a:t>
            </a:r>
            <a:r>
              <a:rPr lang="de-DE" altLang="de-DE" sz="2000" dirty="0"/>
              <a:t> </a:t>
            </a:r>
            <a:r>
              <a:rPr lang="de-DE" altLang="de-DE" sz="2000" dirty="0" err="1"/>
              <a:t>pieces</a:t>
            </a:r>
            <a:r>
              <a:rPr lang="de-DE" altLang="de-DE" sz="2000" dirty="0"/>
              <a:t> </a:t>
            </a:r>
            <a:r>
              <a:rPr lang="de-DE" altLang="de-DE" sz="2000" dirty="0" err="1"/>
              <a:t>of</a:t>
            </a:r>
            <a:r>
              <a:rPr lang="de-DE" altLang="de-DE" sz="2000" dirty="0"/>
              <a:t> </a:t>
            </a:r>
            <a:r>
              <a:rPr lang="de-DE" altLang="de-DE" sz="2000" dirty="0" err="1"/>
              <a:t>work</a:t>
            </a:r>
            <a:r>
              <a:rPr lang="de-DE" altLang="de-DE" sz="2000" dirty="0"/>
              <a:t> </a:t>
            </a:r>
            <a:r>
              <a:rPr lang="de-DE" altLang="de-DE" sz="2000" dirty="0" err="1"/>
              <a:t>are</a:t>
            </a:r>
            <a:r>
              <a:rPr lang="de-DE" altLang="de-DE" sz="2000" dirty="0"/>
              <a:t> </a:t>
            </a:r>
            <a:r>
              <a:rPr lang="de-DE" altLang="de-DE" sz="2000" dirty="0" err="1"/>
              <a:t>worth</a:t>
            </a:r>
            <a:r>
              <a:rPr lang="de-DE" altLang="de-DE" sz="2000" dirty="0"/>
              <a:t> </a:t>
            </a:r>
            <a:r>
              <a:rPr lang="de-DE" altLang="de-DE" sz="2000" dirty="0" err="1"/>
              <a:t>together</a:t>
            </a:r>
            <a:r>
              <a:rPr lang="de-DE" altLang="de-DE" sz="2000" dirty="0"/>
              <a:t> 90% </a:t>
            </a:r>
            <a:r>
              <a:rPr lang="de-DE" altLang="de-DE" sz="2000" dirty="0" err="1"/>
              <a:t>of</a:t>
            </a:r>
            <a:r>
              <a:rPr lang="de-DE" altLang="de-DE" sz="2000" dirty="0"/>
              <a:t> </a:t>
            </a:r>
            <a:r>
              <a:rPr lang="de-DE" altLang="de-DE" sz="2000" dirty="0" err="1"/>
              <a:t>the</a:t>
            </a:r>
            <a:r>
              <a:rPr lang="de-DE" altLang="de-DE" sz="2000" dirty="0"/>
              <a:t> final grade: </a:t>
            </a:r>
            <a:r>
              <a:rPr lang="de-DE" altLang="de-DE" sz="2000" dirty="0" err="1"/>
              <a:t>written</a:t>
            </a:r>
            <a:r>
              <a:rPr lang="de-DE" altLang="de-DE" sz="2000" dirty="0"/>
              <a:t> </a:t>
            </a:r>
            <a:r>
              <a:rPr lang="de-DE" altLang="de-DE" sz="2000" dirty="0" err="1"/>
              <a:t>work</a:t>
            </a:r>
            <a:r>
              <a:rPr lang="de-DE" altLang="de-DE" sz="2000" dirty="0"/>
              <a:t> 30%, </a:t>
            </a:r>
            <a:r>
              <a:rPr lang="de-DE" altLang="de-DE" sz="2000" dirty="0" err="1"/>
              <a:t>presentation</a:t>
            </a:r>
            <a:r>
              <a:rPr lang="de-DE" altLang="de-DE" sz="2000" dirty="0"/>
              <a:t> 60%</a:t>
            </a:r>
            <a:r>
              <a:rPr lang="de-DE" altLang="de-DE" sz="2000" dirty="0">
                <a:solidFill>
                  <a:srgbClr val="FF0000"/>
                </a:solidFill>
              </a:rPr>
              <a:t>).  Project </a:t>
            </a:r>
            <a:r>
              <a:rPr lang="de-DE" altLang="de-DE" sz="2000" dirty="0" err="1">
                <a:solidFill>
                  <a:srgbClr val="FF0000"/>
                </a:solidFill>
              </a:rPr>
              <a:t>work</a:t>
            </a:r>
            <a:r>
              <a:rPr lang="de-DE" altLang="de-DE" sz="2000" dirty="0">
                <a:solidFill>
                  <a:srgbClr val="FF0000"/>
                </a:solidFill>
              </a:rPr>
              <a:t> </a:t>
            </a:r>
            <a:r>
              <a:rPr lang="de-DE" altLang="de-DE" sz="2000" dirty="0" err="1">
                <a:solidFill>
                  <a:srgbClr val="FF0000"/>
                </a:solidFill>
              </a:rPr>
              <a:t>information</a:t>
            </a:r>
            <a:r>
              <a:rPr lang="de-DE" altLang="de-DE" sz="2000" dirty="0">
                <a:solidFill>
                  <a:srgbClr val="FF0000"/>
                </a:solidFill>
              </a:rPr>
              <a:t> </a:t>
            </a:r>
            <a:r>
              <a:rPr lang="de-DE" altLang="de-DE" sz="2000" dirty="0" err="1">
                <a:solidFill>
                  <a:srgbClr val="FF0000"/>
                </a:solidFill>
              </a:rPr>
              <a:t>is</a:t>
            </a:r>
            <a:r>
              <a:rPr lang="de-DE" altLang="de-DE" sz="2000" dirty="0">
                <a:solidFill>
                  <a:srgbClr val="FF0000"/>
                </a:solidFill>
              </a:rPr>
              <a:t> </a:t>
            </a:r>
            <a:r>
              <a:rPr lang="de-DE" altLang="de-DE" sz="2000" dirty="0" err="1">
                <a:solidFill>
                  <a:srgbClr val="FF0000"/>
                </a:solidFill>
              </a:rPr>
              <a:t>already</a:t>
            </a:r>
            <a:r>
              <a:rPr lang="de-DE" altLang="de-DE" sz="2000" dirty="0">
                <a:solidFill>
                  <a:srgbClr val="FF0000"/>
                </a:solidFill>
              </a:rPr>
              <a:t> </a:t>
            </a:r>
            <a:r>
              <a:rPr lang="de-DE" altLang="de-DE" sz="2000" dirty="0" err="1">
                <a:solidFill>
                  <a:srgbClr val="FF0000"/>
                </a:solidFill>
              </a:rPr>
              <a:t>posted</a:t>
            </a:r>
            <a:r>
              <a:rPr lang="de-DE" altLang="de-DE" sz="2000" dirty="0">
                <a:solidFill>
                  <a:srgbClr val="FF0000"/>
                </a:solidFill>
              </a:rPr>
              <a:t> on </a:t>
            </a:r>
            <a:r>
              <a:rPr lang="de-DE" altLang="de-DE" sz="2000" dirty="0" err="1">
                <a:solidFill>
                  <a:srgbClr val="FF0000"/>
                </a:solidFill>
              </a:rPr>
              <a:t>the</a:t>
            </a:r>
            <a:r>
              <a:rPr lang="de-DE" altLang="de-DE" sz="2000" dirty="0">
                <a:solidFill>
                  <a:srgbClr val="FF0000"/>
                </a:solidFill>
              </a:rPr>
              <a:t> </a:t>
            </a:r>
            <a:r>
              <a:rPr lang="de-DE" altLang="de-DE" sz="2000" dirty="0" err="1">
                <a:solidFill>
                  <a:srgbClr val="FF0000"/>
                </a:solidFill>
              </a:rPr>
              <a:t>campUAS</a:t>
            </a:r>
            <a:r>
              <a:rPr lang="de-DE" altLang="de-DE" sz="2000" dirty="0">
                <a:solidFill>
                  <a:srgbClr val="FF0000"/>
                </a:solidFill>
              </a:rPr>
              <a:t> </a:t>
            </a:r>
            <a:r>
              <a:rPr lang="de-DE" altLang="de-DE" sz="2000" dirty="0" err="1">
                <a:solidFill>
                  <a:srgbClr val="FF0000"/>
                </a:solidFill>
              </a:rPr>
              <a:t>course</a:t>
            </a:r>
            <a:r>
              <a:rPr lang="de-DE" altLang="de-DE" sz="2000" dirty="0">
                <a:solidFill>
                  <a:srgbClr val="FF0000"/>
                </a:solidFill>
              </a:rPr>
              <a:t>,</a:t>
            </a:r>
            <a:r>
              <a:rPr lang="de-DE" altLang="de-DE" sz="2000" dirty="0"/>
              <a:t> </a:t>
            </a:r>
            <a:r>
              <a:rPr lang="de-DE" altLang="de-DE" sz="2000" dirty="0" err="1"/>
              <a:t>written</a:t>
            </a:r>
            <a:r>
              <a:rPr lang="de-DE" altLang="de-DE" sz="2000" dirty="0"/>
              <a:t> report will </a:t>
            </a:r>
            <a:r>
              <a:rPr lang="de-DE" altLang="de-DE" sz="2000" dirty="0" err="1"/>
              <a:t>be</a:t>
            </a:r>
            <a:r>
              <a:rPr lang="de-DE" altLang="de-DE" sz="2000" dirty="0"/>
              <a:t> </a:t>
            </a:r>
            <a:r>
              <a:rPr lang="de-DE" altLang="de-DE" sz="2000" dirty="0">
                <a:solidFill>
                  <a:srgbClr val="FF0000"/>
                </a:solidFill>
              </a:rPr>
              <a:t>due CW 24 (in 2026)</a:t>
            </a:r>
            <a:r>
              <a:rPr lang="de-DE" altLang="de-DE" sz="2000" dirty="0"/>
              <a:t>, </a:t>
            </a:r>
            <a:r>
              <a:rPr lang="de-DE" altLang="de-DE" sz="2000" dirty="0" err="1">
                <a:solidFill>
                  <a:srgbClr val="FF0000"/>
                </a:solidFill>
              </a:rPr>
              <a:t>presentations</a:t>
            </a:r>
            <a:r>
              <a:rPr lang="de-DE" altLang="de-DE" sz="2000" dirty="0">
                <a:solidFill>
                  <a:srgbClr val="FF0000"/>
                </a:solidFill>
              </a:rPr>
              <a:t> </a:t>
            </a:r>
            <a:r>
              <a:rPr lang="de-DE" altLang="de-DE" sz="2000" dirty="0" err="1">
                <a:solidFill>
                  <a:srgbClr val="FF0000"/>
                </a:solidFill>
              </a:rPr>
              <a:t>are</a:t>
            </a:r>
            <a:r>
              <a:rPr lang="de-DE" altLang="de-DE" sz="2000" dirty="0">
                <a:solidFill>
                  <a:srgbClr val="FF0000"/>
                </a:solidFill>
              </a:rPr>
              <a:t> </a:t>
            </a:r>
            <a:r>
              <a:rPr lang="de-DE" altLang="de-DE" sz="2000" dirty="0" err="1">
                <a:solidFill>
                  <a:srgbClr val="FF0000"/>
                </a:solidFill>
              </a:rPr>
              <a:t>done</a:t>
            </a:r>
            <a:r>
              <a:rPr lang="de-DE" altLang="de-DE" sz="2000" dirty="0">
                <a:solidFill>
                  <a:srgbClr val="FF0000"/>
                </a:solidFill>
              </a:rPr>
              <a:t> in </a:t>
            </a:r>
            <a:r>
              <a:rPr lang="de-DE" altLang="de-DE" sz="2000" dirty="0" err="1">
                <a:solidFill>
                  <a:srgbClr val="FF0000"/>
                </a:solidFill>
              </a:rPr>
              <a:t>class</a:t>
            </a:r>
            <a:r>
              <a:rPr lang="de-DE" altLang="de-DE" sz="2000" dirty="0">
                <a:solidFill>
                  <a:srgbClr val="FF0000"/>
                </a:solidFill>
              </a:rPr>
              <a:t> on CW 27 and 28 (in 2026)</a:t>
            </a:r>
            <a:r>
              <a:rPr lang="de-DE" altLang="de-DE" sz="2000" dirty="0"/>
              <a:t>, </a:t>
            </a:r>
            <a:r>
              <a:rPr lang="de-DE" altLang="de-DE" sz="2000" dirty="0" err="1"/>
              <a:t>sign</a:t>
            </a:r>
            <a:r>
              <a:rPr lang="de-DE" altLang="de-DE" sz="2000" dirty="0"/>
              <a:t> </a:t>
            </a:r>
            <a:r>
              <a:rPr lang="de-DE" altLang="de-DE" sz="2000" dirty="0" err="1"/>
              <a:t>up</a:t>
            </a:r>
            <a:r>
              <a:rPr lang="de-DE" altLang="de-DE" sz="2000" dirty="0"/>
              <a:t> </a:t>
            </a:r>
            <a:r>
              <a:rPr lang="de-DE" altLang="de-DE" sz="2000" dirty="0" err="1"/>
              <a:t>for</a:t>
            </a:r>
            <a:r>
              <a:rPr lang="de-DE" altLang="de-DE" sz="2000" dirty="0"/>
              <a:t> </a:t>
            </a:r>
            <a:r>
              <a:rPr lang="de-DE" altLang="de-DE" sz="2000" dirty="0" err="1"/>
              <a:t>appointment</a:t>
            </a:r>
            <a:r>
              <a:rPr lang="de-DE" altLang="de-DE" sz="2000" dirty="0"/>
              <a:t> on </a:t>
            </a:r>
            <a:r>
              <a:rPr lang="de-DE" altLang="de-DE" sz="2000" dirty="0" err="1"/>
              <a:t>CampUAS</a:t>
            </a:r>
            <a:r>
              <a:rPr lang="de-DE" altLang="de-DE" sz="2000" dirty="0"/>
              <a:t>).</a:t>
            </a:r>
          </a:p>
          <a:p>
            <a:pPr marL="0" indent="0">
              <a:buNone/>
            </a:pPr>
            <a:r>
              <a:rPr lang="de-DE" altLang="de-DE" sz="2000" dirty="0"/>
              <a:t>	Summary </a:t>
            </a:r>
            <a:r>
              <a:rPr lang="de-DE" altLang="de-DE" sz="2000" dirty="0" err="1"/>
              <a:t>of</a:t>
            </a:r>
            <a:r>
              <a:rPr lang="de-DE" altLang="de-DE" sz="2000" dirty="0"/>
              <a:t> 1 </a:t>
            </a:r>
            <a:r>
              <a:rPr lang="de-DE" altLang="de-DE" sz="2000" dirty="0" err="1"/>
              <a:t>presentation</a:t>
            </a:r>
            <a:r>
              <a:rPr lang="de-DE" altLang="de-DE" sz="2000" dirty="0"/>
              <a:t> </a:t>
            </a:r>
            <a:r>
              <a:rPr lang="de-DE" altLang="de-DE" sz="2000" dirty="0" err="1"/>
              <a:t>of</a:t>
            </a:r>
            <a:r>
              <a:rPr lang="de-DE" altLang="de-DE" sz="2000" dirty="0"/>
              <a:t> </a:t>
            </a:r>
            <a:r>
              <a:rPr lang="de-DE" altLang="de-DE" sz="2000" dirty="0" err="1"/>
              <a:t>another</a:t>
            </a:r>
            <a:r>
              <a:rPr lang="de-DE" altLang="de-DE" sz="2000" dirty="0"/>
              <a:t> </a:t>
            </a:r>
            <a:r>
              <a:rPr lang="de-DE" altLang="de-DE" sz="2000" dirty="0" err="1"/>
              <a:t>group</a:t>
            </a:r>
            <a:r>
              <a:rPr lang="de-DE" altLang="de-DE" sz="2000" dirty="0"/>
              <a:t> (2 </a:t>
            </a:r>
            <a:r>
              <a:rPr lang="de-DE" altLang="de-DE" sz="2000" dirty="0" err="1"/>
              <a:t>weeks</a:t>
            </a:r>
            <a:r>
              <a:rPr lang="de-DE" altLang="de-DE" sz="2000" dirty="0"/>
              <a:t> </a:t>
            </a:r>
            <a:r>
              <a:rPr lang="de-DE" altLang="de-DE" sz="2000" dirty="0" err="1"/>
              <a:t>preparation</a:t>
            </a:r>
            <a:r>
              <a:rPr lang="de-DE" altLang="de-DE" sz="2000" dirty="0"/>
              <a:t> time, 10% </a:t>
            </a:r>
            <a:r>
              <a:rPr lang="de-DE" altLang="de-DE" sz="2000" dirty="0" err="1"/>
              <a:t>of</a:t>
            </a:r>
            <a:r>
              <a:rPr lang="de-DE" altLang="de-DE" sz="2000" dirty="0"/>
              <a:t> </a:t>
            </a:r>
            <a:r>
              <a:rPr lang="de-DE" altLang="de-DE" sz="2000" dirty="0" err="1"/>
              <a:t>the</a:t>
            </a:r>
            <a:r>
              <a:rPr lang="de-DE" altLang="de-DE" sz="2000" dirty="0"/>
              <a:t> final grade) </a:t>
            </a:r>
            <a:r>
              <a:rPr lang="de-DE" altLang="de-DE" sz="2000" dirty="0">
                <a:solidFill>
                  <a:srgbClr val="FF0000"/>
                </a:solidFill>
              </a:rPr>
              <a:t>due CW 30</a:t>
            </a:r>
            <a:r>
              <a:rPr lang="de-DE" altLang="de-DE" sz="2000" dirty="0"/>
              <a:t>.	</a:t>
            </a:r>
          </a:p>
          <a:p>
            <a:pPr marL="0" indent="0">
              <a:buNone/>
            </a:pPr>
            <a:r>
              <a:rPr lang="de-DE" sz="2000" dirty="0"/>
              <a:t>	NO </a:t>
            </a:r>
            <a:r>
              <a:rPr lang="de-DE" sz="2000" dirty="0" err="1"/>
              <a:t>written</a:t>
            </a:r>
            <a:r>
              <a:rPr lang="de-DE" sz="2000" dirty="0"/>
              <a:t> </a:t>
            </a:r>
            <a:r>
              <a:rPr lang="de-DE" sz="2000" dirty="0" err="1"/>
              <a:t>exam</a:t>
            </a:r>
            <a:r>
              <a:rPr lang="de-DE" sz="2000" dirty="0"/>
              <a:t> </a:t>
            </a:r>
            <a:r>
              <a:rPr lang="de-DE" sz="2000" dirty="0" err="1"/>
              <a:t>during</a:t>
            </a:r>
            <a:r>
              <a:rPr lang="de-DE" sz="2000" dirty="0"/>
              <a:t> </a:t>
            </a:r>
            <a:r>
              <a:rPr lang="de-DE" sz="2000" dirty="0" err="1"/>
              <a:t>exam</a:t>
            </a:r>
            <a:r>
              <a:rPr lang="de-DE" sz="2000" dirty="0"/>
              <a:t> </a:t>
            </a:r>
            <a:r>
              <a:rPr lang="de-DE" sz="2000" dirty="0" err="1"/>
              <a:t>period</a:t>
            </a:r>
            <a:r>
              <a:rPr lang="de-DE" sz="2000" dirty="0"/>
              <a:t>.</a:t>
            </a:r>
          </a:p>
        </p:txBody>
      </p:sp>
    </p:spTree>
    <p:extLst>
      <p:ext uri="{BB962C8B-B14F-4D97-AF65-F5344CB8AC3E}">
        <p14:creationId xmlns:p14="http://schemas.microsoft.com/office/powerpoint/2010/main" val="126571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F5A79-6808-6B5A-B6C7-F1C8D4B936F1}"/>
              </a:ext>
            </a:extLst>
          </p:cNvPr>
          <p:cNvSpPr>
            <a:spLocks noGrp="1"/>
          </p:cNvSpPr>
          <p:nvPr>
            <p:ph type="title"/>
          </p:nvPr>
        </p:nvSpPr>
        <p:spPr/>
        <p:txBody>
          <a:bodyPr/>
          <a:lstStyle/>
          <a:p>
            <a:r>
              <a:rPr lang="de-DE" dirty="0"/>
              <a:t>Curricula</a:t>
            </a:r>
          </a:p>
        </p:txBody>
      </p:sp>
      <p:sp>
        <p:nvSpPr>
          <p:cNvPr id="3" name="Inhaltsplatzhalter 2">
            <a:extLst>
              <a:ext uri="{FF2B5EF4-FFF2-40B4-BE49-F238E27FC236}">
                <a16:creationId xmlns:a16="http://schemas.microsoft.com/office/drawing/2014/main" id="{41354CD3-3345-009F-C755-B024D41D7B95}"/>
              </a:ext>
            </a:extLst>
          </p:cNvPr>
          <p:cNvSpPr>
            <a:spLocks noGrp="1"/>
          </p:cNvSpPr>
          <p:nvPr>
            <p:ph idx="1"/>
          </p:nvPr>
        </p:nvSpPr>
        <p:spPr/>
        <p:txBody>
          <a:bodyPr>
            <a:normAutofit fontScale="85000" lnSpcReduction="10000"/>
          </a:bodyPr>
          <a:lstStyle/>
          <a:p>
            <a:pPr marL="0" indent="0">
              <a:buNone/>
            </a:pPr>
            <a:r>
              <a:rPr lang="de-DE" b="1" dirty="0"/>
              <a:t>CW 16</a:t>
            </a:r>
            <a:r>
              <a:rPr lang="de-DE" dirty="0"/>
              <a:t>: </a:t>
            </a:r>
            <a:r>
              <a:rPr lang="de-DE" dirty="0" err="1"/>
              <a:t>Program</a:t>
            </a:r>
            <a:r>
              <a:rPr lang="de-DE" dirty="0"/>
              <a:t> Intro &amp; Sprachtest</a:t>
            </a:r>
          </a:p>
          <a:p>
            <a:pPr marL="0" indent="0">
              <a:buNone/>
            </a:pPr>
            <a:r>
              <a:rPr lang="de-DE" b="1" dirty="0"/>
              <a:t>CW17-18</a:t>
            </a:r>
            <a:r>
              <a:rPr lang="de-DE" dirty="0"/>
              <a:t>:  </a:t>
            </a:r>
            <a:r>
              <a:rPr lang="de-DE" dirty="0" err="1"/>
              <a:t>Preparation</a:t>
            </a:r>
            <a:r>
              <a:rPr lang="de-DE" dirty="0"/>
              <a:t> </a:t>
            </a:r>
            <a:r>
              <a:rPr lang="de-DE" dirty="0" err="1"/>
              <a:t>for</a:t>
            </a:r>
            <a:r>
              <a:rPr lang="de-DE" dirty="0"/>
              <a:t> Writing </a:t>
            </a:r>
            <a:r>
              <a:rPr lang="de-DE" dirty="0" err="1"/>
              <a:t>Assignment</a:t>
            </a:r>
            <a:r>
              <a:rPr lang="de-DE" dirty="0"/>
              <a:t> (</a:t>
            </a:r>
            <a:r>
              <a:rPr lang="de-DE" dirty="0" err="1"/>
              <a:t>Porter‘s</a:t>
            </a:r>
            <a:r>
              <a:rPr lang="de-DE" dirty="0"/>
              <a:t> Five Forces, SWOT </a:t>
            </a:r>
            <a:r>
              <a:rPr lang="de-DE" dirty="0" err="1"/>
              <a:t>Analyses</a:t>
            </a:r>
            <a:r>
              <a:rPr lang="de-DE" dirty="0"/>
              <a:t>, Unit Economics (LTV/CAC), VC </a:t>
            </a:r>
            <a:r>
              <a:rPr lang="de-DE" dirty="0" err="1"/>
              <a:t>Decision</a:t>
            </a:r>
            <a:r>
              <a:rPr lang="de-DE" dirty="0"/>
              <a:t> Framework (Risk </a:t>
            </a:r>
            <a:r>
              <a:rPr lang="de-DE" dirty="0" err="1"/>
              <a:t>vs</a:t>
            </a:r>
            <a:r>
              <a:rPr lang="de-DE" dirty="0"/>
              <a:t> Return)</a:t>
            </a:r>
          </a:p>
          <a:p>
            <a:pPr marL="0" indent="0">
              <a:buNone/>
            </a:pPr>
            <a:r>
              <a:rPr lang="de-DE" b="1" dirty="0"/>
              <a:t>CW 18</a:t>
            </a:r>
            <a:r>
              <a:rPr lang="de-DE" dirty="0"/>
              <a:t>: Project Work Begin, Groups </a:t>
            </a:r>
            <a:r>
              <a:rPr lang="de-DE" dirty="0" err="1"/>
              <a:t>Formed</a:t>
            </a:r>
            <a:endParaRPr lang="de-DE" dirty="0"/>
          </a:p>
          <a:p>
            <a:pPr marL="0" indent="0">
              <a:buNone/>
            </a:pPr>
            <a:r>
              <a:rPr lang="de-DE" b="1" dirty="0"/>
              <a:t>CW 18-26</a:t>
            </a:r>
            <a:r>
              <a:rPr lang="de-DE" dirty="0"/>
              <a:t>: More </a:t>
            </a:r>
            <a:r>
              <a:rPr lang="de-DE" dirty="0" err="1"/>
              <a:t>work</a:t>
            </a:r>
            <a:r>
              <a:rPr lang="de-DE" dirty="0"/>
              <a:t> on Tools </a:t>
            </a:r>
            <a:r>
              <a:rPr lang="de-DE" dirty="0" err="1"/>
              <a:t>for</a:t>
            </a:r>
            <a:r>
              <a:rPr lang="de-DE" dirty="0"/>
              <a:t> Writing </a:t>
            </a:r>
            <a:r>
              <a:rPr lang="de-DE" dirty="0" err="1"/>
              <a:t>Assignment</a:t>
            </a:r>
            <a:r>
              <a:rPr lang="de-DE" dirty="0"/>
              <a:t>, </a:t>
            </a:r>
            <a:r>
              <a:rPr lang="de-DE" dirty="0" err="1"/>
              <a:t>Presentation</a:t>
            </a:r>
            <a:r>
              <a:rPr lang="de-DE" dirty="0"/>
              <a:t> Workshops &amp; Coaching on Project Work</a:t>
            </a:r>
          </a:p>
          <a:p>
            <a:pPr marL="0" indent="0">
              <a:buNone/>
            </a:pPr>
            <a:r>
              <a:rPr lang="de-DE" b="1" dirty="0"/>
              <a:t>CW 27-28</a:t>
            </a:r>
            <a:r>
              <a:rPr lang="de-DE" dirty="0"/>
              <a:t>: Student </a:t>
            </a:r>
            <a:r>
              <a:rPr lang="de-DE" dirty="0" err="1"/>
              <a:t>Presentations</a:t>
            </a:r>
            <a:r>
              <a:rPr lang="de-DE" dirty="0"/>
              <a:t> (</a:t>
            </a:r>
            <a:r>
              <a:rPr lang="de-DE" dirty="0" err="1"/>
              <a:t>either</a:t>
            </a:r>
            <a:r>
              <a:rPr lang="de-DE" dirty="0"/>
              <a:t> </a:t>
            </a:r>
            <a:r>
              <a:rPr lang="de-DE" dirty="0" err="1"/>
              <a:t>group</a:t>
            </a:r>
            <a:r>
              <a:rPr lang="de-DE" dirty="0"/>
              <a:t> </a:t>
            </a:r>
            <a:r>
              <a:rPr lang="de-DE" dirty="0" err="1"/>
              <a:t>or</a:t>
            </a:r>
            <a:r>
              <a:rPr lang="de-DE" dirty="0"/>
              <a:t> individual, </a:t>
            </a:r>
            <a:r>
              <a:rPr lang="de-DE" dirty="0" err="1"/>
              <a:t>students</a:t>
            </a:r>
            <a:r>
              <a:rPr lang="de-DE" dirty="0"/>
              <a:t> </a:t>
            </a:r>
            <a:r>
              <a:rPr lang="de-DE" dirty="0" err="1"/>
              <a:t>present</a:t>
            </a:r>
            <a:r>
              <a:rPr lang="de-DE" dirty="0"/>
              <a:t> in </a:t>
            </a:r>
            <a:r>
              <a:rPr lang="de-DE" dirty="0" err="1"/>
              <a:t>classroom</a:t>
            </a:r>
            <a:r>
              <a:rPr lang="de-DE" dirty="0"/>
              <a:t>)</a:t>
            </a:r>
          </a:p>
          <a:p>
            <a:pPr marL="0" indent="0">
              <a:buNone/>
            </a:pPr>
            <a:r>
              <a:rPr lang="de-DE" b="1" dirty="0"/>
              <a:t>CW 30</a:t>
            </a:r>
            <a:r>
              <a:rPr lang="de-DE" dirty="0"/>
              <a:t>: Summary Due (</a:t>
            </a:r>
            <a:r>
              <a:rPr lang="de-DE" dirty="0" err="1"/>
              <a:t>upload</a:t>
            </a:r>
            <a:r>
              <a:rPr lang="de-DE" dirty="0"/>
              <a:t> </a:t>
            </a:r>
            <a:r>
              <a:rPr lang="de-DE" dirty="0" err="1"/>
              <a:t>from</a:t>
            </a:r>
            <a:r>
              <a:rPr lang="de-DE" dirty="0"/>
              <a:t> </a:t>
            </a:r>
            <a:r>
              <a:rPr lang="de-DE" dirty="0" err="1"/>
              <a:t>home</a:t>
            </a:r>
            <a:r>
              <a:rPr lang="de-DE" dirty="0"/>
              <a:t>)</a:t>
            </a:r>
          </a:p>
        </p:txBody>
      </p:sp>
    </p:spTree>
    <p:extLst>
      <p:ext uri="{BB962C8B-B14F-4D97-AF65-F5344CB8AC3E}">
        <p14:creationId xmlns:p14="http://schemas.microsoft.com/office/powerpoint/2010/main" val="258510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058A4-0FA5-4D5E-B5D9-1F1C8C053AA7}"/>
              </a:ext>
            </a:extLst>
          </p:cNvPr>
          <p:cNvSpPr>
            <a:spLocks noGrp="1"/>
          </p:cNvSpPr>
          <p:nvPr>
            <p:ph type="title"/>
          </p:nvPr>
        </p:nvSpPr>
        <p:spPr/>
        <p:txBody>
          <a:bodyPr>
            <a:normAutofit fontScale="90000"/>
          </a:bodyPr>
          <a:lstStyle/>
          <a:p>
            <a:r>
              <a:rPr lang="de-DE" dirty="0"/>
              <a:t>The </a:t>
            </a:r>
            <a:r>
              <a:rPr lang="de-DE" dirty="0" err="1"/>
              <a:t>Slides</a:t>
            </a:r>
            <a:r>
              <a:rPr lang="de-DE" dirty="0"/>
              <a:t> </a:t>
            </a:r>
            <a:r>
              <a:rPr lang="de-DE" dirty="0" err="1"/>
              <a:t>for</a:t>
            </a:r>
            <a:r>
              <a:rPr lang="de-DE" dirty="0"/>
              <a:t> </a:t>
            </a:r>
            <a:r>
              <a:rPr lang="de-DE" dirty="0" err="1"/>
              <a:t>this</a:t>
            </a:r>
            <a:r>
              <a:rPr lang="de-DE" dirty="0"/>
              <a:t> Orientation Session </a:t>
            </a:r>
            <a:r>
              <a:rPr lang="de-DE" dirty="0" err="1"/>
              <a:t>are</a:t>
            </a:r>
            <a:r>
              <a:rPr lang="de-DE" dirty="0"/>
              <a:t> </a:t>
            </a:r>
            <a:r>
              <a:rPr lang="de-DE" dirty="0" err="1"/>
              <a:t>Available</a:t>
            </a:r>
            <a:r>
              <a:rPr lang="de-DE" dirty="0"/>
              <a:t> </a:t>
            </a:r>
            <a:r>
              <a:rPr lang="de-DE" dirty="0" err="1"/>
              <a:t>as</a:t>
            </a:r>
            <a:r>
              <a:rPr lang="de-DE" dirty="0"/>
              <a:t> Download…</a:t>
            </a:r>
          </a:p>
        </p:txBody>
      </p:sp>
      <p:sp>
        <p:nvSpPr>
          <p:cNvPr id="3" name="Inhaltsplatzhalter 2">
            <a:extLst>
              <a:ext uri="{FF2B5EF4-FFF2-40B4-BE49-F238E27FC236}">
                <a16:creationId xmlns:a16="http://schemas.microsoft.com/office/drawing/2014/main" id="{DFB7BC6D-33DD-4CB0-AC63-6E4BB1EB9660}"/>
              </a:ext>
            </a:extLst>
          </p:cNvPr>
          <p:cNvSpPr>
            <a:spLocks noGrp="1"/>
          </p:cNvSpPr>
          <p:nvPr>
            <p:ph idx="1"/>
          </p:nvPr>
        </p:nvSpPr>
        <p:spPr/>
        <p:txBody>
          <a:bodyPr>
            <a:normAutofit/>
          </a:bodyPr>
          <a:lstStyle/>
          <a:p>
            <a:pPr marL="0" indent="0">
              <a:buNone/>
            </a:pPr>
            <a:r>
              <a:rPr lang="de-DE" dirty="0"/>
              <a:t>… on </a:t>
            </a:r>
            <a:r>
              <a:rPr lang="de-DE" dirty="0" err="1"/>
              <a:t>the</a:t>
            </a:r>
            <a:r>
              <a:rPr lang="de-DE" dirty="0"/>
              <a:t> </a:t>
            </a:r>
            <a:r>
              <a:rPr lang="de-DE" dirty="0" err="1"/>
              <a:t>campUAS</a:t>
            </a:r>
            <a:r>
              <a:rPr lang="de-DE" dirty="0"/>
              <a:t> </a:t>
            </a:r>
            <a:r>
              <a:rPr lang="de-DE" dirty="0" err="1"/>
              <a:t>platform</a:t>
            </a:r>
            <a:r>
              <a:rPr lang="de-DE" dirty="0"/>
              <a:t> </a:t>
            </a:r>
            <a:r>
              <a:rPr lang="de-DE" dirty="0" err="1"/>
              <a:t>for</a:t>
            </a:r>
            <a:r>
              <a:rPr lang="de-DE" dirty="0"/>
              <a:t> </a:t>
            </a:r>
            <a:r>
              <a:rPr lang="de-DE" dirty="0" err="1"/>
              <a:t>the</a:t>
            </a:r>
            <a:r>
              <a:rPr lang="de-DE" dirty="0"/>
              <a:t> </a:t>
            </a:r>
            <a:r>
              <a:rPr lang="de-DE" dirty="0" err="1"/>
              <a:t>course</a:t>
            </a:r>
            <a:r>
              <a:rPr lang="de-DE" dirty="0"/>
              <a:t> </a:t>
            </a:r>
            <a:r>
              <a:rPr lang="de-DE" dirty="0" err="1"/>
              <a:t>you</a:t>
            </a:r>
            <a:r>
              <a:rPr lang="de-DE" dirty="0"/>
              <a:t> </a:t>
            </a:r>
            <a:r>
              <a:rPr lang="de-DE" dirty="0" err="1"/>
              <a:t>are</a:t>
            </a:r>
            <a:r>
              <a:rPr lang="de-DE" dirty="0"/>
              <a:t> </a:t>
            </a:r>
            <a:r>
              <a:rPr lang="de-DE" dirty="0" err="1"/>
              <a:t>visiting</a:t>
            </a:r>
            <a:r>
              <a:rPr lang="de-DE" dirty="0"/>
              <a:t>.  </a:t>
            </a:r>
            <a:r>
              <a:rPr lang="de-DE" dirty="0" err="1"/>
              <a:t>Please</a:t>
            </a:r>
            <a:r>
              <a:rPr lang="de-DE" dirty="0"/>
              <a:t> </a:t>
            </a:r>
            <a:r>
              <a:rPr lang="de-DE" dirty="0" err="1"/>
              <a:t>feel</a:t>
            </a:r>
            <a:r>
              <a:rPr lang="de-DE" dirty="0"/>
              <a:t> </a:t>
            </a:r>
            <a:r>
              <a:rPr lang="de-DE" dirty="0" err="1"/>
              <a:t>free</a:t>
            </a:r>
            <a:r>
              <a:rPr lang="de-DE" dirty="0"/>
              <a:t> </a:t>
            </a:r>
            <a:r>
              <a:rPr lang="de-DE" dirty="0" err="1"/>
              <a:t>to</a:t>
            </a:r>
            <a:r>
              <a:rPr lang="de-DE" dirty="0"/>
              <a:t> </a:t>
            </a:r>
            <a:r>
              <a:rPr lang="de-DE" dirty="0" err="1"/>
              <a:t>sign</a:t>
            </a:r>
            <a:r>
              <a:rPr lang="de-DE" dirty="0"/>
              <a:t> in </a:t>
            </a:r>
            <a:r>
              <a:rPr lang="de-DE" dirty="0" err="1"/>
              <a:t>to</a:t>
            </a:r>
            <a:r>
              <a:rPr lang="de-DE" dirty="0"/>
              <a:t> </a:t>
            </a:r>
            <a:r>
              <a:rPr lang="de-DE" dirty="0" err="1"/>
              <a:t>the</a:t>
            </a:r>
            <a:r>
              <a:rPr lang="de-DE" dirty="0"/>
              <a:t> </a:t>
            </a:r>
            <a:r>
              <a:rPr lang="de-DE" dirty="0" err="1"/>
              <a:t>campUAS</a:t>
            </a:r>
            <a:r>
              <a:rPr lang="de-DE" dirty="0"/>
              <a:t> </a:t>
            </a:r>
            <a:r>
              <a:rPr lang="de-DE" dirty="0" err="1"/>
              <a:t>course</a:t>
            </a:r>
            <a:r>
              <a:rPr lang="de-DE" dirty="0"/>
              <a:t> </a:t>
            </a:r>
            <a:r>
              <a:rPr lang="de-DE" dirty="0" err="1"/>
              <a:t>right</a:t>
            </a:r>
            <a:r>
              <a:rPr lang="de-DE" dirty="0"/>
              <a:t> </a:t>
            </a:r>
            <a:r>
              <a:rPr lang="de-DE" dirty="0" err="1"/>
              <a:t>now</a:t>
            </a:r>
            <a:r>
              <a:rPr lang="de-DE" dirty="0"/>
              <a:t>.</a:t>
            </a:r>
          </a:p>
          <a:p>
            <a:pPr marL="0" indent="0">
              <a:buNone/>
            </a:pPr>
            <a:r>
              <a:rPr lang="de-DE" b="1" dirty="0"/>
              <a:t>„English </a:t>
            </a:r>
            <a:r>
              <a:rPr lang="de-DE" b="1" dirty="0" err="1"/>
              <a:t>for</a:t>
            </a:r>
            <a:r>
              <a:rPr lang="de-DE" b="1" dirty="0"/>
              <a:t> </a:t>
            </a:r>
            <a:r>
              <a:rPr lang="de-DE" b="1" dirty="0" err="1"/>
              <a:t>Presentations</a:t>
            </a:r>
            <a:r>
              <a:rPr lang="de-DE" b="1" dirty="0"/>
              <a:t>“</a:t>
            </a:r>
            <a:r>
              <a:rPr lang="de-DE" dirty="0"/>
              <a:t>:</a:t>
            </a:r>
          </a:p>
          <a:p>
            <a:pPr marL="0" indent="0">
              <a:buNone/>
            </a:pPr>
            <a:r>
              <a:rPr lang="de-DE" dirty="0"/>
              <a:t>Slawney: English </a:t>
            </a:r>
            <a:r>
              <a:rPr lang="de-DE" dirty="0" err="1"/>
              <a:t>for</a:t>
            </a:r>
            <a:r>
              <a:rPr lang="de-DE" dirty="0"/>
              <a:t> </a:t>
            </a:r>
            <a:r>
              <a:rPr lang="de-DE" dirty="0" err="1"/>
              <a:t>Presentations</a:t>
            </a:r>
            <a:r>
              <a:rPr lang="de-DE" dirty="0"/>
              <a:t> (C1) (semesterübergreifend)</a:t>
            </a:r>
          </a:p>
          <a:p>
            <a:pPr marL="0" indent="0">
              <a:buNone/>
            </a:pPr>
            <a:r>
              <a:rPr lang="de-DE" b="1" dirty="0"/>
              <a:t>Password: </a:t>
            </a:r>
            <a:r>
              <a:rPr lang="de-DE" b="1" dirty="0" err="1">
                <a:solidFill>
                  <a:srgbClr val="FF0000"/>
                </a:solidFill>
              </a:rPr>
              <a:t>presentations</a:t>
            </a:r>
            <a:endParaRPr lang="de-DE" dirty="0"/>
          </a:p>
          <a:p>
            <a:pPr marL="0" indent="0">
              <a:buNone/>
            </a:pPr>
            <a:endParaRPr lang="de-DE" dirty="0"/>
          </a:p>
        </p:txBody>
      </p:sp>
    </p:spTree>
    <p:extLst>
      <p:ext uri="{BB962C8B-B14F-4D97-AF65-F5344CB8AC3E}">
        <p14:creationId xmlns:p14="http://schemas.microsoft.com/office/powerpoint/2010/main" val="352010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2C40F-F98E-343D-9C4D-5AB23EC53A72}"/>
              </a:ext>
            </a:extLst>
          </p:cNvPr>
          <p:cNvSpPr>
            <a:spLocks noGrp="1"/>
          </p:cNvSpPr>
          <p:nvPr>
            <p:ph type="title"/>
          </p:nvPr>
        </p:nvSpPr>
        <p:spPr/>
        <p:txBody>
          <a:bodyPr>
            <a:normAutofit fontScale="90000"/>
          </a:bodyPr>
          <a:lstStyle/>
          <a:p>
            <a:r>
              <a:rPr lang="de-DE" dirty="0"/>
              <a:t>Main Focus: Venture Capital &amp; Fintech Innovation</a:t>
            </a:r>
          </a:p>
        </p:txBody>
      </p:sp>
      <p:sp>
        <p:nvSpPr>
          <p:cNvPr id="3" name="Inhaltsplatzhalter 2">
            <a:extLst>
              <a:ext uri="{FF2B5EF4-FFF2-40B4-BE49-F238E27FC236}">
                <a16:creationId xmlns:a16="http://schemas.microsoft.com/office/drawing/2014/main" id="{7BEFB822-6212-530B-15A3-6F67D96A6CD0}"/>
              </a:ext>
            </a:extLst>
          </p:cNvPr>
          <p:cNvSpPr>
            <a:spLocks noGrp="1"/>
          </p:cNvSpPr>
          <p:nvPr>
            <p:ph idx="1"/>
          </p:nvPr>
        </p:nvSpPr>
        <p:spPr/>
        <p:txBody>
          <a:bodyPr/>
          <a:lstStyle/>
          <a:p>
            <a:r>
              <a:rPr lang="de-DE" dirty="0" err="1"/>
              <a:t>Evaluating</a:t>
            </a:r>
            <a:r>
              <a:rPr lang="de-DE" dirty="0"/>
              <a:t> </a:t>
            </a:r>
            <a:r>
              <a:rPr lang="de-DE" dirty="0" err="1"/>
              <a:t>fintech</a:t>
            </a:r>
            <a:r>
              <a:rPr lang="de-DE" dirty="0"/>
              <a:t> Startups </a:t>
            </a:r>
          </a:p>
          <a:p>
            <a:r>
              <a:rPr lang="de-DE" dirty="0"/>
              <a:t>Forbes Fintech 50 - 2026</a:t>
            </a:r>
          </a:p>
        </p:txBody>
      </p:sp>
    </p:spTree>
    <p:extLst>
      <p:ext uri="{BB962C8B-B14F-4D97-AF65-F5344CB8AC3E}">
        <p14:creationId xmlns:p14="http://schemas.microsoft.com/office/powerpoint/2010/main" val="392023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873E6E-5211-F480-C59C-4C342DEE1BEB}"/>
              </a:ext>
            </a:extLst>
          </p:cNvPr>
          <p:cNvSpPr>
            <a:spLocks noGrp="1"/>
          </p:cNvSpPr>
          <p:nvPr>
            <p:ph type="title"/>
          </p:nvPr>
        </p:nvSpPr>
        <p:spPr/>
        <p:txBody>
          <a:bodyPr/>
          <a:lstStyle/>
          <a:p>
            <a:r>
              <a:rPr lang="de-DE" dirty="0" err="1"/>
              <a:t>Objectives</a:t>
            </a:r>
            <a:r>
              <a:rPr lang="de-DE" dirty="0"/>
              <a:t> </a:t>
            </a:r>
            <a:r>
              <a:rPr lang="de-DE" dirty="0" err="1"/>
              <a:t>of</a:t>
            </a:r>
            <a:r>
              <a:rPr lang="de-DE" dirty="0"/>
              <a:t> Next </a:t>
            </a:r>
            <a:r>
              <a:rPr lang="de-DE" dirty="0" err="1"/>
              <a:t>Few</a:t>
            </a:r>
            <a:r>
              <a:rPr lang="de-DE" dirty="0"/>
              <a:t> </a:t>
            </a:r>
            <a:r>
              <a:rPr lang="de-DE" dirty="0" err="1"/>
              <a:t>Lessons</a:t>
            </a:r>
            <a:endParaRPr lang="de-DE" dirty="0"/>
          </a:p>
        </p:txBody>
      </p:sp>
      <p:sp>
        <p:nvSpPr>
          <p:cNvPr id="3" name="Inhaltsplatzhalter 2">
            <a:extLst>
              <a:ext uri="{FF2B5EF4-FFF2-40B4-BE49-F238E27FC236}">
                <a16:creationId xmlns:a16="http://schemas.microsoft.com/office/drawing/2014/main" id="{029600FF-44EA-EBC3-4641-39077C776F5E}"/>
              </a:ext>
            </a:extLst>
          </p:cNvPr>
          <p:cNvSpPr>
            <a:spLocks noGrp="1"/>
          </p:cNvSpPr>
          <p:nvPr>
            <p:ph idx="1"/>
          </p:nvPr>
        </p:nvSpPr>
        <p:spPr/>
        <p:txBody>
          <a:bodyPr/>
          <a:lstStyle/>
          <a:p>
            <a:r>
              <a:rPr lang="de-DE" dirty="0" err="1"/>
              <a:t>Understand</a:t>
            </a:r>
            <a:r>
              <a:rPr lang="de-DE" dirty="0"/>
              <a:t> </a:t>
            </a:r>
            <a:r>
              <a:rPr lang="de-DE" dirty="0" err="1"/>
              <a:t>how</a:t>
            </a:r>
            <a:r>
              <a:rPr lang="de-DE" dirty="0"/>
              <a:t> </a:t>
            </a:r>
            <a:r>
              <a:rPr lang="de-DE" dirty="0" err="1"/>
              <a:t>venture</a:t>
            </a:r>
            <a:r>
              <a:rPr lang="de-DE" dirty="0"/>
              <a:t> </a:t>
            </a:r>
            <a:r>
              <a:rPr lang="de-DE" dirty="0" err="1"/>
              <a:t>capital</a:t>
            </a:r>
            <a:r>
              <a:rPr lang="de-DE" dirty="0"/>
              <a:t> </a:t>
            </a:r>
            <a:r>
              <a:rPr lang="de-DE" dirty="0" err="1"/>
              <a:t>firms</a:t>
            </a:r>
            <a:r>
              <a:rPr lang="de-DE" dirty="0"/>
              <a:t> </a:t>
            </a:r>
            <a:r>
              <a:rPr lang="de-DE" dirty="0" err="1"/>
              <a:t>evaluate</a:t>
            </a:r>
            <a:r>
              <a:rPr lang="de-DE" dirty="0"/>
              <a:t> </a:t>
            </a:r>
            <a:r>
              <a:rPr lang="de-DE" dirty="0" err="1"/>
              <a:t>startups</a:t>
            </a:r>
            <a:endParaRPr lang="de-DE" dirty="0"/>
          </a:p>
          <a:p>
            <a:r>
              <a:rPr lang="de-DE" dirty="0" err="1"/>
              <a:t>Apply</a:t>
            </a:r>
            <a:r>
              <a:rPr lang="de-DE" dirty="0"/>
              <a:t> VC </a:t>
            </a:r>
            <a:r>
              <a:rPr lang="de-DE" dirty="0" err="1"/>
              <a:t>frameworks</a:t>
            </a:r>
            <a:r>
              <a:rPr lang="de-DE" dirty="0"/>
              <a:t> </a:t>
            </a:r>
            <a:r>
              <a:rPr lang="de-DE" dirty="0" err="1"/>
              <a:t>to</a:t>
            </a:r>
            <a:r>
              <a:rPr lang="de-DE" dirty="0"/>
              <a:t> </a:t>
            </a:r>
            <a:r>
              <a:rPr lang="de-DE" dirty="0" err="1"/>
              <a:t>fintech</a:t>
            </a:r>
            <a:r>
              <a:rPr lang="de-DE" dirty="0"/>
              <a:t> </a:t>
            </a:r>
            <a:r>
              <a:rPr lang="de-DE" dirty="0" err="1"/>
              <a:t>companies</a:t>
            </a:r>
            <a:endParaRPr lang="de-DE" dirty="0"/>
          </a:p>
          <a:p>
            <a:r>
              <a:rPr lang="de-DE" dirty="0"/>
              <a:t>Analyse </a:t>
            </a:r>
            <a:r>
              <a:rPr lang="de-DE" dirty="0" err="1"/>
              <a:t>growth</a:t>
            </a:r>
            <a:r>
              <a:rPr lang="de-DE" dirty="0"/>
              <a:t>, </a:t>
            </a:r>
            <a:r>
              <a:rPr lang="de-DE" dirty="0" err="1"/>
              <a:t>risk</a:t>
            </a:r>
            <a:r>
              <a:rPr lang="de-DE" dirty="0"/>
              <a:t>, and </a:t>
            </a:r>
            <a:r>
              <a:rPr lang="de-DE" dirty="0" err="1"/>
              <a:t>scalability</a:t>
            </a:r>
            <a:endParaRPr lang="de-DE" dirty="0"/>
          </a:p>
          <a:p>
            <a:r>
              <a:rPr lang="de-DE" dirty="0" err="1"/>
              <a:t>Prepare</a:t>
            </a:r>
            <a:r>
              <a:rPr lang="de-DE" dirty="0"/>
              <a:t> </a:t>
            </a:r>
            <a:r>
              <a:rPr lang="de-DE" dirty="0" err="1"/>
              <a:t>for</a:t>
            </a:r>
            <a:r>
              <a:rPr lang="de-DE" dirty="0"/>
              <a:t> </a:t>
            </a:r>
            <a:r>
              <a:rPr lang="de-DE" dirty="0" err="1"/>
              <a:t>the</a:t>
            </a:r>
            <a:r>
              <a:rPr lang="de-DE" dirty="0"/>
              <a:t> </a:t>
            </a:r>
            <a:r>
              <a:rPr lang="de-DE" dirty="0" err="1"/>
              <a:t>research</a:t>
            </a:r>
            <a:r>
              <a:rPr lang="de-DE" dirty="0"/>
              <a:t> </a:t>
            </a:r>
            <a:r>
              <a:rPr lang="de-DE" dirty="0" err="1"/>
              <a:t>work</a:t>
            </a:r>
            <a:endParaRPr lang="de-DE" dirty="0"/>
          </a:p>
          <a:p>
            <a:r>
              <a:rPr lang="de-DE" dirty="0" err="1"/>
              <a:t>Learn</a:t>
            </a:r>
            <a:r>
              <a:rPr lang="de-DE" dirty="0"/>
              <a:t> </a:t>
            </a:r>
            <a:r>
              <a:rPr lang="de-DE" dirty="0" err="1"/>
              <a:t>about</a:t>
            </a:r>
            <a:r>
              <a:rPr lang="de-DE" dirty="0"/>
              <a:t> and </a:t>
            </a:r>
            <a:r>
              <a:rPr lang="de-DE" dirty="0" err="1"/>
              <a:t>exercise</a:t>
            </a:r>
            <a:r>
              <a:rPr lang="de-DE" dirty="0"/>
              <a:t> </a:t>
            </a:r>
            <a:r>
              <a:rPr lang="de-DE" dirty="0" err="1"/>
              <a:t>presentation</a:t>
            </a:r>
            <a:r>
              <a:rPr lang="de-DE" dirty="0"/>
              <a:t> </a:t>
            </a:r>
            <a:r>
              <a:rPr lang="de-DE" dirty="0" err="1"/>
              <a:t>skills</a:t>
            </a:r>
            <a:endParaRPr lang="de-DE" dirty="0"/>
          </a:p>
        </p:txBody>
      </p:sp>
    </p:spTree>
    <p:extLst>
      <p:ext uri="{BB962C8B-B14F-4D97-AF65-F5344CB8AC3E}">
        <p14:creationId xmlns:p14="http://schemas.microsoft.com/office/powerpoint/2010/main" val="2843717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2841F-CF2E-6E57-D42C-815867348C3A}"/>
              </a:ext>
            </a:extLst>
          </p:cNvPr>
          <p:cNvSpPr>
            <a:spLocks noGrp="1"/>
          </p:cNvSpPr>
          <p:nvPr>
            <p:ph type="title"/>
          </p:nvPr>
        </p:nvSpPr>
        <p:spPr/>
        <p:txBody>
          <a:bodyPr/>
          <a:lstStyle/>
          <a:p>
            <a:r>
              <a:rPr lang="de-DE" dirty="0" err="1"/>
              <a:t>Assignment</a:t>
            </a:r>
            <a:r>
              <a:rPr lang="de-DE" dirty="0"/>
              <a:t> </a:t>
            </a:r>
            <a:r>
              <a:rPr lang="de-DE" dirty="0" err="1"/>
              <a:t>Overview</a:t>
            </a:r>
            <a:endParaRPr lang="de-DE" dirty="0"/>
          </a:p>
        </p:txBody>
      </p:sp>
      <p:sp>
        <p:nvSpPr>
          <p:cNvPr id="3" name="Inhaltsplatzhalter 2">
            <a:extLst>
              <a:ext uri="{FF2B5EF4-FFF2-40B4-BE49-F238E27FC236}">
                <a16:creationId xmlns:a16="http://schemas.microsoft.com/office/drawing/2014/main" id="{ECED2AAF-13E0-ECF2-0DE8-CA7D8D2F785F}"/>
              </a:ext>
            </a:extLst>
          </p:cNvPr>
          <p:cNvSpPr>
            <a:spLocks noGrp="1"/>
          </p:cNvSpPr>
          <p:nvPr>
            <p:ph idx="1"/>
          </p:nvPr>
        </p:nvSpPr>
        <p:spPr/>
        <p:txBody>
          <a:bodyPr/>
          <a:lstStyle/>
          <a:p>
            <a:r>
              <a:rPr lang="de-DE" dirty="0"/>
              <a:t>Select ONE </a:t>
            </a:r>
            <a:r>
              <a:rPr lang="de-DE" dirty="0" err="1"/>
              <a:t>fintech</a:t>
            </a:r>
            <a:r>
              <a:rPr lang="de-DE" dirty="0"/>
              <a:t> </a:t>
            </a:r>
            <a:r>
              <a:rPr lang="de-DE" dirty="0" err="1"/>
              <a:t>company</a:t>
            </a:r>
            <a:endParaRPr lang="de-DE" dirty="0"/>
          </a:p>
          <a:p>
            <a:r>
              <a:rPr lang="de-DE" dirty="0"/>
              <a:t>Conduct VC-style </a:t>
            </a:r>
            <a:r>
              <a:rPr lang="de-DE" dirty="0" err="1"/>
              <a:t>analysis</a:t>
            </a:r>
            <a:endParaRPr lang="de-DE" dirty="0"/>
          </a:p>
          <a:p>
            <a:r>
              <a:rPr lang="de-DE" dirty="0"/>
              <a:t>Write 1,500-2,000 </a:t>
            </a:r>
            <a:r>
              <a:rPr lang="de-DE" dirty="0" err="1"/>
              <a:t>word</a:t>
            </a:r>
            <a:r>
              <a:rPr lang="de-DE" dirty="0"/>
              <a:t> </a:t>
            </a:r>
            <a:r>
              <a:rPr lang="de-DE" dirty="0" err="1"/>
              <a:t>report</a:t>
            </a:r>
            <a:endParaRPr lang="de-DE" dirty="0"/>
          </a:p>
          <a:p>
            <a:r>
              <a:rPr lang="de-DE" dirty="0" err="1"/>
              <a:t>Provide</a:t>
            </a:r>
            <a:r>
              <a:rPr lang="de-DE" dirty="0"/>
              <a:t> </a:t>
            </a:r>
            <a:r>
              <a:rPr lang="de-DE" dirty="0" err="1"/>
              <a:t>investment</a:t>
            </a:r>
            <a:r>
              <a:rPr lang="de-DE" dirty="0"/>
              <a:t> </a:t>
            </a:r>
            <a:r>
              <a:rPr lang="de-DE" dirty="0" err="1"/>
              <a:t>recommendation</a:t>
            </a:r>
            <a:endParaRPr lang="de-DE" dirty="0"/>
          </a:p>
        </p:txBody>
      </p:sp>
    </p:spTree>
    <p:extLst>
      <p:ext uri="{BB962C8B-B14F-4D97-AF65-F5344CB8AC3E}">
        <p14:creationId xmlns:p14="http://schemas.microsoft.com/office/powerpoint/2010/main" val="100171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96092-E58D-0D43-2BCC-1FE9A56AA451}"/>
              </a:ext>
            </a:extLst>
          </p:cNvPr>
          <p:cNvSpPr>
            <a:spLocks noGrp="1"/>
          </p:cNvSpPr>
          <p:nvPr>
            <p:ph type="title"/>
          </p:nvPr>
        </p:nvSpPr>
        <p:spPr/>
        <p:txBody>
          <a:bodyPr/>
          <a:lstStyle/>
          <a:p>
            <a:r>
              <a:rPr lang="de-DE" dirty="0" err="1"/>
              <a:t>What</a:t>
            </a:r>
            <a:r>
              <a:rPr lang="de-DE" dirty="0"/>
              <a:t> </a:t>
            </a:r>
            <a:r>
              <a:rPr lang="de-DE" dirty="0" err="1"/>
              <a:t>is</a:t>
            </a:r>
            <a:r>
              <a:rPr lang="de-DE" dirty="0"/>
              <a:t> Venture Capital?</a:t>
            </a:r>
          </a:p>
        </p:txBody>
      </p:sp>
      <p:sp>
        <p:nvSpPr>
          <p:cNvPr id="3" name="Inhaltsplatzhalter 2">
            <a:extLst>
              <a:ext uri="{FF2B5EF4-FFF2-40B4-BE49-F238E27FC236}">
                <a16:creationId xmlns:a16="http://schemas.microsoft.com/office/drawing/2014/main" id="{F7B46747-13D7-6046-5500-0E6DD54663D9}"/>
              </a:ext>
            </a:extLst>
          </p:cNvPr>
          <p:cNvSpPr>
            <a:spLocks noGrp="1"/>
          </p:cNvSpPr>
          <p:nvPr>
            <p:ph idx="1"/>
          </p:nvPr>
        </p:nvSpPr>
        <p:spPr/>
        <p:txBody>
          <a:bodyPr/>
          <a:lstStyle/>
          <a:p>
            <a:r>
              <a:rPr lang="de-DE" dirty="0"/>
              <a:t>Financing </a:t>
            </a:r>
            <a:r>
              <a:rPr lang="de-DE" dirty="0" err="1"/>
              <a:t>provided</a:t>
            </a:r>
            <a:r>
              <a:rPr lang="de-DE" dirty="0"/>
              <a:t> </a:t>
            </a:r>
            <a:r>
              <a:rPr lang="de-DE" dirty="0" err="1"/>
              <a:t>to</a:t>
            </a:r>
            <a:r>
              <a:rPr lang="de-DE" dirty="0"/>
              <a:t> </a:t>
            </a:r>
            <a:r>
              <a:rPr lang="de-DE" dirty="0" err="1"/>
              <a:t>early</a:t>
            </a:r>
            <a:r>
              <a:rPr lang="de-DE" dirty="0"/>
              <a:t>-stage, high-</a:t>
            </a:r>
            <a:r>
              <a:rPr lang="de-DE" dirty="0" err="1"/>
              <a:t>growth</a:t>
            </a:r>
            <a:r>
              <a:rPr lang="de-DE" dirty="0"/>
              <a:t> </a:t>
            </a:r>
            <a:r>
              <a:rPr lang="de-DE" dirty="0" err="1"/>
              <a:t>start-ups</a:t>
            </a:r>
            <a:endParaRPr lang="de-DE" dirty="0"/>
          </a:p>
          <a:p>
            <a:r>
              <a:rPr lang="de-DE" dirty="0"/>
              <a:t>High </a:t>
            </a:r>
            <a:r>
              <a:rPr lang="de-DE" dirty="0" err="1"/>
              <a:t>risk</a:t>
            </a:r>
            <a:r>
              <a:rPr lang="de-DE" dirty="0"/>
              <a:t>, high </a:t>
            </a:r>
            <a:r>
              <a:rPr lang="de-DE" dirty="0" err="1"/>
              <a:t>return</a:t>
            </a:r>
            <a:r>
              <a:rPr lang="de-DE" dirty="0"/>
              <a:t> </a:t>
            </a:r>
            <a:r>
              <a:rPr lang="de-DE" dirty="0" err="1"/>
              <a:t>investment</a:t>
            </a:r>
            <a:r>
              <a:rPr lang="de-DE" dirty="0"/>
              <a:t> </a:t>
            </a:r>
            <a:r>
              <a:rPr lang="de-DE" dirty="0" err="1"/>
              <a:t>model</a:t>
            </a:r>
            <a:endParaRPr lang="de-DE" dirty="0"/>
          </a:p>
          <a:p>
            <a:r>
              <a:rPr lang="de-DE" dirty="0"/>
              <a:t>Focus on </a:t>
            </a:r>
            <a:r>
              <a:rPr lang="de-DE" dirty="0" err="1"/>
              <a:t>scalability</a:t>
            </a:r>
            <a:r>
              <a:rPr lang="de-DE" dirty="0"/>
              <a:t> and </a:t>
            </a:r>
            <a:r>
              <a:rPr lang="de-DE" dirty="0" err="1"/>
              <a:t>exit</a:t>
            </a:r>
            <a:r>
              <a:rPr lang="de-DE" dirty="0"/>
              <a:t> potential</a:t>
            </a:r>
          </a:p>
        </p:txBody>
      </p:sp>
    </p:spTree>
    <p:extLst>
      <p:ext uri="{BB962C8B-B14F-4D97-AF65-F5344CB8AC3E}">
        <p14:creationId xmlns:p14="http://schemas.microsoft.com/office/powerpoint/2010/main" val="273026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CEF70-8608-4772-D32B-239D5407B403}"/>
              </a:ext>
            </a:extLst>
          </p:cNvPr>
          <p:cNvSpPr>
            <a:spLocks noGrp="1"/>
          </p:cNvSpPr>
          <p:nvPr>
            <p:ph type="title"/>
          </p:nvPr>
        </p:nvSpPr>
        <p:spPr/>
        <p:txBody>
          <a:bodyPr/>
          <a:lstStyle/>
          <a:p>
            <a:r>
              <a:rPr lang="de-DE" dirty="0"/>
              <a:t>VC Investment </a:t>
            </a:r>
            <a:r>
              <a:rPr lang="de-DE" dirty="0" err="1"/>
              <a:t>Criteria</a:t>
            </a:r>
            <a:endParaRPr lang="de-DE" dirty="0"/>
          </a:p>
        </p:txBody>
      </p:sp>
      <p:sp>
        <p:nvSpPr>
          <p:cNvPr id="3" name="Inhaltsplatzhalter 2">
            <a:extLst>
              <a:ext uri="{FF2B5EF4-FFF2-40B4-BE49-F238E27FC236}">
                <a16:creationId xmlns:a16="http://schemas.microsoft.com/office/drawing/2014/main" id="{393A1284-7C16-4250-52A8-2A6FE7343CCC}"/>
              </a:ext>
            </a:extLst>
          </p:cNvPr>
          <p:cNvSpPr>
            <a:spLocks noGrp="1"/>
          </p:cNvSpPr>
          <p:nvPr>
            <p:ph idx="1"/>
          </p:nvPr>
        </p:nvSpPr>
        <p:spPr/>
        <p:txBody>
          <a:bodyPr/>
          <a:lstStyle/>
          <a:p>
            <a:r>
              <a:rPr lang="de-DE" dirty="0"/>
              <a:t>Market </a:t>
            </a:r>
            <a:r>
              <a:rPr lang="de-DE" dirty="0" err="1"/>
              <a:t>size</a:t>
            </a:r>
            <a:r>
              <a:rPr lang="de-DE" dirty="0"/>
              <a:t> (TAM)</a:t>
            </a:r>
          </a:p>
          <a:p>
            <a:r>
              <a:rPr lang="de-DE" dirty="0"/>
              <a:t>Growth potential</a:t>
            </a:r>
          </a:p>
          <a:p>
            <a:r>
              <a:rPr lang="de-DE" dirty="0" err="1"/>
              <a:t>Competitive</a:t>
            </a:r>
            <a:r>
              <a:rPr lang="de-DE" dirty="0"/>
              <a:t> </a:t>
            </a:r>
            <a:r>
              <a:rPr lang="de-DE" dirty="0" err="1"/>
              <a:t>advantage</a:t>
            </a:r>
            <a:r>
              <a:rPr lang="de-DE" dirty="0"/>
              <a:t> (</a:t>
            </a:r>
            <a:r>
              <a:rPr lang="de-DE" dirty="0" err="1"/>
              <a:t>moat</a:t>
            </a:r>
            <a:r>
              <a:rPr lang="de-DE" dirty="0"/>
              <a:t>)</a:t>
            </a:r>
          </a:p>
          <a:p>
            <a:r>
              <a:rPr lang="de-DE" dirty="0" err="1"/>
              <a:t>Founding</a:t>
            </a:r>
            <a:r>
              <a:rPr lang="de-DE" dirty="0"/>
              <a:t> </a:t>
            </a:r>
            <a:r>
              <a:rPr lang="de-DE" dirty="0" err="1"/>
              <a:t>team</a:t>
            </a:r>
            <a:r>
              <a:rPr lang="de-DE" dirty="0"/>
              <a:t> </a:t>
            </a:r>
            <a:r>
              <a:rPr lang="de-DE" dirty="0" err="1"/>
              <a:t>quality</a:t>
            </a:r>
            <a:endParaRPr lang="de-DE" dirty="0"/>
          </a:p>
          <a:p>
            <a:r>
              <a:rPr lang="de-DE" dirty="0"/>
              <a:t>Exit </a:t>
            </a:r>
            <a:r>
              <a:rPr lang="de-DE" dirty="0" err="1"/>
              <a:t>opportunities</a:t>
            </a:r>
            <a:r>
              <a:rPr lang="de-DE" dirty="0"/>
              <a:t> (IPO / </a:t>
            </a:r>
            <a:r>
              <a:rPr lang="de-DE" dirty="0" err="1"/>
              <a:t>acquisition</a:t>
            </a:r>
            <a:r>
              <a:rPr lang="de-DE" dirty="0"/>
              <a:t>)</a:t>
            </a:r>
          </a:p>
        </p:txBody>
      </p:sp>
    </p:spTree>
    <p:extLst>
      <p:ext uri="{BB962C8B-B14F-4D97-AF65-F5344CB8AC3E}">
        <p14:creationId xmlns:p14="http://schemas.microsoft.com/office/powerpoint/2010/main" val="3999905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3545B-073C-F785-47C9-95E811B83392}"/>
              </a:ext>
            </a:extLst>
          </p:cNvPr>
          <p:cNvSpPr>
            <a:spLocks noGrp="1"/>
          </p:cNvSpPr>
          <p:nvPr>
            <p:ph type="title"/>
          </p:nvPr>
        </p:nvSpPr>
        <p:spPr/>
        <p:txBody>
          <a:bodyPr/>
          <a:lstStyle/>
          <a:p>
            <a:r>
              <a:rPr lang="de-DE" dirty="0"/>
              <a:t>The Fintech Landscape (2026)</a:t>
            </a:r>
          </a:p>
        </p:txBody>
      </p:sp>
      <p:sp>
        <p:nvSpPr>
          <p:cNvPr id="3" name="Inhaltsplatzhalter 2">
            <a:extLst>
              <a:ext uri="{FF2B5EF4-FFF2-40B4-BE49-F238E27FC236}">
                <a16:creationId xmlns:a16="http://schemas.microsoft.com/office/drawing/2014/main" id="{870545B7-B52F-B719-033D-0BE00CE3E802}"/>
              </a:ext>
            </a:extLst>
          </p:cNvPr>
          <p:cNvSpPr>
            <a:spLocks noGrp="1"/>
          </p:cNvSpPr>
          <p:nvPr>
            <p:ph idx="1"/>
          </p:nvPr>
        </p:nvSpPr>
        <p:spPr/>
        <p:txBody>
          <a:bodyPr/>
          <a:lstStyle/>
          <a:p>
            <a:r>
              <a:rPr lang="de-DE" dirty="0"/>
              <a:t>AI-</a:t>
            </a:r>
            <a:r>
              <a:rPr lang="de-DE" dirty="0" err="1"/>
              <a:t>driven</a:t>
            </a:r>
            <a:r>
              <a:rPr lang="de-DE" dirty="0"/>
              <a:t> </a:t>
            </a:r>
            <a:r>
              <a:rPr lang="de-DE" dirty="0" err="1"/>
              <a:t>financial</a:t>
            </a:r>
            <a:r>
              <a:rPr lang="de-DE" dirty="0"/>
              <a:t> </a:t>
            </a:r>
            <a:r>
              <a:rPr lang="de-DE" dirty="0" err="1"/>
              <a:t>services</a:t>
            </a:r>
            <a:endParaRPr lang="de-DE" dirty="0"/>
          </a:p>
          <a:p>
            <a:r>
              <a:rPr lang="de-DE" dirty="0"/>
              <a:t>Crypto and </a:t>
            </a:r>
            <a:r>
              <a:rPr lang="de-DE" dirty="0" err="1"/>
              <a:t>blockchain</a:t>
            </a:r>
            <a:r>
              <a:rPr lang="de-DE" dirty="0"/>
              <a:t> </a:t>
            </a:r>
            <a:r>
              <a:rPr lang="de-DE" dirty="0" err="1"/>
              <a:t>infrastructure</a:t>
            </a:r>
            <a:endParaRPr lang="de-DE" dirty="0"/>
          </a:p>
          <a:p>
            <a:r>
              <a:rPr lang="de-DE" dirty="0"/>
              <a:t>Embedded </a:t>
            </a:r>
            <a:r>
              <a:rPr lang="de-DE" dirty="0" err="1"/>
              <a:t>finance</a:t>
            </a:r>
            <a:endParaRPr lang="de-DE" dirty="0"/>
          </a:p>
          <a:p>
            <a:r>
              <a:rPr lang="de-DE" dirty="0"/>
              <a:t>Rebound in VC </a:t>
            </a:r>
            <a:r>
              <a:rPr lang="de-DE" dirty="0" err="1"/>
              <a:t>funding</a:t>
            </a:r>
            <a:r>
              <a:rPr lang="de-DE" dirty="0"/>
              <a:t> post-2023 </a:t>
            </a:r>
            <a:r>
              <a:rPr lang="de-DE" dirty="0" err="1"/>
              <a:t>downturn</a:t>
            </a:r>
            <a:endParaRPr lang="de-DE" dirty="0"/>
          </a:p>
        </p:txBody>
      </p:sp>
    </p:spTree>
    <p:extLst>
      <p:ext uri="{BB962C8B-B14F-4D97-AF65-F5344CB8AC3E}">
        <p14:creationId xmlns:p14="http://schemas.microsoft.com/office/powerpoint/2010/main" val="207448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5D110-305D-DDF1-CA20-9BCC326E6D34}"/>
              </a:ext>
            </a:extLst>
          </p:cNvPr>
          <p:cNvSpPr>
            <a:spLocks noGrp="1"/>
          </p:cNvSpPr>
          <p:nvPr>
            <p:ph type="title"/>
          </p:nvPr>
        </p:nvSpPr>
        <p:spPr/>
        <p:txBody>
          <a:bodyPr/>
          <a:lstStyle/>
          <a:p>
            <a:r>
              <a:rPr lang="de-DE" dirty="0" err="1"/>
              <a:t>What</a:t>
            </a:r>
            <a:r>
              <a:rPr lang="de-DE" dirty="0"/>
              <a:t> </a:t>
            </a:r>
            <a:r>
              <a:rPr lang="de-DE" dirty="0" err="1"/>
              <a:t>is</a:t>
            </a:r>
            <a:r>
              <a:rPr lang="de-DE" dirty="0"/>
              <a:t> Fintech?</a:t>
            </a:r>
          </a:p>
        </p:txBody>
      </p:sp>
      <p:sp>
        <p:nvSpPr>
          <p:cNvPr id="3" name="Inhaltsplatzhalter 2">
            <a:extLst>
              <a:ext uri="{FF2B5EF4-FFF2-40B4-BE49-F238E27FC236}">
                <a16:creationId xmlns:a16="http://schemas.microsoft.com/office/drawing/2014/main" id="{59F06F29-9C98-1FEB-24D0-837BDD2EEAEA}"/>
              </a:ext>
            </a:extLst>
          </p:cNvPr>
          <p:cNvSpPr>
            <a:spLocks noGrp="1"/>
          </p:cNvSpPr>
          <p:nvPr>
            <p:ph idx="1"/>
          </p:nvPr>
        </p:nvSpPr>
        <p:spPr/>
        <p:txBody>
          <a:bodyPr/>
          <a:lstStyle/>
          <a:p>
            <a:r>
              <a:rPr lang="de-DE" dirty="0"/>
              <a:t>Technology </a:t>
            </a:r>
            <a:r>
              <a:rPr lang="de-DE" dirty="0" err="1"/>
              <a:t>applied</a:t>
            </a:r>
            <a:r>
              <a:rPr lang="de-DE" dirty="0"/>
              <a:t> </a:t>
            </a:r>
            <a:r>
              <a:rPr lang="de-DE" dirty="0" err="1"/>
              <a:t>to</a:t>
            </a:r>
            <a:r>
              <a:rPr lang="de-DE" dirty="0"/>
              <a:t> </a:t>
            </a:r>
            <a:r>
              <a:rPr lang="de-DE" dirty="0" err="1"/>
              <a:t>financial</a:t>
            </a:r>
            <a:r>
              <a:rPr lang="de-DE" dirty="0"/>
              <a:t> </a:t>
            </a:r>
            <a:r>
              <a:rPr lang="de-DE" dirty="0" err="1"/>
              <a:t>services</a:t>
            </a:r>
            <a:endParaRPr lang="de-DE" dirty="0"/>
          </a:p>
          <a:p>
            <a:r>
              <a:rPr lang="de-DE" dirty="0" err="1"/>
              <a:t>Examples</a:t>
            </a:r>
            <a:r>
              <a:rPr lang="de-DE" dirty="0"/>
              <a:t>:</a:t>
            </a:r>
          </a:p>
          <a:p>
            <a:r>
              <a:rPr lang="de-DE" dirty="0"/>
              <a:t>Digital </a:t>
            </a:r>
            <a:r>
              <a:rPr lang="de-DE" dirty="0" err="1"/>
              <a:t>banking</a:t>
            </a:r>
            <a:endParaRPr lang="de-DE" dirty="0"/>
          </a:p>
          <a:p>
            <a:r>
              <a:rPr lang="de-DE" dirty="0"/>
              <a:t>Payments</a:t>
            </a:r>
          </a:p>
          <a:p>
            <a:r>
              <a:rPr lang="de-DE" dirty="0"/>
              <a:t>Investment </a:t>
            </a:r>
            <a:r>
              <a:rPr lang="de-DE" dirty="0" err="1"/>
              <a:t>platforms</a:t>
            </a:r>
            <a:endParaRPr lang="de-DE" dirty="0"/>
          </a:p>
          <a:p>
            <a:r>
              <a:rPr lang="de-DE" dirty="0"/>
              <a:t>Financial </a:t>
            </a:r>
            <a:r>
              <a:rPr lang="de-DE" dirty="0" err="1"/>
              <a:t>infrastructure</a:t>
            </a:r>
            <a:endParaRPr lang="de-DE" dirty="0"/>
          </a:p>
        </p:txBody>
      </p:sp>
    </p:spTree>
    <p:extLst>
      <p:ext uri="{BB962C8B-B14F-4D97-AF65-F5344CB8AC3E}">
        <p14:creationId xmlns:p14="http://schemas.microsoft.com/office/powerpoint/2010/main" val="2245295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F18A5-9660-E148-1E69-193BB0949DFB}"/>
              </a:ext>
            </a:extLst>
          </p:cNvPr>
          <p:cNvSpPr>
            <a:spLocks noGrp="1"/>
          </p:cNvSpPr>
          <p:nvPr>
            <p:ph type="title"/>
          </p:nvPr>
        </p:nvSpPr>
        <p:spPr/>
        <p:txBody>
          <a:bodyPr/>
          <a:lstStyle/>
          <a:p>
            <a:r>
              <a:rPr lang="de-DE" dirty="0"/>
              <a:t>Companies </a:t>
            </a:r>
            <a:r>
              <a:rPr lang="de-DE" dirty="0" err="1"/>
              <a:t>to</a:t>
            </a:r>
            <a:r>
              <a:rPr lang="de-DE" dirty="0"/>
              <a:t> Analyse</a:t>
            </a:r>
          </a:p>
        </p:txBody>
      </p:sp>
      <p:sp>
        <p:nvSpPr>
          <p:cNvPr id="3" name="Inhaltsplatzhalter 2">
            <a:extLst>
              <a:ext uri="{FF2B5EF4-FFF2-40B4-BE49-F238E27FC236}">
                <a16:creationId xmlns:a16="http://schemas.microsoft.com/office/drawing/2014/main" id="{BB3AE5C4-B433-D2D1-FAC4-5CB442427115}"/>
              </a:ext>
            </a:extLst>
          </p:cNvPr>
          <p:cNvSpPr>
            <a:spLocks noGrp="1"/>
          </p:cNvSpPr>
          <p:nvPr>
            <p:ph idx="1"/>
          </p:nvPr>
        </p:nvSpPr>
        <p:spPr/>
        <p:txBody>
          <a:bodyPr>
            <a:normAutofit lnSpcReduction="10000"/>
          </a:bodyPr>
          <a:lstStyle/>
          <a:p>
            <a:r>
              <a:rPr lang="de-DE" dirty="0"/>
              <a:t>Monarch</a:t>
            </a:r>
          </a:p>
          <a:p>
            <a:r>
              <a:rPr lang="de-DE" dirty="0"/>
              <a:t>Rillet</a:t>
            </a:r>
          </a:p>
          <a:p>
            <a:r>
              <a:rPr lang="de-DE" dirty="0" err="1"/>
              <a:t>Nayya</a:t>
            </a:r>
            <a:endParaRPr lang="de-DE" dirty="0"/>
          </a:p>
          <a:p>
            <a:r>
              <a:rPr lang="de-DE" dirty="0"/>
              <a:t>Phantom</a:t>
            </a:r>
          </a:p>
          <a:p>
            <a:r>
              <a:rPr lang="de-DE" dirty="0" err="1"/>
              <a:t>Comun</a:t>
            </a:r>
            <a:endParaRPr lang="de-DE" dirty="0"/>
          </a:p>
          <a:p>
            <a:r>
              <a:rPr lang="de-DE" dirty="0"/>
              <a:t>Antithesis</a:t>
            </a:r>
          </a:p>
          <a:p>
            <a:r>
              <a:rPr lang="de-DE" dirty="0"/>
              <a:t>Galaxy</a:t>
            </a:r>
          </a:p>
          <a:p>
            <a:r>
              <a:rPr lang="de-DE" dirty="0"/>
              <a:t>Hut 8</a:t>
            </a:r>
          </a:p>
        </p:txBody>
      </p:sp>
    </p:spTree>
    <p:extLst>
      <p:ext uri="{BB962C8B-B14F-4D97-AF65-F5344CB8AC3E}">
        <p14:creationId xmlns:p14="http://schemas.microsoft.com/office/powerpoint/2010/main" val="1290246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865EF-6D97-9000-5175-BD490924EB6B}"/>
              </a:ext>
            </a:extLst>
          </p:cNvPr>
          <p:cNvSpPr>
            <a:spLocks noGrp="1"/>
          </p:cNvSpPr>
          <p:nvPr>
            <p:ph type="title"/>
          </p:nvPr>
        </p:nvSpPr>
        <p:spPr/>
        <p:txBody>
          <a:bodyPr/>
          <a:lstStyle/>
          <a:p>
            <a:r>
              <a:rPr lang="de-DE" dirty="0"/>
              <a:t>Understanding Business Models</a:t>
            </a:r>
          </a:p>
        </p:txBody>
      </p:sp>
      <p:sp>
        <p:nvSpPr>
          <p:cNvPr id="3" name="Inhaltsplatzhalter 2">
            <a:extLst>
              <a:ext uri="{FF2B5EF4-FFF2-40B4-BE49-F238E27FC236}">
                <a16:creationId xmlns:a16="http://schemas.microsoft.com/office/drawing/2014/main" id="{7CF57319-0334-C301-7784-743585BC738F}"/>
              </a:ext>
            </a:extLst>
          </p:cNvPr>
          <p:cNvSpPr>
            <a:spLocks noGrp="1"/>
          </p:cNvSpPr>
          <p:nvPr>
            <p:ph idx="1"/>
          </p:nvPr>
        </p:nvSpPr>
        <p:spPr/>
        <p:txBody>
          <a:bodyPr/>
          <a:lstStyle/>
          <a:p>
            <a:r>
              <a:rPr lang="de-DE" dirty="0" err="1"/>
              <a:t>Subscription-based</a:t>
            </a:r>
            <a:endParaRPr lang="de-DE" dirty="0"/>
          </a:p>
          <a:p>
            <a:r>
              <a:rPr lang="de-DE" dirty="0"/>
              <a:t>Transaction-</a:t>
            </a:r>
            <a:r>
              <a:rPr lang="de-DE" dirty="0" err="1"/>
              <a:t>based</a:t>
            </a:r>
            <a:endParaRPr lang="de-DE" dirty="0"/>
          </a:p>
          <a:p>
            <a:r>
              <a:rPr lang="de-DE" dirty="0"/>
              <a:t>SaaS (software-</a:t>
            </a:r>
            <a:r>
              <a:rPr lang="de-DE" dirty="0" err="1"/>
              <a:t>as</a:t>
            </a:r>
            <a:r>
              <a:rPr lang="de-DE" dirty="0"/>
              <a:t>-a-Service)</a:t>
            </a:r>
          </a:p>
          <a:p>
            <a:r>
              <a:rPr lang="de-DE" dirty="0" err="1"/>
              <a:t>Platform</a:t>
            </a:r>
            <a:r>
              <a:rPr lang="de-DE" dirty="0"/>
              <a:t>/</a:t>
            </a:r>
            <a:r>
              <a:rPr lang="de-DE" dirty="0" err="1"/>
              <a:t>ecosystem</a:t>
            </a:r>
            <a:r>
              <a:rPr lang="de-DE" dirty="0"/>
              <a:t> </a:t>
            </a:r>
            <a:r>
              <a:rPr lang="de-DE" dirty="0" err="1"/>
              <a:t>models</a:t>
            </a:r>
            <a:endParaRPr lang="de-DE" dirty="0"/>
          </a:p>
        </p:txBody>
      </p:sp>
    </p:spTree>
    <p:extLst>
      <p:ext uri="{BB962C8B-B14F-4D97-AF65-F5344CB8AC3E}">
        <p14:creationId xmlns:p14="http://schemas.microsoft.com/office/powerpoint/2010/main" val="1013475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B93AE-A6E4-73D9-B741-F557FFD7E70C}"/>
              </a:ext>
            </a:extLst>
          </p:cNvPr>
          <p:cNvSpPr>
            <a:spLocks noGrp="1"/>
          </p:cNvSpPr>
          <p:nvPr>
            <p:ph type="title"/>
          </p:nvPr>
        </p:nvSpPr>
        <p:spPr/>
        <p:txBody>
          <a:bodyPr/>
          <a:lstStyle/>
          <a:p>
            <a:r>
              <a:rPr lang="de-DE" dirty="0"/>
              <a:t>Market </a:t>
            </a:r>
            <a:r>
              <a:rPr lang="de-DE" dirty="0" err="1"/>
              <a:t>Opportunity</a:t>
            </a:r>
            <a:endParaRPr lang="de-DE" dirty="0"/>
          </a:p>
        </p:txBody>
      </p:sp>
      <p:sp>
        <p:nvSpPr>
          <p:cNvPr id="3" name="Inhaltsplatzhalter 2">
            <a:extLst>
              <a:ext uri="{FF2B5EF4-FFF2-40B4-BE49-F238E27FC236}">
                <a16:creationId xmlns:a16="http://schemas.microsoft.com/office/drawing/2014/main" id="{3B172824-C1FE-059A-5C29-69C184FFCF3D}"/>
              </a:ext>
            </a:extLst>
          </p:cNvPr>
          <p:cNvSpPr>
            <a:spLocks noGrp="1"/>
          </p:cNvSpPr>
          <p:nvPr>
            <p:ph idx="1"/>
          </p:nvPr>
        </p:nvSpPr>
        <p:spPr/>
        <p:txBody>
          <a:bodyPr/>
          <a:lstStyle/>
          <a:p>
            <a:r>
              <a:rPr lang="de-DE" dirty="0"/>
              <a:t>Total </a:t>
            </a:r>
            <a:r>
              <a:rPr lang="de-DE" dirty="0" err="1"/>
              <a:t>addressable</a:t>
            </a:r>
            <a:r>
              <a:rPr lang="de-DE" dirty="0"/>
              <a:t> </a:t>
            </a:r>
            <a:r>
              <a:rPr lang="de-DE" dirty="0" err="1"/>
              <a:t>market</a:t>
            </a:r>
            <a:r>
              <a:rPr lang="de-DE" dirty="0"/>
              <a:t> (TAM)</a:t>
            </a:r>
          </a:p>
          <a:p>
            <a:r>
              <a:rPr lang="de-DE" dirty="0"/>
              <a:t>Industry </a:t>
            </a:r>
            <a:r>
              <a:rPr lang="de-DE" dirty="0" err="1"/>
              <a:t>growth</a:t>
            </a:r>
            <a:r>
              <a:rPr lang="de-DE" dirty="0"/>
              <a:t> </a:t>
            </a:r>
            <a:r>
              <a:rPr lang="de-DE" dirty="0" err="1"/>
              <a:t>trends</a:t>
            </a:r>
            <a:endParaRPr lang="de-DE" dirty="0"/>
          </a:p>
          <a:p>
            <a:r>
              <a:rPr lang="de-DE" dirty="0"/>
              <a:t>Customer </a:t>
            </a:r>
            <a:r>
              <a:rPr lang="de-DE" dirty="0" err="1"/>
              <a:t>segments</a:t>
            </a:r>
            <a:endParaRPr lang="de-DE" dirty="0"/>
          </a:p>
        </p:txBody>
      </p:sp>
    </p:spTree>
    <p:extLst>
      <p:ext uri="{BB962C8B-B14F-4D97-AF65-F5344CB8AC3E}">
        <p14:creationId xmlns:p14="http://schemas.microsoft.com/office/powerpoint/2010/main" val="283402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Kick-Off Topics </a:t>
            </a:r>
          </a:p>
        </p:txBody>
      </p:sp>
      <p:sp>
        <p:nvSpPr>
          <p:cNvPr id="3" name="Inhaltsplatzhalter 2"/>
          <p:cNvSpPr>
            <a:spLocks noGrp="1"/>
          </p:cNvSpPr>
          <p:nvPr>
            <p:ph idx="1"/>
          </p:nvPr>
        </p:nvSpPr>
        <p:spPr/>
        <p:txBody>
          <a:bodyPr>
            <a:normAutofit fontScale="92500" lnSpcReduction="20000"/>
          </a:bodyPr>
          <a:lstStyle/>
          <a:p>
            <a:r>
              <a:rPr lang="de-DE" dirty="0"/>
              <a:t>Welcome</a:t>
            </a:r>
          </a:p>
          <a:p>
            <a:r>
              <a:rPr lang="de-DE" dirty="0"/>
              <a:t>Course Schedule</a:t>
            </a:r>
          </a:p>
          <a:p>
            <a:r>
              <a:rPr lang="de-DE" dirty="0"/>
              <a:t>Course </a:t>
            </a:r>
            <a:r>
              <a:rPr lang="de-DE" dirty="0" err="1"/>
              <a:t>Prerequisites</a:t>
            </a:r>
            <a:endParaRPr lang="de-DE" dirty="0"/>
          </a:p>
          <a:p>
            <a:r>
              <a:rPr lang="de-DE" dirty="0"/>
              <a:t>C1 Level: </a:t>
            </a:r>
            <a:r>
              <a:rPr lang="de-DE" dirty="0" err="1"/>
              <a:t>What</a:t>
            </a:r>
            <a:r>
              <a:rPr lang="de-DE" dirty="0"/>
              <a:t> </a:t>
            </a:r>
            <a:r>
              <a:rPr lang="de-DE" dirty="0" err="1"/>
              <a:t>it</a:t>
            </a:r>
            <a:r>
              <a:rPr lang="de-DE" dirty="0"/>
              <a:t> </a:t>
            </a:r>
            <a:r>
              <a:rPr lang="de-DE" dirty="0" err="1"/>
              <a:t>Means</a:t>
            </a:r>
            <a:endParaRPr lang="de-DE" dirty="0"/>
          </a:p>
          <a:p>
            <a:r>
              <a:rPr lang="de-DE" dirty="0" err="1"/>
              <a:t>Entrance</a:t>
            </a:r>
            <a:r>
              <a:rPr lang="de-DE" dirty="0"/>
              <a:t> </a:t>
            </a:r>
            <a:r>
              <a:rPr lang="de-DE" dirty="0" err="1"/>
              <a:t>Exam</a:t>
            </a:r>
            <a:endParaRPr lang="de-DE" dirty="0"/>
          </a:p>
          <a:p>
            <a:r>
              <a:rPr lang="de-DE" dirty="0"/>
              <a:t>Course </a:t>
            </a:r>
            <a:r>
              <a:rPr lang="de-DE" dirty="0" err="1"/>
              <a:t>Grading</a:t>
            </a:r>
            <a:r>
              <a:rPr lang="de-DE" dirty="0"/>
              <a:t> System</a:t>
            </a:r>
          </a:p>
          <a:p>
            <a:r>
              <a:rPr lang="de-DE" dirty="0"/>
              <a:t>Forms </a:t>
            </a:r>
            <a:r>
              <a:rPr lang="de-DE" dirty="0" err="1"/>
              <a:t>of</a:t>
            </a:r>
            <a:r>
              <a:rPr lang="de-DE" dirty="0"/>
              <a:t> </a:t>
            </a:r>
            <a:r>
              <a:rPr lang="de-DE" dirty="0" err="1"/>
              <a:t>Classes</a:t>
            </a:r>
            <a:endParaRPr lang="de-DE" dirty="0"/>
          </a:p>
          <a:p>
            <a:r>
              <a:rPr lang="de-DE" dirty="0" err="1"/>
              <a:t>Program</a:t>
            </a:r>
            <a:r>
              <a:rPr lang="de-DE" dirty="0"/>
              <a:t> Deadlines and Dates</a:t>
            </a:r>
          </a:p>
          <a:p>
            <a:r>
              <a:rPr lang="de-DE" dirty="0"/>
              <a:t>Research Topic </a:t>
            </a:r>
            <a:r>
              <a:rPr lang="de-DE" dirty="0" err="1"/>
              <a:t>for</a:t>
            </a:r>
            <a:r>
              <a:rPr lang="de-DE" dirty="0"/>
              <a:t> Project Work</a:t>
            </a:r>
          </a:p>
          <a:p>
            <a:endParaRPr lang="de-DE" dirty="0"/>
          </a:p>
        </p:txBody>
      </p:sp>
    </p:spTree>
    <p:extLst>
      <p:ext uri="{BB962C8B-B14F-4D97-AF65-F5344CB8AC3E}">
        <p14:creationId xmlns:p14="http://schemas.microsoft.com/office/powerpoint/2010/main" val="1654905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D2EAA-2067-0FD7-CFB7-A71AF7A6771B}"/>
              </a:ext>
            </a:extLst>
          </p:cNvPr>
          <p:cNvSpPr>
            <a:spLocks noGrp="1"/>
          </p:cNvSpPr>
          <p:nvPr>
            <p:ph type="title"/>
          </p:nvPr>
        </p:nvSpPr>
        <p:spPr/>
        <p:txBody>
          <a:bodyPr/>
          <a:lstStyle/>
          <a:p>
            <a:r>
              <a:rPr lang="de-DE" dirty="0" err="1"/>
              <a:t>Scalability</a:t>
            </a:r>
            <a:endParaRPr lang="de-DE" dirty="0"/>
          </a:p>
        </p:txBody>
      </p:sp>
      <p:sp>
        <p:nvSpPr>
          <p:cNvPr id="3" name="Inhaltsplatzhalter 2">
            <a:extLst>
              <a:ext uri="{FF2B5EF4-FFF2-40B4-BE49-F238E27FC236}">
                <a16:creationId xmlns:a16="http://schemas.microsoft.com/office/drawing/2014/main" id="{6A71B9A8-C923-F923-AD0F-6F5B018B47AE}"/>
              </a:ext>
            </a:extLst>
          </p:cNvPr>
          <p:cNvSpPr>
            <a:spLocks noGrp="1"/>
          </p:cNvSpPr>
          <p:nvPr>
            <p:ph idx="1"/>
          </p:nvPr>
        </p:nvSpPr>
        <p:spPr/>
        <p:txBody>
          <a:bodyPr/>
          <a:lstStyle/>
          <a:p>
            <a:r>
              <a:rPr lang="de-DE" dirty="0"/>
              <a:t>Can </a:t>
            </a:r>
            <a:r>
              <a:rPr lang="de-DE" dirty="0" err="1"/>
              <a:t>the</a:t>
            </a:r>
            <a:r>
              <a:rPr lang="de-DE" dirty="0"/>
              <a:t> </a:t>
            </a:r>
            <a:r>
              <a:rPr lang="de-DE" dirty="0" err="1"/>
              <a:t>business</a:t>
            </a:r>
            <a:r>
              <a:rPr lang="de-DE" dirty="0"/>
              <a:t> </a:t>
            </a:r>
            <a:r>
              <a:rPr lang="de-DE" dirty="0" err="1"/>
              <a:t>grow</a:t>
            </a:r>
            <a:r>
              <a:rPr lang="de-DE" dirty="0"/>
              <a:t> </a:t>
            </a:r>
            <a:r>
              <a:rPr lang="de-DE" dirty="0" err="1"/>
              <a:t>rapidly</a:t>
            </a:r>
            <a:r>
              <a:rPr lang="de-DE" dirty="0"/>
              <a:t>?</a:t>
            </a:r>
          </a:p>
          <a:p>
            <a:r>
              <a:rPr lang="de-DE" dirty="0"/>
              <a:t>Low marginal </a:t>
            </a:r>
            <a:r>
              <a:rPr lang="de-DE" dirty="0" err="1"/>
              <a:t>costs</a:t>
            </a:r>
            <a:r>
              <a:rPr lang="de-DE" dirty="0"/>
              <a:t>?</a:t>
            </a:r>
          </a:p>
          <a:p>
            <a:r>
              <a:rPr lang="de-DE" dirty="0"/>
              <a:t>Technology-</a:t>
            </a:r>
            <a:r>
              <a:rPr lang="de-DE" dirty="0" err="1"/>
              <a:t>driven</a:t>
            </a:r>
            <a:r>
              <a:rPr lang="de-DE" dirty="0"/>
              <a:t> </a:t>
            </a:r>
            <a:r>
              <a:rPr lang="de-DE" dirty="0" err="1"/>
              <a:t>expansion</a:t>
            </a:r>
            <a:r>
              <a:rPr lang="de-DE" dirty="0"/>
              <a:t>?</a:t>
            </a:r>
          </a:p>
          <a:p>
            <a:r>
              <a:rPr lang="de-DE" dirty="0" err="1"/>
              <a:t>Threat</a:t>
            </a:r>
            <a:r>
              <a:rPr lang="de-DE" dirty="0"/>
              <a:t> </a:t>
            </a:r>
            <a:r>
              <a:rPr lang="de-DE" dirty="0" err="1"/>
              <a:t>from</a:t>
            </a:r>
            <a:r>
              <a:rPr lang="de-DE" dirty="0"/>
              <a:t> AI (Open AI, Anthropic et. al.)</a:t>
            </a:r>
          </a:p>
        </p:txBody>
      </p:sp>
    </p:spTree>
    <p:extLst>
      <p:ext uri="{BB962C8B-B14F-4D97-AF65-F5344CB8AC3E}">
        <p14:creationId xmlns:p14="http://schemas.microsoft.com/office/powerpoint/2010/main" val="318745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91420-FFD2-D45B-E9B9-E79CC8BB5649}"/>
              </a:ext>
            </a:extLst>
          </p:cNvPr>
          <p:cNvSpPr>
            <a:spLocks noGrp="1"/>
          </p:cNvSpPr>
          <p:nvPr>
            <p:ph type="title"/>
          </p:nvPr>
        </p:nvSpPr>
        <p:spPr/>
        <p:txBody>
          <a:bodyPr/>
          <a:lstStyle/>
          <a:p>
            <a:r>
              <a:rPr lang="de-DE" dirty="0" err="1"/>
              <a:t>Traction</a:t>
            </a:r>
            <a:r>
              <a:rPr lang="de-DE" dirty="0"/>
              <a:t> </a:t>
            </a:r>
            <a:r>
              <a:rPr lang="de-DE" dirty="0" err="1"/>
              <a:t>Metrics</a:t>
            </a:r>
            <a:endParaRPr lang="de-DE" dirty="0"/>
          </a:p>
        </p:txBody>
      </p:sp>
      <p:sp>
        <p:nvSpPr>
          <p:cNvPr id="3" name="Inhaltsplatzhalter 2">
            <a:extLst>
              <a:ext uri="{FF2B5EF4-FFF2-40B4-BE49-F238E27FC236}">
                <a16:creationId xmlns:a16="http://schemas.microsoft.com/office/drawing/2014/main" id="{B7BC4D8A-B428-F41C-FB06-F7A8B54559E5}"/>
              </a:ext>
            </a:extLst>
          </p:cNvPr>
          <p:cNvSpPr>
            <a:spLocks noGrp="1"/>
          </p:cNvSpPr>
          <p:nvPr>
            <p:ph idx="1"/>
          </p:nvPr>
        </p:nvSpPr>
        <p:spPr/>
        <p:txBody>
          <a:bodyPr/>
          <a:lstStyle/>
          <a:p>
            <a:r>
              <a:rPr lang="de-DE" dirty="0"/>
              <a:t>Revenue Growth</a:t>
            </a:r>
          </a:p>
          <a:p>
            <a:r>
              <a:rPr lang="de-DE" dirty="0"/>
              <a:t>User </a:t>
            </a:r>
            <a:r>
              <a:rPr lang="de-DE" dirty="0" err="1"/>
              <a:t>growth</a:t>
            </a:r>
            <a:endParaRPr lang="de-DE" dirty="0"/>
          </a:p>
          <a:p>
            <a:r>
              <a:rPr lang="de-DE" dirty="0"/>
              <a:t>Funding </a:t>
            </a:r>
            <a:r>
              <a:rPr lang="de-DE" dirty="0" err="1"/>
              <a:t>rounds</a:t>
            </a:r>
            <a:endParaRPr lang="de-DE" dirty="0"/>
          </a:p>
          <a:p>
            <a:r>
              <a:rPr lang="de-DE" dirty="0" err="1"/>
              <a:t>Valuation</a:t>
            </a:r>
            <a:r>
              <a:rPr lang="de-DE" dirty="0"/>
              <a:t> </a:t>
            </a:r>
            <a:r>
              <a:rPr lang="de-DE" dirty="0" err="1"/>
              <a:t>changes</a:t>
            </a:r>
            <a:endParaRPr lang="de-DE" dirty="0"/>
          </a:p>
        </p:txBody>
      </p:sp>
    </p:spTree>
    <p:extLst>
      <p:ext uri="{BB962C8B-B14F-4D97-AF65-F5344CB8AC3E}">
        <p14:creationId xmlns:p14="http://schemas.microsoft.com/office/powerpoint/2010/main" val="2499895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CCC8C-BD22-C2FC-55F9-96FEA9D2CC81}"/>
              </a:ext>
            </a:extLst>
          </p:cNvPr>
          <p:cNvSpPr>
            <a:spLocks noGrp="1"/>
          </p:cNvSpPr>
          <p:nvPr>
            <p:ph type="title"/>
          </p:nvPr>
        </p:nvSpPr>
        <p:spPr/>
        <p:txBody>
          <a:bodyPr/>
          <a:lstStyle/>
          <a:p>
            <a:r>
              <a:rPr lang="de-DE" dirty="0" err="1"/>
              <a:t>Competitive</a:t>
            </a:r>
            <a:r>
              <a:rPr lang="de-DE" dirty="0"/>
              <a:t> Advantage (</a:t>
            </a:r>
            <a:r>
              <a:rPr lang="de-DE" dirty="0" err="1"/>
              <a:t>Moat</a:t>
            </a:r>
            <a:r>
              <a:rPr lang="de-DE" dirty="0"/>
              <a:t>)</a:t>
            </a:r>
          </a:p>
        </p:txBody>
      </p:sp>
      <p:sp>
        <p:nvSpPr>
          <p:cNvPr id="3" name="Inhaltsplatzhalter 2">
            <a:extLst>
              <a:ext uri="{FF2B5EF4-FFF2-40B4-BE49-F238E27FC236}">
                <a16:creationId xmlns:a16="http://schemas.microsoft.com/office/drawing/2014/main" id="{AB71C813-BB7E-1279-6152-EE5E3CD59540}"/>
              </a:ext>
            </a:extLst>
          </p:cNvPr>
          <p:cNvSpPr>
            <a:spLocks noGrp="1"/>
          </p:cNvSpPr>
          <p:nvPr>
            <p:ph idx="1"/>
          </p:nvPr>
        </p:nvSpPr>
        <p:spPr/>
        <p:txBody>
          <a:bodyPr/>
          <a:lstStyle/>
          <a:p>
            <a:r>
              <a:rPr lang="de-DE" dirty="0"/>
              <a:t>Network </a:t>
            </a:r>
            <a:r>
              <a:rPr lang="de-DE" dirty="0" err="1"/>
              <a:t>effects</a:t>
            </a:r>
            <a:endParaRPr lang="de-DE" dirty="0"/>
          </a:p>
          <a:p>
            <a:r>
              <a:rPr lang="de-DE" dirty="0" err="1"/>
              <a:t>Proprietary</a:t>
            </a:r>
            <a:r>
              <a:rPr lang="de-DE" dirty="0"/>
              <a:t> </a:t>
            </a:r>
            <a:r>
              <a:rPr lang="de-DE" dirty="0" err="1"/>
              <a:t>technology</a:t>
            </a:r>
            <a:endParaRPr lang="de-DE" dirty="0"/>
          </a:p>
          <a:p>
            <a:r>
              <a:rPr lang="de-DE" dirty="0"/>
              <a:t>Brand </a:t>
            </a:r>
            <a:r>
              <a:rPr lang="de-DE" dirty="0" err="1"/>
              <a:t>strength</a:t>
            </a:r>
            <a:endParaRPr lang="de-DE" dirty="0"/>
          </a:p>
          <a:p>
            <a:r>
              <a:rPr lang="de-DE" dirty="0"/>
              <a:t>Regulator </a:t>
            </a:r>
            <a:r>
              <a:rPr lang="de-DE" dirty="0" err="1"/>
              <a:t>barriers</a:t>
            </a:r>
            <a:endParaRPr lang="de-DE" dirty="0"/>
          </a:p>
        </p:txBody>
      </p:sp>
    </p:spTree>
    <p:extLst>
      <p:ext uri="{BB962C8B-B14F-4D97-AF65-F5344CB8AC3E}">
        <p14:creationId xmlns:p14="http://schemas.microsoft.com/office/powerpoint/2010/main" val="4202002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0517F-73DD-325E-25D0-FC4E9F023816}"/>
              </a:ext>
            </a:extLst>
          </p:cNvPr>
          <p:cNvSpPr>
            <a:spLocks noGrp="1"/>
          </p:cNvSpPr>
          <p:nvPr>
            <p:ph type="title"/>
          </p:nvPr>
        </p:nvSpPr>
        <p:spPr/>
        <p:txBody>
          <a:bodyPr/>
          <a:lstStyle/>
          <a:p>
            <a:r>
              <a:rPr lang="de-DE" dirty="0"/>
              <a:t>Risk Analysis</a:t>
            </a:r>
          </a:p>
        </p:txBody>
      </p:sp>
      <p:sp>
        <p:nvSpPr>
          <p:cNvPr id="3" name="Inhaltsplatzhalter 2">
            <a:extLst>
              <a:ext uri="{FF2B5EF4-FFF2-40B4-BE49-F238E27FC236}">
                <a16:creationId xmlns:a16="http://schemas.microsoft.com/office/drawing/2014/main" id="{5AAB932A-69A4-08F4-A7E7-5423CD05E276}"/>
              </a:ext>
            </a:extLst>
          </p:cNvPr>
          <p:cNvSpPr>
            <a:spLocks noGrp="1"/>
          </p:cNvSpPr>
          <p:nvPr>
            <p:ph idx="1"/>
          </p:nvPr>
        </p:nvSpPr>
        <p:spPr/>
        <p:txBody>
          <a:bodyPr/>
          <a:lstStyle/>
          <a:p>
            <a:r>
              <a:rPr lang="de-DE" dirty="0" err="1"/>
              <a:t>Regulatory</a:t>
            </a:r>
            <a:r>
              <a:rPr lang="de-DE" dirty="0"/>
              <a:t> </a:t>
            </a:r>
            <a:r>
              <a:rPr lang="de-DE" dirty="0" err="1"/>
              <a:t>risk</a:t>
            </a:r>
            <a:endParaRPr lang="de-DE" dirty="0"/>
          </a:p>
          <a:p>
            <a:r>
              <a:rPr lang="de-DE" dirty="0"/>
              <a:t>Market </a:t>
            </a:r>
            <a:r>
              <a:rPr lang="de-DE" dirty="0" err="1"/>
              <a:t>competition</a:t>
            </a:r>
            <a:endParaRPr lang="de-DE" dirty="0"/>
          </a:p>
          <a:p>
            <a:r>
              <a:rPr lang="de-DE" dirty="0"/>
              <a:t>Technology </a:t>
            </a:r>
            <a:r>
              <a:rPr lang="de-DE" dirty="0" err="1"/>
              <a:t>risk</a:t>
            </a:r>
            <a:endParaRPr lang="de-DE" dirty="0"/>
          </a:p>
          <a:p>
            <a:r>
              <a:rPr lang="de-DE" dirty="0"/>
              <a:t>Financial </a:t>
            </a:r>
            <a:r>
              <a:rPr lang="de-DE" dirty="0" err="1"/>
              <a:t>sustainability</a:t>
            </a:r>
            <a:endParaRPr lang="de-DE" dirty="0"/>
          </a:p>
        </p:txBody>
      </p:sp>
    </p:spTree>
    <p:extLst>
      <p:ext uri="{BB962C8B-B14F-4D97-AF65-F5344CB8AC3E}">
        <p14:creationId xmlns:p14="http://schemas.microsoft.com/office/powerpoint/2010/main" val="430109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99BC8-54A7-E8E1-85A8-D9B737CCA9C9}"/>
              </a:ext>
            </a:extLst>
          </p:cNvPr>
          <p:cNvSpPr>
            <a:spLocks noGrp="1"/>
          </p:cNvSpPr>
          <p:nvPr>
            <p:ph type="title"/>
          </p:nvPr>
        </p:nvSpPr>
        <p:spPr/>
        <p:txBody>
          <a:bodyPr/>
          <a:lstStyle/>
          <a:p>
            <a:r>
              <a:rPr lang="de-DE" dirty="0"/>
              <a:t>VC </a:t>
            </a:r>
            <a:r>
              <a:rPr lang="de-DE" dirty="0" err="1"/>
              <a:t>Decision</a:t>
            </a:r>
            <a:r>
              <a:rPr lang="de-DE" dirty="0"/>
              <a:t> Framework</a:t>
            </a:r>
          </a:p>
        </p:txBody>
      </p:sp>
      <p:sp>
        <p:nvSpPr>
          <p:cNvPr id="3" name="Inhaltsplatzhalter 2">
            <a:extLst>
              <a:ext uri="{FF2B5EF4-FFF2-40B4-BE49-F238E27FC236}">
                <a16:creationId xmlns:a16="http://schemas.microsoft.com/office/drawing/2014/main" id="{6DC4D0A1-24FD-9CDE-0BF6-D72C323EB38B}"/>
              </a:ext>
            </a:extLst>
          </p:cNvPr>
          <p:cNvSpPr>
            <a:spLocks noGrp="1"/>
          </p:cNvSpPr>
          <p:nvPr>
            <p:ph idx="1"/>
          </p:nvPr>
        </p:nvSpPr>
        <p:spPr/>
        <p:txBody>
          <a:bodyPr/>
          <a:lstStyle/>
          <a:p>
            <a:r>
              <a:rPr lang="de-DE" dirty="0"/>
              <a:t>Key Question:</a:t>
            </a:r>
          </a:p>
          <a:p>
            <a:r>
              <a:rPr lang="de-DE" dirty="0" err="1"/>
              <a:t>Is</a:t>
            </a:r>
            <a:r>
              <a:rPr lang="de-DE" dirty="0"/>
              <a:t> </a:t>
            </a:r>
            <a:r>
              <a:rPr lang="de-DE" dirty="0" err="1"/>
              <a:t>the</a:t>
            </a:r>
            <a:r>
              <a:rPr lang="de-DE" dirty="0"/>
              <a:t> potential </a:t>
            </a:r>
            <a:r>
              <a:rPr lang="de-DE" dirty="0" err="1"/>
              <a:t>return</a:t>
            </a:r>
            <a:r>
              <a:rPr lang="de-DE" dirty="0"/>
              <a:t> </a:t>
            </a:r>
            <a:r>
              <a:rPr lang="de-DE" dirty="0" err="1"/>
              <a:t>worth</a:t>
            </a:r>
            <a:r>
              <a:rPr lang="de-DE" dirty="0"/>
              <a:t> </a:t>
            </a:r>
            <a:r>
              <a:rPr lang="de-DE" dirty="0" err="1"/>
              <a:t>the</a:t>
            </a:r>
            <a:r>
              <a:rPr lang="de-DE" dirty="0"/>
              <a:t> </a:t>
            </a:r>
            <a:r>
              <a:rPr lang="de-DE" dirty="0" err="1"/>
              <a:t>risk</a:t>
            </a:r>
            <a:r>
              <a:rPr lang="de-DE" dirty="0"/>
              <a:t>?</a:t>
            </a:r>
          </a:p>
        </p:txBody>
      </p:sp>
    </p:spTree>
    <p:extLst>
      <p:ext uri="{BB962C8B-B14F-4D97-AF65-F5344CB8AC3E}">
        <p14:creationId xmlns:p14="http://schemas.microsoft.com/office/powerpoint/2010/main" val="2758744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51F18-B8C8-7E07-F2AC-EA8BE861201F}"/>
              </a:ext>
            </a:extLst>
          </p:cNvPr>
          <p:cNvSpPr>
            <a:spLocks noGrp="1"/>
          </p:cNvSpPr>
          <p:nvPr>
            <p:ph type="title"/>
          </p:nvPr>
        </p:nvSpPr>
        <p:spPr/>
        <p:txBody>
          <a:bodyPr/>
          <a:lstStyle/>
          <a:p>
            <a:r>
              <a:rPr lang="de-DE" dirty="0"/>
              <a:t>Investment Outcomes</a:t>
            </a:r>
          </a:p>
        </p:txBody>
      </p:sp>
      <p:sp>
        <p:nvSpPr>
          <p:cNvPr id="3" name="Inhaltsplatzhalter 2">
            <a:extLst>
              <a:ext uri="{FF2B5EF4-FFF2-40B4-BE49-F238E27FC236}">
                <a16:creationId xmlns:a16="http://schemas.microsoft.com/office/drawing/2014/main" id="{46BA91F7-76C1-BF2E-2B97-11708BAA2F06}"/>
              </a:ext>
            </a:extLst>
          </p:cNvPr>
          <p:cNvSpPr>
            <a:spLocks noGrp="1"/>
          </p:cNvSpPr>
          <p:nvPr>
            <p:ph idx="1"/>
          </p:nvPr>
        </p:nvSpPr>
        <p:spPr/>
        <p:txBody>
          <a:bodyPr/>
          <a:lstStyle/>
          <a:p>
            <a:r>
              <a:rPr lang="de-DE" dirty="0"/>
              <a:t>Strong </a:t>
            </a:r>
            <a:r>
              <a:rPr lang="de-DE" dirty="0" err="1"/>
              <a:t>investment</a:t>
            </a:r>
            <a:r>
              <a:rPr lang="de-DE" dirty="0"/>
              <a:t> (high </a:t>
            </a:r>
            <a:r>
              <a:rPr lang="de-DE" dirty="0" err="1"/>
              <a:t>growth</a:t>
            </a:r>
            <a:r>
              <a:rPr lang="de-DE" dirty="0"/>
              <a:t>, </a:t>
            </a:r>
            <a:r>
              <a:rPr lang="de-DE" dirty="0" err="1"/>
              <a:t>low</a:t>
            </a:r>
            <a:r>
              <a:rPr lang="de-DE" dirty="0"/>
              <a:t> </a:t>
            </a:r>
            <a:r>
              <a:rPr lang="de-DE" dirty="0" err="1"/>
              <a:t>risk</a:t>
            </a:r>
            <a:r>
              <a:rPr lang="de-DE" dirty="0"/>
              <a:t>)</a:t>
            </a:r>
          </a:p>
          <a:p>
            <a:r>
              <a:rPr lang="de-DE" dirty="0" err="1"/>
              <a:t>Speculative</a:t>
            </a:r>
            <a:r>
              <a:rPr lang="de-DE" dirty="0"/>
              <a:t> </a:t>
            </a:r>
            <a:r>
              <a:rPr lang="de-DE" dirty="0" err="1"/>
              <a:t>investment</a:t>
            </a:r>
            <a:r>
              <a:rPr lang="de-DE" dirty="0"/>
              <a:t> (high </a:t>
            </a:r>
            <a:r>
              <a:rPr lang="de-DE" dirty="0" err="1"/>
              <a:t>growth</a:t>
            </a:r>
            <a:r>
              <a:rPr lang="de-DE" dirty="0"/>
              <a:t>, high </a:t>
            </a:r>
            <a:r>
              <a:rPr lang="de-DE" dirty="0" err="1"/>
              <a:t>risk</a:t>
            </a:r>
            <a:r>
              <a:rPr lang="de-DE" dirty="0"/>
              <a:t>)</a:t>
            </a:r>
          </a:p>
          <a:p>
            <a:r>
              <a:rPr lang="de-DE" dirty="0" err="1"/>
              <a:t>Weak</a:t>
            </a:r>
            <a:r>
              <a:rPr lang="de-DE" dirty="0"/>
              <a:t> </a:t>
            </a:r>
            <a:r>
              <a:rPr lang="de-DE" dirty="0" err="1"/>
              <a:t>investment</a:t>
            </a:r>
            <a:r>
              <a:rPr lang="de-DE" dirty="0"/>
              <a:t> (</a:t>
            </a:r>
            <a:r>
              <a:rPr lang="de-DE" dirty="0" err="1"/>
              <a:t>low</a:t>
            </a:r>
            <a:r>
              <a:rPr lang="de-DE" dirty="0"/>
              <a:t> </a:t>
            </a:r>
            <a:r>
              <a:rPr lang="de-DE" dirty="0" err="1"/>
              <a:t>growth</a:t>
            </a:r>
            <a:r>
              <a:rPr lang="de-DE" dirty="0"/>
              <a:t>, high </a:t>
            </a:r>
            <a:r>
              <a:rPr lang="de-DE" dirty="0" err="1"/>
              <a:t>risk</a:t>
            </a:r>
            <a:r>
              <a:rPr lang="de-DE" dirty="0"/>
              <a:t>)</a:t>
            </a:r>
          </a:p>
        </p:txBody>
      </p:sp>
    </p:spTree>
    <p:extLst>
      <p:ext uri="{BB962C8B-B14F-4D97-AF65-F5344CB8AC3E}">
        <p14:creationId xmlns:p14="http://schemas.microsoft.com/office/powerpoint/2010/main" val="958358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DE1D2-DD8E-35E7-2360-A4EA2452144D}"/>
              </a:ext>
            </a:extLst>
          </p:cNvPr>
          <p:cNvSpPr>
            <a:spLocks noGrp="1"/>
          </p:cNvSpPr>
          <p:nvPr>
            <p:ph type="title"/>
          </p:nvPr>
        </p:nvSpPr>
        <p:spPr/>
        <p:txBody>
          <a:bodyPr/>
          <a:lstStyle/>
          <a:p>
            <a:r>
              <a:rPr lang="de-DE" dirty="0"/>
              <a:t>Report </a:t>
            </a:r>
            <a:r>
              <a:rPr lang="de-DE" dirty="0" err="1"/>
              <a:t>Structure</a:t>
            </a:r>
            <a:endParaRPr lang="de-DE" dirty="0"/>
          </a:p>
        </p:txBody>
      </p:sp>
      <p:sp>
        <p:nvSpPr>
          <p:cNvPr id="3" name="Inhaltsplatzhalter 2">
            <a:extLst>
              <a:ext uri="{FF2B5EF4-FFF2-40B4-BE49-F238E27FC236}">
                <a16:creationId xmlns:a16="http://schemas.microsoft.com/office/drawing/2014/main" id="{90B9BEB7-78D3-00BC-D2C1-EA2BBDD27499}"/>
              </a:ext>
            </a:extLst>
          </p:cNvPr>
          <p:cNvSpPr>
            <a:spLocks noGrp="1"/>
          </p:cNvSpPr>
          <p:nvPr>
            <p:ph idx="1"/>
          </p:nvPr>
        </p:nvSpPr>
        <p:spPr/>
        <p:txBody>
          <a:bodyPr>
            <a:normAutofit lnSpcReduction="10000"/>
          </a:bodyPr>
          <a:lstStyle/>
          <a:p>
            <a:r>
              <a:rPr lang="de-DE" dirty="0" err="1"/>
              <a:t>Introduction</a:t>
            </a:r>
            <a:endParaRPr lang="de-DE" dirty="0"/>
          </a:p>
          <a:p>
            <a:r>
              <a:rPr lang="de-DE" dirty="0"/>
              <a:t>Company </a:t>
            </a:r>
            <a:r>
              <a:rPr lang="de-DE" dirty="0" err="1"/>
              <a:t>Overview</a:t>
            </a:r>
            <a:endParaRPr lang="de-DE" dirty="0"/>
          </a:p>
          <a:p>
            <a:r>
              <a:rPr lang="de-DE" dirty="0"/>
              <a:t>Market Analysis</a:t>
            </a:r>
          </a:p>
          <a:p>
            <a:r>
              <a:rPr lang="de-DE" dirty="0"/>
              <a:t>Business Model</a:t>
            </a:r>
          </a:p>
          <a:p>
            <a:r>
              <a:rPr lang="de-DE" dirty="0" err="1"/>
              <a:t>Traction</a:t>
            </a:r>
            <a:endParaRPr lang="de-DE" dirty="0"/>
          </a:p>
          <a:p>
            <a:r>
              <a:rPr lang="de-DE" dirty="0"/>
              <a:t>VC Evaluation</a:t>
            </a:r>
          </a:p>
          <a:p>
            <a:r>
              <a:rPr lang="de-DE" dirty="0"/>
              <a:t>Risk Analysis</a:t>
            </a:r>
          </a:p>
          <a:p>
            <a:r>
              <a:rPr lang="de-DE" dirty="0" err="1"/>
              <a:t>Recommendation</a:t>
            </a:r>
            <a:endParaRPr lang="de-DE" dirty="0"/>
          </a:p>
        </p:txBody>
      </p:sp>
    </p:spTree>
    <p:extLst>
      <p:ext uri="{BB962C8B-B14F-4D97-AF65-F5344CB8AC3E}">
        <p14:creationId xmlns:p14="http://schemas.microsoft.com/office/powerpoint/2010/main" val="979044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0CDA7-FF88-BD5C-BF5F-8C33439C0311}"/>
              </a:ext>
            </a:extLst>
          </p:cNvPr>
          <p:cNvSpPr>
            <a:spLocks noGrp="1"/>
          </p:cNvSpPr>
          <p:nvPr>
            <p:ph type="title"/>
          </p:nvPr>
        </p:nvSpPr>
        <p:spPr/>
        <p:txBody>
          <a:bodyPr/>
          <a:lstStyle/>
          <a:p>
            <a:r>
              <a:rPr lang="de-DE" dirty="0"/>
              <a:t>Academic Writing </a:t>
            </a:r>
            <a:r>
              <a:rPr lang="de-DE" dirty="0" err="1"/>
              <a:t>Tips</a:t>
            </a:r>
            <a:r>
              <a:rPr lang="de-DE" dirty="0"/>
              <a:t> (C1)</a:t>
            </a:r>
          </a:p>
        </p:txBody>
      </p:sp>
      <p:sp>
        <p:nvSpPr>
          <p:cNvPr id="3" name="Inhaltsplatzhalter 2">
            <a:extLst>
              <a:ext uri="{FF2B5EF4-FFF2-40B4-BE49-F238E27FC236}">
                <a16:creationId xmlns:a16="http://schemas.microsoft.com/office/drawing/2014/main" id="{0B7890D5-3A54-F88B-F76C-A9684838BBD3}"/>
              </a:ext>
            </a:extLst>
          </p:cNvPr>
          <p:cNvSpPr>
            <a:spLocks noGrp="1"/>
          </p:cNvSpPr>
          <p:nvPr>
            <p:ph idx="1"/>
          </p:nvPr>
        </p:nvSpPr>
        <p:spPr/>
        <p:txBody>
          <a:bodyPr/>
          <a:lstStyle/>
          <a:p>
            <a:r>
              <a:rPr lang="de-DE" dirty="0"/>
              <a:t>Use formal </a:t>
            </a:r>
            <a:r>
              <a:rPr lang="de-DE" dirty="0" err="1"/>
              <a:t>language</a:t>
            </a:r>
            <a:endParaRPr lang="de-DE" dirty="0"/>
          </a:p>
          <a:p>
            <a:r>
              <a:rPr lang="de-DE" dirty="0" err="1"/>
              <a:t>Avoid</a:t>
            </a:r>
            <a:r>
              <a:rPr lang="de-DE" dirty="0"/>
              <a:t> informal </a:t>
            </a:r>
            <a:r>
              <a:rPr lang="de-DE" dirty="0" err="1"/>
              <a:t>expressions</a:t>
            </a:r>
            <a:endParaRPr lang="de-DE" dirty="0"/>
          </a:p>
          <a:p>
            <a:r>
              <a:rPr lang="de-DE" dirty="0"/>
              <a:t>Support </a:t>
            </a:r>
            <a:r>
              <a:rPr lang="de-DE" dirty="0" err="1"/>
              <a:t>arguments</a:t>
            </a:r>
            <a:r>
              <a:rPr lang="de-DE" dirty="0"/>
              <a:t> </a:t>
            </a:r>
            <a:r>
              <a:rPr lang="de-DE" dirty="0" err="1"/>
              <a:t>with</a:t>
            </a:r>
            <a:r>
              <a:rPr lang="de-DE" dirty="0"/>
              <a:t> </a:t>
            </a:r>
            <a:r>
              <a:rPr lang="de-DE" dirty="0" err="1"/>
              <a:t>evidence</a:t>
            </a:r>
            <a:endParaRPr lang="de-DE" dirty="0"/>
          </a:p>
          <a:p>
            <a:r>
              <a:rPr lang="de-DE" dirty="0"/>
              <a:t>Use </a:t>
            </a:r>
            <a:r>
              <a:rPr lang="de-DE" dirty="0" err="1"/>
              <a:t>linking</a:t>
            </a:r>
            <a:r>
              <a:rPr lang="de-DE" dirty="0"/>
              <a:t> </a:t>
            </a:r>
            <a:r>
              <a:rPr lang="de-DE" dirty="0" err="1"/>
              <a:t>words</a:t>
            </a:r>
            <a:endParaRPr lang="de-DE" dirty="0"/>
          </a:p>
        </p:txBody>
      </p:sp>
    </p:spTree>
    <p:extLst>
      <p:ext uri="{BB962C8B-B14F-4D97-AF65-F5344CB8AC3E}">
        <p14:creationId xmlns:p14="http://schemas.microsoft.com/office/powerpoint/2010/main" val="253117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BE644-A8BF-8D38-9BC2-5BCE5FCB20F1}"/>
              </a:ext>
            </a:extLst>
          </p:cNvPr>
          <p:cNvSpPr>
            <a:spLocks noGrp="1"/>
          </p:cNvSpPr>
          <p:nvPr>
            <p:ph type="title"/>
          </p:nvPr>
        </p:nvSpPr>
        <p:spPr/>
        <p:txBody>
          <a:bodyPr/>
          <a:lstStyle/>
          <a:p>
            <a:r>
              <a:rPr lang="de-DE" dirty="0" err="1"/>
              <a:t>Example</a:t>
            </a:r>
            <a:r>
              <a:rPr lang="de-DE" dirty="0"/>
              <a:t> Thesis Statement</a:t>
            </a:r>
          </a:p>
        </p:txBody>
      </p:sp>
      <p:sp>
        <p:nvSpPr>
          <p:cNvPr id="3" name="Inhaltsplatzhalter 2">
            <a:extLst>
              <a:ext uri="{FF2B5EF4-FFF2-40B4-BE49-F238E27FC236}">
                <a16:creationId xmlns:a16="http://schemas.microsoft.com/office/drawing/2014/main" id="{0030B42D-0C2D-3E3A-130B-CF8577F23E71}"/>
              </a:ext>
            </a:extLst>
          </p:cNvPr>
          <p:cNvSpPr>
            <a:spLocks noGrp="1"/>
          </p:cNvSpPr>
          <p:nvPr>
            <p:ph idx="1"/>
          </p:nvPr>
        </p:nvSpPr>
        <p:spPr/>
        <p:txBody>
          <a:bodyPr/>
          <a:lstStyle/>
          <a:p>
            <a:pPr marL="0" indent="0">
              <a:buNone/>
            </a:pPr>
            <a:r>
              <a:rPr lang="de-DE" dirty="0"/>
              <a:t>„This </a:t>
            </a:r>
            <a:r>
              <a:rPr lang="de-DE" dirty="0" err="1"/>
              <a:t>report</a:t>
            </a:r>
            <a:r>
              <a:rPr lang="de-DE" dirty="0"/>
              <a:t> </a:t>
            </a:r>
            <a:r>
              <a:rPr lang="de-DE" dirty="0" err="1"/>
              <a:t>argues</a:t>
            </a:r>
            <a:r>
              <a:rPr lang="de-DE" dirty="0"/>
              <a:t> </a:t>
            </a:r>
            <a:r>
              <a:rPr lang="de-DE" dirty="0" err="1"/>
              <a:t>that</a:t>
            </a:r>
            <a:r>
              <a:rPr lang="de-DE" dirty="0"/>
              <a:t> (Company X) </a:t>
            </a:r>
            <a:r>
              <a:rPr lang="de-DE" dirty="0" err="1"/>
              <a:t>represents</a:t>
            </a:r>
            <a:r>
              <a:rPr lang="de-DE" dirty="0"/>
              <a:t> a </a:t>
            </a:r>
            <a:r>
              <a:rPr lang="de-DE" dirty="0" err="1"/>
              <a:t>compelling</a:t>
            </a:r>
            <a:r>
              <a:rPr lang="de-DE" dirty="0"/>
              <a:t> </a:t>
            </a:r>
            <a:r>
              <a:rPr lang="de-DE" dirty="0" err="1"/>
              <a:t>venture</a:t>
            </a:r>
            <a:r>
              <a:rPr lang="de-DE" dirty="0"/>
              <a:t> </a:t>
            </a:r>
            <a:r>
              <a:rPr lang="de-DE" dirty="0" err="1"/>
              <a:t>capital</a:t>
            </a:r>
            <a:r>
              <a:rPr lang="de-DE" dirty="0"/>
              <a:t> </a:t>
            </a:r>
            <a:r>
              <a:rPr lang="de-DE" dirty="0" err="1"/>
              <a:t>investment</a:t>
            </a:r>
            <a:r>
              <a:rPr lang="de-DE" dirty="0"/>
              <a:t> due </a:t>
            </a:r>
            <a:r>
              <a:rPr lang="de-DE" dirty="0" err="1"/>
              <a:t>to</a:t>
            </a:r>
            <a:r>
              <a:rPr lang="de-DE" dirty="0"/>
              <a:t> </a:t>
            </a:r>
            <a:r>
              <a:rPr lang="de-DE" dirty="0" err="1"/>
              <a:t>its</a:t>
            </a:r>
            <a:r>
              <a:rPr lang="de-DE" dirty="0"/>
              <a:t> </a:t>
            </a:r>
            <a:r>
              <a:rPr lang="de-DE" dirty="0" err="1"/>
              <a:t>scalable</a:t>
            </a:r>
            <a:r>
              <a:rPr lang="de-DE" dirty="0"/>
              <a:t> </a:t>
            </a:r>
            <a:r>
              <a:rPr lang="de-DE" dirty="0" err="1"/>
              <a:t>business</a:t>
            </a:r>
            <a:r>
              <a:rPr lang="de-DE" dirty="0"/>
              <a:t> </a:t>
            </a:r>
            <a:r>
              <a:rPr lang="de-DE" dirty="0" err="1"/>
              <a:t>model</a:t>
            </a:r>
            <a:r>
              <a:rPr lang="de-DE" dirty="0"/>
              <a:t>, strong </a:t>
            </a:r>
            <a:r>
              <a:rPr lang="de-DE" dirty="0" err="1"/>
              <a:t>marketing</a:t>
            </a:r>
            <a:r>
              <a:rPr lang="de-DE" dirty="0"/>
              <a:t> </a:t>
            </a:r>
            <a:r>
              <a:rPr lang="de-DE" dirty="0" err="1"/>
              <a:t>positioning</a:t>
            </a:r>
            <a:r>
              <a:rPr lang="de-DE" dirty="0"/>
              <a:t>, and </a:t>
            </a:r>
            <a:r>
              <a:rPr lang="de-DE" dirty="0" err="1"/>
              <a:t>significant</a:t>
            </a:r>
            <a:r>
              <a:rPr lang="de-DE" dirty="0"/>
              <a:t> </a:t>
            </a:r>
            <a:r>
              <a:rPr lang="de-DE" dirty="0" err="1"/>
              <a:t>growth</a:t>
            </a:r>
            <a:r>
              <a:rPr lang="de-DE" dirty="0"/>
              <a:t> potential.“</a:t>
            </a:r>
          </a:p>
        </p:txBody>
      </p:sp>
    </p:spTree>
    <p:extLst>
      <p:ext uri="{BB962C8B-B14F-4D97-AF65-F5344CB8AC3E}">
        <p14:creationId xmlns:p14="http://schemas.microsoft.com/office/powerpoint/2010/main" val="3183360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7C9D8-F07D-F5D9-EF02-B30714FB847B}"/>
              </a:ext>
            </a:extLst>
          </p:cNvPr>
          <p:cNvSpPr>
            <a:spLocks noGrp="1"/>
          </p:cNvSpPr>
          <p:nvPr>
            <p:ph type="title"/>
          </p:nvPr>
        </p:nvSpPr>
        <p:spPr/>
        <p:txBody>
          <a:bodyPr/>
          <a:lstStyle/>
          <a:p>
            <a:r>
              <a:rPr lang="de-DE" dirty="0"/>
              <a:t>Common </a:t>
            </a:r>
            <a:r>
              <a:rPr lang="de-DE" dirty="0" err="1"/>
              <a:t>Mistakes</a:t>
            </a:r>
            <a:endParaRPr lang="de-DE" dirty="0"/>
          </a:p>
        </p:txBody>
      </p:sp>
      <p:sp>
        <p:nvSpPr>
          <p:cNvPr id="3" name="Inhaltsplatzhalter 2">
            <a:extLst>
              <a:ext uri="{FF2B5EF4-FFF2-40B4-BE49-F238E27FC236}">
                <a16:creationId xmlns:a16="http://schemas.microsoft.com/office/drawing/2014/main" id="{77B1F2BA-9A5F-4028-0ABD-A68ED916F9FA}"/>
              </a:ext>
            </a:extLst>
          </p:cNvPr>
          <p:cNvSpPr>
            <a:spLocks noGrp="1"/>
          </p:cNvSpPr>
          <p:nvPr>
            <p:ph idx="1"/>
          </p:nvPr>
        </p:nvSpPr>
        <p:spPr/>
        <p:txBody>
          <a:bodyPr/>
          <a:lstStyle/>
          <a:p>
            <a:r>
              <a:rPr lang="de-DE" dirty="0" err="1"/>
              <a:t>Describing</a:t>
            </a:r>
            <a:r>
              <a:rPr lang="de-DE" dirty="0"/>
              <a:t> </a:t>
            </a:r>
            <a:r>
              <a:rPr lang="de-DE" dirty="0" err="1"/>
              <a:t>instead</a:t>
            </a:r>
            <a:r>
              <a:rPr lang="de-DE" dirty="0"/>
              <a:t> </a:t>
            </a:r>
            <a:r>
              <a:rPr lang="de-DE" dirty="0" err="1"/>
              <a:t>of</a:t>
            </a:r>
            <a:r>
              <a:rPr lang="de-DE" dirty="0"/>
              <a:t> </a:t>
            </a:r>
            <a:r>
              <a:rPr lang="de-DE" dirty="0" err="1"/>
              <a:t>analysing</a:t>
            </a:r>
            <a:endParaRPr lang="de-DE" dirty="0"/>
          </a:p>
          <a:p>
            <a:r>
              <a:rPr lang="de-DE" dirty="0"/>
              <a:t>Lack </a:t>
            </a:r>
            <a:r>
              <a:rPr lang="de-DE" dirty="0" err="1"/>
              <a:t>of</a:t>
            </a:r>
            <a:r>
              <a:rPr lang="de-DE" dirty="0"/>
              <a:t> </a:t>
            </a:r>
            <a:r>
              <a:rPr lang="de-DE" dirty="0" err="1"/>
              <a:t>evidence</a:t>
            </a:r>
            <a:endParaRPr lang="de-DE" dirty="0"/>
          </a:p>
          <a:p>
            <a:r>
              <a:rPr lang="de-DE" dirty="0" err="1"/>
              <a:t>No</a:t>
            </a:r>
            <a:r>
              <a:rPr lang="de-DE" dirty="0"/>
              <a:t> </a:t>
            </a:r>
            <a:r>
              <a:rPr lang="de-DE" dirty="0" err="1"/>
              <a:t>clear</a:t>
            </a:r>
            <a:r>
              <a:rPr lang="de-DE" dirty="0"/>
              <a:t> </a:t>
            </a:r>
            <a:r>
              <a:rPr lang="de-DE" dirty="0" err="1"/>
              <a:t>investment</a:t>
            </a:r>
            <a:r>
              <a:rPr lang="de-DE" dirty="0"/>
              <a:t> </a:t>
            </a:r>
            <a:r>
              <a:rPr lang="de-DE" dirty="0" err="1"/>
              <a:t>recommendation</a:t>
            </a:r>
            <a:endParaRPr lang="de-DE" dirty="0"/>
          </a:p>
          <a:p>
            <a:r>
              <a:rPr lang="de-DE" dirty="0" err="1"/>
              <a:t>Weak</a:t>
            </a:r>
            <a:r>
              <a:rPr lang="de-DE" dirty="0"/>
              <a:t> </a:t>
            </a:r>
            <a:r>
              <a:rPr lang="de-DE" dirty="0" err="1"/>
              <a:t>structure</a:t>
            </a:r>
            <a:endParaRPr lang="de-DE" dirty="0"/>
          </a:p>
        </p:txBody>
      </p:sp>
    </p:spTree>
    <p:extLst>
      <p:ext uri="{BB962C8B-B14F-4D97-AF65-F5344CB8AC3E}">
        <p14:creationId xmlns:p14="http://schemas.microsoft.com/office/powerpoint/2010/main" val="266643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Welcome</a:t>
            </a:r>
          </a:p>
        </p:txBody>
      </p:sp>
      <p:sp>
        <p:nvSpPr>
          <p:cNvPr id="3" name="Inhaltsplatzhalter 2"/>
          <p:cNvSpPr>
            <a:spLocks noGrp="1"/>
          </p:cNvSpPr>
          <p:nvPr>
            <p:ph idx="1"/>
          </p:nvPr>
        </p:nvSpPr>
        <p:spPr/>
        <p:txBody>
          <a:bodyPr>
            <a:normAutofit fontScale="25000" lnSpcReduction="20000"/>
          </a:bodyPr>
          <a:lstStyle/>
          <a:p>
            <a:pPr marL="0" indent="0">
              <a:buNone/>
            </a:pPr>
            <a:r>
              <a:rPr lang="en-US" sz="6400" dirty="0"/>
              <a:t>We at the University Language Center (FRA-UAS) want to welcome and inform you about your opportunities to study English in your Study Program “International Finance” in FB3.</a:t>
            </a:r>
          </a:p>
          <a:p>
            <a:pPr marL="0" indent="0">
              <a:buNone/>
            </a:pPr>
            <a:r>
              <a:rPr lang="en-US" sz="6400" dirty="0"/>
              <a:t>There are two courses: “English for Finance” (C1) and “English for Presentations” (C1).  </a:t>
            </a:r>
          </a:p>
          <a:p>
            <a:pPr marL="0" indent="0">
              <a:buNone/>
            </a:pPr>
            <a:r>
              <a:rPr lang="en-US" sz="6400" dirty="0"/>
              <a:t>These courses are two separate modules, Module 34 and Module 35, with two separate grades.    You can see the descriptions of these Modules in the Module Handbook pdf on the International Finance web page.</a:t>
            </a:r>
          </a:p>
          <a:p>
            <a:pPr marL="0" indent="0">
              <a:buNone/>
            </a:pPr>
            <a:r>
              <a:rPr lang="en-US" sz="6400" dirty="0"/>
              <a:t>Both modules have one class with no limit on enrollment.</a:t>
            </a:r>
          </a:p>
          <a:p>
            <a:pPr marL="0" indent="0">
              <a:buNone/>
            </a:pPr>
            <a:r>
              <a:rPr lang="en-US" sz="6400" dirty="0"/>
              <a:t>The classes meet weekly in double blocks at the same time.</a:t>
            </a:r>
          </a:p>
          <a:p>
            <a:pPr marL="0" indent="0">
              <a:buNone/>
            </a:pPr>
            <a:r>
              <a:rPr lang="en-US" sz="6400" dirty="0"/>
              <a:t>These classes are Mandatory Elective Modules (“</a:t>
            </a:r>
            <a:r>
              <a:rPr lang="en-US" sz="6400" dirty="0" err="1"/>
              <a:t>Wahlpflichtmodulen</a:t>
            </a:r>
            <a:r>
              <a:rPr lang="en-US" sz="6400" dirty="0"/>
              <a:t>”) recommended for students in the 2</a:t>
            </a:r>
            <a:r>
              <a:rPr lang="en-US" sz="6400" baseline="30000" dirty="0"/>
              <a:t>nd</a:t>
            </a:r>
            <a:r>
              <a:rPr lang="en-US" sz="6400" dirty="0"/>
              <a:t> and 3</a:t>
            </a:r>
            <a:r>
              <a:rPr lang="en-US" sz="6400" baseline="30000" dirty="0"/>
              <a:t>rd</a:t>
            </a:r>
            <a:r>
              <a:rPr lang="en-US" sz="6400" dirty="0"/>
              <a:t> semester of the BA program in International Finance.   </a:t>
            </a:r>
          </a:p>
          <a:p>
            <a:pPr marL="0" indent="0">
              <a:buNone/>
            </a:pPr>
            <a:r>
              <a:rPr lang="en-US" sz="6400" dirty="0"/>
              <a:t>For Mandatory Elective Modules, you choose from a pool of two  Modules in these semesters, </a:t>
            </a:r>
            <a:r>
              <a:rPr lang="en-US" sz="6400" dirty="0" err="1"/>
              <a:t>ie</a:t>
            </a:r>
            <a:r>
              <a:rPr lang="en-US" sz="6400" dirty="0"/>
              <a:t>. Either English or ICC, or either English or Marketing. </a:t>
            </a:r>
            <a:endParaRPr lang="de-DE" sz="6400" dirty="0"/>
          </a:p>
          <a:p>
            <a:pPr marL="0" indent="0">
              <a:buNone/>
            </a:pPr>
            <a:r>
              <a:rPr lang="en-US" sz="6400" dirty="0"/>
              <a:t>The English courses are meant to:</a:t>
            </a:r>
            <a:endParaRPr lang="de-DE" sz="6400" dirty="0"/>
          </a:p>
          <a:p>
            <a:r>
              <a:rPr lang="en-US" sz="6400" dirty="0"/>
              <a:t>Refresh, supplement and increase your present knowledge of the language in a concentrated manner.</a:t>
            </a:r>
            <a:endParaRPr lang="de-DE" sz="6400" dirty="0"/>
          </a:p>
          <a:p>
            <a:r>
              <a:rPr lang="en-US" sz="6400" dirty="0"/>
              <a:t>Prepare for your needs for English within your studies.</a:t>
            </a:r>
            <a:endParaRPr lang="de-DE" sz="6400" dirty="0"/>
          </a:p>
          <a:p>
            <a:r>
              <a:rPr lang="en-US" sz="6400" dirty="0"/>
              <a:t>Support you in your present or future work environment.</a:t>
            </a:r>
          </a:p>
          <a:p>
            <a:r>
              <a:rPr lang="en-US" sz="6400" dirty="0"/>
              <a:t>Serve additional needs as specified in a needs analysis.</a:t>
            </a:r>
            <a:endParaRPr lang="de-DE" sz="6400" dirty="0"/>
          </a:p>
          <a:p>
            <a:pPr marL="0" indent="0">
              <a:buNone/>
            </a:pPr>
            <a:endParaRPr lang="de-DE" dirty="0"/>
          </a:p>
        </p:txBody>
      </p:sp>
    </p:spTree>
    <p:extLst>
      <p:ext uri="{BB962C8B-B14F-4D97-AF65-F5344CB8AC3E}">
        <p14:creationId xmlns:p14="http://schemas.microsoft.com/office/powerpoint/2010/main" val="82217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E98435-4211-139C-98AA-0D4EDBABA2AD}"/>
              </a:ext>
            </a:extLst>
          </p:cNvPr>
          <p:cNvSpPr>
            <a:spLocks noGrp="1"/>
          </p:cNvSpPr>
          <p:nvPr>
            <p:ph type="title"/>
          </p:nvPr>
        </p:nvSpPr>
        <p:spPr/>
        <p:txBody>
          <a:bodyPr/>
          <a:lstStyle/>
          <a:p>
            <a:r>
              <a:rPr lang="de-DE" dirty="0"/>
              <a:t>Research Sources</a:t>
            </a:r>
          </a:p>
        </p:txBody>
      </p:sp>
      <p:sp>
        <p:nvSpPr>
          <p:cNvPr id="3" name="Inhaltsplatzhalter 2">
            <a:extLst>
              <a:ext uri="{FF2B5EF4-FFF2-40B4-BE49-F238E27FC236}">
                <a16:creationId xmlns:a16="http://schemas.microsoft.com/office/drawing/2014/main" id="{B323DD61-482D-4A3A-F7DA-381992541AC5}"/>
              </a:ext>
            </a:extLst>
          </p:cNvPr>
          <p:cNvSpPr>
            <a:spLocks noGrp="1"/>
          </p:cNvSpPr>
          <p:nvPr>
            <p:ph idx="1"/>
          </p:nvPr>
        </p:nvSpPr>
        <p:spPr/>
        <p:txBody>
          <a:bodyPr/>
          <a:lstStyle/>
          <a:p>
            <a:r>
              <a:rPr lang="de-DE" dirty="0"/>
              <a:t>Forbes Fintech 50</a:t>
            </a:r>
          </a:p>
          <a:p>
            <a:r>
              <a:rPr lang="de-DE" dirty="0"/>
              <a:t>Company </a:t>
            </a:r>
            <a:r>
              <a:rPr lang="de-DE" dirty="0" err="1"/>
              <a:t>websites</a:t>
            </a:r>
            <a:endParaRPr lang="de-DE" dirty="0"/>
          </a:p>
          <a:p>
            <a:r>
              <a:rPr lang="de-DE" dirty="0"/>
              <a:t>Industry </a:t>
            </a:r>
            <a:r>
              <a:rPr lang="de-DE" dirty="0" err="1"/>
              <a:t>reports</a:t>
            </a:r>
            <a:endParaRPr lang="de-DE" dirty="0"/>
          </a:p>
          <a:p>
            <a:r>
              <a:rPr lang="de-DE" dirty="0"/>
              <a:t>VC </a:t>
            </a:r>
            <a:r>
              <a:rPr lang="de-DE" dirty="0" err="1"/>
              <a:t>databases</a:t>
            </a:r>
            <a:r>
              <a:rPr lang="de-DE" dirty="0"/>
              <a:t> (</a:t>
            </a:r>
            <a:r>
              <a:rPr lang="de-DE" dirty="0" err="1"/>
              <a:t>Pitchbook</a:t>
            </a:r>
            <a:r>
              <a:rPr lang="de-DE" dirty="0"/>
              <a:t>, CB </a:t>
            </a:r>
            <a:r>
              <a:rPr lang="de-DE" dirty="0" err="1"/>
              <a:t>Insights</a:t>
            </a:r>
            <a:r>
              <a:rPr lang="de-DE" dirty="0"/>
              <a:t>)</a:t>
            </a:r>
          </a:p>
        </p:txBody>
      </p:sp>
    </p:spTree>
    <p:extLst>
      <p:ext uri="{BB962C8B-B14F-4D97-AF65-F5344CB8AC3E}">
        <p14:creationId xmlns:p14="http://schemas.microsoft.com/office/powerpoint/2010/main" val="1694073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FFE3A-0A79-9EFC-AD4A-64F019459C08}"/>
              </a:ext>
            </a:extLst>
          </p:cNvPr>
          <p:cNvSpPr>
            <a:spLocks noGrp="1"/>
          </p:cNvSpPr>
          <p:nvPr>
            <p:ph type="title"/>
          </p:nvPr>
        </p:nvSpPr>
        <p:spPr/>
        <p:txBody>
          <a:bodyPr/>
          <a:lstStyle/>
          <a:p>
            <a:r>
              <a:rPr lang="de-DE" dirty="0"/>
              <a:t>Optional Extension</a:t>
            </a:r>
          </a:p>
        </p:txBody>
      </p:sp>
      <p:sp>
        <p:nvSpPr>
          <p:cNvPr id="3" name="Inhaltsplatzhalter 2">
            <a:extLst>
              <a:ext uri="{FF2B5EF4-FFF2-40B4-BE49-F238E27FC236}">
                <a16:creationId xmlns:a16="http://schemas.microsoft.com/office/drawing/2014/main" id="{75AE66BC-1210-5BF3-CD3B-942A7F2349F9}"/>
              </a:ext>
            </a:extLst>
          </p:cNvPr>
          <p:cNvSpPr>
            <a:spLocks noGrp="1"/>
          </p:cNvSpPr>
          <p:nvPr>
            <p:ph idx="1"/>
          </p:nvPr>
        </p:nvSpPr>
        <p:spPr/>
        <p:txBody>
          <a:bodyPr/>
          <a:lstStyle/>
          <a:p>
            <a:r>
              <a:rPr lang="de-DE" dirty="0" err="1"/>
              <a:t>Compare</a:t>
            </a:r>
            <a:r>
              <a:rPr lang="de-DE" dirty="0"/>
              <a:t> </a:t>
            </a:r>
            <a:r>
              <a:rPr lang="de-DE" dirty="0" err="1"/>
              <a:t>two</a:t>
            </a:r>
            <a:r>
              <a:rPr lang="de-DE" dirty="0"/>
              <a:t> </a:t>
            </a:r>
            <a:r>
              <a:rPr lang="de-DE" dirty="0" err="1"/>
              <a:t>fintech</a:t>
            </a:r>
            <a:r>
              <a:rPr lang="de-DE" dirty="0"/>
              <a:t> </a:t>
            </a:r>
            <a:r>
              <a:rPr lang="de-DE" dirty="0" err="1"/>
              <a:t>firms</a:t>
            </a:r>
            <a:endParaRPr lang="de-DE" dirty="0"/>
          </a:p>
          <a:p>
            <a:r>
              <a:rPr lang="de-DE" dirty="0" err="1"/>
              <a:t>Recommend</a:t>
            </a:r>
            <a:r>
              <a:rPr lang="de-DE" dirty="0"/>
              <a:t> </a:t>
            </a:r>
            <a:r>
              <a:rPr lang="de-DE" dirty="0" err="1"/>
              <a:t>portfolio</a:t>
            </a:r>
            <a:r>
              <a:rPr lang="de-DE" dirty="0"/>
              <a:t> </a:t>
            </a:r>
            <a:r>
              <a:rPr lang="de-DE" dirty="0" err="1"/>
              <a:t>allocation</a:t>
            </a:r>
            <a:r>
              <a:rPr lang="de-DE" dirty="0"/>
              <a:t> </a:t>
            </a:r>
            <a:r>
              <a:rPr lang="de-DE" dirty="0" err="1"/>
              <a:t>strategy</a:t>
            </a:r>
            <a:endParaRPr lang="de-DE" dirty="0"/>
          </a:p>
        </p:txBody>
      </p:sp>
    </p:spTree>
    <p:extLst>
      <p:ext uri="{BB962C8B-B14F-4D97-AF65-F5344CB8AC3E}">
        <p14:creationId xmlns:p14="http://schemas.microsoft.com/office/powerpoint/2010/main" val="2488966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4AB32-FAF1-05AA-22CD-15009A101F00}"/>
              </a:ext>
            </a:extLst>
          </p:cNvPr>
          <p:cNvSpPr>
            <a:spLocks noGrp="1"/>
          </p:cNvSpPr>
          <p:nvPr>
            <p:ph type="title"/>
          </p:nvPr>
        </p:nvSpPr>
        <p:spPr/>
        <p:txBody>
          <a:bodyPr/>
          <a:lstStyle/>
          <a:p>
            <a:r>
              <a:rPr lang="de-DE" dirty="0"/>
              <a:t>Final </a:t>
            </a:r>
            <a:r>
              <a:rPr lang="de-DE" dirty="0" err="1"/>
              <a:t>Thoughts</a:t>
            </a:r>
            <a:endParaRPr lang="de-DE" dirty="0"/>
          </a:p>
        </p:txBody>
      </p:sp>
      <p:sp>
        <p:nvSpPr>
          <p:cNvPr id="3" name="Inhaltsplatzhalter 2">
            <a:extLst>
              <a:ext uri="{FF2B5EF4-FFF2-40B4-BE49-F238E27FC236}">
                <a16:creationId xmlns:a16="http://schemas.microsoft.com/office/drawing/2014/main" id="{FA052B24-FFE3-036D-3B0D-938D2E70CD68}"/>
              </a:ext>
            </a:extLst>
          </p:cNvPr>
          <p:cNvSpPr>
            <a:spLocks noGrp="1"/>
          </p:cNvSpPr>
          <p:nvPr>
            <p:ph idx="1"/>
          </p:nvPr>
        </p:nvSpPr>
        <p:spPr/>
        <p:txBody>
          <a:bodyPr/>
          <a:lstStyle/>
          <a:p>
            <a:r>
              <a:rPr lang="de-DE" dirty="0"/>
              <a:t>Fintech = high </a:t>
            </a:r>
            <a:r>
              <a:rPr lang="de-DE" dirty="0" err="1"/>
              <a:t>innovation</a:t>
            </a:r>
            <a:r>
              <a:rPr lang="de-DE" dirty="0"/>
              <a:t> + high </a:t>
            </a:r>
            <a:r>
              <a:rPr lang="de-DE" dirty="0" err="1"/>
              <a:t>uncertainty</a:t>
            </a:r>
            <a:endParaRPr lang="de-DE" dirty="0"/>
          </a:p>
          <a:p>
            <a:r>
              <a:rPr lang="de-DE" dirty="0"/>
              <a:t>VC </a:t>
            </a:r>
            <a:r>
              <a:rPr lang="de-DE" dirty="0" err="1"/>
              <a:t>success</a:t>
            </a:r>
            <a:r>
              <a:rPr lang="de-DE" dirty="0"/>
              <a:t> </a:t>
            </a:r>
            <a:r>
              <a:rPr lang="de-DE" dirty="0" err="1"/>
              <a:t>depends</a:t>
            </a:r>
            <a:r>
              <a:rPr lang="de-DE" dirty="0"/>
              <a:t> on </a:t>
            </a:r>
            <a:r>
              <a:rPr lang="de-DE" dirty="0" err="1"/>
              <a:t>identifying</a:t>
            </a:r>
            <a:r>
              <a:rPr lang="de-DE" dirty="0"/>
              <a:t> </a:t>
            </a:r>
            <a:r>
              <a:rPr lang="de-DE" dirty="0" err="1"/>
              <a:t>scalable</a:t>
            </a:r>
            <a:r>
              <a:rPr lang="de-DE" dirty="0"/>
              <a:t> </a:t>
            </a:r>
            <a:r>
              <a:rPr lang="de-DE" dirty="0" err="1"/>
              <a:t>winners</a:t>
            </a:r>
            <a:r>
              <a:rPr lang="de-DE" dirty="0"/>
              <a:t> </a:t>
            </a:r>
            <a:r>
              <a:rPr lang="de-DE" dirty="0" err="1"/>
              <a:t>early</a:t>
            </a:r>
            <a:endParaRPr lang="de-DE" dirty="0"/>
          </a:p>
        </p:txBody>
      </p:sp>
    </p:spTree>
    <p:extLst>
      <p:ext uri="{BB962C8B-B14F-4D97-AF65-F5344CB8AC3E}">
        <p14:creationId xmlns:p14="http://schemas.microsoft.com/office/powerpoint/2010/main" val="291746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3888F-8DAF-7826-E68C-131821E7DB4F}"/>
              </a:ext>
            </a:extLst>
          </p:cNvPr>
          <p:cNvSpPr>
            <a:spLocks noGrp="1"/>
          </p:cNvSpPr>
          <p:nvPr>
            <p:ph type="title"/>
          </p:nvPr>
        </p:nvSpPr>
        <p:spPr/>
        <p:txBody>
          <a:bodyPr/>
          <a:lstStyle/>
          <a:p>
            <a:r>
              <a:rPr lang="de-DE" dirty="0" err="1"/>
              <a:t>Discussion</a:t>
            </a:r>
            <a:r>
              <a:rPr lang="de-DE" dirty="0"/>
              <a:t> Questions</a:t>
            </a:r>
          </a:p>
        </p:txBody>
      </p:sp>
      <p:sp>
        <p:nvSpPr>
          <p:cNvPr id="3" name="Inhaltsplatzhalter 2">
            <a:extLst>
              <a:ext uri="{FF2B5EF4-FFF2-40B4-BE49-F238E27FC236}">
                <a16:creationId xmlns:a16="http://schemas.microsoft.com/office/drawing/2014/main" id="{F95F06B3-B14D-0B50-BD60-DE5CA3CF9C6A}"/>
              </a:ext>
            </a:extLst>
          </p:cNvPr>
          <p:cNvSpPr>
            <a:spLocks noGrp="1"/>
          </p:cNvSpPr>
          <p:nvPr>
            <p:ph idx="1"/>
          </p:nvPr>
        </p:nvSpPr>
        <p:spPr/>
        <p:txBody>
          <a:bodyPr/>
          <a:lstStyle/>
          <a:p>
            <a:r>
              <a:rPr lang="de-DE" dirty="0" err="1"/>
              <a:t>Which</a:t>
            </a:r>
            <a:r>
              <a:rPr lang="de-DE" dirty="0"/>
              <a:t> </a:t>
            </a:r>
            <a:r>
              <a:rPr lang="de-DE" dirty="0" err="1"/>
              <a:t>fintech</a:t>
            </a:r>
            <a:r>
              <a:rPr lang="de-DE" dirty="0"/>
              <a:t> </a:t>
            </a:r>
            <a:r>
              <a:rPr lang="de-DE" dirty="0" err="1"/>
              <a:t>sector</a:t>
            </a:r>
            <a:r>
              <a:rPr lang="de-DE" dirty="0"/>
              <a:t> </a:t>
            </a:r>
            <a:r>
              <a:rPr lang="de-DE" dirty="0" err="1"/>
              <a:t>has</a:t>
            </a:r>
            <a:r>
              <a:rPr lang="de-DE" dirty="0"/>
              <a:t> </a:t>
            </a:r>
            <a:r>
              <a:rPr lang="de-DE" dirty="0" err="1"/>
              <a:t>the</a:t>
            </a:r>
            <a:r>
              <a:rPr lang="de-DE" dirty="0"/>
              <a:t> </a:t>
            </a:r>
            <a:r>
              <a:rPr lang="de-DE" dirty="0" err="1"/>
              <a:t>most</a:t>
            </a:r>
            <a:r>
              <a:rPr lang="de-DE" dirty="0"/>
              <a:t> </a:t>
            </a:r>
            <a:r>
              <a:rPr lang="de-DE" dirty="0" err="1"/>
              <a:t>growth</a:t>
            </a:r>
            <a:r>
              <a:rPr lang="de-DE" dirty="0"/>
              <a:t> potential?</a:t>
            </a:r>
          </a:p>
          <a:p>
            <a:r>
              <a:rPr lang="de-DE" dirty="0"/>
              <a:t>Are </a:t>
            </a:r>
            <a:r>
              <a:rPr lang="de-DE" dirty="0" err="1"/>
              <a:t>crypto</a:t>
            </a:r>
            <a:r>
              <a:rPr lang="de-DE" dirty="0"/>
              <a:t> </a:t>
            </a:r>
            <a:r>
              <a:rPr lang="de-DE" dirty="0" err="1"/>
              <a:t>firms</a:t>
            </a:r>
            <a:r>
              <a:rPr lang="de-DE" dirty="0"/>
              <a:t> still </a:t>
            </a:r>
            <a:r>
              <a:rPr lang="de-DE" dirty="0" err="1"/>
              <a:t>attractive</a:t>
            </a:r>
            <a:r>
              <a:rPr lang="de-DE" dirty="0"/>
              <a:t> </a:t>
            </a:r>
            <a:r>
              <a:rPr lang="de-DE" dirty="0" err="1"/>
              <a:t>investments</a:t>
            </a:r>
            <a:r>
              <a:rPr lang="de-DE" dirty="0"/>
              <a:t> in 2026?</a:t>
            </a:r>
          </a:p>
          <a:p>
            <a:r>
              <a:rPr lang="de-DE" dirty="0"/>
              <a:t>How </a:t>
            </a:r>
            <a:r>
              <a:rPr lang="de-DE" dirty="0" err="1"/>
              <a:t>important</a:t>
            </a:r>
            <a:r>
              <a:rPr lang="de-DE" dirty="0"/>
              <a:t> </a:t>
            </a:r>
            <a:r>
              <a:rPr lang="de-DE" dirty="0" err="1"/>
              <a:t>is</a:t>
            </a:r>
            <a:r>
              <a:rPr lang="de-DE" dirty="0"/>
              <a:t> </a:t>
            </a:r>
            <a:r>
              <a:rPr lang="de-DE" dirty="0" err="1"/>
              <a:t>regulation</a:t>
            </a:r>
            <a:r>
              <a:rPr lang="de-DE" dirty="0"/>
              <a:t> in VC </a:t>
            </a:r>
            <a:r>
              <a:rPr lang="de-DE" dirty="0" err="1"/>
              <a:t>decisions</a:t>
            </a:r>
            <a:r>
              <a:rPr lang="de-DE" dirty="0"/>
              <a:t>?</a:t>
            </a:r>
          </a:p>
        </p:txBody>
      </p:sp>
    </p:spTree>
    <p:extLst>
      <p:ext uri="{BB962C8B-B14F-4D97-AF65-F5344CB8AC3E}">
        <p14:creationId xmlns:p14="http://schemas.microsoft.com/office/powerpoint/2010/main" val="3774804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EAA4D-F90A-4986-8EE1-FA734FD7B785}"/>
              </a:ext>
            </a:extLst>
          </p:cNvPr>
          <p:cNvSpPr>
            <a:spLocks noGrp="1"/>
          </p:cNvSpPr>
          <p:nvPr>
            <p:ph type="title"/>
          </p:nvPr>
        </p:nvSpPr>
        <p:spPr/>
        <p:txBody>
          <a:bodyPr/>
          <a:lstStyle/>
          <a:p>
            <a:r>
              <a:rPr lang="de-DE" dirty="0"/>
              <a:t>Approach </a:t>
            </a:r>
            <a:r>
              <a:rPr lang="de-DE" dirty="0" err="1"/>
              <a:t>to</a:t>
            </a:r>
            <a:r>
              <a:rPr lang="de-DE" dirty="0"/>
              <a:t> </a:t>
            </a:r>
            <a:r>
              <a:rPr lang="de-DE" dirty="0" err="1"/>
              <a:t>EfP</a:t>
            </a:r>
            <a:r>
              <a:rPr lang="de-DE" dirty="0"/>
              <a:t> </a:t>
            </a:r>
            <a:r>
              <a:rPr lang="de-DE" dirty="0" err="1"/>
              <a:t>Lessons</a:t>
            </a:r>
            <a:endParaRPr lang="de-DE" dirty="0"/>
          </a:p>
        </p:txBody>
      </p:sp>
      <p:sp>
        <p:nvSpPr>
          <p:cNvPr id="3" name="Inhaltsplatzhalter 2">
            <a:extLst>
              <a:ext uri="{FF2B5EF4-FFF2-40B4-BE49-F238E27FC236}">
                <a16:creationId xmlns:a16="http://schemas.microsoft.com/office/drawing/2014/main" id="{C38B3485-0DF1-487B-BD28-902251C24018}"/>
              </a:ext>
            </a:extLst>
          </p:cNvPr>
          <p:cNvSpPr>
            <a:spLocks noGrp="1"/>
          </p:cNvSpPr>
          <p:nvPr>
            <p:ph idx="1"/>
          </p:nvPr>
        </p:nvSpPr>
        <p:spPr/>
        <p:txBody>
          <a:bodyPr>
            <a:normAutofit fontScale="92500" lnSpcReduction="10000"/>
          </a:bodyPr>
          <a:lstStyle/>
          <a:p>
            <a:pPr marL="0" indent="0">
              <a:buNone/>
            </a:pPr>
            <a:r>
              <a:rPr lang="de-DE" b="1" u="sng" dirty="0" err="1"/>
              <a:t>Blended</a:t>
            </a:r>
            <a:r>
              <a:rPr lang="de-DE" b="1" u="sng" dirty="0"/>
              <a:t> Learning and </a:t>
            </a:r>
            <a:r>
              <a:rPr lang="de-DE" b="1" u="sng" dirty="0" err="1"/>
              <a:t>Flipped</a:t>
            </a:r>
            <a:r>
              <a:rPr lang="de-DE" b="1" u="sng" dirty="0"/>
              <a:t> </a:t>
            </a:r>
            <a:r>
              <a:rPr lang="de-DE" b="1" u="sng" dirty="0" err="1"/>
              <a:t>Classroom</a:t>
            </a:r>
            <a:r>
              <a:rPr lang="de-DE" b="1" u="sng" dirty="0"/>
              <a:t> Description</a:t>
            </a:r>
            <a:r>
              <a:rPr lang="de-DE" dirty="0"/>
              <a:t>  </a:t>
            </a:r>
            <a:r>
              <a:rPr lang="de-DE" dirty="0" err="1"/>
              <a:t>Combines</a:t>
            </a:r>
            <a:r>
              <a:rPr lang="de-DE" dirty="0"/>
              <a:t> traditional face-</a:t>
            </a:r>
            <a:r>
              <a:rPr lang="de-DE" dirty="0" err="1"/>
              <a:t>to</a:t>
            </a:r>
            <a:r>
              <a:rPr lang="de-DE" dirty="0"/>
              <a:t>-face </a:t>
            </a:r>
            <a:r>
              <a:rPr lang="de-DE" dirty="0" err="1"/>
              <a:t>instruction</a:t>
            </a:r>
            <a:r>
              <a:rPr lang="de-DE" dirty="0"/>
              <a:t> </a:t>
            </a:r>
            <a:r>
              <a:rPr lang="de-DE" dirty="0" err="1"/>
              <a:t>with</a:t>
            </a:r>
            <a:r>
              <a:rPr lang="de-DE" dirty="0"/>
              <a:t> online </a:t>
            </a:r>
            <a:r>
              <a:rPr lang="de-DE" dirty="0" err="1"/>
              <a:t>learning</a:t>
            </a:r>
            <a:r>
              <a:rPr lang="de-DE" dirty="0"/>
              <a:t>, </a:t>
            </a:r>
            <a:r>
              <a:rPr lang="de-DE" dirty="0" err="1"/>
              <a:t>allowing</a:t>
            </a:r>
            <a:r>
              <a:rPr lang="de-DE" dirty="0"/>
              <a:t> </a:t>
            </a:r>
            <a:r>
              <a:rPr lang="de-DE" dirty="0" err="1"/>
              <a:t>learners</a:t>
            </a:r>
            <a:r>
              <a:rPr lang="de-DE" dirty="0"/>
              <a:t> </a:t>
            </a:r>
            <a:r>
              <a:rPr lang="de-DE" dirty="0" err="1"/>
              <a:t>to</a:t>
            </a:r>
            <a:r>
              <a:rPr lang="de-DE" dirty="0"/>
              <a:t> </a:t>
            </a:r>
            <a:r>
              <a:rPr lang="de-DE" dirty="0" err="1"/>
              <a:t>work</a:t>
            </a:r>
            <a:r>
              <a:rPr lang="de-DE" dirty="0"/>
              <a:t> at </a:t>
            </a:r>
            <a:r>
              <a:rPr lang="de-DE" dirty="0" err="1"/>
              <a:t>their</a:t>
            </a:r>
            <a:r>
              <a:rPr lang="de-DE" dirty="0"/>
              <a:t> own </a:t>
            </a:r>
            <a:r>
              <a:rPr lang="de-DE" dirty="0" err="1"/>
              <a:t>pace</a:t>
            </a:r>
            <a:r>
              <a:rPr lang="de-DE" dirty="0"/>
              <a:t> outside </a:t>
            </a:r>
            <a:r>
              <a:rPr lang="de-DE" dirty="0" err="1"/>
              <a:t>the</a:t>
            </a:r>
            <a:r>
              <a:rPr lang="de-DE" dirty="0"/>
              <a:t> </a:t>
            </a:r>
            <a:r>
              <a:rPr lang="de-DE" dirty="0" err="1"/>
              <a:t>classroom</a:t>
            </a:r>
            <a:r>
              <a:rPr lang="de-DE" dirty="0"/>
              <a:t> </a:t>
            </a:r>
            <a:r>
              <a:rPr lang="de-DE" dirty="0" err="1"/>
              <a:t>while</a:t>
            </a:r>
            <a:r>
              <a:rPr lang="de-DE" dirty="0"/>
              <a:t> </a:t>
            </a:r>
            <a:r>
              <a:rPr lang="de-DE" dirty="0" err="1"/>
              <a:t>receiving</a:t>
            </a:r>
            <a:r>
              <a:rPr lang="de-DE" dirty="0"/>
              <a:t> support </a:t>
            </a:r>
            <a:r>
              <a:rPr lang="de-DE" dirty="0" err="1"/>
              <a:t>from</a:t>
            </a:r>
            <a:r>
              <a:rPr lang="de-DE" dirty="0"/>
              <a:t> </a:t>
            </a:r>
            <a:r>
              <a:rPr lang="de-DE" dirty="0" err="1"/>
              <a:t>the</a:t>
            </a:r>
            <a:r>
              <a:rPr lang="de-DE" dirty="0"/>
              <a:t> </a:t>
            </a:r>
            <a:r>
              <a:rPr lang="de-DE" dirty="0" err="1"/>
              <a:t>teacher</a:t>
            </a:r>
            <a:r>
              <a:rPr lang="de-DE" dirty="0"/>
              <a:t> in </a:t>
            </a:r>
            <a:r>
              <a:rPr lang="de-DE" dirty="0" err="1"/>
              <a:t>person</a:t>
            </a:r>
            <a:r>
              <a:rPr lang="de-DE" dirty="0"/>
              <a:t>.  </a:t>
            </a:r>
            <a:r>
              <a:rPr lang="de-DE" dirty="0" err="1"/>
              <a:t>Learners</a:t>
            </a:r>
            <a:r>
              <a:rPr lang="de-DE" dirty="0"/>
              <a:t> </a:t>
            </a:r>
            <a:r>
              <a:rPr lang="de-DE" dirty="0" err="1"/>
              <a:t>first</a:t>
            </a:r>
            <a:r>
              <a:rPr lang="de-DE" dirty="0"/>
              <a:t> </a:t>
            </a:r>
            <a:r>
              <a:rPr lang="de-DE" dirty="0" err="1"/>
              <a:t>engage</a:t>
            </a:r>
            <a:r>
              <a:rPr lang="de-DE" dirty="0"/>
              <a:t> </a:t>
            </a:r>
            <a:r>
              <a:rPr lang="de-DE" dirty="0" err="1"/>
              <a:t>with</a:t>
            </a:r>
            <a:r>
              <a:rPr lang="de-DE" dirty="0"/>
              <a:t> </a:t>
            </a:r>
            <a:r>
              <a:rPr lang="de-DE" dirty="0" err="1"/>
              <a:t>new</a:t>
            </a:r>
            <a:r>
              <a:rPr lang="de-DE" dirty="0"/>
              <a:t> </a:t>
            </a:r>
            <a:r>
              <a:rPr lang="de-DE" dirty="0" err="1"/>
              <a:t>content</a:t>
            </a:r>
            <a:r>
              <a:rPr lang="de-DE" dirty="0"/>
              <a:t> at </a:t>
            </a:r>
            <a:r>
              <a:rPr lang="de-DE" dirty="0" err="1"/>
              <a:t>home</a:t>
            </a:r>
            <a:r>
              <a:rPr lang="de-DE" dirty="0"/>
              <a:t> (e.g., </a:t>
            </a:r>
            <a:r>
              <a:rPr lang="de-DE" dirty="0" err="1"/>
              <a:t>readings</a:t>
            </a:r>
            <a:r>
              <a:rPr lang="de-DE" dirty="0"/>
              <a:t>), and </a:t>
            </a:r>
            <a:r>
              <a:rPr lang="de-DE" dirty="0" err="1"/>
              <a:t>classroom</a:t>
            </a:r>
            <a:r>
              <a:rPr lang="de-DE" dirty="0"/>
              <a:t> time </a:t>
            </a:r>
            <a:r>
              <a:rPr lang="de-DE" dirty="0" err="1"/>
              <a:t>is</a:t>
            </a:r>
            <a:r>
              <a:rPr lang="de-DE" dirty="0"/>
              <a:t> </a:t>
            </a:r>
            <a:r>
              <a:rPr lang="de-DE" dirty="0" err="1"/>
              <a:t>used</a:t>
            </a:r>
            <a:r>
              <a:rPr lang="de-DE" dirty="0"/>
              <a:t> </a:t>
            </a:r>
            <a:r>
              <a:rPr lang="de-DE" dirty="0" err="1"/>
              <a:t>for</a:t>
            </a:r>
            <a:r>
              <a:rPr lang="de-DE" dirty="0"/>
              <a:t> </a:t>
            </a:r>
            <a:r>
              <a:rPr lang="de-DE" dirty="0" err="1"/>
              <a:t>interactive</a:t>
            </a:r>
            <a:r>
              <a:rPr lang="de-DE" dirty="0"/>
              <a:t> </a:t>
            </a:r>
            <a:r>
              <a:rPr lang="de-DE" dirty="0" err="1"/>
              <a:t>exercises</a:t>
            </a:r>
            <a:r>
              <a:rPr lang="de-DE" dirty="0"/>
              <a:t>, </a:t>
            </a:r>
            <a:r>
              <a:rPr lang="de-DE" dirty="0" err="1"/>
              <a:t>discussions</a:t>
            </a:r>
            <a:r>
              <a:rPr lang="de-DE" dirty="0"/>
              <a:t>, and </a:t>
            </a:r>
            <a:r>
              <a:rPr lang="de-DE" dirty="0" err="1"/>
              <a:t>collaborative</a:t>
            </a:r>
            <a:r>
              <a:rPr lang="de-DE" dirty="0"/>
              <a:t> </a:t>
            </a:r>
            <a:r>
              <a:rPr lang="de-DE" dirty="0" err="1"/>
              <a:t>work</a:t>
            </a:r>
            <a:r>
              <a:rPr lang="de-DE" dirty="0"/>
              <a:t>.  The </a:t>
            </a:r>
            <a:r>
              <a:rPr lang="de-DE" dirty="0" err="1"/>
              <a:t>discussion</a:t>
            </a:r>
            <a:r>
              <a:rPr lang="de-DE" dirty="0"/>
              <a:t> </a:t>
            </a:r>
            <a:r>
              <a:rPr lang="de-DE" dirty="0" err="1"/>
              <a:t>points</a:t>
            </a:r>
            <a:r>
              <a:rPr lang="de-DE" dirty="0"/>
              <a:t> </a:t>
            </a:r>
            <a:r>
              <a:rPr lang="de-DE" dirty="0" err="1"/>
              <a:t>for</a:t>
            </a:r>
            <a:r>
              <a:rPr lang="de-DE" dirty="0"/>
              <a:t> </a:t>
            </a:r>
            <a:r>
              <a:rPr lang="de-DE" dirty="0" err="1"/>
              <a:t>each</a:t>
            </a:r>
            <a:r>
              <a:rPr lang="de-DE" dirty="0"/>
              <a:t> </a:t>
            </a:r>
            <a:r>
              <a:rPr lang="de-DE" dirty="0" err="1"/>
              <a:t>week</a:t>
            </a:r>
            <a:r>
              <a:rPr lang="de-DE" dirty="0"/>
              <a:t> </a:t>
            </a:r>
            <a:r>
              <a:rPr lang="de-DE" dirty="0" err="1"/>
              <a:t>are</a:t>
            </a:r>
            <a:r>
              <a:rPr lang="de-DE" dirty="0"/>
              <a:t> </a:t>
            </a:r>
            <a:r>
              <a:rPr lang="de-DE" dirty="0" err="1"/>
              <a:t>listed</a:t>
            </a:r>
            <a:r>
              <a:rPr lang="de-DE" dirty="0"/>
              <a:t> on </a:t>
            </a:r>
            <a:r>
              <a:rPr lang="de-DE" dirty="0" err="1"/>
              <a:t>the</a:t>
            </a:r>
            <a:r>
              <a:rPr lang="de-DE" dirty="0"/>
              <a:t> </a:t>
            </a:r>
            <a:r>
              <a:rPr lang="de-DE" dirty="0" err="1"/>
              <a:t>CampUAS</a:t>
            </a:r>
            <a:r>
              <a:rPr lang="de-DE" dirty="0"/>
              <a:t> </a:t>
            </a:r>
            <a:r>
              <a:rPr lang="de-DE" dirty="0" err="1"/>
              <a:t>course</a:t>
            </a:r>
            <a:r>
              <a:rPr lang="de-DE" dirty="0"/>
              <a:t>.</a:t>
            </a:r>
          </a:p>
          <a:p>
            <a:pPr marL="0" indent="0">
              <a:buNone/>
            </a:pPr>
            <a:endParaRPr lang="de-DE" dirty="0"/>
          </a:p>
        </p:txBody>
      </p:sp>
    </p:spTree>
    <p:extLst>
      <p:ext uri="{BB962C8B-B14F-4D97-AF65-F5344CB8AC3E}">
        <p14:creationId xmlns:p14="http://schemas.microsoft.com/office/powerpoint/2010/main" val="2935815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How</a:t>
            </a:r>
            <a:r>
              <a:rPr lang="de-DE" dirty="0"/>
              <a:t> </a:t>
            </a:r>
            <a:r>
              <a:rPr lang="de-DE" dirty="0" err="1"/>
              <a:t>to</a:t>
            </a:r>
            <a:r>
              <a:rPr lang="de-DE" dirty="0"/>
              <a:t> Do </a:t>
            </a:r>
            <a:r>
              <a:rPr lang="de-DE" dirty="0" err="1"/>
              <a:t>the</a:t>
            </a:r>
            <a:r>
              <a:rPr lang="de-DE" dirty="0"/>
              <a:t> Group Work in „English </a:t>
            </a:r>
            <a:r>
              <a:rPr lang="de-DE" dirty="0" err="1"/>
              <a:t>for</a:t>
            </a:r>
            <a:r>
              <a:rPr lang="de-DE" dirty="0"/>
              <a:t> </a:t>
            </a:r>
            <a:r>
              <a:rPr lang="de-DE" dirty="0" err="1"/>
              <a:t>Presentations</a:t>
            </a:r>
            <a:r>
              <a:rPr lang="de-DE" dirty="0"/>
              <a:t>“</a:t>
            </a:r>
          </a:p>
        </p:txBody>
      </p:sp>
      <p:sp>
        <p:nvSpPr>
          <p:cNvPr id="3" name="Inhaltsplatzhalter 2"/>
          <p:cNvSpPr>
            <a:spLocks noGrp="1"/>
          </p:cNvSpPr>
          <p:nvPr>
            <p:ph idx="1"/>
          </p:nvPr>
        </p:nvSpPr>
        <p:spPr/>
        <p:txBody>
          <a:bodyPr>
            <a:normAutofit fontScale="85000" lnSpcReduction="20000"/>
          </a:bodyPr>
          <a:lstStyle/>
          <a:p>
            <a:pPr marL="0" indent="0">
              <a:buNone/>
            </a:pPr>
            <a:r>
              <a:rPr lang="en-US" b="1" dirty="0"/>
              <a:t>Step 1</a:t>
            </a:r>
            <a:r>
              <a:rPr lang="en-US" dirty="0"/>
              <a:t>: Get together in groups of two to four students to work on one project topic.   Or work individually.</a:t>
            </a:r>
            <a:endParaRPr lang="de-DE" dirty="0"/>
          </a:p>
          <a:p>
            <a:pPr marL="0" indent="0">
              <a:buNone/>
            </a:pPr>
            <a:r>
              <a:rPr lang="en-US" b="1" dirty="0"/>
              <a:t>Step 2</a:t>
            </a:r>
            <a:r>
              <a:rPr lang="en-US" dirty="0"/>
              <a:t>: Write up a list of questions which you would like to tackle. You can discuss these (guiding) questions for your work with your teacher, who perhaps will give you additional texts/material to use in your project. </a:t>
            </a:r>
            <a:endParaRPr lang="de-DE" dirty="0"/>
          </a:p>
          <a:p>
            <a:pPr marL="0" indent="0">
              <a:buNone/>
            </a:pPr>
            <a:r>
              <a:rPr lang="en-US" b="1" dirty="0"/>
              <a:t>Step 3</a:t>
            </a:r>
            <a:r>
              <a:rPr lang="en-US" dirty="0"/>
              <a:t>: Start doing research and write project paper. </a:t>
            </a:r>
            <a:endParaRPr lang="de-DE" dirty="0"/>
          </a:p>
          <a:p>
            <a:pPr marL="0" indent="0">
              <a:buNone/>
            </a:pPr>
            <a:r>
              <a:rPr lang="en-US" b="1" dirty="0"/>
              <a:t>Step 4</a:t>
            </a:r>
            <a:r>
              <a:rPr lang="en-US" dirty="0"/>
              <a:t>: Hand in project paper (after six weeks) by end of CW24, and present your results in CW 27 and 28 (2026). </a:t>
            </a:r>
            <a:endParaRPr lang="de-DE" dirty="0"/>
          </a:p>
          <a:p>
            <a:pPr marL="0" indent="0">
              <a:buNone/>
            </a:pPr>
            <a:r>
              <a:rPr lang="en-US" b="1" dirty="0"/>
              <a:t>Step 5</a:t>
            </a:r>
            <a:r>
              <a:rPr lang="en-US" dirty="0"/>
              <a:t>: Write a short paper about “What I have learnt from another presentation” and hand it in by end of CW 30 (2026). </a:t>
            </a:r>
            <a:endParaRPr lang="de-DE" dirty="0"/>
          </a:p>
          <a:p>
            <a:pPr marL="0" indent="0">
              <a:buNone/>
            </a:pPr>
            <a:endParaRPr lang="de-DE" dirty="0"/>
          </a:p>
        </p:txBody>
      </p:sp>
    </p:spTree>
    <p:extLst>
      <p:ext uri="{BB962C8B-B14F-4D97-AF65-F5344CB8AC3E}">
        <p14:creationId xmlns:p14="http://schemas.microsoft.com/office/powerpoint/2010/main" val="2585304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Format </a:t>
            </a:r>
            <a:r>
              <a:rPr lang="de-DE" dirty="0" err="1"/>
              <a:t>of</a:t>
            </a:r>
            <a:r>
              <a:rPr lang="de-DE" dirty="0"/>
              <a:t> Project Work (Sample Project Works on </a:t>
            </a:r>
            <a:r>
              <a:rPr lang="de-DE" dirty="0" err="1"/>
              <a:t>campUAS</a:t>
            </a:r>
            <a:r>
              <a:rPr lang="de-DE" dirty="0"/>
              <a:t>)</a:t>
            </a:r>
          </a:p>
        </p:txBody>
      </p:sp>
      <p:graphicFrame>
        <p:nvGraphicFramePr>
          <p:cNvPr id="4" name="Inhaltsplatzhalter 3"/>
          <p:cNvGraphicFramePr>
            <a:graphicFrameLocks noGrp="1"/>
          </p:cNvGraphicFramePr>
          <p:nvPr>
            <p:ph idx="1"/>
          </p:nvPr>
        </p:nvGraphicFramePr>
        <p:xfrm>
          <a:off x="1733550" y="1830165"/>
          <a:ext cx="5676900" cy="4004122"/>
        </p:xfrm>
        <a:graphic>
          <a:graphicData uri="http://schemas.openxmlformats.org/drawingml/2006/table">
            <a:tbl>
              <a:tblPr>
                <a:tableStyleId>{5C22544A-7EE6-4342-B048-85BDC9FD1C3A}</a:tableStyleId>
              </a:tblPr>
              <a:tblGrid>
                <a:gridCol w="2838450">
                  <a:extLst>
                    <a:ext uri="{9D8B030D-6E8A-4147-A177-3AD203B41FA5}">
                      <a16:colId xmlns:a16="http://schemas.microsoft.com/office/drawing/2014/main" val="20000"/>
                    </a:ext>
                  </a:extLst>
                </a:gridCol>
                <a:gridCol w="2838450">
                  <a:extLst>
                    <a:ext uri="{9D8B030D-6E8A-4147-A177-3AD203B41FA5}">
                      <a16:colId xmlns:a16="http://schemas.microsoft.com/office/drawing/2014/main" val="20001"/>
                    </a:ext>
                  </a:extLst>
                </a:gridCol>
              </a:tblGrid>
              <a:tr h="304165">
                <a:tc>
                  <a:txBody>
                    <a:bodyPr/>
                    <a:lstStyle/>
                    <a:p>
                      <a:pPr>
                        <a:lnSpc>
                          <a:spcPct val="115000"/>
                        </a:lnSpc>
                        <a:spcAft>
                          <a:spcPts val="0"/>
                        </a:spcAft>
                      </a:pPr>
                      <a:r>
                        <a:rPr lang="en-US" sz="1600">
                          <a:effectLst/>
                        </a:rPr>
                        <a:t>Format of project work </a:t>
                      </a:r>
                      <a:endParaRPr lang="de-DE" sz="1200">
                        <a:effectLst/>
                      </a:endParaRPr>
                    </a:p>
                    <a:p>
                      <a:pPr>
                        <a:lnSpc>
                          <a:spcPct val="115000"/>
                        </a:lnSpc>
                        <a:spcAft>
                          <a:spcPts val="0"/>
                        </a:spcAft>
                      </a:pPr>
                      <a:r>
                        <a:rPr lang="en-US" sz="1100">
                          <a:effectLst/>
                        </a:rPr>
                        <a:t> </a:t>
                      </a:r>
                      <a:endParaRPr lang="de-DE" sz="1200">
                        <a:effectLst/>
                      </a:endParaRPr>
                    </a:p>
                    <a:p>
                      <a:pPr>
                        <a:lnSpc>
                          <a:spcPct val="115000"/>
                        </a:lnSpc>
                        <a:spcAft>
                          <a:spcPts val="0"/>
                        </a:spcAft>
                      </a:pPr>
                      <a:r>
                        <a:rPr lang="en-US" sz="1100">
                          <a:effectLst/>
                        </a:rPr>
                        <a:t>Title page </a:t>
                      </a:r>
                      <a:endParaRPr lang="de-DE"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en-US" sz="1200">
                          <a:effectLst/>
                        </a:rPr>
                        <a:t> </a:t>
                      </a:r>
                      <a:endParaRPr lang="de-DE" sz="1200">
                        <a:effectLst/>
                      </a:endParaRPr>
                    </a:p>
                    <a:p>
                      <a:pPr>
                        <a:lnSpc>
                          <a:spcPct val="115000"/>
                        </a:lnSpc>
                        <a:spcAft>
                          <a:spcPts val="0"/>
                        </a:spcAft>
                      </a:pPr>
                      <a:r>
                        <a:rPr lang="en-US" sz="1100">
                          <a:effectLst/>
                        </a:rPr>
                        <a:t> </a:t>
                      </a:r>
                      <a:endParaRPr lang="de-DE" sz="1200">
                        <a:effectLst/>
                      </a:endParaRPr>
                    </a:p>
                    <a:p>
                      <a:pPr>
                        <a:lnSpc>
                          <a:spcPct val="115000"/>
                        </a:lnSpc>
                        <a:spcAft>
                          <a:spcPts val="0"/>
                        </a:spcAft>
                      </a:pPr>
                      <a:r>
                        <a:rPr lang="en-US" sz="1100">
                          <a:effectLst/>
                        </a:rPr>
                        <a:t>- title of work </a:t>
                      </a:r>
                      <a:endParaRPr lang="de-DE" sz="1200">
                        <a:effectLst/>
                      </a:endParaRPr>
                    </a:p>
                    <a:p>
                      <a:pPr>
                        <a:lnSpc>
                          <a:spcPct val="115000"/>
                        </a:lnSpc>
                        <a:spcAft>
                          <a:spcPts val="0"/>
                        </a:spcAft>
                      </a:pPr>
                      <a:r>
                        <a:rPr lang="en-US" sz="1100">
                          <a:effectLst/>
                        </a:rPr>
                        <a:t>- name(s) of author(s), Matr.Nr(s) </a:t>
                      </a:r>
                      <a:endParaRPr lang="de-DE" sz="1200">
                        <a:effectLst/>
                      </a:endParaRPr>
                    </a:p>
                    <a:p>
                      <a:pPr>
                        <a:lnSpc>
                          <a:spcPct val="115000"/>
                        </a:lnSpc>
                        <a:spcAft>
                          <a:spcPts val="0"/>
                        </a:spcAft>
                      </a:pPr>
                      <a:r>
                        <a:rPr lang="de-DE" sz="1100">
                          <a:effectLst/>
                        </a:rPr>
                        <a:t>- seminar title </a:t>
                      </a:r>
                      <a:endParaRPr lang="de-DE" sz="1200">
                        <a:effectLst/>
                      </a:endParaRPr>
                    </a:p>
                    <a:p>
                      <a:pPr>
                        <a:lnSpc>
                          <a:spcPct val="115000"/>
                        </a:lnSpc>
                        <a:spcAft>
                          <a:spcPts val="0"/>
                        </a:spcAft>
                      </a:pPr>
                      <a:r>
                        <a:rPr lang="de-DE" sz="1100">
                          <a:effectLst/>
                        </a:rPr>
                        <a:t>- date </a:t>
                      </a:r>
                      <a:endParaRPr lang="de-DE" sz="1200">
                        <a:effectLst/>
                      </a:endParaRPr>
                    </a:p>
                    <a:p>
                      <a:pPr>
                        <a:lnSpc>
                          <a:spcPct val="115000"/>
                        </a:lnSpc>
                        <a:spcAft>
                          <a:spcPts val="0"/>
                        </a:spcAft>
                      </a:pPr>
                      <a:r>
                        <a:rPr lang="de-DE" sz="1100">
                          <a:effectLst/>
                        </a:rPr>
                        <a:t> </a:t>
                      </a:r>
                      <a:endParaRPr lang="de-D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0"/>
                  </a:ext>
                </a:extLst>
              </a:tr>
              <a:tr h="143510">
                <a:tc>
                  <a:txBody>
                    <a:bodyPr/>
                    <a:lstStyle/>
                    <a:p>
                      <a:pPr>
                        <a:lnSpc>
                          <a:spcPct val="115000"/>
                        </a:lnSpc>
                        <a:spcAft>
                          <a:spcPts val="0"/>
                        </a:spcAft>
                      </a:pPr>
                      <a:r>
                        <a:rPr lang="de-DE" sz="1100">
                          <a:effectLst/>
                        </a:rPr>
                        <a:t>Contents page </a:t>
                      </a:r>
                      <a:endParaRPr lang="de-DE"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de-DE" sz="1100">
                          <a:effectLst/>
                        </a:rPr>
                        <a:t>- contents (chapters) </a:t>
                      </a:r>
                      <a:endParaRPr lang="de-DE" sz="1200">
                        <a:effectLst/>
                      </a:endParaRPr>
                    </a:p>
                    <a:p>
                      <a:pPr>
                        <a:lnSpc>
                          <a:spcPct val="115000"/>
                        </a:lnSpc>
                        <a:spcAft>
                          <a:spcPts val="0"/>
                        </a:spcAft>
                      </a:pPr>
                      <a:r>
                        <a:rPr lang="de-DE" sz="1100">
                          <a:effectLst/>
                        </a:rPr>
                        <a:t>- contributors </a:t>
                      </a:r>
                      <a:endParaRPr lang="de-DE" sz="1200">
                        <a:effectLst/>
                      </a:endParaRPr>
                    </a:p>
                    <a:p>
                      <a:pPr>
                        <a:lnSpc>
                          <a:spcPct val="115000"/>
                        </a:lnSpc>
                        <a:spcAft>
                          <a:spcPts val="0"/>
                        </a:spcAft>
                      </a:pPr>
                      <a:r>
                        <a:rPr lang="de-DE" sz="1100">
                          <a:effectLst/>
                        </a:rPr>
                        <a:t> </a:t>
                      </a:r>
                      <a:endParaRPr lang="de-D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1"/>
                  </a:ext>
                </a:extLst>
              </a:tr>
              <a:tr h="384810">
                <a:tc>
                  <a:txBody>
                    <a:bodyPr/>
                    <a:lstStyle/>
                    <a:p>
                      <a:pPr>
                        <a:lnSpc>
                          <a:spcPct val="115000"/>
                        </a:lnSpc>
                        <a:spcAft>
                          <a:spcPts val="0"/>
                        </a:spcAft>
                      </a:pPr>
                      <a:r>
                        <a:rPr lang="de-DE" sz="1100">
                          <a:effectLst/>
                        </a:rPr>
                        <a:t>Text </a:t>
                      </a:r>
                      <a:endParaRPr lang="de-DE"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en-US" sz="1100">
                          <a:effectLst/>
                        </a:rPr>
                        <a:t>- at least 1,000 words each (text) per Person </a:t>
                      </a:r>
                      <a:endParaRPr lang="de-DE" sz="1200">
                        <a:effectLst/>
                      </a:endParaRPr>
                    </a:p>
                    <a:p>
                      <a:pPr>
                        <a:lnSpc>
                          <a:spcPct val="115000"/>
                        </a:lnSpc>
                        <a:spcAft>
                          <a:spcPts val="0"/>
                        </a:spcAft>
                      </a:pPr>
                      <a:r>
                        <a:rPr lang="en-US" sz="1100">
                          <a:effectLst/>
                        </a:rPr>
                        <a:t>- use double spacing </a:t>
                      </a:r>
                      <a:endParaRPr lang="de-DE" sz="1200">
                        <a:effectLst/>
                      </a:endParaRPr>
                    </a:p>
                    <a:p>
                      <a:pPr>
                        <a:lnSpc>
                          <a:spcPct val="115000"/>
                        </a:lnSpc>
                        <a:spcAft>
                          <a:spcPts val="0"/>
                        </a:spcAft>
                      </a:pPr>
                      <a:r>
                        <a:rPr lang="en-US" sz="1100">
                          <a:effectLst/>
                        </a:rPr>
                        <a:t>- start with outline and questions </a:t>
                      </a:r>
                      <a:endParaRPr lang="de-DE" sz="1200">
                        <a:effectLst/>
                      </a:endParaRPr>
                    </a:p>
                    <a:p>
                      <a:pPr>
                        <a:lnSpc>
                          <a:spcPct val="115000"/>
                        </a:lnSpc>
                        <a:spcAft>
                          <a:spcPts val="0"/>
                        </a:spcAft>
                      </a:pPr>
                      <a:r>
                        <a:rPr lang="en-US" sz="1100">
                          <a:effectLst/>
                        </a:rPr>
                        <a:t>- end with summary/conclusion/ discussion of your findings </a:t>
                      </a:r>
                      <a:endParaRPr lang="de-DE" sz="1200">
                        <a:effectLst/>
                      </a:endParaRPr>
                    </a:p>
                    <a:p>
                      <a:pPr>
                        <a:lnSpc>
                          <a:spcPct val="115000"/>
                        </a:lnSpc>
                        <a:spcAft>
                          <a:spcPts val="0"/>
                        </a:spcAft>
                      </a:pPr>
                      <a:r>
                        <a:rPr lang="en-US" sz="1100">
                          <a:effectLst/>
                        </a:rPr>
                        <a:t> </a:t>
                      </a:r>
                      <a:endParaRPr lang="de-D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2"/>
                  </a:ext>
                </a:extLst>
              </a:tr>
              <a:tr h="144145">
                <a:tc>
                  <a:txBody>
                    <a:bodyPr/>
                    <a:lstStyle/>
                    <a:p>
                      <a:pPr>
                        <a:lnSpc>
                          <a:spcPct val="115000"/>
                        </a:lnSpc>
                        <a:spcAft>
                          <a:spcPts val="0"/>
                        </a:spcAft>
                      </a:pPr>
                      <a:r>
                        <a:rPr lang="de-DE" sz="1100">
                          <a:effectLst/>
                        </a:rPr>
                        <a:t>Referencing </a:t>
                      </a:r>
                      <a:endParaRPr lang="de-DE"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en-US" sz="1100">
                          <a:effectLst/>
                        </a:rPr>
                        <a:t>- quote sources in text </a:t>
                      </a:r>
                      <a:endParaRPr lang="de-DE" sz="1200">
                        <a:effectLst/>
                      </a:endParaRPr>
                    </a:p>
                    <a:p>
                      <a:pPr>
                        <a:lnSpc>
                          <a:spcPct val="115000"/>
                        </a:lnSpc>
                        <a:spcAft>
                          <a:spcPts val="0"/>
                        </a:spcAft>
                      </a:pPr>
                      <a:r>
                        <a:rPr lang="en-US" sz="1100">
                          <a:effectLst/>
                        </a:rPr>
                        <a:t>- bibliography of sources used (see below) </a:t>
                      </a:r>
                      <a:endParaRPr lang="de-DE" sz="1200">
                        <a:effectLst/>
                      </a:endParaRPr>
                    </a:p>
                    <a:p>
                      <a:pPr>
                        <a:lnSpc>
                          <a:spcPct val="115000"/>
                        </a:lnSpc>
                        <a:spcAft>
                          <a:spcPts val="0"/>
                        </a:spcAft>
                      </a:pPr>
                      <a:r>
                        <a:rPr lang="en-US" sz="1100">
                          <a:effectLst/>
                        </a:rPr>
                        <a:t> </a:t>
                      </a:r>
                      <a:endParaRPr lang="de-D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3"/>
                  </a:ext>
                </a:extLst>
              </a:tr>
              <a:tr h="144145">
                <a:tc>
                  <a:txBody>
                    <a:bodyPr/>
                    <a:lstStyle/>
                    <a:p>
                      <a:pPr>
                        <a:lnSpc>
                          <a:spcPct val="115000"/>
                        </a:lnSpc>
                        <a:spcAft>
                          <a:spcPts val="0"/>
                        </a:spcAft>
                      </a:pPr>
                      <a:r>
                        <a:rPr lang="de-DE" sz="1100">
                          <a:effectLst/>
                        </a:rPr>
                        <a:t>Glossary </a:t>
                      </a:r>
                      <a:endParaRPr lang="de-DE"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en-US" sz="1100" dirty="0">
                          <a:effectLst/>
                        </a:rPr>
                        <a:t>- if possible: give glossary of English terms </a:t>
                      </a:r>
                      <a:endParaRPr lang="de-DE" sz="1200" dirty="0">
                        <a:effectLst/>
                      </a:endParaRPr>
                    </a:p>
                    <a:p>
                      <a:pPr>
                        <a:lnSpc>
                          <a:spcPct val="115000"/>
                        </a:lnSpc>
                        <a:spcAft>
                          <a:spcPts val="0"/>
                        </a:spcAft>
                      </a:pPr>
                      <a:r>
                        <a:rPr lang="en-US" sz="1100" dirty="0">
                          <a:effectLst/>
                        </a:rPr>
                        <a:t> </a:t>
                      </a:r>
                      <a:endParaRPr lang="de-DE" sz="1200" dirty="0">
                        <a:solidFill>
                          <a:srgbClr val="000000"/>
                        </a:solidFill>
                        <a:effectLst/>
                        <a:latin typeface="Arial"/>
                        <a:ea typeface="Calibri"/>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95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de-DE" altLang="de-DE" dirty="0" err="1"/>
              <a:t>What</a:t>
            </a:r>
            <a:r>
              <a:rPr lang="de-DE" altLang="de-DE" dirty="0"/>
              <a:t> </a:t>
            </a:r>
            <a:r>
              <a:rPr lang="de-DE" altLang="de-DE" dirty="0" err="1"/>
              <a:t>to</a:t>
            </a:r>
            <a:r>
              <a:rPr lang="de-DE" altLang="de-DE" dirty="0"/>
              <a:t> </a:t>
            </a:r>
            <a:r>
              <a:rPr lang="de-DE" altLang="de-DE" dirty="0" err="1"/>
              <a:t>Expect</a:t>
            </a:r>
            <a:r>
              <a:rPr lang="de-DE" altLang="de-DE" dirty="0"/>
              <a:t> </a:t>
            </a:r>
            <a:r>
              <a:rPr lang="de-DE" altLang="de-DE" dirty="0" err="1"/>
              <a:t>During</a:t>
            </a:r>
            <a:r>
              <a:rPr lang="de-DE" altLang="de-DE" dirty="0"/>
              <a:t> a Class</a:t>
            </a:r>
          </a:p>
        </p:txBody>
      </p:sp>
      <p:sp>
        <p:nvSpPr>
          <p:cNvPr id="12291" name="Rectangle 3"/>
          <p:cNvSpPr>
            <a:spLocks noGrp="1" noChangeArrowheads="1"/>
          </p:cNvSpPr>
          <p:nvPr>
            <p:ph type="body" idx="1"/>
          </p:nvPr>
        </p:nvSpPr>
        <p:spPr/>
        <p:txBody>
          <a:bodyPr>
            <a:normAutofit/>
          </a:bodyPr>
          <a:lstStyle/>
          <a:p>
            <a:pPr eaLnBrk="1" hangingPunct="1"/>
            <a:r>
              <a:rPr lang="de-DE" altLang="de-DE" dirty="0"/>
              <a:t>„</a:t>
            </a:r>
            <a:r>
              <a:rPr lang="de-DE" altLang="de-DE" dirty="0" err="1"/>
              <a:t>Seminaristic</a:t>
            </a:r>
            <a:r>
              <a:rPr lang="de-DE" altLang="de-DE" dirty="0"/>
              <a:t> Teaching“</a:t>
            </a:r>
          </a:p>
          <a:p>
            <a:pPr eaLnBrk="1" hangingPunct="1"/>
            <a:r>
              <a:rPr lang="de-DE" altLang="de-DE" dirty="0"/>
              <a:t>Seminar / </a:t>
            </a:r>
            <a:r>
              <a:rPr lang="de-DE" altLang="de-DE" dirty="0" err="1"/>
              <a:t>Exercise</a:t>
            </a:r>
            <a:endParaRPr lang="de-DE" altLang="de-DE" dirty="0"/>
          </a:p>
        </p:txBody>
      </p:sp>
    </p:spTree>
    <p:extLst>
      <p:ext uri="{BB962C8B-B14F-4D97-AF65-F5344CB8AC3E}">
        <p14:creationId xmlns:p14="http://schemas.microsoft.com/office/powerpoint/2010/main" val="2064598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44785-76F7-4229-BD08-23E4522D1D88}"/>
              </a:ext>
            </a:extLst>
          </p:cNvPr>
          <p:cNvSpPr>
            <a:spLocks noGrp="1"/>
          </p:cNvSpPr>
          <p:nvPr>
            <p:ph type="title"/>
          </p:nvPr>
        </p:nvSpPr>
        <p:spPr/>
        <p:txBody>
          <a:bodyPr/>
          <a:lstStyle/>
          <a:p>
            <a:r>
              <a:rPr lang="de-DE" altLang="de-DE" dirty="0"/>
              <a:t>Form </a:t>
            </a:r>
            <a:r>
              <a:rPr lang="de-DE" altLang="de-DE" dirty="0" err="1"/>
              <a:t>of</a:t>
            </a:r>
            <a:r>
              <a:rPr lang="de-DE" altLang="de-DE" dirty="0"/>
              <a:t> </a:t>
            </a:r>
            <a:r>
              <a:rPr lang="de-DE" altLang="de-DE" dirty="0" err="1"/>
              <a:t>Classes</a:t>
            </a:r>
            <a:r>
              <a:rPr lang="de-DE" altLang="de-DE" dirty="0"/>
              <a:t> </a:t>
            </a:r>
            <a:r>
              <a:rPr lang="de-DE" altLang="de-DE" dirty="0" err="1"/>
              <a:t>for</a:t>
            </a:r>
            <a:r>
              <a:rPr lang="de-DE" altLang="de-DE" dirty="0"/>
              <a:t> </a:t>
            </a:r>
            <a:r>
              <a:rPr lang="de-DE" altLang="de-DE" dirty="0" err="1"/>
              <a:t>EfP</a:t>
            </a:r>
            <a:endParaRPr lang="de-DE" dirty="0"/>
          </a:p>
        </p:txBody>
      </p:sp>
      <p:sp>
        <p:nvSpPr>
          <p:cNvPr id="3" name="Inhaltsplatzhalter 2">
            <a:extLst>
              <a:ext uri="{FF2B5EF4-FFF2-40B4-BE49-F238E27FC236}">
                <a16:creationId xmlns:a16="http://schemas.microsoft.com/office/drawing/2014/main" id="{6C9629D7-C2B6-407E-B7E5-90D373DE2D38}"/>
              </a:ext>
            </a:extLst>
          </p:cNvPr>
          <p:cNvSpPr>
            <a:spLocks noGrp="1"/>
          </p:cNvSpPr>
          <p:nvPr>
            <p:ph idx="1"/>
          </p:nvPr>
        </p:nvSpPr>
        <p:spPr/>
        <p:txBody>
          <a:bodyPr/>
          <a:lstStyle/>
          <a:p>
            <a:pPr marL="0" indent="0">
              <a:buNone/>
            </a:pPr>
            <a:r>
              <a:rPr lang="de-DE" b="1" u="sng" dirty="0"/>
              <a:t>Project-</a:t>
            </a:r>
            <a:r>
              <a:rPr lang="de-DE" b="1" u="sng" dirty="0" err="1"/>
              <a:t>Based</a:t>
            </a:r>
            <a:r>
              <a:rPr lang="de-DE" b="1" u="sng" dirty="0"/>
              <a:t> Learning (PBL) Description </a:t>
            </a:r>
            <a:r>
              <a:rPr lang="de-DE" dirty="0" err="1"/>
              <a:t>Students</a:t>
            </a:r>
            <a:r>
              <a:rPr lang="de-DE" dirty="0"/>
              <a:t> </a:t>
            </a:r>
            <a:r>
              <a:rPr lang="de-DE" dirty="0" err="1"/>
              <a:t>work</a:t>
            </a:r>
            <a:r>
              <a:rPr lang="de-DE" dirty="0"/>
              <a:t> on </a:t>
            </a:r>
            <a:r>
              <a:rPr lang="de-DE" dirty="0" err="1"/>
              <a:t>complex</a:t>
            </a:r>
            <a:r>
              <a:rPr lang="de-DE" dirty="0"/>
              <a:t>, real-</a:t>
            </a:r>
            <a:r>
              <a:rPr lang="de-DE" dirty="0" err="1"/>
              <a:t>world</a:t>
            </a:r>
            <a:r>
              <a:rPr lang="de-DE" dirty="0"/>
              <a:t> </a:t>
            </a:r>
            <a:r>
              <a:rPr lang="de-DE" dirty="0" err="1"/>
              <a:t>projects</a:t>
            </a:r>
            <a:r>
              <a:rPr lang="de-DE" dirty="0"/>
              <a:t> </a:t>
            </a:r>
            <a:r>
              <a:rPr lang="de-DE" dirty="0" err="1"/>
              <a:t>over</a:t>
            </a:r>
            <a:r>
              <a:rPr lang="de-DE" dirty="0"/>
              <a:t> </a:t>
            </a:r>
            <a:r>
              <a:rPr lang="de-DE" dirty="0" err="1"/>
              <a:t>extended</a:t>
            </a:r>
            <a:r>
              <a:rPr lang="de-DE" dirty="0"/>
              <a:t> </a:t>
            </a:r>
            <a:r>
              <a:rPr lang="de-DE" dirty="0" err="1"/>
              <a:t>periods</a:t>
            </a:r>
            <a:r>
              <a:rPr lang="de-DE" dirty="0"/>
              <a:t>, </a:t>
            </a:r>
            <a:r>
              <a:rPr lang="de-DE" dirty="0" err="1"/>
              <a:t>using</a:t>
            </a:r>
            <a:r>
              <a:rPr lang="de-DE" dirty="0"/>
              <a:t> </a:t>
            </a:r>
            <a:r>
              <a:rPr lang="de-DE" dirty="0" err="1"/>
              <a:t>the</a:t>
            </a:r>
            <a:r>
              <a:rPr lang="de-DE" dirty="0"/>
              <a:t> </a:t>
            </a:r>
            <a:r>
              <a:rPr lang="de-DE" dirty="0" err="1"/>
              <a:t>target</a:t>
            </a:r>
            <a:r>
              <a:rPr lang="de-DE" dirty="0"/>
              <a:t> </a:t>
            </a:r>
            <a:r>
              <a:rPr lang="de-DE" dirty="0" err="1"/>
              <a:t>language</a:t>
            </a:r>
            <a:r>
              <a:rPr lang="de-DE" dirty="0"/>
              <a:t> </a:t>
            </a:r>
            <a:r>
              <a:rPr lang="de-DE" dirty="0" err="1"/>
              <a:t>to</a:t>
            </a:r>
            <a:r>
              <a:rPr lang="de-DE" dirty="0"/>
              <a:t> </a:t>
            </a:r>
            <a:r>
              <a:rPr lang="de-DE" dirty="0" err="1"/>
              <a:t>research</a:t>
            </a:r>
            <a:r>
              <a:rPr lang="de-DE" dirty="0"/>
              <a:t>, </a:t>
            </a:r>
            <a:r>
              <a:rPr lang="de-DE" dirty="0" err="1"/>
              <a:t>collaborate</a:t>
            </a:r>
            <a:r>
              <a:rPr lang="de-DE" dirty="0"/>
              <a:t>, and </a:t>
            </a:r>
            <a:r>
              <a:rPr lang="de-DE" dirty="0" err="1"/>
              <a:t>present</a:t>
            </a:r>
            <a:r>
              <a:rPr lang="de-DE" dirty="0"/>
              <a:t> </a:t>
            </a:r>
            <a:r>
              <a:rPr lang="de-DE" dirty="0" err="1"/>
              <a:t>their</a:t>
            </a:r>
            <a:r>
              <a:rPr lang="de-DE" dirty="0"/>
              <a:t> </a:t>
            </a:r>
            <a:r>
              <a:rPr lang="de-DE" dirty="0" err="1"/>
              <a:t>findings</a:t>
            </a:r>
            <a:r>
              <a:rPr lang="de-DE" dirty="0"/>
              <a:t>. The </a:t>
            </a:r>
            <a:r>
              <a:rPr lang="de-DE" dirty="0" err="1"/>
              <a:t>language</a:t>
            </a:r>
            <a:r>
              <a:rPr lang="de-DE" dirty="0"/>
              <a:t> </a:t>
            </a:r>
            <a:r>
              <a:rPr lang="de-DE" dirty="0" err="1"/>
              <a:t>becomes</a:t>
            </a:r>
            <a:r>
              <a:rPr lang="de-DE" dirty="0"/>
              <a:t> a </a:t>
            </a:r>
            <a:r>
              <a:rPr lang="de-DE" dirty="0" err="1"/>
              <a:t>tool</a:t>
            </a:r>
            <a:r>
              <a:rPr lang="de-DE" dirty="0"/>
              <a:t> </a:t>
            </a:r>
            <a:r>
              <a:rPr lang="de-DE" dirty="0" err="1"/>
              <a:t>for</a:t>
            </a:r>
            <a:r>
              <a:rPr lang="de-DE" dirty="0"/>
              <a:t> </a:t>
            </a:r>
            <a:r>
              <a:rPr lang="de-DE" dirty="0" err="1"/>
              <a:t>achieving</a:t>
            </a:r>
            <a:r>
              <a:rPr lang="de-DE" dirty="0"/>
              <a:t> tangible </a:t>
            </a:r>
            <a:r>
              <a:rPr lang="de-DE" dirty="0" err="1"/>
              <a:t>goals</a:t>
            </a:r>
            <a:r>
              <a:rPr lang="de-DE" dirty="0"/>
              <a:t>, such </a:t>
            </a:r>
            <a:r>
              <a:rPr lang="de-DE" dirty="0" err="1"/>
              <a:t>as</a:t>
            </a:r>
            <a:r>
              <a:rPr lang="de-DE" dirty="0"/>
              <a:t> </a:t>
            </a:r>
            <a:r>
              <a:rPr lang="de-DE" dirty="0" err="1"/>
              <a:t>creating</a:t>
            </a:r>
            <a:r>
              <a:rPr lang="de-DE" dirty="0"/>
              <a:t> a </a:t>
            </a:r>
            <a:r>
              <a:rPr lang="de-DE" dirty="0" err="1"/>
              <a:t>product</a:t>
            </a:r>
            <a:r>
              <a:rPr lang="de-DE" dirty="0"/>
              <a:t>, </a:t>
            </a:r>
            <a:r>
              <a:rPr lang="de-DE" dirty="0" err="1"/>
              <a:t>event</a:t>
            </a:r>
            <a:r>
              <a:rPr lang="de-DE" dirty="0"/>
              <a:t>, </a:t>
            </a:r>
            <a:r>
              <a:rPr lang="de-DE" dirty="0" err="1"/>
              <a:t>or</a:t>
            </a:r>
            <a:r>
              <a:rPr lang="de-DE" dirty="0"/>
              <a:t> </a:t>
            </a:r>
            <a:r>
              <a:rPr lang="de-DE" dirty="0" err="1"/>
              <a:t>publication</a:t>
            </a:r>
            <a:r>
              <a:rPr lang="de-DE" dirty="0"/>
              <a:t>.</a:t>
            </a:r>
          </a:p>
          <a:p>
            <a:pPr marL="0" indent="0">
              <a:buNone/>
            </a:pPr>
            <a:endParaRPr lang="de-DE" dirty="0"/>
          </a:p>
        </p:txBody>
      </p:sp>
    </p:spTree>
    <p:extLst>
      <p:ext uri="{BB962C8B-B14F-4D97-AF65-F5344CB8AC3E}">
        <p14:creationId xmlns:p14="http://schemas.microsoft.com/office/powerpoint/2010/main" val="963789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5811D-3311-4292-9708-CC332D49307B}"/>
              </a:ext>
            </a:extLst>
          </p:cNvPr>
          <p:cNvSpPr>
            <a:spLocks noGrp="1"/>
          </p:cNvSpPr>
          <p:nvPr>
            <p:ph type="title"/>
          </p:nvPr>
        </p:nvSpPr>
        <p:spPr/>
        <p:txBody>
          <a:bodyPr/>
          <a:lstStyle/>
          <a:p>
            <a:r>
              <a:rPr lang="de-DE" dirty="0"/>
              <a:t>Approach </a:t>
            </a:r>
            <a:r>
              <a:rPr lang="de-DE" dirty="0" err="1"/>
              <a:t>to</a:t>
            </a:r>
            <a:r>
              <a:rPr lang="de-DE" dirty="0"/>
              <a:t> </a:t>
            </a:r>
            <a:r>
              <a:rPr lang="de-DE" dirty="0" err="1"/>
              <a:t>EfP</a:t>
            </a:r>
            <a:r>
              <a:rPr lang="de-DE" dirty="0"/>
              <a:t> </a:t>
            </a:r>
            <a:r>
              <a:rPr lang="de-DE" dirty="0" err="1"/>
              <a:t>Lessons</a:t>
            </a:r>
            <a:endParaRPr lang="de-DE" dirty="0"/>
          </a:p>
        </p:txBody>
      </p:sp>
      <p:sp>
        <p:nvSpPr>
          <p:cNvPr id="3" name="Inhaltsplatzhalter 2">
            <a:extLst>
              <a:ext uri="{FF2B5EF4-FFF2-40B4-BE49-F238E27FC236}">
                <a16:creationId xmlns:a16="http://schemas.microsoft.com/office/drawing/2014/main" id="{02685BF8-B585-464C-8569-890DD93CDB1E}"/>
              </a:ext>
            </a:extLst>
          </p:cNvPr>
          <p:cNvSpPr>
            <a:spLocks noGrp="1"/>
          </p:cNvSpPr>
          <p:nvPr>
            <p:ph idx="1"/>
          </p:nvPr>
        </p:nvSpPr>
        <p:spPr/>
        <p:txBody>
          <a:bodyPr/>
          <a:lstStyle/>
          <a:p>
            <a:pPr marL="0" indent="0">
              <a:buNone/>
            </a:pPr>
            <a:r>
              <a:rPr lang="de-DE" b="1" u="sng" dirty="0"/>
              <a:t>Content and Language Integrated Learning (CLIL)Description </a:t>
            </a:r>
            <a:r>
              <a:rPr lang="de-DE" dirty="0"/>
              <a:t>CLIL </a:t>
            </a:r>
            <a:r>
              <a:rPr lang="de-DE" dirty="0" err="1"/>
              <a:t>involves</a:t>
            </a:r>
            <a:r>
              <a:rPr lang="de-DE" dirty="0"/>
              <a:t> </a:t>
            </a:r>
            <a:r>
              <a:rPr lang="de-DE" dirty="0" err="1"/>
              <a:t>teaching</a:t>
            </a:r>
            <a:r>
              <a:rPr lang="de-DE" dirty="0"/>
              <a:t> a </a:t>
            </a:r>
            <a:r>
              <a:rPr lang="de-DE" dirty="0" err="1"/>
              <a:t>subject</a:t>
            </a:r>
            <a:r>
              <a:rPr lang="de-DE" dirty="0"/>
              <a:t> (e.g., </a:t>
            </a:r>
            <a:r>
              <a:rPr lang="de-DE" dirty="0" err="1"/>
              <a:t>money</a:t>
            </a:r>
            <a:r>
              <a:rPr lang="de-DE" dirty="0"/>
              <a:t> </a:t>
            </a:r>
            <a:r>
              <a:rPr lang="de-DE" dirty="0" err="1"/>
              <a:t>markets</a:t>
            </a:r>
            <a:r>
              <a:rPr lang="de-DE" dirty="0"/>
              <a:t>, </a:t>
            </a:r>
            <a:r>
              <a:rPr lang="de-DE" dirty="0" err="1"/>
              <a:t>cryptocurrencies</a:t>
            </a:r>
            <a:r>
              <a:rPr lang="de-DE" dirty="0"/>
              <a:t>, etc.) in </a:t>
            </a:r>
            <a:r>
              <a:rPr lang="de-DE" dirty="0" err="1"/>
              <a:t>the</a:t>
            </a:r>
            <a:r>
              <a:rPr lang="de-DE" dirty="0"/>
              <a:t> </a:t>
            </a:r>
            <a:r>
              <a:rPr lang="de-DE" dirty="0" err="1"/>
              <a:t>target</a:t>
            </a:r>
            <a:r>
              <a:rPr lang="de-DE" dirty="0"/>
              <a:t> </a:t>
            </a:r>
            <a:r>
              <a:rPr lang="de-DE" dirty="0" err="1"/>
              <a:t>language</a:t>
            </a:r>
            <a:r>
              <a:rPr lang="de-DE" dirty="0"/>
              <a:t>. </a:t>
            </a:r>
            <a:r>
              <a:rPr lang="de-DE" dirty="0" err="1"/>
              <a:t>Learners</a:t>
            </a:r>
            <a:r>
              <a:rPr lang="de-DE" dirty="0"/>
              <a:t> </a:t>
            </a:r>
            <a:r>
              <a:rPr lang="de-DE" dirty="0" err="1"/>
              <a:t>acquire</a:t>
            </a:r>
            <a:r>
              <a:rPr lang="de-DE" dirty="0"/>
              <a:t> </a:t>
            </a:r>
            <a:r>
              <a:rPr lang="de-DE" dirty="0" err="1"/>
              <a:t>content</a:t>
            </a:r>
            <a:r>
              <a:rPr lang="de-DE" dirty="0"/>
              <a:t> </a:t>
            </a:r>
            <a:r>
              <a:rPr lang="de-DE" dirty="0" err="1"/>
              <a:t>knowledge</a:t>
            </a:r>
            <a:r>
              <a:rPr lang="de-DE" dirty="0"/>
              <a:t> and </a:t>
            </a:r>
            <a:r>
              <a:rPr lang="de-DE" dirty="0" err="1"/>
              <a:t>language</a:t>
            </a:r>
            <a:r>
              <a:rPr lang="de-DE" dirty="0"/>
              <a:t> </a:t>
            </a:r>
            <a:r>
              <a:rPr lang="de-DE" dirty="0" err="1"/>
              <a:t>skills</a:t>
            </a:r>
            <a:r>
              <a:rPr lang="de-DE" dirty="0"/>
              <a:t> </a:t>
            </a:r>
            <a:r>
              <a:rPr lang="de-DE" dirty="0" err="1"/>
              <a:t>simultaneously</a:t>
            </a:r>
            <a:endParaRPr lang="de-DE" dirty="0"/>
          </a:p>
        </p:txBody>
      </p:sp>
    </p:spTree>
    <p:extLst>
      <p:ext uri="{BB962C8B-B14F-4D97-AF65-F5344CB8AC3E}">
        <p14:creationId xmlns:p14="http://schemas.microsoft.com/office/powerpoint/2010/main" val="45967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Course Schedule </a:t>
            </a:r>
            <a:r>
              <a:rPr lang="de-DE" dirty="0" err="1"/>
              <a:t>for</a:t>
            </a:r>
            <a:r>
              <a:rPr lang="de-DE" dirty="0"/>
              <a:t> Business English </a:t>
            </a:r>
            <a:r>
              <a:rPr lang="de-DE" dirty="0" err="1"/>
              <a:t>Program</a:t>
            </a:r>
            <a:r>
              <a:rPr lang="de-DE" dirty="0"/>
              <a:t> in IF, WS 23 /24</a:t>
            </a:r>
          </a:p>
        </p:txBody>
      </p:sp>
      <p:sp>
        <p:nvSpPr>
          <p:cNvPr id="3" name="Inhaltsplatzhalter 2"/>
          <p:cNvSpPr>
            <a:spLocks noGrp="1"/>
          </p:cNvSpPr>
          <p:nvPr>
            <p:ph idx="1"/>
          </p:nvPr>
        </p:nvSpPr>
        <p:spPr/>
        <p:txBody>
          <a:bodyPr>
            <a:normAutofit/>
          </a:bodyPr>
          <a:lstStyle/>
          <a:p>
            <a:pPr marL="0" indent="0">
              <a:buNone/>
            </a:pPr>
            <a:r>
              <a:rPr lang="de-DE" dirty="0" err="1"/>
              <a:t>Latest</a:t>
            </a:r>
            <a:r>
              <a:rPr lang="de-DE" dirty="0"/>
              <a:t> </a:t>
            </a:r>
            <a:r>
              <a:rPr lang="de-DE" dirty="0" err="1"/>
              <a:t>schedule</a:t>
            </a:r>
            <a:r>
              <a:rPr lang="de-DE" dirty="0"/>
              <a:t> on </a:t>
            </a:r>
            <a:r>
              <a:rPr lang="de-DE" dirty="0" err="1"/>
              <a:t>Fra</a:t>
            </a:r>
            <a:r>
              <a:rPr lang="de-DE" dirty="0"/>
              <a:t>-UAS Website:</a:t>
            </a:r>
          </a:p>
          <a:p>
            <a:pPr marL="0" indent="0">
              <a:buNone/>
            </a:pPr>
            <a:r>
              <a:rPr lang="de-DE" b="1" u="sng" dirty="0"/>
              <a:t>2nd Semester:  English </a:t>
            </a:r>
            <a:r>
              <a:rPr lang="de-DE" b="1" u="sng" dirty="0" err="1"/>
              <a:t>for</a:t>
            </a:r>
            <a:r>
              <a:rPr lang="de-DE" b="1" u="sng" dirty="0"/>
              <a:t> </a:t>
            </a:r>
            <a:r>
              <a:rPr lang="de-DE" b="1" u="sng" dirty="0" err="1"/>
              <a:t>Finance</a:t>
            </a:r>
            <a:r>
              <a:rPr lang="de-DE" b="1" u="sng" dirty="0"/>
              <a:t> (C1)</a:t>
            </a:r>
          </a:p>
          <a:p>
            <a:pPr marL="0" indent="0">
              <a:buNone/>
            </a:pPr>
            <a:r>
              <a:rPr lang="de-DE" sz="2600" dirty="0">
                <a:solidFill>
                  <a:schemeClr val="accent1"/>
                </a:solidFill>
              </a:rPr>
              <a:t>English </a:t>
            </a:r>
            <a:r>
              <a:rPr lang="de-DE" sz="2600" dirty="0" err="1">
                <a:solidFill>
                  <a:schemeClr val="accent1"/>
                </a:solidFill>
              </a:rPr>
              <a:t>for</a:t>
            </a:r>
            <a:r>
              <a:rPr lang="de-DE" sz="2600" dirty="0">
                <a:solidFill>
                  <a:schemeClr val="accent1"/>
                </a:solidFill>
              </a:rPr>
              <a:t> Finance (Slawney) Mondays, Blocks 2 and 3, 4-106 </a:t>
            </a:r>
          </a:p>
          <a:p>
            <a:pPr marL="0" indent="0">
              <a:buNone/>
            </a:pPr>
            <a:r>
              <a:rPr lang="de-DE" b="1" u="sng" dirty="0"/>
              <a:t>3rd Semester: English </a:t>
            </a:r>
            <a:r>
              <a:rPr lang="de-DE" b="1" u="sng" dirty="0" err="1"/>
              <a:t>for</a:t>
            </a:r>
            <a:r>
              <a:rPr lang="de-DE" b="1" u="sng" dirty="0"/>
              <a:t> </a:t>
            </a:r>
            <a:r>
              <a:rPr lang="de-DE" b="1" u="sng" dirty="0" err="1"/>
              <a:t>Presentations</a:t>
            </a:r>
            <a:r>
              <a:rPr lang="de-DE" b="1" u="sng" dirty="0"/>
              <a:t> (C1)</a:t>
            </a:r>
          </a:p>
          <a:p>
            <a:pPr marL="0" indent="0">
              <a:buNone/>
            </a:pPr>
            <a:r>
              <a:rPr lang="de-DE" sz="2600" dirty="0">
                <a:solidFill>
                  <a:schemeClr val="tx2"/>
                </a:solidFill>
              </a:rPr>
              <a:t>English </a:t>
            </a:r>
            <a:r>
              <a:rPr lang="de-DE" sz="2600" dirty="0" err="1">
                <a:solidFill>
                  <a:schemeClr val="tx2"/>
                </a:solidFill>
              </a:rPr>
              <a:t>for</a:t>
            </a:r>
            <a:r>
              <a:rPr lang="de-DE" sz="2600" dirty="0">
                <a:solidFill>
                  <a:schemeClr val="tx2"/>
                </a:solidFill>
              </a:rPr>
              <a:t> </a:t>
            </a:r>
            <a:r>
              <a:rPr lang="de-DE" sz="2600" dirty="0" err="1">
                <a:solidFill>
                  <a:schemeClr val="tx2"/>
                </a:solidFill>
              </a:rPr>
              <a:t>Presentations</a:t>
            </a:r>
            <a:r>
              <a:rPr lang="de-DE" sz="2600" dirty="0">
                <a:solidFill>
                  <a:schemeClr val="tx2"/>
                </a:solidFill>
              </a:rPr>
              <a:t> (Slawney) </a:t>
            </a:r>
            <a:r>
              <a:rPr lang="de-DE" sz="2600" dirty="0" err="1">
                <a:solidFill>
                  <a:schemeClr val="tx2"/>
                </a:solidFill>
              </a:rPr>
              <a:t>Thursdays</a:t>
            </a:r>
            <a:r>
              <a:rPr lang="de-DE" sz="2600" dirty="0">
                <a:solidFill>
                  <a:schemeClr val="tx2"/>
                </a:solidFill>
              </a:rPr>
              <a:t>, Blocks 4 and 5  10-309. </a:t>
            </a:r>
          </a:p>
        </p:txBody>
      </p:sp>
    </p:spTree>
    <p:extLst>
      <p:ext uri="{BB962C8B-B14F-4D97-AF65-F5344CB8AC3E}">
        <p14:creationId xmlns:p14="http://schemas.microsoft.com/office/powerpoint/2010/main" val="3294602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DFE00-FABB-4357-88EA-48DA2141ADB5}"/>
              </a:ext>
            </a:extLst>
          </p:cNvPr>
          <p:cNvSpPr>
            <a:spLocks noGrp="1"/>
          </p:cNvSpPr>
          <p:nvPr>
            <p:ph type="title"/>
          </p:nvPr>
        </p:nvSpPr>
        <p:spPr/>
        <p:txBody>
          <a:bodyPr>
            <a:normAutofit fontScale="90000"/>
          </a:bodyPr>
          <a:lstStyle/>
          <a:p>
            <a:r>
              <a:rPr lang="de-DE" dirty="0"/>
              <a:t>Additional Language Courses at University Language Center</a:t>
            </a:r>
          </a:p>
        </p:txBody>
      </p:sp>
      <p:sp>
        <p:nvSpPr>
          <p:cNvPr id="3" name="Inhaltsplatzhalter 2">
            <a:extLst>
              <a:ext uri="{FF2B5EF4-FFF2-40B4-BE49-F238E27FC236}">
                <a16:creationId xmlns:a16="http://schemas.microsoft.com/office/drawing/2014/main" id="{607CFA8C-1954-4FF2-BE16-AE52B21AD0D2}"/>
              </a:ext>
            </a:extLst>
          </p:cNvPr>
          <p:cNvSpPr>
            <a:spLocks noGrp="1"/>
          </p:cNvSpPr>
          <p:nvPr>
            <p:ph idx="1"/>
          </p:nvPr>
        </p:nvSpPr>
        <p:spPr/>
        <p:txBody>
          <a:bodyPr/>
          <a:lstStyle/>
          <a:p>
            <a:r>
              <a:rPr lang="en-US" dirty="0"/>
              <a:t>In addition to the Study-Program integrated language courses in International Finance and other Study Programs , the University Language Center has a broad range of courses in many languages.  For the current course program, please see the University Language Center Homepage on the FRA-UAS Homepage menu system.</a:t>
            </a:r>
            <a:endParaRPr lang="de-DE" dirty="0"/>
          </a:p>
          <a:p>
            <a:endParaRPr lang="de-DE" dirty="0"/>
          </a:p>
        </p:txBody>
      </p:sp>
    </p:spTree>
    <p:extLst>
      <p:ext uri="{BB962C8B-B14F-4D97-AF65-F5344CB8AC3E}">
        <p14:creationId xmlns:p14="http://schemas.microsoft.com/office/powerpoint/2010/main" val="3441401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66"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67"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51</a:t>
            </a:fld>
            <a:endParaRPr/>
          </a:p>
        </p:txBody>
      </p:sp>
      <p:sp>
        <p:nvSpPr>
          <p:cNvPr id="168"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169"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FSZ Language courses</a:t>
            </a:r>
          </a:p>
        </p:txBody>
      </p:sp>
      <p:pic>
        <p:nvPicPr>
          <p:cNvPr id="170" name="Grafik 1" descr="Grafik 1"/>
          <p:cNvPicPr>
            <a:picLocks noChangeAspect="1"/>
          </p:cNvPicPr>
          <p:nvPr/>
        </p:nvPicPr>
        <p:blipFill>
          <a:blip r:embed="rId2"/>
          <a:stretch>
            <a:fillRect/>
          </a:stretch>
        </p:blipFill>
        <p:spPr>
          <a:xfrm>
            <a:off x="309354" y="2062457"/>
            <a:ext cx="4143590" cy="3148175"/>
          </a:xfrm>
          <a:prstGeom prst="rect">
            <a:avLst/>
          </a:prstGeom>
          <a:ln w="12700">
            <a:miter lim="400000"/>
          </a:ln>
        </p:spPr>
      </p:pic>
      <p:pic>
        <p:nvPicPr>
          <p:cNvPr id="171" name="Grafik 10" descr="Grafik 10"/>
          <p:cNvPicPr>
            <a:picLocks noChangeAspect="1"/>
          </p:cNvPicPr>
          <p:nvPr/>
        </p:nvPicPr>
        <p:blipFill>
          <a:blip r:embed="rId3"/>
          <a:stretch>
            <a:fillRect/>
          </a:stretch>
        </p:blipFill>
        <p:spPr>
          <a:xfrm>
            <a:off x="5062062" y="2307942"/>
            <a:ext cx="3148175" cy="3148175"/>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74"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75"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52</a:t>
            </a:fld>
            <a:endParaRPr/>
          </a:p>
        </p:txBody>
      </p:sp>
      <p:sp>
        <p:nvSpPr>
          <p:cNvPr id="176"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177"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Fachsprachenzertifikat</a:t>
            </a:r>
          </a:p>
        </p:txBody>
      </p:sp>
      <p:pic>
        <p:nvPicPr>
          <p:cNvPr id="178" name="Grafik 8" descr="Grafik 8"/>
          <p:cNvPicPr>
            <a:picLocks noChangeAspect="1"/>
          </p:cNvPicPr>
          <p:nvPr/>
        </p:nvPicPr>
        <p:blipFill>
          <a:blip r:embed="rId2"/>
          <a:stretch>
            <a:fillRect/>
          </a:stretch>
        </p:blipFill>
        <p:spPr>
          <a:xfrm>
            <a:off x="881233" y="1873061"/>
            <a:ext cx="3944768" cy="3884163"/>
          </a:xfrm>
          <a:prstGeom prst="rect">
            <a:avLst/>
          </a:prstGeom>
          <a:ln w="12700">
            <a:miter lim="400000"/>
          </a:ln>
        </p:spPr>
      </p:pic>
      <p:pic>
        <p:nvPicPr>
          <p:cNvPr id="179" name="Grafik 9" descr="Grafik 9"/>
          <p:cNvPicPr>
            <a:picLocks noChangeAspect="1"/>
          </p:cNvPicPr>
          <p:nvPr/>
        </p:nvPicPr>
        <p:blipFill>
          <a:blip r:embed="rId3"/>
          <a:stretch>
            <a:fillRect/>
          </a:stretch>
        </p:blipFill>
        <p:spPr>
          <a:xfrm>
            <a:off x="5110421" y="1873061"/>
            <a:ext cx="3884163" cy="3884163"/>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82"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83"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53</a:t>
            </a:fld>
            <a:endParaRPr/>
          </a:p>
        </p:txBody>
      </p:sp>
      <p:sp>
        <p:nvSpPr>
          <p:cNvPr id="184"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185"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Speexx</a:t>
            </a:r>
          </a:p>
        </p:txBody>
      </p:sp>
      <p:pic>
        <p:nvPicPr>
          <p:cNvPr id="186" name="Inhaltsplatzhalter 4" descr="Inhaltsplatzhalter 4"/>
          <p:cNvPicPr>
            <a:picLocks noChangeAspect="1"/>
          </p:cNvPicPr>
          <p:nvPr/>
        </p:nvPicPr>
        <p:blipFill>
          <a:blip r:embed="rId2"/>
          <a:stretch>
            <a:fillRect/>
          </a:stretch>
        </p:blipFill>
        <p:spPr>
          <a:xfrm>
            <a:off x="248879" y="1875613"/>
            <a:ext cx="6598429" cy="3316992"/>
          </a:xfrm>
          <a:prstGeom prst="rect">
            <a:avLst/>
          </a:prstGeom>
          <a:ln w="12700">
            <a:miter lim="400000"/>
          </a:ln>
        </p:spPr>
      </p:pic>
      <p:pic>
        <p:nvPicPr>
          <p:cNvPr id="187" name="Grafik 11" descr="Grafik 11"/>
          <p:cNvPicPr>
            <a:picLocks noChangeAspect="1"/>
          </p:cNvPicPr>
          <p:nvPr/>
        </p:nvPicPr>
        <p:blipFill>
          <a:blip r:embed="rId3"/>
          <a:stretch>
            <a:fillRect/>
          </a:stretch>
        </p:blipFill>
        <p:spPr>
          <a:xfrm>
            <a:off x="6847306" y="3636169"/>
            <a:ext cx="1893095" cy="1893095"/>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90"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91"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54</a:t>
            </a:fld>
            <a:endParaRPr/>
          </a:p>
        </p:txBody>
      </p:sp>
      <p:sp>
        <p:nvSpPr>
          <p:cNvPr id="192"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193"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EUniTa</a:t>
            </a:r>
          </a:p>
        </p:txBody>
      </p:sp>
      <p:pic>
        <p:nvPicPr>
          <p:cNvPr id="194" name="Inhaltsplatzhalter 4" descr="Inhaltsplatzhalter 4"/>
          <p:cNvPicPr>
            <a:picLocks noChangeAspect="1"/>
          </p:cNvPicPr>
          <p:nvPr/>
        </p:nvPicPr>
        <p:blipFill>
          <a:blip r:embed="rId2"/>
          <a:stretch>
            <a:fillRect/>
          </a:stretch>
        </p:blipFill>
        <p:spPr>
          <a:xfrm>
            <a:off x="970773" y="2041980"/>
            <a:ext cx="7167335" cy="3712274"/>
          </a:xfrm>
          <a:prstGeom prst="rect">
            <a:avLst/>
          </a:prstGeom>
          <a:ln w="12700">
            <a:miter lim="400000"/>
          </a:ln>
        </p:spPr>
      </p:pic>
      <p:pic>
        <p:nvPicPr>
          <p:cNvPr id="195" name="Grafik 7" descr="Grafik 7"/>
          <p:cNvPicPr>
            <a:picLocks noChangeAspect="1"/>
          </p:cNvPicPr>
          <p:nvPr/>
        </p:nvPicPr>
        <p:blipFill>
          <a:blip r:embed="rId3"/>
          <a:stretch>
            <a:fillRect/>
          </a:stretch>
        </p:blipFill>
        <p:spPr>
          <a:xfrm>
            <a:off x="7008395" y="3284620"/>
            <a:ext cx="1968855" cy="1968855"/>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98"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99"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55</a:t>
            </a:fld>
            <a:endParaRPr/>
          </a:p>
        </p:txBody>
      </p:sp>
      <p:sp>
        <p:nvSpPr>
          <p:cNvPr id="200"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201"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Any questions???</a:t>
            </a:r>
          </a:p>
        </p:txBody>
      </p:sp>
      <p:pic>
        <p:nvPicPr>
          <p:cNvPr id="202" name="Grafik 9" descr="Grafik 9"/>
          <p:cNvPicPr>
            <a:picLocks noChangeAspect="1"/>
          </p:cNvPicPr>
          <p:nvPr/>
        </p:nvPicPr>
        <p:blipFill>
          <a:blip r:embed="rId2"/>
          <a:stretch>
            <a:fillRect/>
          </a:stretch>
        </p:blipFill>
        <p:spPr>
          <a:xfrm>
            <a:off x="970773" y="2593182"/>
            <a:ext cx="5518928" cy="2573014"/>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360FA-7442-4E6F-ABFC-8E2AF8A49F39}"/>
              </a:ext>
            </a:extLst>
          </p:cNvPr>
          <p:cNvSpPr>
            <a:spLocks noGrp="1"/>
          </p:cNvSpPr>
          <p:nvPr>
            <p:ph type="title"/>
          </p:nvPr>
        </p:nvSpPr>
        <p:spPr/>
        <p:txBody>
          <a:bodyPr/>
          <a:lstStyle/>
          <a:p>
            <a:r>
              <a:rPr lang="de-DE" dirty="0" err="1"/>
              <a:t>Getting</a:t>
            </a:r>
            <a:r>
              <a:rPr lang="de-DE" dirty="0"/>
              <a:t> </a:t>
            </a:r>
            <a:r>
              <a:rPr lang="de-DE" dirty="0" err="1"/>
              <a:t>to</a:t>
            </a:r>
            <a:r>
              <a:rPr lang="de-DE" dirty="0"/>
              <a:t> </a:t>
            </a:r>
            <a:r>
              <a:rPr lang="de-DE" dirty="0" err="1"/>
              <a:t>Know</a:t>
            </a:r>
            <a:r>
              <a:rPr lang="de-DE" dirty="0"/>
              <a:t> </a:t>
            </a:r>
            <a:r>
              <a:rPr lang="de-DE" dirty="0" err="1"/>
              <a:t>You</a:t>
            </a:r>
            <a:endParaRPr lang="de-DE" dirty="0"/>
          </a:p>
        </p:txBody>
      </p:sp>
      <p:sp>
        <p:nvSpPr>
          <p:cNvPr id="3" name="Inhaltsplatzhalter 2">
            <a:extLst>
              <a:ext uri="{FF2B5EF4-FFF2-40B4-BE49-F238E27FC236}">
                <a16:creationId xmlns:a16="http://schemas.microsoft.com/office/drawing/2014/main" id="{A12CD84F-221E-4DA2-ADDA-FB8EE9D3C1D4}"/>
              </a:ext>
            </a:extLst>
          </p:cNvPr>
          <p:cNvSpPr>
            <a:spLocks noGrp="1"/>
          </p:cNvSpPr>
          <p:nvPr>
            <p:ph idx="1"/>
          </p:nvPr>
        </p:nvSpPr>
        <p:spPr/>
        <p:txBody>
          <a:bodyPr>
            <a:normAutofit lnSpcReduction="10000"/>
          </a:bodyPr>
          <a:lstStyle/>
          <a:p>
            <a:pPr marL="0" indent="0">
              <a:buNone/>
            </a:pPr>
            <a:r>
              <a:rPr lang="de-DE" dirty="0"/>
              <a:t>1.  Find a </a:t>
            </a:r>
            <a:r>
              <a:rPr lang="de-DE" dirty="0" err="1"/>
              <a:t>partner</a:t>
            </a:r>
            <a:r>
              <a:rPr lang="de-DE" dirty="0"/>
              <a:t>—</a:t>
            </a:r>
            <a:r>
              <a:rPr lang="de-DE" dirty="0" err="1"/>
              <a:t>best</a:t>
            </a:r>
            <a:r>
              <a:rPr lang="de-DE" dirty="0"/>
              <a:t> </a:t>
            </a:r>
            <a:r>
              <a:rPr lang="de-DE" dirty="0" err="1"/>
              <a:t>if</a:t>
            </a:r>
            <a:r>
              <a:rPr lang="de-DE" dirty="0"/>
              <a:t> </a:t>
            </a:r>
            <a:r>
              <a:rPr lang="de-DE" dirty="0" err="1"/>
              <a:t>it</a:t>
            </a:r>
            <a:r>
              <a:rPr lang="de-DE" dirty="0"/>
              <a:t> </a:t>
            </a:r>
            <a:r>
              <a:rPr lang="de-DE" dirty="0" err="1"/>
              <a:t>is</a:t>
            </a:r>
            <a:r>
              <a:rPr lang="de-DE" dirty="0"/>
              <a:t> </a:t>
            </a:r>
            <a:r>
              <a:rPr lang="de-DE" dirty="0" err="1"/>
              <a:t>somebody</a:t>
            </a:r>
            <a:r>
              <a:rPr lang="de-DE" dirty="0"/>
              <a:t> </a:t>
            </a:r>
            <a:r>
              <a:rPr lang="de-DE" dirty="0" err="1"/>
              <a:t>you</a:t>
            </a:r>
            <a:r>
              <a:rPr lang="de-DE" dirty="0"/>
              <a:t> do not </a:t>
            </a:r>
            <a:r>
              <a:rPr lang="de-DE" dirty="0" err="1"/>
              <a:t>know</a:t>
            </a:r>
            <a:r>
              <a:rPr lang="de-DE" dirty="0"/>
              <a:t>.</a:t>
            </a:r>
          </a:p>
          <a:p>
            <a:pPr marL="0" indent="0">
              <a:buNone/>
            </a:pPr>
            <a:r>
              <a:rPr lang="de-DE" dirty="0"/>
              <a:t>2. Gather </a:t>
            </a:r>
            <a:r>
              <a:rPr lang="de-DE" dirty="0" err="1"/>
              <a:t>as</a:t>
            </a:r>
            <a:r>
              <a:rPr lang="de-DE" dirty="0"/>
              <a:t> </a:t>
            </a:r>
            <a:r>
              <a:rPr lang="de-DE" dirty="0" err="1"/>
              <a:t>much</a:t>
            </a:r>
            <a:r>
              <a:rPr lang="de-DE" dirty="0"/>
              <a:t> </a:t>
            </a:r>
            <a:r>
              <a:rPr lang="de-DE" dirty="0" err="1"/>
              <a:t>information</a:t>
            </a:r>
            <a:r>
              <a:rPr lang="de-DE" dirty="0"/>
              <a:t> </a:t>
            </a:r>
            <a:r>
              <a:rPr lang="de-DE" dirty="0" err="1"/>
              <a:t>about</a:t>
            </a:r>
            <a:r>
              <a:rPr lang="de-DE" dirty="0"/>
              <a:t> </a:t>
            </a:r>
            <a:r>
              <a:rPr lang="de-DE" dirty="0" err="1"/>
              <a:t>them</a:t>
            </a:r>
            <a:r>
              <a:rPr lang="de-DE" dirty="0"/>
              <a:t> in 5 </a:t>
            </a:r>
            <a:r>
              <a:rPr lang="de-DE" dirty="0" err="1"/>
              <a:t>minutes</a:t>
            </a:r>
            <a:r>
              <a:rPr lang="de-DE" dirty="0"/>
              <a:t> </a:t>
            </a:r>
            <a:r>
              <a:rPr lang="de-DE" dirty="0" err="1"/>
              <a:t>using</a:t>
            </a:r>
            <a:r>
              <a:rPr lang="de-DE" dirty="0"/>
              <a:t> </a:t>
            </a:r>
            <a:r>
              <a:rPr lang="de-DE" dirty="0" err="1"/>
              <a:t>the</a:t>
            </a:r>
            <a:r>
              <a:rPr lang="de-DE" dirty="0"/>
              <a:t> </a:t>
            </a:r>
            <a:r>
              <a:rPr lang="de-DE" dirty="0" err="1"/>
              <a:t>questions</a:t>
            </a:r>
            <a:r>
              <a:rPr lang="de-DE" dirty="0"/>
              <a:t> on </a:t>
            </a:r>
            <a:r>
              <a:rPr lang="de-DE" dirty="0" err="1"/>
              <a:t>the</a:t>
            </a:r>
            <a:r>
              <a:rPr lang="de-DE" dirty="0"/>
              <a:t> „</a:t>
            </a:r>
            <a:r>
              <a:rPr lang="de-DE" dirty="0" err="1"/>
              <a:t>Questionaire</a:t>
            </a:r>
            <a:r>
              <a:rPr lang="de-DE" dirty="0"/>
              <a:t> and Interview“ </a:t>
            </a:r>
            <a:r>
              <a:rPr lang="de-DE" dirty="0" err="1"/>
              <a:t>sheet</a:t>
            </a:r>
            <a:r>
              <a:rPr lang="de-DE" dirty="0"/>
              <a:t>.</a:t>
            </a:r>
          </a:p>
          <a:p>
            <a:pPr marL="0" indent="0">
              <a:buNone/>
            </a:pPr>
            <a:r>
              <a:rPr lang="de-DE" dirty="0"/>
              <a:t>3.  Reverse </a:t>
            </a:r>
            <a:r>
              <a:rPr lang="de-DE" dirty="0" err="1"/>
              <a:t>roles</a:t>
            </a:r>
            <a:r>
              <a:rPr lang="de-DE" dirty="0"/>
              <a:t>.</a:t>
            </a:r>
          </a:p>
          <a:p>
            <a:pPr marL="0" indent="0">
              <a:buNone/>
            </a:pPr>
            <a:r>
              <a:rPr lang="de-DE" dirty="0"/>
              <a:t>10.  After 10 </a:t>
            </a:r>
            <a:r>
              <a:rPr lang="de-DE" dirty="0" err="1"/>
              <a:t>Minutes</a:t>
            </a:r>
            <a:r>
              <a:rPr lang="de-DE" dirty="0"/>
              <a:t>, </a:t>
            </a:r>
            <a:r>
              <a:rPr lang="de-DE" dirty="0" err="1"/>
              <a:t>the</a:t>
            </a:r>
            <a:r>
              <a:rPr lang="de-DE" dirty="0"/>
              <a:t> interview </a:t>
            </a:r>
            <a:r>
              <a:rPr lang="de-DE" dirty="0" err="1"/>
              <a:t>process</a:t>
            </a:r>
            <a:r>
              <a:rPr lang="de-DE" dirty="0"/>
              <a:t> </a:t>
            </a:r>
            <a:r>
              <a:rPr lang="de-DE" dirty="0" err="1"/>
              <a:t>stops</a:t>
            </a:r>
            <a:r>
              <a:rPr lang="de-DE" dirty="0"/>
              <a:t> and </a:t>
            </a:r>
            <a:r>
              <a:rPr lang="de-DE" dirty="0" err="1"/>
              <a:t>everybody</a:t>
            </a:r>
            <a:r>
              <a:rPr lang="de-DE" dirty="0"/>
              <a:t> </a:t>
            </a:r>
            <a:r>
              <a:rPr lang="de-DE" dirty="0" err="1"/>
              <a:t>introduces</a:t>
            </a:r>
            <a:r>
              <a:rPr lang="de-DE" dirty="0"/>
              <a:t> </a:t>
            </a:r>
            <a:r>
              <a:rPr lang="de-DE" dirty="0" err="1"/>
              <a:t>their</a:t>
            </a:r>
            <a:r>
              <a:rPr lang="de-DE" dirty="0"/>
              <a:t> </a:t>
            </a:r>
            <a:r>
              <a:rPr lang="de-DE" dirty="0" err="1"/>
              <a:t>partner</a:t>
            </a:r>
            <a:r>
              <a:rPr lang="de-DE" dirty="0"/>
              <a:t> </a:t>
            </a:r>
            <a:r>
              <a:rPr lang="de-DE" dirty="0" err="1"/>
              <a:t>to</a:t>
            </a:r>
            <a:r>
              <a:rPr lang="de-DE" dirty="0"/>
              <a:t> </a:t>
            </a:r>
            <a:r>
              <a:rPr lang="de-DE" dirty="0" err="1"/>
              <a:t>the</a:t>
            </a:r>
            <a:r>
              <a:rPr lang="de-DE" dirty="0"/>
              <a:t> </a:t>
            </a:r>
            <a:r>
              <a:rPr lang="de-DE" dirty="0" err="1"/>
              <a:t>class</a:t>
            </a:r>
            <a:r>
              <a:rPr lang="de-DE" dirty="0"/>
              <a:t>.</a:t>
            </a:r>
          </a:p>
        </p:txBody>
      </p:sp>
    </p:spTree>
    <p:extLst>
      <p:ext uri="{BB962C8B-B14F-4D97-AF65-F5344CB8AC3E}">
        <p14:creationId xmlns:p14="http://schemas.microsoft.com/office/powerpoint/2010/main" val="2224416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de-DE" altLang="de-DE" sz="4000" dirty="0" err="1"/>
              <a:t>What</a:t>
            </a:r>
            <a:r>
              <a:rPr lang="de-DE" altLang="de-DE" sz="4000" dirty="0"/>
              <a:t> </a:t>
            </a:r>
            <a:r>
              <a:rPr lang="de-DE" altLang="de-DE" sz="4000" dirty="0" err="1"/>
              <a:t>You</a:t>
            </a:r>
            <a:r>
              <a:rPr lang="de-DE" altLang="de-DE" sz="4000" dirty="0"/>
              <a:t> Need </a:t>
            </a:r>
            <a:r>
              <a:rPr lang="de-DE" altLang="de-DE" sz="4000" dirty="0" err="1"/>
              <a:t>to</a:t>
            </a:r>
            <a:r>
              <a:rPr lang="de-DE" altLang="de-DE" sz="4000" dirty="0"/>
              <a:t> Do </a:t>
            </a:r>
            <a:r>
              <a:rPr lang="de-DE" altLang="de-DE" sz="4000" dirty="0" err="1"/>
              <a:t>With</a:t>
            </a:r>
            <a:r>
              <a:rPr lang="de-DE" altLang="de-DE" sz="4000" dirty="0"/>
              <a:t> </a:t>
            </a:r>
            <a:r>
              <a:rPr lang="de-DE" altLang="de-DE" sz="4000" dirty="0" err="1"/>
              <a:t>Remaining</a:t>
            </a:r>
            <a:r>
              <a:rPr lang="de-DE" altLang="de-DE" sz="4000" dirty="0"/>
              <a:t> </a:t>
            </a:r>
            <a:r>
              <a:rPr lang="de-DE" altLang="de-DE" sz="4000" dirty="0" err="1"/>
              <a:t>Lesson</a:t>
            </a:r>
            <a:r>
              <a:rPr lang="de-DE" altLang="de-DE" sz="4000" dirty="0"/>
              <a:t> Time Today</a:t>
            </a:r>
          </a:p>
        </p:txBody>
      </p:sp>
      <p:sp>
        <p:nvSpPr>
          <p:cNvPr id="29699" name="Rectangle 3"/>
          <p:cNvSpPr>
            <a:spLocks noGrp="1" noChangeArrowheads="1"/>
          </p:cNvSpPr>
          <p:nvPr>
            <p:ph type="body" idx="1"/>
          </p:nvPr>
        </p:nvSpPr>
        <p:spPr/>
        <p:txBody>
          <a:bodyPr>
            <a:normAutofit fontScale="77500" lnSpcReduction="20000"/>
          </a:bodyPr>
          <a:lstStyle/>
          <a:p>
            <a:pPr eaLnBrk="1" hangingPunct="1"/>
            <a:r>
              <a:rPr lang="de-DE" altLang="de-DE" dirty="0"/>
              <a:t>Register </a:t>
            </a:r>
            <a:r>
              <a:rPr lang="de-DE" altLang="de-DE" dirty="0" err="1"/>
              <a:t>for</a:t>
            </a:r>
            <a:r>
              <a:rPr lang="de-DE" altLang="de-DE" dirty="0"/>
              <a:t> </a:t>
            </a:r>
            <a:r>
              <a:rPr lang="de-DE" altLang="de-DE" dirty="0" err="1"/>
              <a:t>the</a:t>
            </a:r>
            <a:r>
              <a:rPr lang="de-DE" altLang="de-DE" dirty="0"/>
              <a:t> </a:t>
            </a:r>
            <a:r>
              <a:rPr lang="de-DE" altLang="de-DE" dirty="0" err="1"/>
              <a:t>module</a:t>
            </a:r>
            <a:r>
              <a:rPr lang="de-DE" altLang="de-DE" dirty="0"/>
              <a:t> and </a:t>
            </a:r>
            <a:r>
              <a:rPr lang="de-DE" altLang="de-DE" dirty="0" err="1"/>
              <a:t>register</a:t>
            </a:r>
            <a:r>
              <a:rPr lang="de-DE" altLang="de-DE" dirty="0"/>
              <a:t> on </a:t>
            </a:r>
            <a:r>
              <a:rPr lang="de-DE" altLang="de-DE" dirty="0" err="1"/>
              <a:t>campUAS</a:t>
            </a:r>
            <a:r>
              <a:rPr lang="de-DE" altLang="de-DE" dirty="0"/>
              <a:t> </a:t>
            </a:r>
            <a:r>
              <a:rPr lang="de-DE" altLang="de-DE" dirty="0" err="1"/>
              <a:t>for</a:t>
            </a:r>
            <a:r>
              <a:rPr lang="de-DE" altLang="de-DE" dirty="0"/>
              <a:t> </a:t>
            </a:r>
            <a:r>
              <a:rPr lang="de-DE" altLang="de-DE" dirty="0" err="1"/>
              <a:t>the</a:t>
            </a:r>
            <a:r>
              <a:rPr lang="de-DE" altLang="de-DE" dirty="0"/>
              <a:t> </a:t>
            </a:r>
            <a:r>
              <a:rPr lang="de-DE" altLang="de-DE" dirty="0" err="1"/>
              <a:t>course</a:t>
            </a:r>
            <a:r>
              <a:rPr lang="de-DE" altLang="de-DE" dirty="0"/>
              <a:t>.  After </a:t>
            </a:r>
            <a:r>
              <a:rPr lang="de-DE" altLang="de-DE" dirty="0" err="1"/>
              <a:t>the</a:t>
            </a:r>
            <a:r>
              <a:rPr lang="de-DE" altLang="de-DE" dirty="0"/>
              <a:t> </a:t>
            </a:r>
            <a:r>
              <a:rPr lang="de-DE" altLang="de-DE" dirty="0" err="1"/>
              <a:t>deadline</a:t>
            </a:r>
            <a:r>
              <a:rPr lang="de-DE" altLang="de-DE" dirty="0"/>
              <a:t> </a:t>
            </a:r>
            <a:r>
              <a:rPr lang="de-DE" altLang="de-DE" dirty="0" err="1"/>
              <a:t>it</a:t>
            </a:r>
            <a:r>
              <a:rPr lang="de-DE" altLang="de-DE" dirty="0"/>
              <a:t> </a:t>
            </a:r>
            <a:r>
              <a:rPr lang="de-DE" altLang="de-DE" dirty="0" err="1"/>
              <a:t>is</a:t>
            </a:r>
            <a:r>
              <a:rPr lang="de-DE" altLang="de-DE" dirty="0"/>
              <a:t> impossible </a:t>
            </a:r>
            <a:r>
              <a:rPr lang="de-DE" altLang="de-DE" dirty="0" err="1"/>
              <a:t>to</a:t>
            </a:r>
            <a:r>
              <a:rPr lang="de-DE" altLang="de-DE" dirty="0"/>
              <a:t> </a:t>
            </a:r>
            <a:r>
              <a:rPr lang="de-DE" altLang="de-DE" dirty="0" err="1"/>
              <a:t>register</a:t>
            </a:r>
            <a:r>
              <a:rPr lang="de-DE" altLang="de-DE" dirty="0"/>
              <a:t> and </a:t>
            </a:r>
            <a:r>
              <a:rPr lang="de-DE" altLang="de-DE" dirty="0" err="1"/>
              <a:t>to</a:t>
            </a:r>
            <a:r>
              <a:rPr lang="de-DE" altLang="de-DE" dirty="0"/>
              <a:t> </a:t>
            </a:r>
            <a:r>
              <a:rPr lang="de-DE" altLang="de-DE" dirty="0" err="1"/>
              <a:t>get</a:t>
            </a:r>
            <a:r>
              <a:rPr lang="de-DE" altLang="de-DE" dirty="0"/>
              <a:t> a grade </a:t>
            </a:r>
            <a:r>
              <a:rPr lang="de-DE" altLang="de-DE" dirty="0" err="1"/>
              <a:t>for</a:t>
            </a:r>
            <a:r>
              <a:rPr lang="de-DE" altLang="de-DE" dirty="0"/>
              <a:t> </a:t>
            </a:r>
            <a:r>
              <a:rPr lang="de-DE" altLang="de-DE" dirty="0" err="1"/>
              <a:t>the</a:t>
            </a:r>
            <a:r>
              <a:rPr lang="de-DE" altLang="de-DE" dirty="0"/>
              <a:t> </a:t>
            </a:r>
            <a:r>
              <a:rPr lang="de-DE" altLang="de-DE" dirty="0" err="1"/>
              <a:t>module</a:t>
            </a:r>
            <a:r>
              <a:rPr lang="de-DE" altLang="de-DE" dirty="0"/>
              <a:t>.</a:t>
            </a:r>
          </a:p>
          <a:p>
            <a:pPr eaLnBrk="1" hangingPunct="1"/>
            <a:r>
              <a:rPr lang="de-DE" altLang="de-DE" dirty="0"/>
              <a:t>Take Entrance </a:t>
            </a:r>
            <a:r>
              <a:rPr lang="de-DE" altLang="de-DE" dirty="0" err="1"/>
              <a:t>Exam</a:t>
            </a:r>
            <a:r>
              <a:rPr lang="de-DE" altLang="de-DE" dirty="0"/>
              <a:t> / Placement </a:t>
            </a:r>
            <a:r>
              <a:rPr lang="de-DE" altLang="de-DE" dirty="0" err="1"/>
              <a:t>Exam</a:t>
            </a:r>
            <a:r>
              <a:rPr lang="de-DE" altLang="de-DE" dirty="0"/>
              <a:t> / Sprachtest Online on </a:t>
            </a:r>
            <a:r>
              <a:rPr lang="de-DE" altLang="de-DE" dirty="0" err="1"/>
              <a:t>campUAS</a:t>
            </a:r>
            <a:r>
              <a:rPr lang="de-DE" altLang="de-DE" dirty="0"/>
              <a:t>.  This will </a:t>
            </a:r>
            <a:r>
              <a:rPr lang="de-DE" altLang="de-DE" dirty="0" err="1"/>
              <a:t>take</a:t>
            </a:r>
            <a:r>
              <a:rPr lang="de-DE" altLang="de-DE" dirty="0"/>
              <a:t> </a:t>
            </a:r>
            <a:r>
              <a:rPr lang="de-DE" altLang="de-DE" dirty="0" err="1"/>
              <a:t>you</a:t>
            </a:r>
            <a:r>
              <a:rPr lang="de-DE" altLang="de-DE" dirty="0"/>
              <a:t> </a:t>
            </a:r>
            <a:r>
              <a:rPr lang="de-DE" altLang="de-DE" dirty="0" err="1"/>
              <a:t>up</a:t>
            </a:r>
            <a:r>
              <a:rPr lang="de-DE" altLang="de-DE" dirty="0"/>
              <a:t> </a:t>
            </a:r>
            <a:r>
              <a:rPr lang="de-DE" altLang="de-DE" dirty="0" err="1"/>
              <a:t>to</a:t>
            </a:r>
            <a:r>
              <a:rPr lang="de-DE" altLang="de-DE" dirty="0"/>
              <a:t> 80 </a:t>
            </a:r>
            <a:r>
              <a:rPr lang="de-DE" altLang="de-DE" dirty="0" err="1"/>
              <a:t>Minutes</a:t>
            </a:r>
            <a:r>
              <a:rPr lang="de-DE" altLang="de-DE" dirty="0"/>
              <a:t> </a:t>
            </a:r>
            <a:r>
              <a:rPr lang="de-DE" altLang="de-DE" dirty="0" err="1"/>
              <a:t>if</a:t>
            </a:r>
            <a:r>
              <a:rPr lang="de-DE" altLang="de-DE" dirty="0"/>
              <a:t> </a:t>
            </a:r>
            <a:r>
              <a:rPr lang="de-DE" altLang="de-DE" dirty="0" err="1"/>
              <a:t>you</a:t>
            </a:r>
            <a:r>
              <a:rPr lang="de-DE" altLang="de-DE" dirty="0"/>
              <a:t> </a:t>
            </a:r>
            <a:r>
              <a:rPr lang="de-DE" altLang="de-DE" dirty="0" err="1"/>
              <a:t>decide</a:t>
            </a:r>
            <a:r>
              <a:rPr lang="de-DE" altLang="de-DE" dirty="0"/>
              <a:t> </a:t>
            </a:r>
            <a:r>
              <a:rPr lang="de-DE" altLang="de-DE" dirty="0" err="1"/>
              <a:t>to</a:t>
            </a:r>
            <a:r>
              <a:rPr lang="de-DE" altLang="de-DE" dirty="0"/>
              <a:t> do </a:t>
            </a:r>
            <a:r>
              <a:rPr lang="de-DE" altLang="de-DE" dirty="0" err="1"/>
              <a:t>the</a:t>
            </a:r>
            <a:r>
              <a:rPr lang="de-DE" altLang="de-DE" dirty="0"/>
              <a:t> </a:t>
            </a:r>
            <a:r>
              <a:rPr lang="de-DE" altLang="de-DE" dirty="0" err="1"/>
              <a:t>test</a:t>
            </a:r>
            <a:r>
              <a:rPr lang="de-DE" altLang="de-DE" dirty="0"/>
              <a:t> </a:t>
            </a:r>
            <a:r>
              <a:rPr lang="de-DE" altLang="de-DE" dirty="0" err="1"/>
              <a:t>two</a:t>
            </a:r>
            <a:r>
              <a:rPr lang="de-DE" altLang="de-DE" dirty="0"/>
              <a:t> </a:t>
            </a:r>
            <a:r>
              <a:rPr lang="de-DE" altLang="de-DE" dirty="0" err="1"/>
              <a:t>times</a:t>
            </a:r>
            <a:r>
              <a:rPr lang="de-DE" altLang="de-DE" dirty="0"/>
              <a:t>.  </a:t>
            </a:r>
            <a:r>
              <a:rPr lang="de-DE" altLang="de-DE" dirty="0" err="1"/>
              <a:t>Please</a:t>
            </a:r>
            <a:r>
              <a:rPr lang="de-DE" altLang="de-DE" dirty="0"/>
              <a:t> </a:t>
            </a:r>
            <a:r>
              <a:rPr lang="de-DE" altLang="de-DE" dirty="0" err="1"/>
              <a:t>set</a:t>
            </a:r>
            <a:r>
              <a:rPr lang="de-DE" altLang="de-DE" dirty="0"/>
              <a:t> </a:t>
            </a:r>
            <a:r>
              <a:rPr lang="de-DE" altLang="de-DE" dirty="0" err="1"/>
              <a:t>aside</a:t>
            </a:r>
            <a:r>
              <a:rPr lang="de-DE" altLang="de-DE" dirty="0"/>
              <a:t> </a:t>
            </a:r>
            <a:r>
              <a:rPr lang="de-DE" altLang="de-DE" dirty="0" err="1"/>
              <a:t>that</a:t>
            </a:r>
            <a:r>
              <a:rPr lang="de-DE" altLang="de-DE" dirty="0"/>
              <a:t> </a:t>
            </a:r>
            <a:r>
              <a:rPr lang="de-DE" altLang="de-DE" dirty="0" err="1"/>
              <a:t>amount</a:t>
            </a:r>
            <a:r>
              <a:rPr lang="de-DE" altLang="de-DE" dirty="0"/>
              <a:t> </a:t>
            </a:r>
            <a:r>
              <a:rPr lang="de-DE" altLang="de-DE" dirty="0" err="1"/>
              <a:t>of</a:t>
            </a:r>
            <a:r>
              <a:rPr lang="de-DE" altLang="de-DE" dirty="0"/>
              <a:t> time </a:t>
            </a:r>
            <a:r>
              <a:rPr lang="de-DE" altLang="de-DE" dirty="0" err="1"/>
              <a:t>for</a:t>
            </a:r>
            <a:r>
              <a:rPr lang="de-DE" altLang="de-DE" dirty="0"/>
              <a:t> </a:t>
            </a:r>
            <a:r>
              <a:rPr lang="de-DE" altLang="de-DE" dirty="0" err="1"/>
              <a:t>this</a:t>
            </a:r>
            <a:r>
              <a:rPr lang="de-DE" altLang="de-DE" dirty="0"/>
              <a:t> </a:t>
            </a:r>
            <a:r>
              <a:rPr lang="de-DE" altLang="de-DE" dirty="0" err="1"/>
              <a:t>task</a:t>
            </a:r>
            <a:r>
              <a:rPr lang="de-DE" altLang="de-DE" dirty="0"/>
              <a:t>.</a:t>
            </a:r>
          </a:p>
          <a:p>
            <a:pPr eaLnBrk="1" hangingPunct="1"/>
            <a:r>
              <a:rPr lang="de-DE" altLang="de-DE" dirty="0" err="1"/>
              <a:t>Get</a:t>
            </a:r>
            <a:r>
              <a:rPr lang="de-DE" altLang="de-DE" dirty="0"/>
              <a:t> A Dictionary </a:t>
            </a:r>
            <a:r>
              <a:rPr lang="de-DE" altLang="de-DE" dirty="0" err="1"/>
              <a:t>or</a:t>
            </a:r>
            <a:r>
              <a:rPr lang="de-DE" altLang="de-DE" dirty="0"/>
              <a:t> Upload a Dictionary App </a:t>
            </a:r>
            <a:r>
              <a:rPr lang="de-DE" altLang="de-DE" dirty="0" err="1"/>
              <a:t>from</a:t>
            </a:r>
            <a:r>
              <a:rPr lang="de-DE" altLang="de-DE" dirty="0"/>
              <a:t> a Publisher</a:t>
            </a:r>
          </a:p>
          <a:p>
            <a:pPr eaLnBrk="1" hangingPunct="1"/>
            <a:r>
              <a:rPr lang="de-DE" altLang="de-DE" dirty="0" err="1"/>
              <a:t>Get</a:t>
            </a:r>
            <a:r>
              <a:rPr lang="de-DE" altLang="de-DE" dirty="0"/>
              <a:t> a Note Book </a:t>
            </a:r>
            <a:r>
              <a:rPr lang="de-DE" altLang="de-DE" dirty="0" err="1"/>
              <a:t>or</a:t>
            </a:r>
            <a:r>
              <a:rPr lang="de-DE" altLang="de-DE" dirty="0"/>
              <a:t> </a:t>
            </a:r>
            <a:r>
              <a:rPr lang="de-DE" altLang="de-DE" dirty="0" err="1"/>
              <a:t>set</a:t>
            </a:r>
            <a:r>
              <a:rPr lang="de-DE" altLang="de-DE" dirty="0"/>
              <a:t> </a:t>
            </a:r>
            <a:r>
              <a:rPr lang="de-DE" altLang="de-DE" dirty="0" err="1"/>
              <a:t>up</a:t>
            </a:r>
            <a:r>
              <a:rPr lang="de-DE" altLang="de-DE" dirty="0"/>
              <a:t> a </a:t>
            </a:r>
            <a:r>
              <a:rPr lang="de-DE" altLang="de-DE" dirty="0" err="1"/>
              <a:t>dedicated</a:t>
            </a:r>
            <a:r>
              <a:rPr lang="de-DE" altLang="de-DE" dirty="0"/>
              <a:t> </a:t>
            </a:r>
            <a:r>
              <a:rPr lang="de-DE" altLang="de-DE" dirty="0" err="1"/>
              <a:t>file</a:t>
            </a:r>
            <a:r>
              <a:rPr lang="de-DE" altLang="de-DE" dirty="0"/>
              <a:t> </a:t>
            </a:r>
            <a:r>
              <a:rPr lang="de-DE" altLang="de-DE" dirty="0" err="1"/>
              <a:t>for</a:t>
            </a:r>
            <a:r>
              <a:rPr lang="de-DE" altLang="de-DE" dirty="0"/>
              <a:t> English on </a:t>
            </a:r>
            <a:r>
              <a:rPr lang="de-DE" altLang="de-DE" dirty="0" err="1"/>
              <a:t>your</a:t>
            </a:r>
            <a:r>
              <a:rPr lang="de-DE" altLang="de-DE" dirty="0"/>
              <a:t> </a:t>
            </a:r>
            <a:r>
              <a:rPr lang="de-DE" altLang="de-DE" dirty="0" err="1"/>
              <a:t>computer</a:t>
            </a:r>
            <a:r>
              <a:rPr lang="de-DE" altLang="de-DE" dirty="0"/>
              <a:t>.</a:t>
            </a:r>
          </a:p>
          <a:p>
            <a:pPr eaLnBrk="1" hangingPunct="1"/>
            <a:r>
              <a:rPr lang="de-DE" altLang="de-DE" dirty="0" err="1"/>
              <a:t>Decide</a:t>
            </a:r>
            <a:r>
              <a:rPr lang="de-DE" altLang="de-DE" dirty="0"/>
              <a:t> </a:t>
            </a:r>
            <a:r>
              <a:rPr lang="de-DE" altLang="de-DE" dirty="0" err="1"/>
              <a:t>If</a:t>
            </a:r>
            <a:r>
              <a:rPr lang="de-DE" altLang="de-DE" dirty="0"/>
              <a:t> </a:t>
            </a:r>
            <a:r>
              <a:rPr lang="de-DE" altLang="de-DE" dirty="0" err="1"/>
              <a:t>You</a:t>
            </a:r>
            <a:r>
              <a:rPr lang="de-DE" altLang="de-DE" dirty="0"/>
              <a:t> Want </a:t>
            </a:r>
            <a:r>
              <a:rPr lang="de-DE" altLang="de-DE" dirty="0" err="1"/>
              <a:t>to</a:t>
            </a:r>
            <a:r>
              <a:rPr lang="de-DE" altLang="de-DE" dirty="0"/>
              <a:t> Take Other Language Courses at University Language Center</a:t>
            </a:r>
          </a:p>
        </p:txBody>
      </p:sp>
    </p:spTree>
    <p:extLst>
      <p:ext uri="{BB962C8B-B14F-4D97-AF65-F5344CB8AC3E}">
        <p14:creationId xmlns:p14="http://schemas.microsoft.com/office/powerpoint/2010/main" val="2941220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Mandatory</a:t>
            </a:r>
            <a:r>
              <a:rPr lang="de-DE" dirty="0"/>
              <a:t> Entrance </a:t>
            </a:r>
            <a:r>
              <a:rPr lang="de-DE" dirty="0" err="1"/>
              <a:t>Exam</a:t>
            </a:r>
            <a:r>
              <a:rPr lang="de-DE" dirty="0"/>
              <a:t>: CAMPUAS</a:t>
            </a:r>
          </a:p>
        </p:txBody>
      </p:sp>
      <p:sp>
        <p:nvSpPr>
          <p:cNvPr id="3" name="Inhaltsplatzhalter 2"/>
          <p:cNvSpPr>
            <a:spLocks noGrp="1"/>
          </p:cNvSpPr>
          <p:nvPr>
            <p:ph idx="1"/>
          </p:nvPr>
        </p:nvSpPr>
        <p:spPr/>
        <p:txBody>
          <a:bodyPr>
            <a:normAutofit fontScale="85000" lnSpcReduction="10000"/>
          </a:bodyPr>
          <a:lstStyle/>
          <a:p>
            <a:pPr marL="0" indent="0">
              <a:buNone/>
            </a:pPr>
            <a:r>
              <a:rPr lang="en-US" dirty="0"/>
              <a:t>In the various individual </a:t>
            </a:r>
            <a:r>
              <a:rPr lang="en-US" dirty="0" err="1"/>
              <a:t>CampUAS</a:t>
            </a:r>
            <a:r>
              <a:rPr lang="en-US" dirty="0"/>
              <a:t> courses below you will find information specific to your language program and instructions for taking a mandatory entrance exam.</a:t>
            </a:r>
          </a:p>
          <a:p>
            <a:pPr marL="0" indent="0">
              <a:buNone/>
            </a:pPr>
            <a:r>
              <a:rPr lang="en-US" dirty="0"/>
              <a:t>The results of the entrance exam do not contribute to your grade, but provide you with an approximate idea of what level English you already have, and will help the program coordinator understand your language needs.</a:t>
            </a:r>
          </a:p>
          <a:p>
            <a:pPr fontAlgn="ctr"/>
            <a:r>
              <a:rPr lang="en-US" dirty="0"/>
              <a:t>Score equivalent to the C1 level on Mandatory Entrance Exam:</a:t>
            </a:r>
            <a:endParaRPr lang="de-DE" dirty="0"/>
          </a:p>
          <a:p>
            <a:pPr fontAlgn="ctr"/>
            <a:r>
              <a:rPr lang="de-DE" dirty="0"/>
              <a:t>55&lt;&gt;65 (out </a:t>
            </a:r>
            <a:r>
              <a:rPr lang="de-DE" dirty="0" err="1"/>
              <a:t>of</a:t>
            </a:r>
            <a:r>
              <a:rPr lang="de-DE" dirty="0"/>
              <a:t> 70)</a:t>
            </a:r>
          </a:p>
          <a:p>
            <a:pPr marL="0" indent="0">
              <a:buNone/>
            </a:pPr>
            <a:endParaRPr lang="de-DE" dirty="0"/>
          </a:p>
        </p:txBody>
      </p:sp>
    </p:spTree>
    <p:extLst>
      <p:ext uri="{BB962C8B-B14F-4D97-AF65-F5344CB8AC3E}">
        <p14:creationId xmlns:p14="http://schemas.microsoft.com/office/powerpoint/2010/main" val="2967481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e-DE" altLang="de-DE" dirty="0" err="1"/>
              <a:t>Contact</a:t>
            </a:r>
            <a:r>
              <a:rPr lang="de-DE" altLang="de-DE" dirty="0"/>
              <a:t> </a:t>
            </a:r>
            <a:r>
              <a:rPr lang="de-DE" altLang="de-DE" dirty="0" err="1"/>
              <a:t>to</a:t>
            </a:r>
            <a:r>
              <a:rPr lang="de-DE" altLang="de-DE" dirty="0"/>
              <a:t> </a:t>
            </a:r>
            <a:r>
              <a:rPr lang="de-DE" altLang="de-DE" dirty="0" err="1"/>
              <a:t>Program</a:t>
            </a:r>
            <a:r>
              <a:rPr lang="de-DE" altLang="de-DE" dirty="0"/>
              <a:t> </a:t>
            </a:r>
            <a:r>
              <a:rPr lang="de-DE" altLang="de-DE" dirty="0" err="1"/>
              <a:t>Coordinator</a:t>
            </a:r>
            <a:endParaRPr lang="de-DE" altLang="de-DE" dirty="0"/>
          </a:p>
        </p:txBody>
      </p:sp>
      <p:sp>
        <p:nvSpPr>
          <p:cNvPr id="24579" name="Rectangle 3"/>
          <p:cNvSpPr>
            <a:spLocks noGrp="1" noChangeArrowheads="1"/>
          </p:cNvSpPr>
          <p:nvPr>
            <p:ph type="body" idx="1"/>
          </p:nvPr>
        </p:nvSpPr>
        <p:spPr/>
        <p:txBody>
          <a:bodyPr>
            <a:normAutofit fontScale="70000" lnSpcReduction="20000"/>
          </a:bodyPr>
          <a:lstStyle/>
          <a:p>
            <a:pPr eaLnBrk="1" hangingPunct="1"/>
            <a:r>
              <a:rPr lang="de-DE" altLang="de-DE" b="1" dirty="0"/>
              <a:t>James Slawney</a:t>
            </a:r>
          </a:p>
          <a:p>
            <a:pPr eaLnBrk="1" hangingPunct="1">
              <a:buFontTx/>
              <a:buNone/>
            </a:pPr>
            <a:r>
              <a:rPr lang="de-DE" altLang="de-DE" b="1" dirty="0"/>
              <a:t>Office Hours: </a:t>
            </a:r>
            <a:r>
              <a:rPr lang="de-DE" altLang="de-DE" b="1" dirty="0" err="1">
                <a:solidFill>
                  <a:srgbClr val="FF0000"/>
                </a:solidFill>
              </a:rPr>
              <a:t>Thursdays</a:t>
            </a:r>
            <a:r>
              <a:rPr lang="de-DE" altLang="de-DE" b="1" dirty="0">
                <a:solidFill>
                  <a:srgbClr val="FF0000"/>
                </a:solidFill>
              </a:rPr>
              <a:t>, 12:00-13:00, 2/375</a:t>
            </a:r>
          </a:p>
          <a:p>
            <a:pPr eaLnBrk="1" hangingPunct="1">
              <a:buFontTx/>
              <a:buNone/>
            </a:pPr>
            <a:r>
              <a:rPr lang="de-DE" altLang="de-DE" b="1" dirty="0"/>
              <a:t>E-Mail: </a:t>
            </a:r>
            <a:r>
              <a:rPr lang="de-DE" altLang="de-DE" b="1" dirty="0">
                <a:hlinkClick r:id="rId2"/>
              </a:rPr>
              <a:t>jslawney@fra-uas.de</a:t>
            </a:r>
            <a:endParaRPr lang="de-DE" altLang="de-DE" b="1" dirty="0"/>
          </a:p>
          <a:p>
            <a:pPr eaLnBrk="1" hangingPunct="1">
              <a:buFontTx/>
              <a:buNone/>
            </a:pPr>
            <a:r>
              <a:rPr lang="de-DE" altLang="de-DE" b="1" dirty="0" err="1"/>
              <a:t>Typical</a:t>
            </a:r>
            <a:r>
              <a:rPr lang="de-DE" altLang="de-DE" b="1" dirty="0"/>
              <a:t> </a:t>
            </a:r>
            <a:r>
              <a:rPr lang="de-DE" altLang="de-DE" b="1" dirty="0" err="1"/>
              <a:t>requests</a:t>
            </a:r>
            <a:r>
              <a:rPr lang="de-DE" altLang="de-DE" b="1" dirty="0"/>
              <a:t> </a:t>
            </a:r>
            <a:r>
              <a:rPr lang="de-DE" altLang="de-DE" b="1" dirty="0" err="1"/>
              <a:t>to</a:t>
            </a:r>
            <a:r>
              <a:rPr lang="de-DE" altLang="de-DE" b="1" dirty="0"/>
              <a:t> </a:t>
            </a:r>
            <a:r>
              <a:rPr lang="de-DE" altLang="de-DE" b="1" dirty="0" err="1"/>
              <a:t>me</a:t>
            </a:r>
            <a:r>
              <a:rPr lang="de-DE" altLang="de-DE" b="1" dirty="0"/>
              <a:t>: </a:t>
            </a:r>
            <a:r>
              <a:rPr lang="de-DE" altLang="de-DE" b="1" dirty="0" err="1"/>
              <a:t>writing</a:t>
            </a:r>
            <a:r>
              <a:rPr lang="de-DE" altLang="de-DE" b="1" dirty="0"/>
              <a:t> </a:t>
            </a:r>
            <a:r>
              <a:rPr lang="de-DE" altLang="de-DE" b="1" dirty="0" err="1"/>
              <a:t>assignment</a:t>
            </a:r>
            <a:r>
              <a:rPr lang="de-DE" altLang="de-DE" b="1" dirty="0"/>
              <a:t> and/</a:t>
            </a:r>
            <a:r>
              <a:rPr lang="de-DE" altLang="de-DE" b="1" dirty="0" err="1"/>
              <a:t>or</a:t>
            </a:r>
            <a:r>
              <a:rPr lang="de-DE" altLang="de-DE" b="1" dirty="0"/>
              <a:t> </a:t>
            </a:r>
            <a:r>
              <a:rPr lang="de-DE" altLang="de-DE" b="1" dirty="0" err="1"/>
              <a:t>research</a:t>
            </a:r>
            <a:r>
              <a:rPr lang="de-DE" altLang="de-DE" b="1" dirty="0"/>
              <a:t> </a:t>
            </a:r>
            <a:r>
              <a:rPr lang="de-DE" altLang="de-DE" b="1" dirty="0" err="1"/>
              <a:t>project</a:t>
            </a:r>
            <a:r>
              <a:rPr lang="de-DE" altLang="de-DE" b="1" dirty="0"/>
              <a:t> </a:t>
            </a:r>
            <a:r>
              <a:rPr lang="de-DE" altLang="de-DE" b="1" dirty="0" err="1"/>
              <a:t>discussion</a:t>
            </a:r>
            <a:r>
              <a:rPr lang="de-DE" altLang="de-DE" b="1" dirty="0"/>
              <a:t>; after </a:t>
            </a:r>
            <a:r>
              <a:rPr lang="de-DE" altLang="de-DE" b="1" dirty="0" err="1"/>
              <a:t>class</a:t>
            </a:r>
            <a:r>
              <a:rPr lang="de-DE" altLang="de-DE" b="1" dirty="0"/>
              <a:t> „Sprachzeugnis“ </a:t>
            </a:r>
            <a:r>
              <a:rPr lang="de-DE" altLang="de-DE" b="1" dirty="0" err="1"/>
              <a:t>for</a:t>
            </a:r>
            <a:r>
              <a:rPr lang="de-DE" altLang="de-DE" b="1" dirty="0"/>
              <a:t> </a:t>
            </a:r>
            <a:r>
              <a:rPr lang="de-DE" altLang="de-DE" b="1" dirty="0" err="1"/>
              <a:t>overseas</a:t>
            </a:r>
            <a:r>
              <a:rPr lang="de-DE" altLang="de-DE" b="1" dirty="0"/>
              <a:t> </a:t>
            </a:r>
            <a:r>
              <a:rPr lang="de-DE" altLang="de-DE" b="1" dirty="0" err="1"/>
              <a:t>study</a:t>
            </a:r>
            <a:r>
              <a:rPr lang="de-DE" altLang="de-DE" b="1" dirty="0"/>
              <a:t>, </a:t>
            </a:r>
            <a:r>
              <a:rPr lang="de-DE" altLang="de-DE" b="1" dirty="0" err="1"/>
              <a:t>exam</a:t>
            </a:r>
            <a:r>
              <a:rPr lang="de-DE" altLang="de-DE" b="1" dirty="0"/>
              <a:t> review, etc.  </a:t>
            </a:r>
          </a:p>
          <a:p>
            <a:pPr eaLnBrk="1" hangingPunct="1">
              <a:buFontTx/>
              <a:buNone/>
            </a:pPr>
            <a:r>
              <a:rPr lang="de-DE" altLang="de-DE" b="1" dirty="0" err="1"/>
              <a:t>If</a:t>
            </a:r>
            <a:r>
              <a:rPr lang="de-DE" altLang="de-DE" b="1" dirty="0"/>
              <a:t> after </a:t>
            </a:r>
            <a:r>
              <a:rPr lang="de-DE" altLang="de-DE" b="1" dirty="0" err="1"/>
              <a:t>this</a:t>
            </a:r>
            <a:r>
              <a:rPr lang="de-DE" altLang="de-DE" b="1" dirty="0"/>
              <a:t> </a:t>
            </a:r>
            <a:r>
              <a:rPr lang="de-DE" altLang="de-DE" b="1" dirty="0" err="1"/>
              <a:t>module</a:t>
            </a:r>
            <a:r>
              <a:rPr lang="de-DE" altLang="de-DE" b="1" dirty="0"/>
              <a:t> </a:t>
            </a:r>
            <a:r>
              <a:rPr lang="de-DE" altLang="de-DE" b="1" dirty="0" err="1"/>
              <a:t>you</a:t>
            </a:r>
            <a:r>
              <a:rPr lang="de-DE" altLang="de-DE" b="1" dirty="0"/>
              <a:t> </a:t>
            </a:r>
            <a:r>
              <a:rPr lang="de-DE" altLang="de-DE" b="1" dirty="0" err="1"/>
              <a:t>need</a:t>
            </a:r>
            <a:r>
              <a:rPr lang="de-DE" altLang="de-DE" b="1" dirty="0"/>
              <a:t> a </a:t>
            </a:r>
            <a:r>
              <a:rPr lang="de-DE" altLang="de-DE" b="1" dirty="0">
                <a:solidFill>
                  <a:srgbClr val="FF0000"/>
                </a:solidFill>
              </a:rPr>
              <a:t>„Sprachzeugnis“ </a:t>
            </a:r>
            <a:r>
              <a:rPr lang="de-DE" altLang="de-DE" b="1" dirty="0" err="1"/>
              <a:t>you</a:t>
            </a:r>
            <a:r>
              <a:rPr lang="de-DE" altLang="de-DE" b="1" dirty="0"/>
              <a:t> </a:t>
            </a:r>
            <a:r>
              <a:rPr lang="de-DE" altLang="de-DE" b="1" dirty="0" err="1"/>
              <a:t>should</a:t>
            </a:r>
            <a:r>
              <a:rPr lang="de-DE" altLang="de-DE" b="1" dirty="0"/>
              <a:t> follow </a:t>
            </a:r>
            <a:r>
              <a:rPr lang="de-DE" altLang="de-DE" b="1" dirty="0" err="1"/>
              <a:t>the</a:t>
            </a:r>
            <a:r>
              <a:rPr lang="de-DE" altLang="de-DE" b="1" dirty="0"/>
              <a:t> </a:t>
            </a:r>
            <a:r>
              <a:rPr lang="de-DE" altLang="de-DE" b="1" dirty="0" err="1"/>
              <a:t>application</a:t>
            </a:r>
            <a:r>
              <a:rPr lang="de-DE" altLang="de-DE" b="1" dirty="0"/>
              <a:t> </a:t>
            </a:r>
            <a:r>
              <a:rPr lang="de-DE" altLang="de-DE" b="1" dirty="0" err="1"/>
              <a:t>procedure</a:t>
            </a:r>
            <a:r>
              <a:rPr lang="de-DE" altLang="de-DE" b="1" dirty="0"/>
              <a:t> </a:t>
            </a:r>
            <a:r>
              <a:rPr lang="de-DE" altLang="de-DE" b="1" dirty="0" err="1"/>
              <a:t>outlined</a:t>
            </a:r>
            <a:r>
              <a:rPr lang="de-DE" altLang="de-DE" b="1" dirty="0"/>
              <a:t> on </a:t>
            </a:r>
            <a:r>
              <a:rPr lang="de-DE" altLang="de-DE" b="1" dirty="0" err="1"/>
              <a:t>the</a:t>
            </a:r>
            <a:r>
              <a:rPr lang="de-DE" altLang="de-DE" b="1" dirty="0"/>
              <a:t> University Language Center (Fachsprachenzentrum) </a:t>
            </a:r>
            <a:r>
              <a:rPr lang="de-DE" altLang="de-DE" b="1" dirty="0" err="1"/>
              <a:t>homepage</a:t>
            </a:r>
            <a:r>
              <a:rPr lang="de-DE" altLang="de-DE" b="1" dirty="0"/>
              <a:t>, </a:t>
            </a:r>
            <a:r>
              <a:rPr lang="de-DE" altLang="de-DE" b="1" dirty="0" err="1"/>
              <a:t>ie</a:t>
            </a:r>
            <a:r>
              <a:rPr lang="de-DE" altLang="de-DE" b="1" dirty="0"/>
              <a:t>. </a:t>
            </a:r>
            <a:r>
              <a:rPr lang="de-DE" altLang="de-DE" b="1" dirty="0" err="1"/>
              <a:t>activate</a:t>
            </a:r>
            <a:r>
              <a:rPr lang="de-DE" altLang="de-DE" b="1" dirty="0"/>
              <a:t> an </a:t>
            </a:r>
            <a:r>
              <a:rPr lang="de-DE" altLang="de-DE" b="1" dirty="0" err="1"/>
              <a:t>application</a:t>
            </a:r>
            <a:r>
              <a:rPr lang="de-DE" altLang="de-DE" b="1" dirty="0"/>
              <a:t> </a:t>
            </a:r>
            <a:r>
              <a:rPr lang="de-DE" altLang="de-DE" b="1" dirty="0" err="1"/>
              <a:t>procedure</a:t>
            </a:r>
            <a:r>
              <a:rPr lang="de-DE" altLang="de-DE" b="1" dirty="0"/>
              <a:t> via a </a:t>
            </a:r>
            <a:r>
              <a:rPr lang="de-DE" altLang="de-DE" b="1" dirty="0" err="1"/>
              <a:t>hyperlink</a:t>
            </a:r>
            <a:r>
              <a:rPr lang="de-DE" altLang="de-DE" b="1" dirty="0"/>
              <a:t> on </a:t>
            </a:r>
            <a:r>
              <a:rPr lang="de-DE" altLang="de-DE" b="1" dirty="0" err="1"/>
              <a:t>the</a:t>
            </a:r>
            <a:r>
              <a:rPr lang="de-DE" altLang="de-DE" b="1" dirty="0"/>
              <a:t> </a:t>
            </a:r>
            <a:r>
              <a:rPr lang="de-DE" altLang="de-DE" b="1" dirty="0" err="1"/>
              <a:t>homepage</a:t>
            </a:r>
            <a:r>
              <a:rPr lang="de-DE" altLang="de-DE" b="1" dirty="0"/>
              <a:t>, </a:t>
            </a:r>
            <a:r>
              <a:rPr lang="de-DE" altLang="de-DE" b="1" dirty="0" err="1"/>
              <a:t>then</a:t>
            </a:r>
            <a:r>
              <a:rPr lang="de-DE" altLang="de-DE" b="1" dirty="0"/>
              <a:t> send </a:t>
            </a:r>
            <a:r>
              <a:rPr lang="de-DE" altLang="de-DE" b="1" dirty="0" err="1"/>
              <a:t>me</a:t>
            </a:r>
            <a:r>
              <a:rPr lang="de-DE" altLang="de-DE" b="1" dirty="0"/>
              <a:t> via Email </a:t>
            </a:r>
            <a:r>
              <a:rPr lang="de-DE" altLang="de-DE" b="1" dirty="0" err="1"/>
              <a:t>with</a:t>
            </a:r>
            <a:r>
              <a:rPr lang="de-DE" altLang="de-DE" b="1" dirty="0"/>
              <a:t> a </a:t>
            </a:r>
            <a:r>
              <a:rPr lang="de-DE" altLang="de-DE" b="1" dirty="0" err="1"/>
              <a:t>copy</a:t>
            </a:r>
            <a:r>
              <a:rPr lang="de-DE" altLang="de-DE" b="1" dirty="0"/>
              <a:t> </a:t>
            </a:r>
            <a:r>
              <a:rPr lang="de-DE" altLang="de-DE" b="1" dirty="0" err="1"/>
              <a:t>of</a:t>
            </a:r>
            <a:r>
              <a:rPr lang="de-DE" altLang="de-DE" b="1" dirty="0"/>
              <a:t> </a:t>
            </a:r>
            <a:r>
              <a:rPr lang="de-DE" altLang="de-DE" b="1" dirty="0" err="1"/>
              <a:t>the</a:t>
            </a:r>
            <a:r>
              <a:rPr lang="de-DE" altLang="de-DE" b="1" dirty="0"/>
              <a:t> „Sprachnachweis“ (</a:t>
            </a:r>
            <a:r>
              <a:rPr lang="de-DE" altLang="de-DE" b="1" dirty="0" err="1"/>
              <a:t>filled</a:t>
            </a:r>
            <a:r>
              <a:rPr lang="de-DE" altLang="de-DE" b="1" dirty="0"/>
              <a:t> out </a:t>
            </a:r>
            <a:r>
              <a:rPr lang="de-DE" altLang="de-DE" b="1" dirty="0" err="1"/>
              <a:t>with</a:t>
            </a:r>
            <a:r>
              <a:rPr lang="de-DE" altLang="de-DE" b="1" dirty="0"/>
              <a:t> </a:t>
            </a:r>
            <a:r>
              <a:rPr lang="de-DE" altLang="de-DE" b="1" dirty="0" err="1"/>
              <a:t>your</a:t>
            </a:r>
            <a:r>
              <a:rPr lang="de-DE" altLang="de-DE" b="1" dirty="0"/>
              <a:t> </a:t>
            </a:r>
            <a:r>
              <a:rPr lang="de-DE" altLang="de-DE" b="1" dirty="0" err="1"/>
              <a:t>information</a:t>
            </a:r>
            <a:r>
              <a:rPr lang="de-DE" altLang="de-DE" b="1" dirty="0"/>
              <a:t>) and also a „Leistungsnachweis“ </a:t>
            </a:r>
            <a:r>
              <a:rPr lang="de-DE" altLang="de-DE" b="1" dirty="0" err="1"/>
              <a:t>with</a:t>
            </a:r>
            <a:r>
              <a:rPr lang="de-DE" altLang="de-DE" b="1" dirty="0"/>
              <a:t> </a:t>
            </a:r>
            <a:r>
              <a:rPr lang="de-DE" altLang="de-DE" b="1" dirty="0" err="1"/>
              <a:t>your</a:t>
            </a:r>
            <a:r>
              <a:rPr lang="de-DE" altLang="de-DE" b="1" dirty="0"/>
              <a:t> English </a:t>
            </a:r>
            <a:r>
              <a:rPr lang="de-DE" altLang="de-DE" b="1" dirty="0" err="1"/>
              <a:t>course</a:t>
            </a:r>
            <a:r>
              <a:rPr lang="de-DE" altLang="de-DE" b="1" dirty="0"/>
              <a:t> grade on it.  I will </a:t>
            </a:r>
            <a:r>
              <a:rPr lang="de-DE" altLang="de-DE" b="1" dirty="0" err="1"/>
              <a:t>then</a:t>
            </a:r>
            <a:r>
              <a:rPr lang="de-DE" altLang="de-DE" b="1" dirty="0"/>
              <a:t> send </a:t>
            </a:r>
            <a:r>
              <a:rPr lang="de-DE" altLang="de-DE" b="1" dirty="0" err="1"/>
              <a:t>you</a:t>
            </a:r>
            <a:r>
              <a:rPr lang="de-DE" altLang="de-DE" b="1" dirty="0"/>
              <a:t> </a:t>
            </a:r>
            <a:r>
              <a:rPr lang="de-DE" altLang="de-DE" b="1" dirty="0" err="1"/>
              <a:t>the</a:t>
            </a:r>
            <a:r>
              <a:rPr lang="de-DE" altLang="de-DE" b="1" dirty="0"/>
              <a:t> Sprachzeugnis via Email.  Processing time </a:t>
            </a:r>
            <a:r>
              <a:rPr lang="de-DE" altLang="de-DE" b="1" dirty="0" err="1"/>
              <a:t>is</a:t>
            </a:r>
            <a:r>
              <a:rPr lang="de-DE" altLang="de-DE" b="1" dirty="0"/>
              <a:t> </a:t>
            </a:r>
            <a:r>
              <a:rPr lang="de-DE" altLang="de-DE" b="1" dirty="0" err="1"/>
              <a:t>about</a:t>
            </a:r>
            <a:r>
              <a:rPr lang="de-DE" altLang="de-DE" b="1" dirty="0"/>
              <a:t> 3 </a:t>
            </a:r>
            <a:r>
              <a:rPr lang="de-DE" altLang="de-DE" b="1" dirty="0" err="1"/>
              <a:t>days</a:t>
            </a:r>
            <a:r>
              <a:rPr lang="de-DE" altLang="de-DE" b="1" dirty="0"/>
              <a:t> </a:t>
            </a:r>
            <a:r>
              <a:rPr lang="de-DE" altLang="de-DE" b="1" dirty="0" err="1"/>
              <a:t>currently</a:t>
            </a:r>
            <a:r>
              <a:rPr lang="de-DE" altLang="de-DE" b="1" dirty="0"/>
              <a:t>. </a:t>
            </a:r>
          </a:p>
        </p:txBody>
      </p:sp>
    </p:spTree>
    <p:extLst>
      <p:ext uri="{BB962C8B-B14F-4D97-AF65-F5344CB8AC3E}">
        <p14:creationId xmlns:p14="http://schemas.microsoft.com/office/powerpoint/2010/main" val="33158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Course Level in CEFR System</a:t>
            </a:r>
          </a:p>
        </p:txBody>
      </p:sp>
      <p:sp>
        <p:nvSpPr>
          <p:cNvPr id="3" name="Inhaltsplatzhalter 2"/>
          <p:cNvSpPr>
            <a:spLocks noGrp="1"/>
          </p:cNvSpPr>
          <p:nvPr>
            <p:ph idx="1"/>
          </p:nvPr>
        </p:nvSpPr>
        <p:spPr/>
        <p:txBody>
          <a:bodyPr>
            <a:normAutofit/>
          </a:bodyPr>
          <a:lstStyle/>
          <a:p>
            <a:pPr marL="0" indent="0">
              <a:buNone/>
            </a:pPr>
            <a:r>
              <a:rPr lang="en-US" dirty="0"/>
              <a:t>These courses in International Finance are both at the </a:t>
            </a:r>
            <a:r>
              <a:rPr lang="en-US" dirty="0">
                <a:solidFill>
                  <a:srgbClr val="FF0000"/>
                </a:solidFill>
              </a:rPr>
              <a:t>C1</a:t>
            </a:r>
            <a:r>
              <a:rPr lang="en-US" dirty="0"/>
              <a:t> CEFR level (learn about the Global Scale of English at </a:t>
            </a:r>
            <a:r>
              <a:rPr lang="en-US" dirty="0">
                <a:hlinkClick r:id="rId2"/>
              </a:rPr>
              <a:t>www.englishscale.com</a:t>
            </a:r>
            <a:r>
              <a:rPr lang="en-US" dirty="0"/>
              <a:t>).  This is a </a:t>
            </a:r>
            <a:r>
              <a:rPr lang="en-US" i="1" dirty="0"/>
              <a:t>Proficient</a:t>
            </a:r>
            <a:r>
              <a:rPr lang="en-US" dirty="0"/>
              <a:t> and </a:t>
            </a:r>
            <a:r>
              <a:rPr lang="en-US" i="1" dirty="0"/>
              <a:t>Advanced</a:t>
            </a:r>
            <a:r>
              <a:rPr lang="en-US" dirty="0"/>
              <a:t> level of English.  </a:t>
            </a:r>
          </a:p>
          <a:p>
            <a:pPr marL="0" indent="0">
              <a:buNone/>
            </a:pPr>
            <a:r>
              <a:rPr lang="en-US" dirty="0"/>
              <a:t>In Business English this encompasses </a:t>
            </a:r>
            <a:r>
              <a:rPr lang="en-US" i="1" dirty="0"/>
              <a:t>Higher</a:t>
            </a:r>
            <a:r>
              <a:rPr lang="en-US" dirty="0"/>
              <a:t> Business Communication Skills (presentations, negotiations, meetings, Emails, phone calls, report writing, etc.)  </a:t>
            </a:r>
          </a:p>
          <a:p>
            <a:pPr marL="0" indent="0">
              <a:buNone/>
            </a:pPr>
            <a:endParaRPr lang="de-DE" dirty="0"/>
          </a:p>
        </p:txBody>
      </p:sp>
    </p:spTree>
    <p:extLst>
      <p:ext uri="{BB962C8B-B14F-4D97-AF65-F5344CB8AC3E}">
        <p14:creationId xmlns:p14="http://schemas.microsoft.com/office/powerpoint/2010/main" val="1323999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Conclusions</a:t>
            </a:r>
            <a:endParaRPr lang="de-DE" dirty="0"/>
          </a:p>
        </p:txBody>
      </p:sp>
      <p:sp>
        <p:nvSpPr>
          <p:cNvPr id="3" name="Inhaltsplatzhalter 2"/>
          <p:cNvSpPr>
            <a:spLocks noGrp="1"/>
          </p:cNvSpPr>
          <p:nvPr>
            <p:ph idx="1"/>
          </p:nvPr>
        </p:nvSpPr>
        <p:spPr/>
        <p:txBody>
          <a:bodyPr/>
          <a:lstStyle/>
          <a:p>
            <a:pPr marL="0" indent="0">
              <a:buNone/>
            </a:pPr>
            <a:r>
              <a:rPr lang="de-DE" dirty="0" err="1"/>
              <a:t>Now</a:t>
            </a:r>
            <a:r>
              <a:rPr lang="de-DE" dirty="0"/>
              <a:t> </a:t>
            </a:r>
            <a:r>
              <a:rPr lang="de-DE" dirty="0" err="1"/>
              <a:t>you</a:t>
            </a:r>
            <a:r>
              <a:rPr lang="de-DE" dirty="0"/>
              <a:t> </a:t>
            </a:r>
            <a:r>
              <a:rPr lang="de-DE" dirty="0" err="1"/>
              <a:t>know</a:t>
            </a:r>
            <a:r>
              <a:rPr lang="de-DE" dirty="0"/>
              <a:t> </a:t>
            </a:r>
            <a:r>
              <a:rPr lang="de-DE" dirty="0" err="1"/>
              <a:t>how</a:t>
            </a:r>
            <a:r>
              <a:rPr lang="de-DE" dirty="0"/>
              <a:t> </a:t>
            </a:r>
            <a:r>
              <a:rPr lang="de-DE" dirty="0" err="1"/>
              <a:t>the</a:t>
            </a:r>
            <a:r>
              <a:rPr lang="de-DE" dirty="0"/>
              <a:t> </a:t>
            </a:r>
            <a:r>
              <a:rPr lang="de-DE" dirty="0" err="1"/>
              <a:t>course</a:t>
            </a:r>
            <a:r>
              <a:rPr lang="de-DE" dirty="0"/>
              <a:t> „English </a:t>
            </a:r>
            <a:r>
              <a:rPr lang="de-DE" dirty="0" err="1"/>
              <a:t>for</a:t>
            </a:r>
            <a:r>
              <a:rPr lang="de-DE" dirty="0"/>
              <a:t> </a:t>
            </a:r>
            <a:r>
              <a:rPr lang="de-DE" dirty="0" err="1"/>
              <a:t>Presentations</a:t>
            </a:r>
            <a:r>
              <a:rPr lang="de-DE" dirty="0"/>
              <a:t>“ </a:t>
            </a:r>
            <a:r>
              <a:rPr lang="de-DE" dirty="0" err="1"/>
              <a:t>is</a:t>
            </a:r>
            <a:r>
              <a:rPr lang="de-DE" dirty="0"/>
              <a:t> </a:t>
            </a:r>
            <a:r>
              <a:rPr lang="de-DE" dirty="0" err="1"/>
              <a:t>structured</a:t>
            </a:r>
            <a:r>
              <a:rPr lang="de-DE" dirty="0"/>
              <a:t>.</a:t>
            </a:r>
          </a:p>
          <a:p>
            <a:pPr marL="0" indent="0">
              <a:buNone/>
            </a:pPr>
            <a:r>
              <a:rPr lang="de-DE" dirty="0" err="1"/>
              <a:t>You</a:t>
            </a:r>
            <a:r>
              <a:rPr lang="de-DE" dirty="0"/>
              <a:t> also </a:t>
            </a:r>
            <a:r>
              <a:rPr lang="de-DE" dirty="0" err="1"/>
              <a:t>know</a:t>
            </a:r>
            <a:r>
              <a:rPr lang="de-DE" dirty="0"/>
              <a:t> </a:t>
            </a:r>
            <a:r>
              <a:rPr lang="de-DE" dirty="0" err="1"/>
              <a:t>the</a:t>
            </a:r>
            <a:r>
              <a:rPr lang="de-DE" dirty="0"/>
              <a:t> </a:t>
            </a:r>
            <a:r>
              <a:rPr lang="de-DE" dirty="0" err="1"/>
              <a:t>research</a:t>
            </a:r>
            <a:r>
              <a:rPr lang="de-DE" dirty="0"/>
              <a:t> </a:t>
            </a:r>
            <a:r>
              <a:rPr lang="de-DE" dirty="0" err="1"/>
              <a:t>topic</a:t>
            </a:r>
            <a:r>
              <a:rPr lang="de-DE" dirty="0"/>
              <a:t> </a:t>
            </a:r>
            <a:r>
              <a:rPr lang="de-DE" dirty="0" err="1"/>
              <a:t>for</a:t>
            </a:r>
            <a:r>
              <a:rPr lang="de-DE" dirty="0"/>
              <a:t> </a:t>
            </a:r>
            <a:r>
              <a:rPr lang="de-DE" dirty="0" err="1"/>
              <a:t>the</a:t>
            </a:r>
            <a:r>
              <a:rPr lang="de-DE" dirty="0"/>
              <a:t> </a:t>
            </a:r>
            <a:r>
              <a:rPr lang="de-DE" dirty="0" err="1"/>
              <a:t>project</a:t>
            </a:r>
            <a:r>
              <a:rPr lang="de-DE" dirty="0"/>
              <a:t> </a:t>
            </a:r>
            <a:r>
              <a:rPr lang="de-DE" dirty="0" err="1"/>
              <a:t>work</a:t>
            </a:r>
            <a:r>
              <a:rPr lang="de-DE" dirty="0"/>
              <a:t>.</a:t>
            </a:r>
          </a:p>
          <a:p>
            <a:pPr marL="0" indent="0">
              <a:buNone/>
            </a:pPr>
            <a:endParaRPr lang="de-DE" dirty="0"/>
          </a:p>
          <a:p>
            <a:pPr marL="0" indent="0">
              <a:buNone/>
            </a:pPr>
            <a:r>
              <a:rPr lang="de-DE" dirty="0"/>
              <a:t>Use </a:t>
            </a:r>
            <a:r>
              <a:rPr lang="de-DE" dirty="0" err="1"/>
              <a:t>remaining</a:t>
            </a:r>
            <a:r>
              <a:rPr lang="de-DE" dirty="0"/>
              <a:t> time </a:t>
            </a:r>
            <a:r>
              <a:rPr lang="de-DE" dirty="0" err="1"/>
              <a:t>to</a:t>
            </a:r>
            <a:r>
              <a:rPr lang="de-DE" dirty="0"/>
              <a:t> do </a:t>
            </a:r>
            <a:r>
              <a:rPr lang="de-DE" dirty="0" err="1"/>
              <a:t>the</a:t>
            </a:r>
            <a:r>
              <a:rPr lang="de-DE" dirty="0"/>
              <a:t> Entrance </a:t>
            </a:r>
            <a:r>
              <a:rPr lang="de-DE" dirty="0" err="1"/>
              <a:t>Exam</a:t>
            </a:r>
            <a:r>
              <a:rPr lang="de-DE" dirty="0"/>
              <a:t> on </a:t>
            </a:r>
            <a:r>
              <a:rPr lang="de-DE" dirty="0" err="1"/>
              <a:t>campUAS</a:t>
            </a:r>
            <a:r>
              <a:rPr lang="de-DE" dirty="0"/>
              <a:t> and </a:t>
            </a:r>
            <a:r>
              <a:rPr lang="de-DE" dirty="0" err="1"/>
              <a:t>the</a:t>
            </a:r>
            <a:r>
              <a:rPr lang="de-DE" dirty="0"/>
              <a:t> </a:t>
            </a:r>
            <a:r>
              <a:rPr lang="de-DE" dirty="0" err="1"/>
              <a:t>rest</a:t>
            </a:r>
            <a:r>
              <a:rPr lang="de-DE" dirty="0"/>
              <a:t> </a:t>
            </a:r>
            <a:r>
              <a:rPr lang="de-DE" dirty="0" err="1"/>
              <a:t>of</a:t>
            </a:r>
            <a:r>
              <a:rPr lang="de-DE" dirty="0"/>
              <a:t> </a:t>
            </a:r>
            <a:r>
              <a:rPr lang="de-DE" dirty="0" err="1"/>
              <a:t>the</a:t>
            </a:r>
            <a:r>
              <a:rPr lang="de-DE" dirty="0"/>
              <a:t> </a:t>
            </a:r>
            <a:r>
              <a:rPr lang="de-DE" dirty="0" err="1"/>
              <a:t>tasks</a:t>
            </a:r>
            <a:r>
              <a:rPr lang="de-DE" dirty="0"/>
              <a:t> </a:t>
            </a:r>
            <a:r>
              <a:rPr lang="de-DE" dirty="0" err="1"/>
              <a:t>listed</a:t>
            </a:r>
            <a:r>
              <a:rPr lang="de-DE" dirty="0"/>
              <a:t> in </a:t>
            </a:r>
            <a:r>
              <a:rPr lang="de-DE" dirty="0" err="1"/>
              <a:t>the</a:t>
            </a:r>
            <a:r>
              <a:rPr lang="de-DE" dirty="0"/>
              <a:t> </a:t>
            </a:r>
            <a:r>
              <a:rPr lang="de-DE" dirty="0" err="1"/>
              <a:t>previous</a:t>
            </a:r>
            <a:r>
              <a:rPr lang="de-DE" dirty="0"/>
              <a:t> </a:t>
            </a:r>
            <a:r>
              <a:rPr lang="de-DE" dirty="0" err="1"/>
              <a:t>slide</a:t>
            </a:r>
            <a:r>
              <a:rPr lang="de-DE" dirty="0"/>
              <a:t>.</a:t>
            </a:r>
          </a:p>
        </p:txBody>
      </p:sp>
    </p:spTree>
    <p:extLst>
      <p:ext uri="{BB962C8B-B14F-4D97-AF65-F5344CB8AC3E}">
        <p14:creationId xmlns:p14="http://schemas.microsoft.com/office/powerpoint/2010/main" val="4165631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Thanks</a:t>
            </a:r>
            <a:r>
              <a:rPr lang="de-DE" dirty="0"/>
              <a:t> </a:t>
            </a:r>
            <a:r>
              <a:rPr lang="de-DE" dirty="0" err="1"/>
              <a:t>for</a:t>
            </a:r>
            <a:r>
              <a:rPr lang="de-DE" dirty="0"/>
              <a:t> Listening</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841" y="1600200"/>
            <a:ext cx="6028318" cy="4525963"/>
          </a:xfrm>
        </p:spPr>
      </p:pic>
    </p:spTree>
    <p:extLst>
      <p:ext uri="{BB962C8B-B14F-4D97-AF65-F5344CB8AC3E}">
        <p14:creationId xmlns:p14="http://schemas.microsoft.com/office/powerpoint/2010/main" val="325336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Common European Framework (CEFR)</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1560275"/>
            <a:ext cx="5184576" cy="4876742"/>
          </a:xfrm>
        </p:spPr>
      </p:pic>
    </p:spTree>
    <p:extLst>
      <p:ext uri="{BB962C8B-B14F-4D97-AF65-F5344CB8AC3E}">
        <p14:creationId xmlns:p14="http://schemas.microsoft.com/office/powerpoint/2010/main" val="352434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the</a:t>
            </a:r>
            <a:r>
              <a:rPr lang="de-DE" dirty="0"/>
              <a:t> C1 Level?</a:t>
            </a:r>
          </a:p>
        </p:txBody>
      </p:sp>
      <p:sp>
        <p:nvSpPr>
          <p:cNvPr id="3" name="Inhaltsplatzhalter 2"/>
          <p:cNvSpPr>
            <a:spLocks noGrp="1"/>
          </p:cNvSpPr>
          <p:nvPr>
            <p:ph idx="1"/>
          </p:nvPr>
        </p:nvSpPr>
        <p:spPr/>
        <p:txBody>
          <a:bodyPr>
            <a:normAutofit fontScale="70000" lnSpcReduction="20000"/>
          </a:bodyPr>
          <a:lstStyle/>
          <a:p>
            <a:pPr marL="0" indent="0">
              <a:buNone/>
            </a:pPr>
            <a:r>
              <a:rPr lang="en-US" b="1" dirty="0"/>
              <a:t>Advanced </a:t>
            </a:r>
            <a:r>
              <a:rPr lang="en-US" dirty="0"/>
              <a:t>English level C1 is the fifth level of English in the </a:t>
            </a:r>
            <a:r>
              <a:rPr lang="en-US" dirty="0">
                <a:hlinkClick r:id="rId2"/>
              </a:rPr>
              <a:t>Common European Framework of Reference (CEFR)</a:t>
            </a:r>
            <a:r>
              <a:rPr lang="en-US" dirty="0"/>
              <a:t>, a definition of different language levels written by the Council of Europe. In everyday speech, this level might be called “advanced”, and that is the official level descriptor for this level as well, also used by EF SET. At this level, students can function independently and with a great deal of precision on a wide variety of subjects and in almost any setting without any prior preparation.</a:t>
            </a:r>
          </a:p>
          <a:p>
            <a:pPr marL="0" indent="0">
              <a:buNone/>
            </a:pPr>
            <a:endParaRPr lang="en-US" b="1" dirty="0"/>
          </a:p>
          <a:p>
            <a:pPr marL="0" indent="0">
              <a:buNone/>
            </a:pPr>
            <a:r>
              <a:rPr lang="en-US" b="1" dirty="0"/>
              <a:t>How to tell you're at a C1 level in English</a:t>
            </a:r>
          </a:p>
          <a:p>
            <a:pPr marL="0" indent="0">
              <a:buNone/>
            </a:pPr>
            <a:r>
              <a:rPr lang="en-US" dirty="0"/>
              <a:t>The best way to tell if you are at a C1 level in English is to take a high-quality standardized test. On the Moodle course for the English courses in International Finance is a recognized test and on the next slide are the  corresponding C1 scores.</a:t>
            </a:r>
          </a:p>
          <a:p>
            <a:pPr marL="0" indent="0">
              <a:buNone/>
            </a:pPr>
            <a:endParaRPr lang="de-DE" dirty="0"/>
          </a:p>
        </p:txBody>
      </p:sp>
    </p:spTree>
    <p:extLst>
      <p:ext uri="{BB962C8B-B14F-4D97-AF65-F5344CB8AC3E}">
        <p14:creationId xmlns:p14="http://schemas.microsoft.com/office/powerpoint/2010/main" val="51583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Test </a:t>
            </a:r>
            <a:r>
              <a:rPr lang="de-DE" dirty="0" err="1"/>
              <a:t>Scores</a:t>
            </a:r>
            <a:r>
              <a:rPr lang="de-DE" dirty="0"/>
              <a:t> </a:t>
            </a:r>
            <a:r>
              <a:rPr lang="de-DE" dirty="0" err="1"/>
              <a:t>Equivalent</a:t>
            </a:r>
            <a:r>
              <a:rPr lang="de-DE" dirty="0"/>
              <a:t> </a:t>
            </a:r>
            <a:r>
              <a:rPr lang="de-DE" dirty="0" err="1"/>
              <a:t>to</a:t>
            </a:r>
            <a:r>
              <a:rPr lang="de-DE" dirty="0"/>
              <a:t> C1</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465442860"/>
              </p:ext>
            </p:extLst>
          </p:nvPr>
        </p:nvGraphicFramePr>
        <p:xfrm>
          <a:off x="467544" y="1412776"/>
          <a:ext cx="8229600" cy="356616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r>
                        <a:rPr lang="de-DE" dirty="0">
                          <a:solidFill>
                            <a:schemeClr val="tx1"/>
                          </a:solidFill>
                        </a:rPr>
                        <a:t>Test Name</a:t>
                      </a:r>
                    </a:p>
                  </a:txBody>
                  <a:tcPr anchor="ctr">
                    <a:lnL>
                      <a:noFill/>
                    </a:lnL>
                    <a:lnR>
                      <a:noFill/>
                    </a:lnR>
                    <a:lnT>
                      <a:noFill/>
                    </a:lnT>
                    <a:lnB>
                      <a:noFill/>
                    </a:lnB>
                  </a:tcPr>
                </a:tc>
                <a:tc>
                  <a:txBody>
                    <a:bodyPr/>
                    <a:lstStyle/>
                    <a:p>
                      <a:r>
                        <a:rPr lang="en-US" dirty="0"/>
                        <a:t>     Score equivalent to the C1 level</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endParaRPr lang="de-DE" dirty="0"/>
                    </a:p>
                    <a:p>
                      <a:r>
                        <a:rPr lang="de-DE" dirty="0"/>
                        <a:t>FRA</a:t>
                      </a:r>
                      <a:r>
                        <a:rPr lang="de-DE" baseline="0" dirty="0"/>
                        <a:t> UAS  Sprachtest</a:t>
                      </a:r>
                    </a:p>
                    <a:p>
                      <a:endParaRPr lang="de-DE" dirty="0"/>
                    </a:p>
                  </a:txBody>
                  <a:tcPr anchor="ctr">
                    <a:lnL>
                      <a:noFill/>
                    </a:lnL>
                    <a:lnR>
                      <a:noFill/>
                    </a:lnR>
                    <a:lnT>
                      <a:noFill/>
                    </a:lnT>
                    <a:lnB>
                      <a:noFill/>
                    </a:lnB>
                  </a:tcPr>
                </a:tc>
                <a:tc>
                  <a:txBody>
                    <a:bodyPr/>
                    <a:lstStyle/>
                    <a:p>
                      <a:r>
                        <a:rPr lang="de-DE" dirty="0">
                          <a:solidFill>
                            <a:srgbClr val="FF0000"/>
                          </a:solidFill>
                        </a:rPr>
                        <a:t>55&lt;&gt;65</a:t>
                      </a:r>
                      <a:r>
                        <a:rPr lang="de-DE" baseline="0" dirty="0">
                          <a:solidFill>
                            <a:srgbClr val="FF0000"/>
                          </a:solidFill>
                        </a:rPr>
                        <a:t> </a:t>
                      </a:r>
                      <a:r>
                        <a:rPr lang="de-DE" baseline="0" dirty="0"/>
                        <a:t>(out </a:t>
                      </a:r>
                      <a:r>
                        <a:rPr lang="de-DE" baseline="0" dirty="0" err="1"/>
                        <a:t>of</a:t>
                      </a:r>
                      <a:r>
                        <a:rPr lang="de-DE" baseline="0" dirty="0"/>
                        <a:t> 70)</a:t>
                      </a:r>
                      <a:endParaRPr lang="de-DE" dirty="0"/>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de-DE" dirty="0"/>
                        <a:t>IELTS</a:t>
                      </a:r>
                    </a:p>
                  </a:txBody>
                  <a:tcPr anchor="ctr">
                    <a:lnL>
                      <a:noFill/>
                    </a:lnL>
                    <a:lnR>
                      <a:noFill/>
                    </a:lnR>
                    <a:lnT>
                      <a:noFill/>
                    </a:lnT>
                    <a:lnB>
                      <a:noFill/>
                    </a:lnB>
                  </a:tcPr>
                </a:tc>
                <a:tc>
                  <a:txBody>
                    <a:bodyPr/>
                    <a:lstStyle/>
                    <a:p>
                      <a:r>
                        <a:rPr lang="de-DE" dirty="0"/>
                        <a:t>6.5-7.5</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endParaRPr lang="de-DE" dirty="0"/>
                    </a:p>
                    <a:p>
                      <a:r>
                        <a:rPr lang="de-DE" dirty="0"/>
                        <a:t>TOEIC Listening</a:t>
                      </a:r>
                    </a:p>
                  </a:txBody>
                  <a:tcPr anchor="ctr">
                    <a:lnL>
                      <a:noFill/>
                    </a:lnL>
                    <a:lnR>
                      <a:noFill/>
                    </a:lnR>
                    <a:lnT>
                      <a:noFill/>
                    </a:lnT>
                    <a:lnB>
                      <a:noFill/>
                    </a:lnB>
                  </a:tcPr>
                </a:tc>
                <a:tc>
                  <a:txBody>
                    <a:bodyPr/>
                    <a:lstStyle/>
                    <a:p>
                      <a:r>
                        <a:rPr lang="de-DE"/>
                        <a:t>490-495</a:t>
                      </a:r>
                    </a:p>
                  </a:txBody>
                  <a:tcPr anchor="ctr">
                    <a:lnL>
                      <a:noFill/>
                    </a:lnL>
                    <a:lnR>
                      <a:noFill/>
                    </a:lnR>
                    <a:lnT>
                      <a:noFill/>
                    </a:lnT>
                    <a:lnB>
                      <a:noFill/>
                    </a:lnB>
                  </a:tcPr>
                </a:tc>
                <a:extLst>
                  <a:ext uri="{0D108BD9-81ED-4DB2-BD59-A6C34878D82A}">
                    <a16:rowId xmlns:a16="http://schemas.microsoft.com/office/drawing/2014/main" val="10003"/>
                  </a:ext>
                </a:extLst>
              </a:tr>
              <a:tr h="0">
                <a:tc>
                  <a:txBody>
                    <a:bodyPr/>
                    <a:lstStyle/>
                    <a:p>
                      <a:endParaRPr lang="de-DE" dirty="0"/>
                    </a:p>
                    <a:p>
                      <a:r>
                        <a:rPr lang="de-DE" dirty="0"/>
                        <a:t>TOEIC Reading</a:t>
                      </a:r>
                    </a:p>
                  </a:txBody>
                  <a:tcPr anchor="ctr">
                    <a:lnL>
                      <a:noFill/>
                    </a:lnL>
                    <a:lnR>
                      <a:noFill/>
                    </a:lnR>
                    <a:lnT>
                      <a:noFill/>
                    </a:lnT>
                    <a:lnB>
                      <a:noFill/>
                    </a:lnB>
                  </a:tcPr>
                </a:tc>
                <a:tc>
                  <a:txBody>
                    <a:bodyPr/>
                    <a:lstStyle/>
                    <a:p>
                      <a:r>
                        <a:rPr lang="de-DE"/>
                        <a:t>455-495</a:t>
                      </a:r>
                    </a:p>
                  </a:txBody>
                  <a:tcPr anchor="ctr">
                    <a:lnL>
                      <a:noFill/>
                    </a:lnL>
                    <a:lnR>
                      <a:noFill/>
                    </a:lnR>
                    <a:lnT>
                      <a:noFill/>
                    </a:lnT>
                    <a:lnB>
                      <a:noFill/>
                    </a:lnB>
                  </a:tcPr>
                </a:tc>
                <a:extLst>
                  <a:ext uri="{0D108BD9-81ED-4DB2-BD59-A6C34878D82A}">
                    <a16:rowId xmlns:a16="http://schemas.microsoft.com/office/drawing/2014/main" val="10004"/>
                  </a:ext>
                </a:extLst>
              </a:tr>
              <a:tr h="0">
                <a:tc>
                  <a:txBody>
                    <a:bodyPr/>
                    <a:lstStyle/>
                    <a:p>
                      <a:endParaRPr lang="de-DE" dirty="0"/>
                    </a:p>
                    <a:p>
                      <a:r>
                        <a:rPr lang="de-DE" dirty="0"/>
                        <a:t>-TOEFL</a:t>
                      </a:r>
                    </a:p>
                  </a:txBody>
                  <a:tcPr anchor="ctr">
                    <a:lnL>
                      <a:noFill/>
                    </a:lnL>
                    <a:lnR>
                      <a:noFill/>
                    </a:lnR>
                    <a:lnT>
                      <a:noFill/>
                    </a:lnT>
                    <a:lnB>
                      <a:noFill/>
                    </a:lnB>
                  </a:tcPr>
                </a:tc>
                <a:tc>
                  <a:txBody>
                    <a:bodyPr/>
                    <a:lstStyle/>
                    <a:p>
                      <a:r>
                        <a:rPr lang="de-DE" dirty="0"/>
                        <a:t>95-120</a:t>
                      </a:r>
                    </a:p>
                  </a:txBody>
                  <a:tcPr anchor="ctr">
                    <a:lnL>
                      <a:noFill/>
                    </a:lnL>
                    <a:lnR>
                      <a:noFill/>
                    </a:lnR>
                    <a:lnT>
                      <a:noFill/>
                    </a:lnT>
                    <a:lnB>
                      <a:noFill/>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1615261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3127</Words>
  <Application>Microsoft Office PowerPoint</Application>
  <PresentationFormat>Bildschirmpräsentation (4:3)</PresentationFormat>
  <Paragraphs>333</Paragraphs>
  <Slides>61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61</vt:i4>
      </vt:variant>
    </vt:vector>
  </HeadingPairs>
  <TitlesOfParts>
    <vt:vector size="65" baseType="lpstr">
      <vt:lpstr>Arial</vt:lpstr>
      <vt:lpstr>Calibri</vt:lpstr>
      <vt:lpstr>Space Grotesk Medium</vt:lpstr>
      <vt:lpstr>Larissa</vt:lpstr>
      <vt:lpstr>International Finance „English For Presentations“  </vt:lpstr>
      <vt:lpstr>The Slides for this Orientation Session are Available as Download…</vt:lpstr>
      <vt:lpstr>Kick-Off Topics </vt:lpstr>
      <vt:lpstr>Welcome</vt:lpstr>
      <vt:lpstr>Course Schedule for Business English Program in IF, WS 23 /24</vt:lpstr>
      <vt:lpstr>Course Level in CEFR System</vt:lpstr>
      <vt:lpstr>Common European Framework (CEFR)</vt:lpstr>
      <vt:lpstr>What is the C1 Level?</vt:lpstr>
      <vt:lpstr>Test Scores Equivalent to C1</vt:lpstr>
      <vt:lpstr>What Can You Do With a C1 Level?</vt:lpstr>
      <vt:lpstr>C1 English Skills in Detail</vt:lpstr>
      <vt:lpstr>CampUAS Courses</vt:lpstr>
      <vt:lpstr>DAAD C1 Sprachzeugnis</vt:lpstr>
      <vt:lpstr>Semester abroad? Daad Sprachnachweis</vt:lpstr>
      <vt:lpstr>DAAD Information about Language Ceritificate</vt:lpstr>
      <vt:lpstr>Link to DAAD Sprachzertifikat Form</vt:lpstr>
      <vt:lpstr>Course Programs and Assignments</vt:lpstr>
      <vt:lpstr>IF „English for Presentations“: Summary</vt:lpstr>
      <vt:lpstr>Curricula</vt:lpstr>
      <vt:lpstr>Main Focus: Venture Capital &amp; Fintech Innovation</vt:lpstr>
      <vt:lpstr>Objectives of Next Few Lessons</vt:lpstr>
      <vt:lpstr>Assignment Overview</vt:lpstr>
      <vt:lpstr>What is Venture Capital?</vt:lpstr>
      <vt:lpstr>VC Investment Criteria</vt:lpstr>
      <vt:lpstr>The Fintech Landscape (2026)</vt:lpstr>
      <vt:lpstr>What is Fintech?</vt:lpstr>
      <vt:lpstr>Companies to Analyse</vt:lpstr>
      <vt:lpstr>Understanding Business Models</vt:lpstr>
      <vt:lpstr>Market Opportunity</vt:lpstr>
      <vt:lpstr>Scalability</vt:lpstr>
      <vt:lpstr>Traction Metrics</vt:lpstr>
      <vt:lpstr>Competitive Advantage (Moat)</vt:lpstr>
      <vt:lpstr>Risk Analysis</vt:lpstr>
      <vt:lpstr>VC Decision Framework</vt:lpstr>
      <vt:lpstr>Investment Outcomes</vt:lpstr>
      <vt:lpstr>Report Structure</vt:lpstr>
      <vt:lpstr>Academic Writing Tips (C1)</vt:lpstr>
      <vt:lpstr>Example Thesis Statement</vt:lpstr>
      <vt:lpstr>Common Mistakes</vt:lpstr>
      <vt:lpstr>Research Sources</vt:lpstr>
      <vt:lpstr>Optional Extension</vt:lpstr>
      <vt:lpstr>Final Thoughts</vt:lpstr>
      <vt:lpstr>Discussion Questions</vt:lpstr>
      <vt:lpstr>Approach to EfP Lessons</vt:lpstr>
      <vt:lpstr>How to Do the Group Work in „English for Presentations“</vt:lpstr>
      <vt:lpstr>Format of Project Work (Sample Project Works on campUAS)</vt:lpstr>
      <vt:lpstr>What to Expect During a Class</vt:lpstr>
      <vt:lpstr>Form of Classes for EfP</vt:lpstr>
      <vt:lpstr>Approach to EfP Lessons</vt:lpstr>
      <vt:lpstr>Additional Language Courses at University Language Center</vt:lpstr>
      <vt:lpstr>FSZ Language courses</vt:lpstr>
      <vt:lpstr>Fachsprachenzertifikat</vt:lpstr>
      <vt:lpstr>Speexx</vt:lpstr>
      <vt:lpstr>EUniTa</vt:lpstr>
      <vt:lpstr>Any questions???</vt:lpstr>
      <vt:lpstr>Getting to Know You</vt:lpstr>
      <vt:lpstr>What You Need to Do With Remaining Lesson Time Today</vt:lpstr>
      <vt:lpstr>Mandatory Entrance Exam: CAMPUAS</vt:lpstr>
      <vt:lpstr>Contact to Program Coordinator</vt:lpstr>
      <vt:lpstr>Conclusions</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Finance</dc:title>
  <dc:creator>Slawney, James</dc:creator>
  <cp:lastModifiedBy>Slawney, James</cp:lastModifiedBy>
  <cp:revision>70</cp:revision>
  <cp:lastPrinted>2023-10-18T08:00:48Z</cp:lastPrinted>
  <dcterms:created xsi:type="dcterms:W3CDTF">2014-10-20T05:00:18Z</dcterms:created>
  <dcterms:modified xsi:type="dcterms:W3CDTF">2026-04-16T10:49:01Z</dcterms:modified>
</cp:coreProperties>
</file>